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2"/>
  </p:notesMasterIdLst>
  <p:sldIdLst>
    <p:sldId id="256" r:id="rId2"/>
    <p:sldId id="373" r:id="rId3"/>
    <p:sldId id="306" r:id="rId4"/>
    <p:sldId id="376" r:id="rId5"/>
    <p:sldId id="379" r:id="rId6"/>
    <p:sldId id="377" r:id="rId7"/>
    <p:sldId id="375" r:id="rId8"/>
    <p:sldId id="374" r:id="rId9"/>
    <p:sldId id="378" r:id="rId10"/>
    <p:sldId id="381" r:id="rId11"/>
    <p:sldId id="380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9" r:id="rId29"/>
    <p:sldId id="400" r:id="rId30"/>
    <p:sldId id="30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3910" autoAdjust="0"/>
  </p:normalViewPr>
  <p:slideViewPr>
    <p:cSldViewPr>
      <p:cViewPr varScale="1">
        <p:scale>
          <a:sx n="64" d="100"/>
          <a:sy n="64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2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B08B9-5E66-4E23-BF6B-2A62B37E5F0D}" type="doc">
      <dgm:prSet loTypeId="urn:microsoft.com/office/officeart/2009/3/layout/PieProcess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0A01081-4E17-4DC0-80A6-46727BA2892D}">
      <dgm:prSet phldrT="[نص]" custT="1"/>
      <dgm:spPr/>
      <dgm:t>
        <a:bodyPr anchor="ctr"/>
        <a:lstStyle/>
        <a:p>
          <a:pPr algn="l"/>
          <a:r>
            <a:rPr lang="en-US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Introduction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889BA9B6-4A29-470B-8F5A-97C0212BB4DA}" type="parTrans" cxnId="{05A73F06-8B06-4E3F-BB72-3984782A943A}">
      <dgm:prSet/>
      <dgm:spPr/>
      <dgm:t>
        <a:bodyPr/>
        <a:lstStyle/>
        <a:p>
          <a:pPr algn="r"/>
          <a:endParaRPr lang="en-US" sz="2400" b="1">
            <a:latin typeface="Calibri" pitchFamily="34" charset="0"/>
          </a:endParaRPr>
        </a:p>
      </dgm:t>
    </dgm:pt>
    <dgm:pt modelId="{351AB606-4856-4D08-AB40-A64B74143C1D}" type="sibTrans" cxnId="{05A73F06-8B06-4E3F-BB72-3984782A943A}">
      <dgm:prSet/>
      <dgm:spPr/>
      <dgm:t>
        <a:bodyPr/>
        <a:lstStyle/>
        <a:p>
          <a:pPr algn="r"/>
          <a:endParaRPr lang="en-US" sz="2400" b="1">
            <a:latin typeface="Calibri" pitchFamily="34" charset="0"/>
          </a:endParaRPr>
        </a:p>
      </dgm:t>
    </dgm:pt>
    <dgm:pt modelId="{23E9F630-7B4C-4EE2-B7E8-98A2F93CA6F7}">
      <dgm:prSet custT="1"/>
      <dgm:spPr/>
      <dgm:t>
        <a:bodyPr anchor="ctr"/>
        <a:lstStyle/>
        <a:p>
          <a:pPr algn="l"/>
          <a:endParaRPr lang="en-US" sz="2400" b="1" dirty="0">
            <a:latin typeface="Calibri" pitchFamily="34" charset="0"/>
          </a:endParaRPr>
        </a:p>
      </dgm:t>
    </dgm:pt>
    <dgm:pt modelId="{A6CD2985-5AAE-4C67-9752-33B86E90F6D2}" type="parTrans" cxnId="{48798340-D5CC-4ADC-BF32-DE259EBB2F77}">
      <dgm:prSet/>
      <dgm:spPr/>
      <dgm:t>
        <a:bodyPr/>
        <a:lstStyle/>
        <a:p>
          <a:pPr algn="r"/>
          <a:endParaRPr lang="en-US" sz="2400" b="1">
            <a:latin typeface="Calibri" pitchFamily="34" charset="0"/>
          </a:endParaRPr>
        </a:p>
      </dgm:t>
    </dgm:pt>
    <dgm:pt modelId="{F76DBB8D-44AC-4F73-8E46-A37742C83826}" type="sibTrans" cxnId="{48798340-D5CC-4ADC-BF32-DE259EBB2F77}">
      <dgm:prSet/>
      <dgm:spPr/>
      <dgm:t>
        <a:bodyPr/>
        <a:lstStyle/>
        <a:p>
          <a:pPr algn="r"/>
          <a:endParaRPr lang="en-US" sz="2400" b="1">
            <a:latin typeface="Calibri" pitchFamily="34" charset="0"/>
          </a:endParaRPr>
        </a:p>
      </dgm:t>
    </dgm:pt>
    <dgm:pt modelId="{9E44488D-3713-4248-853E-F6D3E29968D2}">
      <dgm:prSet custT="1"/>
      <dgm:spPr/>
      <dgm:t>
        <a:bodyPr anchor="ctr"/>
        <a:lstStyle/>
        <a:p>
          <a:pPr algn="l"/>
          <a:endParaRPr lang="en-US" sz="2400" b="1" dirty="0" smtClean="0">
            <a:latin typeface="Calibri" pitchFamily="34" charset="0"/>
          </a:endParaRPr>
        </a:p>
      </dgm:t>
    </dgm:pt>
    <dgm:pt modelId="{ABCB42C4-10BD-4A04-9224-93177A2381BB}" type="parTrans" cxnId="{4A8DA334-DD18-4BC8-B833-CAC05E70DD84}">
      <dgm:prSet/>
      <dgm:spPr/>
      <dgm:t>
        <a:bodyPr/>
        <a:lstStyle/>
        <a:p>
          <a:pPr algn="r"/>
          <a:endParaRPr lang="en-US" sz="2400" b="1">
            <a:latin typeface="Calibri" pitchFamily="34" charset="0"/>
          </a:endParaRPr>
        </a:p>
      </dgm:t>
    </dgm:pt>
    <dgm:pt modelId="{14CD7024-6B25-4197-95ED-4F11A6CB0809}" type="sibTrans" cxnId="{4A8DA334-DD18-4BC8-B833-CAC05E70DD84}">
      <dgm:prSet/>
      <dgm:spPr/>
      <dgm:t>
        <a:bodyPr/>
        <a:lstStyle/>
        <a:p>
          <a:pPr algn="r"/>
          <a:endParaRPr lang="en-US" sz="2400" b="1">
            <a:latin typeface="Calibri" pitchFamily="34" charset="0"/>
          </a:endParaRPr>
        </a:p>
      </dgm:t>
    </dgm:pt>
    <dgm:pt modelId="{139C8CD0-AE8C-445B-B508-7098023E95EF}">
      <dgm:prSet custT="1"/>
      <dgm:spPr/>
      <dgm:t>
        <a:bodyPr anchor="ctr"/>
        <a:lstStyle/>
        <a:p>
          <a:pPr algn="r"/>
          <a:endParaRPr lang="en-US" sz="2400" b="1" dirty="0">
            <a:latin typeface="Calibri" pitchFamily="34" charset="0"/>
          </a:endParaRPr>
        </a:p>
      </dgm:t>
    </dgm:pt>
    <dgm:pt modelId="{47EF8C69-1969-47D9-9450-8E9C0F273DC5}" type="parTrans" cxnId="{F062683C-B38F-4E4F-9AB7-BA32C9023ABC}">
      <dgm:prSet/>
      <dgm:spPr/>
      <dgm:t>
        <a:bodyPr/>
        <a:lstStyle/>
        <a:p>
          <a:pPr algn="r"/>
          <a:endParaRPr lang="en-US" sz="2400" b="1">
            <a:latin typeface="Calibri" pitchFamily="34" charset="0"/>
          </a:endParaRPr>
        </a:p>
      </dgm:t>
    </dgm:pt>
    <dgm:pt modelId="{3F88FA37-8893-4AEE-AB94-82C6816CA56E}" type="sibTrans" cxnId="{F062683C-B38F-4E4F-9AB7-BA32C9023ABC}">
      <dgm:prSet/>
      <dgm:spPr/>
      <dgm:t>
        <a:bodyPr/>
        <a:lstStyle/>
        <a:p>
          <a:pPr algn="r"/>
          <a:endParaRPr lang="en-US" sz="2400" b="1">
            <a:latin typeface="Calibri" pitchFamily="34" charset="0"/>
          </a:endParaRPr>
        </a:p>
      </dgm:t>
    </dgm:pt>
    <dgm:pt modelId="{65F72DC4-723B-4EBB-B73B-9B88C5FDF159}">
      <dgm:prSet custT="1"/>
      <dgm:spPr/>
      <dgm:t>
        <a:bodyPr anchor="ctr"/>
        <a:lstStyle/>
        <a:p>
          <a:pPr algn="l"/>
          <a:endParaRPr lang="en-US" sz="2400" b="1" dirty="0">
            <a:latin typeface="Calibri" pitchFamily="34" charset="0"/>
          </a:endParaRPr>
        </a:p>
      </dgm:t>
    </dgm:pt>
    <dgm:pt modelId="{6011E3DC-6750-4887-8FF4-AAE8F88FF692}" type="parTrans" cxnId="{7ADB32A4-A905-458A-9986-EEAA78539BD5}">
      <dgm:prSet/>
      <dgm:spPr/>
      <dgm:t>
        <a:bodyPr/>
        <a:lstStyle/>
        <a:p>
          <a:pPr algn="r"/>
          <a:endParaRPr lang="en-US" sz="2400" b="1">
            <a:latin typeface="Calibri" pitchFamily="34" charset="0"/>
          </a:endParaRPr>
        </a:p>
      </dgm:t>
    </dgm:pt>
    <dgm:pt modelId="{0D00D65A-6B50-41C8-A542-DB2EA98B7F27}" type="sibTrans" cxnId="{7ADB32A4-A905-458A-9986-EEAA78539BD5}">
      <dgm:prSet/>
      <dgm:spPr/>
      <dgm:t>
        <a:bodyPr/>
        <a:lstStyle/>
        <a:p>
          <a:pPr algn="r"/>
          <a:endParaRPr lang="en-US" sz="2400" b="1">
            <a:latin typeface="Calibri" pitchFamily="34" charset="0"/>
          </a:endParaRPr>
        </a:p>
      </dgm:t>
    </dgm:pt>
    <dgm:pt modelId="{77BEE1E0-F980-47E0-AF2C-C96E0B925003}" type="pres">
      <dgm:prSet presAssocID="{9B1B08B9-5E66-4E23-BF6B-2A62B37E5F0D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175014-9C23-4275-842C-8762F2254A6B}" type="pres">
      <dgm:prSet presAssocID="{F0A01081-4E17-4DC0-80A6-46727BA2892D}" presName="ParentComposite" presStyleCnt="0"/>
      <dgm:spPr/>
      <dgm:t>
        <a:bodyPr/>
        <a:lstStyle/>
        <a:p>
          <a:endParaRPr lang="en-US"/>
        </a:p>
      </dgm:t>
    </dgm:pt>
    <dgm:pt modelId="{A4FDFDC2-B2ED-43B2-957A-5B66FDC423B5}" type="pres">
      <dgm:prSet presAssocID="{F0A01081-4E17-4DC0-80A6-46727BA2892D}" presName="Chord" presStyleLbl="bgShp" presStyleIdx="0" presStyleCnt="5" custScaleX="62609" custScaleY="62609" custLinFactNeighborX="-90797" custLinFactNeighborY="28077"/>
      <dgm:spPr/>
      <dgm:t>
        <a:bodyPr/>
        <a:lstStyle/>
        <a:p>
          <a:endParaRPr lang="en-US"/>
        </a:p>
      </dgm:t>
    </dgm:pt>
    <dgm:pt modelId="{87C29596-476D-418C-AC71-7D9117A9D19D}" type="pres">
      <dgm:prSet presAssocID="{F0A01081-4E17-4DC0-80A6-46727BA2892D}" presName="Pie" presStyleLbl="alignNode1" presStyleIdx="0" presStyleCnt="5" custScaleX="60870" custScaleY="60870" custLinFactX="-13496" custLinFactNeighborX="-100000" custLinFactNeighborY="35093"/>
      <dgm:spPr/>
      <dgm:t>
        <a:bodyPr/>
        <a:lstStyle/>
        <a:p>
          <a:endParaRPr lang="en-US"/>
        </a:p>
      </dgm:t>
    </dgm:pt>
    <dgm:pt modelId="{04511A63-AE99-45E5-A33A-5C4B98073078}" type="pres">
      <dgm:prSet presAssocID="{F0A01081-4E17-4DC0-80A6-46727BA2892D}" presName="Parent" presStyleLbl="revTx" presStyleIdx="0" presStyleCnt="5" custAng="5400000" custScaleY="135882" custLinFactX="100000" custLinFactNeighborX="154477" custLinFactNeighborY="-5945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A81C4-4952-4A9E-8C4F-89E22BCCF29D}" type="pres">
      <dgm:prSet presAssocID="{23E9F630-7B4C-4EE2-B7E8-98A2F93CA6F7}" presName="ParentComposite" presStyleCnt="0"/>
      <dgm:spPr/>
      <dgm:t>
        <a:bodyPr/>
        <a:lstStyle/>
        <a:p>
          <a:endParaRPr lang="en-US"/>
        </a:p>
      </dgm:t>
    </dgm:pt>
    <dgm:pt modelId="{C77E6D93-876E-41C1-A4F8-63DCEC436153}" type="pres">
      <dgm:prSet presAssocID="{23E9F630-7B4C-4EE2-B7E8-98A2F93CA6F7}" presName="Chord" presStyleLbl="bgShp" presStyleIdx="1" presStyleCnt="5" custScaleX="62609" custScaleY="62609" custLinFactX="-72101" custLinFactNeighborX="-100000" custLinFactNeighborY="83406"/>
      <dgm:spPr/>
      <dgm:t>
        <a:bodyPr/>
        <a:lstStyle/>
        <a:p>
          <a:endParaRPr lang="en-US"/>
        </a:p>
      </dgm:t>
    </dgm:pt>
    <dgm:pt modelId="{BBA2396D-7B89-4225-9F80-11923B63CDA9}" type="pres">
      <dgm:prSet presAssocID="{23E9F630-7B4C-4EE2-B7E8-98A2F93CA6F7}" presName="Pie" presStyleLbl="alignNode1" presStyleIdx="1" presStyleCnt="5" custScaleX="60870" custScaleY="60870" custLinFactX="-100000" custLinFactY="4257" custLinFactNeighborX="-115126" custLinFactNeighborY="100000"/>
      <dgm:spPr/>
      <dgm:t>
        <a:bodyPr/>
        <a:lstStyle/>
        <a:p>
          <a:endParaRPr lang="en-US"/>
        </a:p>
      </dgm:t>
    </dgm:pt>
    <dgm:pt modelId="{61C429DD-FDA4-4811-8453-9D5040155E00}" type="pres">
      <dgm:prSet presAssocID="{23E9F630-7B4C-4EE2-B7E8-98A2F93CA6F7}" presName="Parent" presStyleLbl="revTx" presStyleIdx="1" presStyleCnt="5" custAng="5400000" custLinFactNeighborX="32609" custLinFactNeighborY="-423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99FC5-4689-44D6-B2ED-AB5E1DC7CA03}" type="pres">
      <dgm:prSet presAssocID="{9E44488D-3713-4248-853E-F6D3E29968D2}" presName="ParentComposite" presStyleCnt="0"/>
      <dgm:spPr/>
      <dgm:t>
        <a:bodyPr/>
        <a:lstStyle/>
        <a:p>
          <a:endParaRPr lang="en-US"/>
        </a:p>
      </dgm:t>
    </dgm:pt>
    <dgm:pt modelId="{D3202308-D5A5-4893-AA4E-17FBCFA912DD}" type="pres">
      <dgm:prSet presAssocID="{9E44488D-3713-4248-853E-F6D3E29968D2}" presName="Chord" presStyleLbl="bgShp" presStyleIdx="2" presStyleCnt="5" custScaleX="62609" custScaleY="62609" custLinFactX="-100000" custLinFactY="57609" custLinFactNeighborX="-154565" custLinFactNeighborY="100000"/>
      <dgm:spPr/>
      <dgm:t>
        <a:bodyPr/>
        <a:lstStyle/>
        <a:p>
          <a:endParaRPr lang="en-US"/>
        </a:p>
      </dgm:t>
    </dgm:pt>
    <dgm:pt modelId="{52405F1C-18C1-4592-8536-E657092264E3}" type="pres">
      <dgm:prSet presAssocID="{9E44488D-3713-4248-853E-F6D3E29968D2}" presName="Pie" presStyleLbl="alignNode1" presStyleIdx="2" presStyleCnt="5" custScaleX="60870" custScaleY="60870" custLinFactX="-118206" custLinFactY="97011" custLinFactNeighborX="-200000" custLinFactNeighborY="100000"/>
      <dgm:spPr/>
      <dgm:t>
        <a:bodyPr/>
        <a:lstStyle/>
        <a:p>
          <a:endParaRPr lang="en-US"/>
        </a:p>
      </dgm:t>
    </dgm:pt>
    <dgm:pt modelId="{2A59B5C0-CD54-4036-83DC-ADF1B8033085}" type="pres">
      <dgm:prSet presAssocID="{9E44488D-3713-4248-853E-F6D3E29968D2}" presName="Parent" presStyleLbl="revTx" presStyleIdx="2" presStyleCnt="5" custAng="5400000" custLinFactX="-2898" custLinFactNeighborX="-100000" custLinFactNeighborY="-1517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B4FD3-7A8F-4FDD-9A0E-C661E44D1F95}" type="pres">
      <dgm:prSet presAssocID="{139C8CD0-AE8C-445B-B508-7098023E95EF}" presName="ParentComposite" presStyleCnt="0"/>
      <dgm:spPr/>
      <dgm:t>
        <a:bodyPr/>
        <a:lstStyle/>
        <a:p>
          <a:endParaRPr lang="en-US"/>
        </a:p>
      </dgm:t>
    </dgm:pt>
    <dgm:pt modelId="{DA136D3C-2A71-4FF3-B3A4-A26C00F9D47D}" type="pres">
      <dgm:prSet presAssocID="{139C8CD0-AE8C-445B-B508-7098023E95EF}" presName="Chord" presStyleLbl="bgShp" presStyleIdx="3" presStyleCnt="5" custScaleX="62609" custScaleY="62609" custLinFactX="-134710" custLinFactY="100000" custLinFactNeighborX="-200000" custLinFactNeighborY="132971"/>
      <dgm:spPr/>
      <dgm:t>
        <a:bodyPr/>
        <a:lstStyle/>
        <a:p>
          <a:endParaRPr lang="en-US"/>
        </a:p>
      </dgm:t>
    </dgm:pt>
    <dgm:pt modelId="{796A1E6B-90D4-4359-8429-49BA342FC84C}" type="pres">
      <dgm:prSet presAssocID="{139C8CD0-AE8C-445B-B508-7098023E95EF}" presName="Pie" presStyleLbl="alignNode1" presStyleIdx="3" presStyleCnt="5" custScaleX="60870" custScaleY="60870" custLinFactX="-200000" custLinFactY="100000" custLinFactNeighborX="-218388" custLinFactNeighborY="191214"/>
      <dgm:spPr/>
      <dgm:t>
        <a:bodyPr/>
        <a:lstStyle/>
        <a:p>
          <a:endParaRPr lang="en-US"/>
        </a:p>
      </dgm:t>
    </dgm:pt>
    <dgm:pt modelId="{13063284-7462-494B-B27F-888CC6C82C6C}" type="pres">
      <dgm:prSet presAssocID="{139C8CD0-AE8C-445B-B508-7098023E95EF}" presName="Parent" presStyleLbl="revTx" presStyleIdx="3" presStyleCnt="5" custAng="5400000" custLinFactX="-100000" custLinFactNeighborX="-145474" custLinFactNeighborY="106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9CDE4-EE64-4AFC-A570-B27DFF431E11}" type="pres">
      <dgm:prSet presAssocID="{65F72DC4-723B-4EBB-B73B-9B88C5FDF159}" presName="ParentComposite" presStyleCnt="0"/>
      <dgm:spPr/>
      <dgm:t>
        <a:bodyPr/>
        <a:lstStyle/>
        <a:p>
          <a:endParaRPr lang="en-US"/>
        </a:p>
      </dgm:t>
    </dgm:pt>
    <dgm:pt modelId="{C366276F-BA6F-4294-954A-055B84A249CB}" type="pres">
      <dgm:prSet presAssocID="{65F72DC4-723B-4EBB-B73B-9B88C5FDF159}" presName="Chord" presStyleLbl="bgShp" presStyleIdx="4" presStyleCnt="5" custScaleX="62609" custScaleY="62609" custLinFactX="-200000" custLinFactY="114131" custLinFactNeighborX="-216015" custLinFactNeighborY="200000"/>
      <dgm:spPr/>
      <dgm:t>
        <a:bodyPr/>
        <a:lstStyle/>
        <a:p>
          <a:endParaRPr lang="en-US"/>
        </a:p>
      </dgm:t>
    </dgm:pt>
    <dgm:pt modelId="{C0E11A35-07FB-47C4-B4C1-EB23A77E33DF}" type="pres">
      <dgm:prSet presAssocID="{65F72DC4-723B-4EBB-B73B-9B88C5FDF159}" presName="Pie" presStyleLbl="alignNode1" presStyleIdx="4" presStyleCnt="5" custScaleX="60870" custScaleY="60870" custLinFactX="-220018" custLinFactY="192663" custLinFactNeighborX="-300000" custLinFactNeighborY="200000"/>
      <dgm:spPr/>
      <dgm:t>
        <a:bodyPr/>
        <a:lstStyle/>
        <a:p>
          <a:endParaRPr lang="en-US"/>
        </a:p>
      </dgm:t>
    </dgm:pt>
    <dgm:pt modelId="{721E55CC-3A6D-4202-982A-BB7D351A93FF}" type="pres">
      <dgm:prSet presAssocID="{65F72DC4-723B-4EBB-B73B-9B88C5FDF159}" presName="Parent" presStyleLbl="revTx" presStyleIdx="4" presStyleCnt="5" custAng="5400000" custLinFactX="-164252" custLinFactNeighborX="-200000" custLinFactNeighborY="395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62683C-B38F-4E4F-9AB7-BA32C9023ABC}" srcId="{9B1B08B9-5E66-4E23-BF6B-2A62B37E5F0D}" destId="{139C8CD0-AE8C-445B-B508-7098023E95EF}" srcOrd="3" destOrd="0" parTransId="{47EF8C69-1969-47D9-9450-8E9C0F273DC5}" sibTransId="{3F88FA37-8893-4AEE-AB94-82C6816CA56E}"/>
    <dgm:cxn modelId="{4302CFD5-3697-4ED2-A0E1-599CC58D3DE6}" type="presOf" srcId="{F0A01081-4E17-4DC0-80A6-46727BA2892D}" destId="{04511A63-AE99-45E5-A33A-5C4B98073078}" srcOrd="0" destOrd="0" presId="urn:microsoft.com/office/officeart/2009/3/layout/PieProcess"/>
    <dgm:cxn modelId="{02739E87-8710-4EE6-894C-502ECDC4C7A1}" type="presOf" srcId="{9B1B08B9-5E66-4E23-BF6B-2A62B37E5F0D}" destId="{77BEE1E0-F980-47E0-AF2C-C96E0B925003}" srcOrd="0" destOrd="0" presId="urn:microsoft.com/office/officeart/2009/3/layout/PieProcess"/>
    <dgm:cxn modelId="{7ADB32A4-A905-458A-9986-EEAA78539BD5}" srcId="{9B1B08B9-5E66-4E23-BF6B-2A62B37E5F0D}" destId="{65F72DC4-723B-4EBB-B73B-9B88C5FDF159}" srcOrd="4" destOrd="0" parTransId="{6011E3DC-6750-4887-8FF4-AAE8F88FF692}" sibTransId="{0D00D65A-6B50-41C8-A542-DB2EA98B7F27}"/>
    <dgm:cxn modelId="{48798340-D5CC-4ADC-BF32-DE259EBB2F77}" srcId="{9B1B08B9-5E66-4E23-BF6B-2A62B37E5F0D}" destId="{23E9F630-7B4C-4EE2-B7E8-98A2F93CA6F7}" srcOrd="1" destOrd="0" parTransId="{A6CD2985-5AAE-4C67-9752-33B86E90F6D2}" sibTransId="{F76DBB8D-44AC-4F73-8E46-A37742C83826}"/>
    <dgm:cxn modelId="{E8172A69-B2B6-471F-BD4D-66A5E76CD709}" type="presOf" srcId="{65F72DC4-723B-4EBB-B73B-9B88C5FDF159}" destId="{721E55CC-3A6D-4202-982A-BB7D351A93FF}" srcOrd="0" destOrd="0" presId="urn:microsoft.com/office/officeart/2009/3/layout/PieProcess"/>
    <dgm:cxn modelId="{05A73F06-8B06-4E3F-BB72-3984782A943A}" srcId="{9B1B08B9-5E66-4E23-BF6B-2A62B37E5F0D}" destId="{F0A01081-4E17-4DC0-80A6-46727BA2892D}" srcOrd="0" destOrd="0" parTransId="{889BA9B6-4A29-470B-8F5A-97C0212BB4DA}" sibTransId="{351AB606-4856-4D08-AB40-A64B74143C1D}"/>
    <dgm:cxn modelId="{B850C3F6-E228-48E9-928B-64E08AED8D80}" type="presOf" srcId="{23E9F630-7B4C-4EE2-B7E8-98A2F93CA6F7}" destId="{61C429DD-FDA4-4811-8453-9D5040155E00}" srcOrd="0" destOrd="0" presId="urn:microsoft.com/office/officeart/2009/3/layout/PieProcess"/>
    <dgm:cxn modelId="{500EDB47-DD22-4D9F-9D55-10BD946EBEDA}" type="presOf" srcId="{9E44488D-3713-4248-853E-F6D3E29968D2}" destId="{2A59B5C0-CD54-4036-83DC-ADF1B8033085}" srcOrd="0" destOrd="0" presId="urn:microsoft.com/office/officeart/2009/3/layout/PieProcess"/>
    <dgm:cxn modelId="{5AF92D9C-5A22-4B3F-B511-4A10B8B25164}" type="presOf" srcId="{139C8CD0-AE8C-445B-B508-7098023E95EF}" destId="{13063284-7462-494B-B27F-888CC6C82C6C}" srcOrd="0" destOrd="0" presId="urn:microsoft.com/office/officeart/2009/3/layout/PieProcess"/>
    <dgm:cxn modelId="{4A8DA334-DD18-4BC8-B833-CAC05E70DD84}" srcId="{9B1B08B9-5E66-4E23-BF6B-2A62B37E5F0D}" destId="{9E44488D-3713-4248-853E-F6D3E29968D2}" srcOrd="2" destOrd="0" parTransId="{ABCB42C4-10BD-4A04-9224-93177A2381BB}" sibTransId="{14CD7024-6B25-4197-95ED-4F11A6CB0809}"/>
    <dgm:cxn modelId="{0B369DF7-C017-44A6-9113-3612A7F14282}" type="presParOf" srcId="{77BEE1E0-F980-47E0-AF2C-C96E0B925003}" destId="{06175014-9C23-4275-842C-8762F2254A6B}" srcOrd="0" destOrd="0" presId="urn:microsoft.com/office/officeart/2009/3/layout/PieProcess"/>
    <dgm:cxn modelId="{AEE68D4C-E71C-44A6-9DD8-AA37DBD9E1F9}" type="presParOf" srcId="{06175014-9C23-4275-842C-8762F2254A6B}" destId="{A4FDFDC2-B2ED-43B2-957A-5B66FDC423B5}" srcOrd="0" destOrd="0" presId="urn:microsoft.com/office/officeart/2009/3/layout/PieProcess"/>
    <dgm:cxn modelId="{D301D763-CB34-4EA5-8DED-36FFBCD25BBC}" type="presParOf" srcId="{06175014-9C23-4275-842C-8762F2254A6B}" destId="{87C29596-476D-418C-AC71-7D9117A9D19D}" srcOrd="1" destOrd="0" presId="urn:microsoft.com/office/officeart/2009/3/layout/PieProcess"/>
    <dgm:cxn modelId="{C3B69FAD-957C-4F44-AE30-3878DEBE81D5}" type="presParOf" srcId="{06175014-9C23-4275-842C-8762F2254A6B}" destId="{04511A63-AE99-45E5-A33A-5C4B98073078}" srcOrd="2" destOrd="0" presId="urn:microsoft.com/office/officeart/2009/3/layout/PieProcess"/>
    <dgm:cxn modelId="{36559A6E-547A-4343-83B1-7D4B4CECE2FE}" type="presParOf" srcId="{77BEE1E0-F980-47E0-AF2C-C96E0B925003}" destId="{AFFA81C4-4952-4A9E-8C4F-89E22BCCF29D}" srcOrd="1" destOrd="0" presId="urn:microsoft.com/office/officeart/2009/3/layout/PieProcess"/>
    <dgm:cxn modelId="{B2F50782-1183-479E-9AE6-6A95BD4621EA}" type="presParOf" srcId="{AFFA81C4-4952-4A9E-8C4F-89E22BCCF29D}" destId="{C77E6D93-876E-41C1-A4F8-63DCEC436153}" srcOrd="0" destOrd="0" presId="urn:microsoft.com/office/officeart/2009/3/layout/PieProcess"/>
    <dgm:cxn modelId="{F55AF41E-B34D-4CDB-AE4F-8C1F10104E15}" type="presParOf" srcId="{AFFA81C4-4952-4A9E-8C4F-89E22BCCF29D}" destId="{BBA2396D-7B89-4225-9F80-11923B63CDA9}" srcOrd="1" destOrd="0" presId="urn:microsoft.com/office/officeart/2009/3/layout/PieProcess"/>
    <dgm:cxn modelId="{81275136-859D-4374-8DC3-F9B6A86C26A7}" type="presParOf" srcId="{AFFA81C4-4952-4A9E-8C4F-89E22BCCF29D}" destId="{61C429DD-FDA4-4811-8453-9D5040155E00}" srcOrd="2" destOrd="0" presId="urn:microsoft.com/office/officeart/2009/3/layout/PieProcess"/>
    <dgm:cxn modelId="{4CA517D9-9E75-4E92-AF59-281D393FD073}" type="presParOf" srcId="{77BEE1E0-F980-47E0-AF2C-C96E0B925003}" destId="{D2399FC5-4689-44D6-B2ED-AB5E1DC7CA03}" srcOrd="2" destOrd="0" presId="urn:microsoft.com/office/officeart/2009/3/layout/PieProcess"/>
    <dgm:cxn modelId="{4B93C394-72FA-4719-A215-F34DEBBAFF1A}" type="presParOf" srcId="{D2399FC5-4689-44D6-B2ED-AB5E1DC7CA03}" destId="{D3202308-D5A5-4893-AA4E-17FBCFA912DD}" srcOrd="0" destOrd="0" presId="urn:microsoft.com/office/officeart/2009/3/layout/PieProcess"/>
    <dgm:cxn modelId="{ABF0B819-2B75-4150-A509-161DEE534410}" type="presParOf" srcId="{D2399FC5-4689-44D6-B2ED-AB5E1DC7CA03}" destId="{52405F1C-18C1-4592-8536-E657092264E3}" srcOrd="1" destOrd="0" presId="urn:microsoft.com/office/officeart/2009/3/layout/PieProcess"/>
    <dgm:cxn modelId="{812C8910-6D62-4808-8AB3-FC6337D0229B}" type="presParOf" srcId="{D2399FC5-4689-44D6-B2ED-AB5E1DC7CA03}" destId="{2A59B5C0-CD54-4036-83DC-ADF1B8033085}" srcOrd="2" destOrd="0" presId="urn:microsoft.com/office/officeart/2009/3/layout/PieProcess"/>
    <dgm:cxn modelId="{E6560A35-B7FC-4C3D-93D2-59E6619B7C11}" type="presParOf" srcId="{77BEE1E0-F980-47E0-AF2C-C96E0B925003}" destId="{3BCB4FD3-7A8F-4FDD-9A0E-C661E44D1F95}" srcOrd="3" destOrd="0" presId="urn:microsoft.com/office/officeart/2009/3/layout/PieProcess"/>
    <dgm:cxn modelId="{1F206714-6FF5-4927-A45E-4C248014C609}" type="presParOf" srcId="{3BCB4FD3-7A8F-4FDD-9A0E-C661E44D1F95}" destId="{DA136D3C-2A71-4FF3-B3A4-A26C00F9D47D}" srcOrd="0" destOrd="0" presId="urn:microsoft.com/office/officeart/2009/3/layout/PieProcess"/>
    <dgm:cxn modelId="{DDF90683-D942-4B1A-B62A-1FB148574EBD}" type="presParOf" srcId="{3BCB4FD3-7A8F-4FDD-9A0E-C661E44D1F95}" destId="{796A1E6B-90D4-4359-8429-49BA342FC84C}" srcOrd="1" destOrd="0" presId="urn:microsoft.com/office/officeart/2009/3/layout/PieProcess"/>
    <dgm:cxn modelId="{C4B654D0-CC76-41CE-A618-6048E5D510DE}" type="presParOf" srcId="{3BCB4FD3-7A8F-4FDD-9A0E-C661E44D1F95}" destId="{13063284-7462-494B-B27F-888CC6C82C6C}" srcOrd="2" destOrd="0" presId="urn:microsoft.com/office/officeart/2009/3/layout/PieProcess"/>
    <dgm:cxn modelId="{43F0262A-B894-44B9-990D-9893131DA902}" type="presParOf" srcId="{77BEE1E0-F980-47E0-AF2C-C96E0B925003}" destId="{C939CDE4-EE64-4AFC-A570-B27DFF431E11}" srcOrd="4" destOrd="0" presId="urn:microsoft.com/office/officeart/2009/3/layout/PieProcess"/>
    <dgm:cxn modelId="{4C02BAFC-9C9B-4120-A252-86DEA2CB9509}" type="presParOf" srcId="{C939CDE4-EE64-4AFC-A570-B27DFF431E11}" destId="{C366276F-BA6F-4294-954A-055B84A249CB}" srcOrd="0" destOrd="0" presId="urn:microsoft.com/office/officeart/2009/3/layout/PieProcess"/>
    <dgm:cxn modelId="{757C59A0-240D-4A57-ADE2-1811F4D1B500}" type="presParOf" srcId="{C939CDE4-EE64-4AFC-A570-B27DFF431E11}" destId="{C0E11A35-07FB-47C4-B4C1-EB23A77E33DF}" srcOrd="1" destOrd="0" presId="urn:microsoft.com/office/officeart/2009/3/layout/PieProcess"/>
    <dgm:cxn modelId="{686FA2EE-3D11-44E2-8AC4-87E5BDDF5D32}" type="presParOf" srcId="{C939CDE4-EE64-4AFC-A570-B27DFF431E11}" destId="{721E55CC-3A6D-4202-982A-BB7D351A93FF}" srcOrd="2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DFDC2-B2ED-43B2-957A-5B66FDC423B5}">
      <dsp:nvSpPr>
        <dsp:cNvPr id="0" name=""/>
        <dsp:cNvSpPr/>
      </dsp:nvSpPr>
      <dsp:spPr>
        <a:xfrm>
          <a:off x="155929" y="152403"/>
          <a:ext cx="822160" cy="822160"/>
        </a:xfrm>
        <a:prstGeom prst="chord">
          <a:avLst>
            <a:gd name="adj1" fmla="val 4800000"/>
            <a:gd name="adj2" fmla="val 1680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C29596-476D-418C-AC71-7D9117A9D19D}">
      <dsp:nvSpPr>
        <dsp:cNvPr id="0" name=""/>
        <dsp:cNvSpPr/>
      </dsp:nvSpPr>
      <dsp:spPr>
        <a:xfrm>
          <a:off x="247282" y="243719"/>
          <a:ext cx="639459" cy="639459"/>
        </a:xfrm>
        <a:prstGeom prst="pie">
          <a:avLst>
            <a:gd name="adj1" fmla="val 1404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4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511A63-AE99-45E5-A33A-5C4B98073078}">
      <dsp:nvSpPr>
        <dsp:cNvPr id="0" name=""/>
        <dsp:cNvSpPr/>
      </dsp:nvSpPr>
      <dsp:spPr>
        <a:xfrm>
          <a:off x="914398" y="228596"/>
          <a:ext cx="5174634" cy="78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Introduction</a:t>
          </a:r>
          <a:endParaRPr lang="en-US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914398" y="228596"/>
        <a:ext cx="5174634" cy="787899"/>
      </dsp:txXfrm>
    </dsp:sp>
    <dsp:sp modelId="{C77E6D93-876E-41C1-A4F8-63DCEC436153}">
      <dsp:nvSpPr>
        <dsp:cNvPr id="0" name=""/>
        <dsp:cNvSpPr/>
      </dsp:nvSpPr>
      <dsp:spPr>
        <a:xfrm>
          <a:off x="155935" y="1220578"/>
          <a:ext cx="822160" cy="822160"/>
        </a:xfrm>
        <a:prstGeom prst="chord">
          <a:avLst>
            <a:gd name="adj1" fmla="val 4800000"/>
            <a:gd name="adj2" fmla="val 1680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A2396D-7B89-4225-9F80-11923B63CDA9}">
      <dsp:nvSpPr>
        <dsp:cNvPr id="0" name=""/>
        <dsp:cNvSpPr/>
      </dsp:nvSpPr>
      <dsp:spPr>
        <a:xfrm>
          <a:off x="247288" y="1311923"/>
          <a:ext cx="639459" cy="639459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4">
                <a:hueOff val="-2067965"/>
                <a:satOff val="11611"/>
                <a:lumOff val="-539"/>
                <a:alphaOff val="0"/>
                <a:shade val="63000"/>
                <a:satMod val="165000"/>
              </a:schemeClr>
            </a:gs>
            <a:gs pos="30000">
              <a:schemeClr val="accent4">
                <a:hueOff val="-2067965"/>
                <a:satOff val="11611"/>
                <a:lumOff val="-539"/>
                <a:alphaOff val="0"/>
                <a:shade val="58000"/>
                <a:satMod val="165000"/>
              </a:schemeClr>
            </a:gs>
            <a:gs pos="75000">
              <a:schemeClr val="accent4">
                <a:hueOff val="-2067965"/>
                <a:satOff val="11611"/>
                <a:lumOff val="-539"/>
                <a:alphaOff val="0"/>
                <a:shade val="30000"/>
                <a:satMod val="175000"/>
              </a:schemeClr>
            </a:gs>
            <a:gs pos="100000">
              <a:schemeClr val="accent4">
                <a:hueOff val="-2067965"/>
                <a:satOff val="11611"/>
                <a:lumOff val="-539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-2067965"/>
              <a:satOff val="11611"/>
              <a:lumOff val="-539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1C429DD-FDA4-4811-8453-9D5040155E00}">
      <dsp:nvSpPr>
        <dsp:cNvPr id="0" name=""/>
        <dsp:cNvSpPr/>
      </dsp:nvSpPr>
      <dsp:spPr>
        <a:xfrm>
          <a:off x="917189" y="1220570"/>
          <a:ext cx="3808182" cy="78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>
            <a:latin typeface="Calibri" pitchFamily="34" charset="0"/>
          </a:endParaRPr>
        </a:p>
      </dsp:txBody>
      <dsp:txXfrm>
        <a:off x="917189" y="1220570"/>
        <a:ext cx="3808182" cy="787899"/>
      </dsp:txXfrm>
    </dsp:sp>
    <dsp:sp modelId="{D3202308-D5A5-4893-AA4E-17FBCFA912DD}">
      <dsp:nvSpPr>
        <dsp:cNvPr id="0" name=""/>
        <dsp:cNvSpPr/>
      </dsp:nvSpPr>
      <dsp:spPr>
        <a:xfrm>
          <a:off x="140709" y="2194987"/>
          <a:ext cx="822160" cy="822160"/>
        </a:xfrm>
        <a:prstGeom prst="chord">
          <a:avLst>
            <a:gd name="adj1" fmla="val 4800000"/>
            <a:gd name="adj2" fmla="val 1680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405F1C-18C1-4592-8536-E657092264E3}">
      <dsp:nvSpPr>
        <dsp:cNvPr id="0" name=""/>
        <dsp:cNvSpPr/>
      </dsp:nvSpPr>
      <dsp:spPr>
        <a:xfrm>
          <a:off x="232062" y="2286334"/>
          <a:ext cx="639459" cy="639459"/>
        </a:xfrm>
        <a:prstGeom prst="pie">
          <a:avLst>
            <a:gd name="adj1" fmla="val 9720000"/>
            <a:gd name="adj2" fmla="val 16200000"/>
          </a:avLst>
        </a:prstGeom>
        <a:gradFill rotWithShape="0">
          <a:gsLst>
            <a:gs pos="0">
              <a:schemeClr val="accent4">
                <a:hueOff val="-4135930"/>
                <a:satOff val="23223"/>
                <a:lumOff val="-1078"/>
                <a:alphaOff val="0"/>
                <a:shade val="63000"/>
                <a:satMod val="165000"/>
              </a:schemeClr>
            </a:gs>
            <a:gs pos="30000">
              <a:schemeClr val="accent4">
                <a:hueOff val="-4135930"/>
                <a:satOff val="23223"/>
                <a:lumOff val="-1078"/>
                <a:alphaOff val="0"/>
                <a:shade val="58000"/>
                <a:satMod val="165000"/>
              </a:schemeClr>
            </a:gs>
            <a:gs pos="75000">
              <a:schemeClr val="accent4">
                <a:hueOff val="-4135930"/>
                <a:satOff val="23223"/>
                <a:lumOff val="-1078"/>
                <a:alphaOff val="0"/>
                <a:shade val="30000"/>
                <a:satMod val="175000"/>
              </a:schemeClr>
            </a:gs>
            <a:gs pos="100000">
              <a:schemeClr val="accent4">
                <a:hueOff val="-4135930"/>
                <a:satOff val="23223"/>
                <a:lumOff val="-1078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-4135930"/>
              <a:satOff val="23223"/>
              <a:lumOff val="-1078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59B5C0-CD54-4036-83DC-ADF1B8033085}">
      <dsp:nvSpPr>
        <dsp:cNvPr id="0" name=""/>
        <dsp:cNvSpPr/>
      </dsp:nvSpPr>
      <dsp:spPr>
        <a:xfrm>
          <a:off x="917193" y="2256510"/>
          <a:ext cx="3808182" cy="78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latin typeface="Calibri" pitchFamily="34" charset="0"/>
          </a:endParaRPr>
        </a:p>
      </dsp:txBody>
      <dsp:txXfrm>
        <a:off x="917193" y="2256510"/>
        <a:ext cx="3808182" cy="787899"/>
      </dsp:txXfrm>
    </dsp:sp>
    <dsp:sp modelId="{DA136D3C-2A71-4FF3-B3A4-A26C00F9D47D}">
      <dsp:nvSpPr>
        <dsp:cNvPr id="0" name=""/>
        <dsp:cNvSpPr/>
      </dsp:nvSpPr>
      <dsp:spPr>
        <a:xfrm>
          <a:off x="155935" y="3184615"/>
          <a:ext cx="822160" cy="822160"/>
        </a:xfrm>
        <a:prstGeom prst="chord">
          <a:avLst>
            <a:gd name="adj1" fmla="val 4800000"/>
            <a:gd name="adj2" fmla="val 1680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6A1E6B-90D4-4359-8429-49BA342FC84C}">
      <dsp:nvSpPr>
        <dsp:cNvPr id="0" name=""/>
        <dsp:cNvSpPr/>
      </dsp:nvSpPr>
      <dsp:spPr>
        <a:xfrm>
          <a:off x="247280" y="3275968"/>
          <a:ext cx="639459" cy="639459"/>
        </a:xfrm>
        <a:prstGeom prst="pie">
          <a:avLst>
            <a:gd name="adj1" fmla="val 7560000"/>
            <a:gd name="adj2" fmla="val 16200000"/>
          </a:avLst>
        </a:prstGeom>
        <a:gradFill rotWithShape="0">
          <a:gsLst>
            <a:gs pos="0">
              <a:schemeClr val="accent4">
                <a:hueOff val="-6203895"/>
                <a:satOff val="34834"/>
                <a:lumOff val="-1617"/>
                <a:alphaOff val="0"/>
                <a:shade val="63000"/>
                <a:satMod val="165000"/>
              </a:schemeClr>
            </a:gs>
            <a:gs pos="30000">
              <a:schemeClr val="accent4">
                <a:hueOff val="-6203895"/>
                <a:satOff val="34834"/>
                <a:lumOff val="-1617"/>
                <a:alphaOff val="0"/>
                <a:shade val="58000"/>
                <a:satMod val="165000"/>
              </a:schemeClr>
            </a:gs>
            <a:gs pos="75000">
              <a:schemeClr val="accent4">
                <a:hueOff val="-6203895"/>
                <a:satOff val="34834"/>
                <a:lumOff val="-1617"/>
                <a:alphaOff val="0"/>
                <a:shade val="30000"/>
                <a:satMod val="175000"/>
              </a:schemeClr>
            </a:gs>
            <a:gs pos="100000">
              <a:schemeClr val="accent4">
                <a:hueOff val="-6203895"/>
                <a:satOff val="34834"/>
                <a:lumOff val="-1617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-6203895"/>
              <a:satOff val="34834"/>
              <a:lumOff val="-1617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063284-7462-494B-B27F-888CC6C82C6C}">
      <dsp:nvSpPr>
        <dsp:cNvPr id="0" name=""/>
        <dsp:cNvSpPr/>
      </dsp:nvSpPr>
      <dsp:spPr>
        <a:xfrm>
          <a:off x="861501" y="3238792"/>
          <a:ext cx="3808182" cy="78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>
            <a:latin typeface="Calibri" pitchFamily="34" charset="0"/>
          </a:endParaRPr>
        </a:p>
      </dsp:txBody>
      <dsp:txXfrm>
        <a:off x="861501" y="3238792"/>
        <a:ext cx="3808182" cy="787899"/>
      </dsp:txXfrm>
    </dsp:sp>
    <dsp:sp modelId="{C366276F-BA6F-4294-954A-055B84A249CB}">
      <dsp:nvSpPr>
        <dsp:cNvPr id="0" name=""/>
        <dsp:cNvSpPr/>
      </dsp:nvSpPr>
      <dsp:spPr>
        <a:xfrm>
          <a:off x="155929" y="4250381"/>
          <a:ext cx="822160" cy="822160"/>
        </a:xfrm>
        <a:prstGeom prst="chord">
          <a:avLst>
            <a:gd name="adj1" fmla="val 4800000"/>
            <a:gd name="adj2" fmla="val 1680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E11A35-07FB-47C4-B4C1-EB23A77E33DF}">
      <dsp:nvSpPr>
        <dsp:cNvPr id="0" name=""/>
        <dsp:cNvSpPr/>
      </dsp:nvSpPr>
      <dsp:spPr>
        <a:xfrm>
          <a:off x="247287" y="4341723"/>
          <a:ext cx="639459" cy="63945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8271860"/>
                <a:satOff val="46445"/>
                <a:lumOff val="-2156"/>
                <a:alphaOff val="0"/>
                <a:shade val="63000"/>
                <a:satMod val="165000"/>
              </a:schemeClr>
            </a:gs>
            <a:gs pos="30000">
              <a:schemeClr val="accent4">
                <a:hueOff val="-8271860"/>
                <a:satOff val="46445"/>
                <a:lumOff val="-2156"/>
                <a:alphaOff val="0"/>
                <a:shade val="58000"/>
                <a:satMod val="165000"/>
              </a:schemeClr>
            </a:gs>
            <a:gs pos="75000">
              <a:schemeClr val="accent4">
                <a:hueOff val="-8271860"/>
                <a:satOff val="46445"/>
                <a:lumOff val="-2156"/>
                <a:alphaOff val="0"/>
                <a:shade val="30000"/>
                <a:satMod val="175000"/>
              </a:schemeClr>
            </a:gs>
            <a:gs pos="100000">
              <a:schemeClr val="accent4">
                <a:hueOff val="-8271860"/>
                <a:satOff val="46445"/>
                <a:lumOff val="-2156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1E55CC-3A6D-4202-982A-BB7D351A93FF}">
      <dsp:nvSpPr>
        <dsp:cNvPr id="0" name=""/>
        <dsp:cNvSpPr/>
      </dsp:nvSpPr>
      <dsp:spPr>
        <a:xfrm>
          <a:off x="993312" y="4341718"/>
          <a:ext cx="3808182" cy="787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>
            <a:latin typeface="Calibri" pitchFamily="34" charset="0"/>
          </a:endParaRPr>
        </a:p>
      </dsp:txBody>
      <dsp:txXfrm>
        <a:off x="993312" y="4341718"/>
        <a:ext cx="3808182" cy="787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30FD9-8B89-41A9-B7B7-85A571E7E5CA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90782-9FEF-48CB-8D54-C5638623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مستطيل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مستطيل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رابط مستقيم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رابط مستقيم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مستطيل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شكل بيضاوي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شكل بيضاوي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شكل بيضاوي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مستطيل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رابط مستقيم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رابط مستقيم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مستطيل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شكل بيضاوي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شكل بيضاوي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شكل بيضاوي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رابط مستقيم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4" name="عنصر نائب للنص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عنصر نائب للمحتوى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شكل بيضاوي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رابط مستقيم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1B1DA82-D909-4A2C-8FB8-8F98E101C5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شكل بيضاوي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F95315-630E-4BB2-BC41-29C1DEB91B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216572" y="1295400"/>
            <a:ext cx="6858000" cy="31242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Database System II- IS313P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chapter 22: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4000" dirty="0" smtClean="0"/>
              <a:t>Concurrency </a:t>
            </a:r>
            <a:r>
              <a:rPr lang="en-US" sz="4000" dirty="0"/>
              <a:t>Control Techniques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2667000" y="4953000"/>
            <a:ext cx="5410200" cy="762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Aziza Asem and Amira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Rezk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9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-7883"/>
            <a:ext cx="7467600" cy="914400"/>
          </a:xfrm>
        </p:spPr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Types of Locks </a:t>
            </a:r>
            <a:r>
              <a:rPr lang="en-US" sz="2400" b="1" dirty="0">
                <a:solidFill>
                  <a:srgbClr val="C00000"/>
                </a:solidFill>
              </a:rPr>
              <a:t>…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 binary lock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938048"/>
            <a:ext cx="8991600" cy="510235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b="1" dirty="0"/>
              <a:t>If the simple binary locking scheme </a:t>
            </a:r>
            <a:r>
              <a:rPr lang="en-US" sz="2000" b="1" dirty="0" smtClean="0"/>
              <a:t>is </a:t>
            </a:r>
            <a:r>
              <a:rPr lang="en-US" sz="2000" b="1" dirty="0"/>
              <a:t>used, every transaction </a:t>
            </a:r>
            <a:r>
              <a:rPr lang="en-US" sz="2000" b="1" dirty="0" smtClean="0"/>
              <a:t>must obey </a:t>
            </a:r>
            <a:r>
              <a:rPr lang="en-US" sz="2000" b="1" dirty="0"/>
              <a:t>the following rules: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b="1" dirty="0" smtClean="0"/>
              <a:t>A </a:t>
            </a:r>
            <a:r>
              <a:rPr lang="en-US" sz="2000" b="1" dirty="0"/>
              <a:t>transaction </a:t>
            </a:r>
            <a:r>
              <a:rPr lang="en-US" sz="2000" b="1" i="1" dirty="0"/>
              <a:t>T </a:t>
            </a:r>
            <a:r>
              <a:rPr lang="en-US" sz="2000" b="1" dirty="0"/>
              <a:t>must issue the operation </a:t>
            </a:r>
            <a:r>
              <a:rPr lang="en-US" sz="2000" b="1" dirty="0" err="1" smtClean="0">
                <a:solidFill>
                  <a:srgbClr val="7030A0"/>
                </a:solidFill>
              </a:rPr>
              <a:t>lock_item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</a:rPr>
              <a:t>X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r>
              <a:rPr lang="en-US" sz="2000" b="1" dirty="0"/>
              <a:t> before </a:t>
            </a:r>
            <a:r>
              <a:rPr lang="en-US" sz="2000" b="1" dirty="0" smtClean="0"/>
              <a:t>any </a:t>
            </a:r>
            <a:r>
              <a:rPr lang="en-US" sz="2000" b="1" dirty="0" err="1" smtClean="0"/>
              <a:t>read_item</a:t>
            </a:r>
            <a:r>
              <a:rPr lang="en-US" sz="2000" b="1" dirty="0" smtClean="0"/>
              <a:t>(</a:t>
            </a:r>
            <a:r>
              <a:rPr lang="en-US" sz="2000" b="1" i="1" dirty="0" smtClean="0"/>
              <a:t>X</a:t>
            </a:r>
            <a:r>
              <a:rPr lang="en-US" sz="2000" b="1" dirty="0"/>
              <a:t>) or </a:t>
            </a:r>
            <a:r>
              <a:rPr lang="en-US" sz="2000" b="1" dirty="0" err="1"/>
              <a:t>write_item</a:t>
            </a:r>
            <a:r>
              <a:rPr lang="en-US" sz="2000" b="1" dirty="0"/>
              <a:t>(</a:t>
            </a:r>
            <a:r>
              <a:rPr lang="en-US" sz="2000" b="1" i="1" dirty="0"/>
              <a:t>X</a:t>
            </a:r>
            <a:r>
              <a:rPr lang="en-US" sz="2000" b="1" dirty="0"/>
              <a:t>) operations are performed in </a:t>
            </a:r>
            <a:r>
              <a:rPr lang="en-US" sz="2000" b="1" i="1" dirty="0"/>
              <a:t>T.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b="1" dirty="0" smtClean="0"/>
              <a:t>A </a:t>
            </a:r>
            <a:r>
              <a:rPr lang="en-US" sz="2000" b="1" dirty="0"/>
              <a:t>transaction </a:t>
            </a:r>
            <a:r>
              <a:rPr lang="en-US" sz="2000" b="1" i="1" dirty="0" smtClean="0"/>
              <a:t>T </a:t>
            </a:r>
            <a:r>
              <a:rPr lang="en-US" sz="2000" b="1" dirty="0" smtClean="0"/>
              <a:t>must </a:t>
            </a:r>
            <a:r>
              <a:rPr lang="en-US" sz="2000" b="1" dirty="0"/>
              <a:t>issue the operation </a:t>
            </a:r>
            <a:r>
              <a:rPr lang="en-US" sz="2000" b="1" dirty="0" err="1" smtClean="0">
                <a:solidFill>
                  <a:srgbClr val="7030A0"/>
                </a:solidFill>
              </a:rPr>
              <a:t>unlock_item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i="1" dirty="0" smtClean="0">
                <a:solidFill>
                  <a:srgbClr val="7030A0"/>
                </a:solidFill>
              </a:rPr>
              <a:t>X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r>
              <a:rPr lang="en-US" sz="2000" b="1" dirty="0"/>
              <a:t> after all </a:t>
            </a:r>
            <a:r>
              <a:rPr lang="en-US" sz="2000" b="1" dirty="0" err="1" smtClean="0"/>
              <a:t>read_item</a:t>
            </a:r>
            <a:r>
              <a:rPr lang="en-US" sz="2000" b="1" dirty="0" smtClean="0"/>
              <a:t>(</a:t>
            </a:r>
            <a:r>
              <a:rPr lang="en-US" sz="2000" b="1" i="1" dirty="0" smtClean="0"/>
              <a:t>X</a:t>
            </a:r>
            <a:r>
              <a:rPr lang="en-US" sz="2000" b="1" dirty="0" smtClean="0"/>
              <a:t>) and </a:t>
            </a:r>
            <a:r>
              <a:rPr lang="en-US" sz="2000" b="1" dirty="0" err="1"/>
              <a:t>write_item</a:t>
            </a:r>
            <a:r>
              <a:rPr lang="en-US" sz="2000" b="1" dirty="0"/>
              <a:t>(</a:t>
            </a:r>
            <a:r>
              <a:rPr lang="en-US" sz="2000" b="1" i="1" dirty="0"/>
              <a:t>X</a:t>
            </a:r>
            <a:r>
              <a:rPr lang="en-US" sz="2000" b="1" dirty="0"/>
              <a:t>) operations are completed in </a:t>
            </a:r>
            <a:r>
              <a:rPr lang="en-US" sz="2000" b="1" i="1" dirty="0"/>
              <a:t>T.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b="1" dirty="0" smtClean="0"/>
              <a:t>A </a:t>
            </a:r>
            <a:r>
              <a:rPr lang="en-US" sz="2000" b="1" dirty="0"/>
              <a:t>transaction </a:t>
            </a:r>
            <a:r>
              <a:rPr lang="en-US" sz="2000" b="1" i="1" dirty="0"/>
              <a:t>T </a:t>
            </a:r>
            <a:r>
              <a:rPr lang="en-US" sz="2000" b="1" dirty="0"/>
              <a:t>will not issue a </a:t>
            </a:r>
            <a:r>
              <a:rPr lang="en-US" sz="2000" b="1" dirty="0" err="1"/>
              <a:t>lock_item</a:t>
            </a:r>
            <a:r>
              <a:rPr lang="en-US" sz="2000" b="1" dirty="0"/>
              <a:t>(</a:t>
            </a:r>
            <a:r>
              <a:rPr lang="en-US" sz="2000" b="1" i="1" dirty="0"/>
              <a:t>X</a:t>
            </a:r>
            <a:r>
              <a:rPr lang="en-US" sz="2000" b="1" dirty="0"/>
              <a:t>) operation if it already holds </a:t>
            </a:r>
            <a:r>
              <a:rPr lang="en-US" sz="2000" b="1" dirty="0" smtClean="0"/>
              <a:t>the lock </a:t>
            </a:r>
            <a:r>
              <a:rPr lang="en-US" sz="2000" b="1" dirty="0"/>
              <a:t>on item </a:t>
            </a:r>
            <a:r>
              <a:rPr lang="en-US" sz="2000" b="1" i="1" dirty="0"/>
              <a:t>X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000" b="1" dirty="0" smtClean="0"/>
              <a:t>A </a:t>
            </a:r>
            <a:r>
              <a:rPr lang="en-US" sz="2000" b="1" dirty="0"/>
              <a:t>transaction </a:t>
            </a:r>
            <a:r>
              <a:rPr lang="en-US" sz="2000" b="1" i="1" dirty="0"/>
              <a:t>T </a:t>
            </a:r>
            <a:r>
              <a:rPr lang="en-US" sz="2000" b="1" dirty="0"/>
              <a:t>will not issue an </a:t>
            </a:r>
            <a:r>
              <a:rPr lang="en-US" sz="2000" b="1" dirty="0" err="1"/>
              <a:t>unlock_item</a:t>
            </a:r>
            <a:r>
              <a:rPr lang="en-US" sz="2000" b="1" dirty="0"/>
              <a:t>(</a:t>
            </a:r>
            <a:r>
              <a:rPr lang="en-US" sz="2000" b="1" i="1" dirty="0"/>
              <a:t>X</a:t>
            </a:r>
            <a:r>
              <a:rPr lang="en-US" sz="2000" b="1" dirty="0"/>
              <a:t>) operation unless it </a:t>
            </a:r>
            <a:r>
              <a:rPr lang="en-US" sz="2000" b="1" dirty="0" smtClean="0"/>
              <a:t>already holds </a:t>
            </a:r>
            <a:r>
              <a:rPr lang="en-US" sz="2000" b="1" dirty="0"/>
              <a:t>the lock on item </a:t>
            </a:r>
            <a:r>
              <a:rPr lang="en-US" sz="2000" b="1" i="1" dirty="0"/>
              <a:t>X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307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Types of Locks … 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</a:rPr>
              <a:t>Shared/Exclusive 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</a:rPr>
              <a:t>(or Read/Write) Locks</a:t>
            </a:r>
            <a:endParaRPr lang="en-US" sz="2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There </a:t>
            </a:r>
            <a:r>
              <a:rPr lang="en-US" b="1" dirty="0"/>
              <a:t>are three </a:t>
            </a:r>
            <a:r>
              <a:rPr lang="en-US" b="1" dirty="0" smtClean="0"/>
              <a:t>locking operations</a:t>
            </a:r>
            <a:r>
              <a:rPr lang="en-US" b="1" dirty="0"/>
              <a:t>: </a:t>
            </a:r>
            <a:r>
              <a:rPr lang="en-US" b="1" dirty="0" err="1"/>
              <a:t>read_lock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), </a:t>
            </a:r>
            <a:r>
              <a:rPr lang="en-US" b="1" dirty="0" err="1"/>
              <a:t>write_lock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), and unlock(</a:t>
            </a:r>
            <a:r>
              <a:rPr lang="en-US" b="1" i="1" dirty="0"/>
              <a:t>X</a:t>
            </a:r>
            <a:r>
              <a:rPr lang="en-US" b="1" dirty="0" smtClean="0"/>
              <a:t>).</a:t>
            </a:r>
          </a:p>
          <a:p>
            <a:r>
              <a:rPr lang="en-US" b="1" dirty="0" smtClean="0"/>
              <a:t>A </a:t>
            </a:r>
            <a:r>
              <a:rPr lang="en-US" b="1" dirty="0"/>
              <a:t>lock associated with </a:t>
            </a:r>
            <a:r>
              <a:rPr lang="en-US" b="1" dirty="0" smtClean="0"/>
              <a:t>an item </a:t>
            </a:r>
            <a:r>
              <a:rPr lang="en-US" b="1" i="1" dirty="0"/>
              <a:t>X</a:t>
            </a:r>
            <a:r>
              <a:rPr lang="en-US" b="1" dirty="0"/>
              <a:t>, LOCK(</a:t>
            </a:r>
            <a:r>
              <a:rPr lang="en-US" b="1" i="1" dirty="0"/>
              <a:t>X</a:t>
            </a:r>
            <a:r>
              <a:rPr lang="en-US" b="1" dirty="0"/>
              <a:t>), now has three possible states: </a:t>
            </a:r>
            <a:r>
              <a:rPr lang="en-US" b="1" i="1" dirty="0"/>
              <a:t>read-locked</a:t>
            </a:r>
            <a:r>
              <a:rPr lang="en-US" b="1" dirty="0"/>
              <a:t>, </a:t>
            </a:r>
            <a:r>
              <a:rPr lang="en-US" b="1" i="1" dirty="0"/>
              <a:t>write-locked</a:t>
            </a:r>
            <a:r>
              <a:rPr lang="en-US" b="1" dirty="0"/>
              <a:t>, </a:t>
            </a:r>
            <a:r>
              <a:rPr lang="en-US" b="1" dirty="0" smtClean="0"/>
              <a:t>or </a:t>
            </a:r>
            <a:r>
              <a:rPr lang="en-US" b="1" i="1" dirty="0" smtClean="0"/>
              <a:t>unlocked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u="sng" dirty="0" smtClean="0">
                <a:solidFill>
                  <a:srgbClr val="7030A0"/>
                </a:solidFill>
              </a:rPr>
              <a:t>A </a:t>
            </a:r>
            <a:r>
              <a:rPr lang="en-US" b="1" u="sng" dirty="0">
                <a:solidFill>
                  <a:srgbClr val="7030A0"/>
                </a:solidFill>
              </a:rPr>
              <a:t>read-locked </a:t>
            </a:r>
            <a:r>
              <a:rPr lang="en-US" b="1" dirty="0">
                <a:solidFill>
                  <a:srgbClr val="7030A0"/>
                </a:solidFill>
              </a:rPr>
              <a:t>item </a:t>
            </a:r>
            <a:r>
              <a:rPr lang="en-US" b="1" dirty="0"/>
              <a:t>is also called </a:t>
            </a:r>
            <a:r>
              <a:rPr lang="en-US" b="1" dirty="0">
                <a:solidFill>
                  <a:srgbClr val="FF0000"/>
                </a:solidFill>
              </a:rPr>
              <a:t>share-locked </a:t>
            </a:r>
            <a:r>
              <a:rPr lang="en-US" b="1" dirty="0"/>
              <a:t>because other </a:t>
            </a:r>
            <a:r>
              <a:rPr lang="en-US" b="1" dirty="0" smtClean="0"/>
              <a:t>transactions are </a:t>
            </a:r>
            <a:r>
              <a:rPr lang="en-US" b="1" dirty="0"/>
              <a:t>allowed to read the item, </a:t>
            </a: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u="sng" dirty="0">
                <a:solidFill>
                  <a:srgbClr val="7030A0"/>
                </a:solidFill>
              </a:rPr>
              <a:t>write-locked item </a:t>
            </a:r>
            <a:r>
              <a:rPr lang="en-US" b="1" dirty="0"/>
              <a:t>is called </a:t>
            </a:r>
            <a:r>
              <a:rPr lang="en-US" b="1" dirty="0">
                <a:solidFill>
                  <a:srgbClr val="FF0000"/>
                </a:solidFill>
              </a:rPr>
              <a:t>exclusive-locked</a:t>
            </a:r>
            <a:r>
              <a:rPr lang="en-US" b="1" dirty="0" smtClean="0"/>
              <a:t> because </a:t>
            </a:r>
            <a:r>
              <a:rPr lang="en-US" b="1" dirty="0"/>
              <a:t>a single transaction exclusively holds the lock on the item.</a:t>
            </a:r>
          </a:p>
        </p:txBody>
      </p:sp>
    </p:spTree>
    <p:extLst>
      <p:ext uri="{BB962C8B-B14F-4D97-AF65-F5344CB8AC3E}">
        <p14:creationId xmlns:p14="http://schemas.microsoft.com/office/powerpoint/2010/main" val="387443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848600" cy="510235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system must enforce the </a:t>
            </a:r>
            <a:r>
              <a:rPr lang="en-US" b="1" dirty="0" smtClean="0"/>
              <a:t>following rules</a:t>
            </a:r>
            <a:r>
              <a:rPr lang="en-US" b="1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 </a:t>
            </a:r>
            <a:r>
              <a:rPr lang="en-US" b="1" dirty="0"/>
              <a:t>transaction </a:t>
            </a:r>
            <a:r>
              <a:rPr lang="en-US" b="1" i="1" dirty="0"/>
              <a:t>T </a:t>
            </a:r>
            <a:r>
              <a:rPr lang="en-US" b="1" dirty="0"/>
              <a:t>must issue the operation </a:t>
            </a:r>
            <a:r>
              <a:rPr lang="en-US" b="1" dirty="0" err="1">
                <a:solidFill>
                  <a:srgbClr val="7030A0"/>
                </a:solidFill>
              </a:rPr>
              <a:t>read_lock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b="1" dirty="0"/>
              <a:t> or </a:t>
            </a:r>
            <a:r>
              <a:rPr lang="en-US" b="1" dirty="0" err="1">
                <a:solidFill>
                  <a:srgbClr val="7030A0"/>
                </a:solidFill>
              </a:rPr>
              <a:t>write_lock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b="1" dirty="0"/>
              <a:t> </a:t>
            </a:r>
            <a:r>
              <a:rPr lang="en-US" b="1" dirty="0" smtClean="0"/>
              <a:t>before any </a:t>
            </a:r>
            <a:r>
              <a:rPr lang="en-US" b="1" dirty="0" err="1">
                <a:solidFill>
                  <a:srgbClr val="00B050"/>
                </a:solidFill>
              </a:rPr>
              <a:t>read_item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i="1" dirty="0">
                <a:solidFill>
                  <a:srgbClr val="00B050"/>
                </a:solidFill>
              </a:rPr>
              <a:t>X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b="1" dirty="0"/>
              <a:t> operation is performed in </a:t>
            </a:r>
            <a:r>
              <a:rPr lang="en-US" b="1" i="1" dirty="0"/>
              <a:t>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 </a:t>
            </a:r>
            <a:r>
              <a:rPr lang="en-US" b="1" dirty="0"/>
              <a:t>transaction </a:t>
            </a:r>
            <a:r>
              <a:rPr lang="en-US" b="1" i="1" dirty="0"/>
              <a:t>T </a:t>
            </a:r>
            <a:r>
              <a:rPr lang="en-US" b="1" dirty="0"/>
              <a:t>must issue the operation </a:t>
            </a:r>
            <a:r>
              <a:rPr lang="en-US" b="1" dirty="0" err="1">
                <a:solidFill>
                  <a:srgbClr val="7030A0"/>
                </a:solidFill>
              </a:rPr>
              <a:t>write_lock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US" b="1" dirty="0">
                <a:solidFill>
                  <a:srgbClr val="7030A0"/>
                </a:solidFill>
              </a:rPr>
              <a:t>) </a:t>
            </a:r>
            <a:r>
              <a:rPr lang="en-US" b="1" dirty="0"/>
              <a:t>before </a:t>
            </a:r>
            <a:r>
              <a:rPr lang="en-US" b="1" dirty="0" smtClean="0"/>
              <a:t>any </a:t>
            </a:r>
            <a:r>
              <a:rPr lang="en-US" b="1" dirty="0" err="1">
                <a:solidFill>
                  <a:srgbClr val="00B050"/>
                </a:solidFill>
              </a:rPr>
              <a:t>write_item</a:t>
            </a:r>
            <a:r>
              <a:rPr lang="en-US" b="1" dirty="0">
                <a:solidFill>
                  <a:srgbClr val="00B050"/>
                </a:solidFill>
              </a:rPr>
              <a:t>(X)</a:t>
            </a:r>
            <a:r>
              <a:rPr lang="en-US" b="1" dirty="0"/>
              <a:t> operation is performed in </a:t>
            </a:r>
            <a:r>
              <a:rPr lang="en-US" b="1" i="1" dirty="0"/>
              <a:t>T</a:t>
            </a:r>
            <a:r>
              <a:rPr lang="en-US" b="1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 </a:t>
            </a:r>
            <a:r>
              <a:rPr lang="en-US" b="1" dirty="0"/>
              <a:t>transaction </a:t>
            </a:r>
            <a:r>
              <a:rPr lang="en-US" b="1" i="1" dirty="0"/>
              <a:t>T </a:t>
            </a:r>
            <a:r>
              <a:rPr lang="en-US" b="1" dirty="0"/>
              <a:t>must issue the operation </a:t>
            </a:r>
            <a:r>
              <a:rPr lang="en-US" b="1" dirty="0">
                <a:solidFill>
                  <a:srgbClr val="7030A0"/>
                </a:solidFill>
              </a:rPr>
              <a:t>unlock(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b="1" dirty="0"/>
              <a:t> after all </a:t>
            </a:r>
            <a:r>
              <a:rPr lang="en-US" b="1" dirty="0" err="1">
                <a:solidFill>
                  <a:srgbClr val="00B050"/>
                </a:solidFill>
              </a:rPr>
              <a:t>read_item</a:t>
            </a:r>
            <a:r>
              <a:rPr lang="en-US" b="1" dirty="0">
                <a:solidFill>
                  <a:srgbClr val="00B050"/>
                </a:solidFill>
              </a:rPr>
              <a:t>(X)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dirty="0" err="1">
                <a:solidFill>
                  <a:srgbClr val="00B050"/>
                </a:solidFill>
              </a:rPr>
              <a:t>write_item</a:t>
            </a:r>
            <a:r>
              <a:rPr lang="en-US" b="1" dirty="0">
                <a:solidFill>
                  <a:srgbClr val="00B050"/>
                </a:solidFill>
              </a:rPr>
              <a:t>(X)</a:t>
            </a:r>
            <a:r>
              <a:rPr lang="en-US" b="1" dirty="0"/>
              <a:t> operations are completed in </a:t>
            </a:r>
            <a:r>
              <a:rPr lang="en-US" b="1" i="1" dirty="0"/>
              <a:t>T</a:t>
            </a:r>
            <a:r>
              <a:rPr lang="en-US" b="1" i="1" dirty="0" smtClean="0"/>
              <a:t>.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 </a:t>
            </a:r>
            <a:r>
              <a:rPr lang="en-US" b="1" dirty="0"/>
              <a:t>transaction </a:t>
            </a:r>
            <a:r>
              <a:rPr lang="en-US" b="1" i="1" dirty="0"/>
              <a:t>T </a:t>
            </a:r>
            <a:r>
              <a:rPr lang="en-US" b="1" dirty="0"/>
              <a:t>will not issue a </a:t>
            </a:r>
            <a:r>
              <a:rPr lang="en-US" b="1" dirty="0" err="1"/>
              <a:t>read_lock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operation if it already holds </a:t>
            </a:r>
            <a:r>
              <a:rPr lang="en-US" b="1" dirty="0" smtClean="0"/>
              <a:t>a read </a:t>
            </a:r>
            <a:r>
              <a:rPr lang="en-US" b="1" dirty="0"/>
              <a:t>(shared) lock or a write (exclusive) lock on item </a:t>
            </a:r>
            <a:r>
              <a:rPr lang="en-US" b="1" i="1" dirty="0"/>
              <a:t>X</a:t>
            </a:r>
            <a:r>
              <a:rPr lang="en-US" b="1" dirty="0"/>
              <a:t>. 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 </a:t>
            </a:r>
            <a:r>
              <a:rPr lang="en-US" b="1" dirty="0"/>
              <a:t>transaction </a:t>
            </a:r>
            <a:r>
              <a:rPr lang="en-US" b="1" i="1" dirty="0"/>
              <a:t>T </a:t>
            </a:r>
            <a:r>
              <a:rPr lang="en-US" b="1" dirty="0"/>
              <a:t>will not issue a </a:t>
            </a:r>
            <a:r>
              <a:rPr lang="en-US" b="1" dirty="0" err="1"/>
              <a:t>write_lock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operation if it already holds </a:t>
            </a:r>
            <a:r>
              <a:rPr lang="en-US" b="1" dirty="0" smtClean="0"/>
              <a:t>a read </a:t>
            </a:r>
            <a:r>
              <a:rPr lang="en-US" b="1" dirty="0"/>
              <a:t>(shared) lock or write (exclusive) lock on item </a:t>
            </a:r>
            <a:r>
              <a:rPr lang="en-US" b="1" i="1" dirty="0"/>
              <a:t>X</a:t>
            </a:r>
            <a:r>
              <a:rPr lang="en-US" b="1" dirty="0"/>
              <a:t>. 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 </a:t>
            </a:r>
            <a:r>
              <a:rPr lang="en-US" b="1" dirty="0"/>
              <a:t>transaction </a:t>
            </a:r>
            <a:r>
              <a:rPr lang="en-US" b="1" i="1" dirty="0"/>
              <a:t>T </a:t>
            </a:r>
            <a:r>
              <a:rPr lang="en-US" b="1" dirty="0"/>
              <a:t>will not issue an unlock(</a:t>
            </a:r>
            <a:r>
              <a:rPr lang="en-US" b="1" i="1" dirty="0"/>
              <a:t>X</a:t>
            </a:r>
            <a:r>
              <a:rPr lang="en-US" b="1" dirty="0"/>
              <a:t>) operation unless it already </a:t>
            </a:r>
            <a:r>
              <a:rPr lang="en-US" b="1" dirty="0" smtClean="0"/>
              <a:t>holds a </a:t>
            </a:r>
            <a:r>
              <a:rPr lang="en-US" b="1" dirty="0"/>
              <a:t>read (shared) lock or a write (exclusive) lock on item </a:t>
            </a:r>
            <a:r>
              <a:rPr lang="en-US" b="1" i="1" dirty="0"/>
              <a:t>X</a:t>
            </a:r>
            <a:r>
              <a:rPr lang="en-US" b="1" dirty="0"/>
              <a:t>.</a:t>
            </a:r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Types of Locks … 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sz="40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700" b="1" dirty="0" smtClean="0">
                <a:solidFill>
                  <a:schemeClr val="accent2">
                    <a:lumMod val="50000"/>
                  </a:schemeClr>
                </a:solidFill>
              </a:rPr>
              <a:t>Shared/Exclusive 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</a:rPr>
              <a:t>(or Read/Write) Locks</a:t>
            </a:r>
            <a:endParaRPr lang="en-US" sz="27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66700" y="152400"/>
            <a:ext cx="8229600" cy="579438"/>
          </a:xfrm>
        </p:spPr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Types of Locks </a:t>
            </a:r>
            <a:r>
              <a:rPr lang="en-US" sz="3200" b="1" dirty="0" smtClean="0">
                <a:solidFill>
                  <a:srgbClr val="C00000"/>
                </a:solidFill>
              </a:rPr>
              <a:t>…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Conversion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of Locks.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66700" y="731838"/>
            <a:ext cx="7848600" cy="487375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lock conversion; that is, a transaction that </a:t>
            </a:r>
            <a:r>
              <a:rPr lang="en-US" b="1" dirty="0" smtClean="0"/>
              <a:t>already holds </a:t>
            </a:r>
            <a:r>
              <a:rPr lang="en-US" b="1" dirty="0"/>
              <a:t>a lock on item </a:t>
            </a:r>
            <a:r>
              <a:rPr lang="en-US" b="1" i="1" dirty="0"/>
              <a:t>X </a:t>
            </a:r>
            <a:r>
              <a:rPr lang="en-US" b="1" dirty="0"/>
              <a:t>is allowed under certain conditions to convert the lock </a:t>
            </a:r>
            <a:r>
              <a:rPr lang="en-US" b="1" dirty="0" smtClean="0"/>
              <a:t>from one </a:t>
            </a:r>
            <a:r>
              <a:rPr lang="en-US" b="1" dirty="0"/>
              <a:t>locked state to another</a:t>
            </a:r>
            <a:r>
              <a:rPr lang="en-US" b="1" dirty="0" smtClean="0"/>
              <a:t>.</a:t>
            </a:r>
          </a:p>
          <a:p>
            <a:r>
              <a:rPr lang="en-US" b="1" dirty="0"/>
              <a:t>it is </a:t>
            </a:r>
            <a:r>
              <a:rPr lang="en-US" b="1" dirty="0">
                <a:solidFill>
                  <a:srgbClr val="7030A0"/>
                </a:solidFill>
              </a:rPr>
              <a:t>possible</a:t>
            </a:r>
            <a:r>
              <a:rPr lang="en-US" b="1" dirty="0"/>
              <a:t> for a transaction </a:t>
            </a:r>
            <a:r>
              <a:rPr lang="en-US" b="1" i="1" dirty="0"/>
              <a:t>T </a:t>
            </a:r>
            <a:r>
              <a:rPr lang="en-US" b="1" dirty="0"/>
              <a:t>to issue </a:t>
            </a:r>
            <a:r>
              <a:rPr lang="en-US" b="1" dirty="0" smtClean="0"/>
              <a:t>a </a:t>
            </a:r>
            <a:r>
              <a:rPr lang="en-US" b="1" dirty="0" err="1" smtClean="0">
                <a:solidFill>
                  <a:srgbClr val="7030A0"/>
                </a:solidFill>
              </a:rPr>
              <a:t>read_lock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i="1" dirty="0" smtClean="0">
                <a:solidFill>
                  <a:srgbClr val="7030A0"/>
                </a:solidFill>
              </a:rPr>
              <a:t>X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b="1" dirty="0"/>
              <a:t> and then later to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upgrade</a:t>
            </a:r>
            <a:r>
              <a:rPr lang="en-US" b="1" dirty="0"/>
              <a:t> the lock by issuing a </a:t>
            </a:r>
            <a:r>
              <a:rPr lang="en-US" b="1" dirty="0" err="1">
                <a:solidFill>
                  <a:srgbClr val="7030A0"/>
                </a:solidFill>
              </a:rPr>
              <a:t>write_lock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b="1" dirty="0"/>
              <a:t> operation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b="1" dirty="0"/>
              <a:t>If </a:t>
            </a:r>
            <a:r>
              <a:rPr lang="en-US" b="1" i="1" dirty="0"/>
              <a:t>T </a:t>
            </a:r>
            <a:r>
              <a:rPr lang="en-US" b="1" dirty="0"/>
              <a:t>is the only transaction holding a read lock on </a:t>
            </a:r>
            <a:r>
              <a:rPr lang="en-US" b="1" i="1" dirty="0"/>
              <a:t>X </a:t>
            </a:r>
            <a:r>
              <a:rPr lang="en-US" b="1" dirty="0"/>
              <a:t>at the time it issues </a:t>
            </a:r>
            <a:r>
              <a:rPr lang="en-US" b="1" dirty="0" smtClean="0"/>
              <a:t>the </a:t>
            </a:r>
            <a:r>
              <a:rPr lang="en-US" b="1" dirty="0" err="1" smtClean="0"/>
              <a:t>write_lock</a:t>
            </a:r>
            <a:r>
              <a:rPr lang="en-US" b="1" dirty="0" smtClean="0"/>
              <a:t>(</a:t>
            </a:r>
            <a:r>
              <a:rPr lang="en-US" b="1" i="1" dirty="0" smtClean="0"/>
              <a:t>X</a:t>
            </a:r>
            <a:r>
              <a:rPr lang="en-US" b="1" dirty="0"/>
              <a:t>) operation, the lock can be upgraded; </a:t>
            </a:r>
            <a:r>
              <a:rPr lang="en-US" b="1" dirty="0" smtClean="0"/>
              <a:t>otherwise</a:t>
            </a:r>
            <a:r>
              <a:rPr lang="en-US" b="1" dirty="0"/>
              <a:t>, </a:t>
            </a:r>
            <a:endParaRPr lang="en-US" b="1" dirty="0" smtClean="0"/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transaction </a:t>
            </a:r>
            <a:r>
              <a:rPr lang="en-US" b="1" dirty="0" smtClean="0"/>
              <a:t>must wait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It </a:t>
            </a:r>
            <a:r>
              <a:rPr lang="en-US" b="1" dirty="0"/>
              <a:t>is also possible for a transaction </a:t>
            </a:r>
            <a:r>
              <a:rPr lang="en-US" b="1" i="1" dirty="0"/>
              <a:t>T </a:t>
            </a:r>
            <a:r>
              <a:rPr lang="en-US" b="1" dirty="0"/>
              <a:t>to issue a </a:t>
            </a:r>
            <a:r>
              <a:rPr lang="en-US" b="1" dirty="0" err="1">
                <a:solidFill>
                  <a:srgbClr val="7030A0"/>
                </a:solidFill>
              </a:rPr>
              <a:t>write_lock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US" b="1" dirty="0">
                <a:solidFill>
                  <a:srgbClr val="7030A0"/>
                </a:solidFill>
              </a:rPr>
              <a:t>) </a:t>
            </a:r>
            <a:r>
              <a:rPr lang="en-US" b="1" dirty="0"/>
              <a:t>and then later </a:t>
            </a:r>
            <a:r>
              <a:rPr lang="en-US" b="1" dirty="0" smtClean="0"/>
              <a:t>to </a:t>
            </a:r>
            <a:r>
              <a:rPr lang="en-US" b="1" u="sng" dirty="0" smtClean="0">
                <a:solidFill>
                  <a:srgbClr val="C00000"/>
                </a:solidFill>
              </a:rPr>
              <a:t>downgrade</a:t>
            </a:r>
            <a:r>
              <a:rPr lang="en-US" b="1" dirty="0" smtClean="0"/>
              <a:t> </a:t>
            </a:r>
            <a:r>
              <a:rPr lang="en-US" b="1" dirty="0"/>
              <a:t>the lock by issuing a </a:t>
            </a:r>
            <a:r>
              <a:rPr lang="en-US" b="1" dirty="0" err="1">
                <a:solidFill>
                  <a:srgbClr val="7030A0"/>
                </a:solidFill>
              </a:rPr>
              <a:t>read_lock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i="1" dirty="0">
                <a:solidFill>
                  <a:srgbClr val="7030A0"/>
                </a:solidFill>
              </a:rPr>
              <a:t>X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b="1" dirty="0"/>
              <a:t> operation. </a:t>
            </a:r>
            <a:endParaRPr lang="en-US" b="1" dirty="0" smtClean="0"/>
          </a:p>
          <a:p>
            <a:r>
              <a:rPr lang="en-US" b="1" dirty="0" smtClean="0"/>
              <a:t>When </a:t>
            </a:r>
            <a:r>
              <a:rPr lang="en-US" b="1" dirty="0"/>
              <a:t>upgrading </a:t>
            </a:r>
            <a:r>
              <a:rPr lang="en-US" b="1" dirty="0" smtClean="0"/>
              <a:t>and downgrading </a:t>
            </a:r>
            <a:r>
              <a:rPr lang="en-US" b="1" dirty="0"/>
              <a:t>of locks is used, the </a:t>
            </a:r>
            <a:r>
              <a:rPr lang="en-US" b="1" dirty="0">
                <a:solidFill>
                  <a:srgbClr val="7030A0"/>
                </a:solidFill>
              </a:rPr>
              <a:t>lock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table</a:t>
            </a:r>
            <a:r>
              <a:rPr lang="en-US" b="1" dirty="0"/>
              <a:t> must include </a:t>
            </a:r>
            <a:r>
              <a:rPr lang="en-US" b="1" dirty="0">
                <a:solidFill>
                  <a:srgbClr val="7030A0"/>
                </a:solidFill>
              </a:rPr>
              <a:t>transaction identifiers </a:t>
            </a:r>
            <a:r>
              <a:rPr lang="en-US" b="1" dirty="0" smtClean="0"/>
              <a:t>in the </a:t>
            </a:r>
            <a:r>
              <a:rPr lang="en-US" b="1" dirty="0"/>
              <a:t>record structure for each lock (in the </a:t>
            </a:r>
            <a:r>
              <a:rPr lang="en-US" b="1" dirty="0" err="1"/>
              <a:t>locking_transaction</a:t>
            </a:r>
            <a:r>
              <a:rPr lang="en-US" b="1" dirty="0"/>
              <a:t>(s) field) to store </a:t>
            </a:r>
            <a:r>
              <a:rPr lang="en-US" b="1" dirty="0" smtClean="0"/>
              <a:t>the information </a:t>
            </a:r>
            <a:r>
              <a:rPr lang="en-US" b="1" dirty="0"/>
              <a:t>on which transactions hold locks on the item.</a:t>
            </a:r>
          </a:p>
        </p:txBody>
      </p:sp>
    </p:spTree>
    <p:extLst>
      <p:ext uri="{BB962C8B-B14F-4D97-AF65-F5344CB8AC3E}">
        <p14:creationId xmlns:p14="http://schemas.microsoft.com/office/powerpoint/2010/main" val="356973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5257800"/>
            <a:ext cx="7620000" cy="1216151"/>
          </a:xfrm>
        </p:spPr>
        <p:txBody>
          <a:bodyPr>
            <a:noAutofit/>
          </a:bodyPr>
          <a:lstStyle/>
          <a:p>
            <a:r>
              <a:rPr lang="en-US" sz="2000" b="1" dirty="0"/>
              <a:t>Initial </a:t>
            </a:r>
            <a:r>
              <a:rPr lang="en-US" b="1" dirty="0"/>
              <a:t>values</a:t>
            </a:r>
            <a:r>
              <a:rPr lang="en-US" sz="2000" b="1" dirty="0"/>
              <a:t>: </a:t>
            </a:r>
            <a:r>
              <a:rPr lang="en-US" sz="2000" b="1" i="1" dirty="0"/>
              <a:t>X</a:t>
            </a:r>
            <a:r>
              <a:rPr lang="en-US" sz="2000" b="1" dirty="0"/>
              <a:t>=20, </a:t>
            </a:r>
            <a:r>
              <a:rPr lang="en-US" sz="2000" b="1" i="1" dirty="0"/>
              <a:t>Y</a:t>
            </a:r>
            <a:r>
              <a:rPr lang="en-US" sz="2000" b="1" dirty="0"/>
              <a:t>=30</a:t>
            </a:r>
          </a:p>
          <a:p>
            <a:r>
              <a:rPr lang="en-US" sz="2000" b="1" dirty="0"/>
              <a:t>Result serial schedule </a:t>
            </a:r>
            <a:r>
              <a:rPr lang="en-US" sz="2000" b="1" i="1" dirty="0" smtClean="0"/>
              <a:t>T</a:t>
            </a:r>
            <a:r>
              <a:rPr lang="en-US" sz="2000" b="1" dirty="0" smtClean="0"/>
              <a:t>1 followed </a:t>
            </a:r>
            <a:r>
              <a:rPr lang="en-US" sz="2000" b="1" dirty="0"/>
              <a:t>by </a:t>
            </a:r>
            <a:r>
              <a:rPr lang="en-US" sz="2000" b="1" i="1" dirty="0"/>
              <a:t>T</a:t>
            </a:r>
            <a:r>
              <a:rPr lang="en-US" sz="2000" b="1" dirty="0"/>
              <a:t>2: </a:t>
            </a:r>
            <a:r>
              <a:rPr lang="en-US" sz="2000" b="1" i="1" dirty="0"/>
              <a:t>X</a:t>
            </a:r>
            <a:r>
              <a:rPr lang="en-US" sz="2000" b="1" dirty="0"/>
              <a:t>=50, </a:t>
            </a:r>
            <a:r>
              <a:rPr lang="en-US" sz="2000" b="1" i="1" dirty="0"/>
              <a:t>Y</a:t>
            </a:r>
            <a:r>
              <a:rPr lang="en-US" sz="2000" b="1" dirty="0"/>
              <a:t>=80</a:t>
            </a:r>
          </a:p>
          <a:p>
            <a:r>
              <a:rPr lang="en-US" sz="2000" b="1" dirty="0"/>
              <a:t>Result of serial schedule </a:t>
            </a:r>
            <a:r>
              <a:rPr lang="en-US" sz="2000" b="1" i="1" dirty="0" smtClean="0"/>
              <a:t>T</a:t>
            </a:r>
            <a:r>
              <a:rPr lang="en-US" sz="2000" b="1" dirty="0" smtClean="0"/>
              <a:t>2 followed </a:t>
            </a:r>
            <a:r>
              <a:rPr lang="en-US" sz="2000" b="1" dirty="0"/>
              <a:t>by </a:t>
            </a:r>
            <a:r>
              <a:rPr lang="en-US" sz="2000" b="1" i="1" dirty="0"/>
              <a:t>T</a:t>
            </a:r>
            <a:r>
              <a:rPr lang="en-US" sz="2000" b="1" dirty="0"/>
              <a:t>1: </a:t>
            </a:r>
            <a:r>
              <a:rPr lang="en-US" sz="2000" b="1" i="1" dirty="0"/>
              <a:t>X</a:t>
            </a:r>
            <a:r>
              <a:rPr lang="en-US" sz="2000" b="1" dirty="0"/>
              <a:t>=70, </a:t>
            </a:r>
            <a:r>
              <a:rPr lang="en-US" sz="2000" b="1" i="1" dirty="0"/>
              <a:t>Y</a:t>
            </a:r>
            <a:r>
              <a:rPr lang="en-US" sz="2000" b="1" dirty="0"/>
              <a:t>=50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51241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17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5849"/>
            <a:ext cx="5534025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مستطيل 1"/>
          <p:cNvSpPr/>
          <p:nvPr/>
        </p:nvSpPr>
        <p:spPr>
          <a:xfrm>
            <a:off x="5791200" y="2475769"/>
            <a:ext cx="29241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Result of schedule </a:t>
            </a:r>
            <a:r>
              <a:rPr lang="en-US" sz="2000" b="1" i="1" dirty="0"/>
              <a:t>S</a:t>
            </a:r>
            <a:r>
              <a:rPr lang="en-US" sz="2000" b="1" dirty="0"/>
              <a:t>:</a:t>
            </a:r>
          </a:p>
          <a:p>
            <a:r>
              <a:rPr lang="en-US" sz="2000" b="1" i="1" dirty="0"/>
              <a:t>X</a:t>
            </a:r>
            <a:r>
              <a:rPr lang="en-US" sz="2000" b="1" dirty="0"/>
              <a:t>=50, </a:t>
            </a:r>
            <a:r>
              <a:rPr lang="en-US" sz="2000" b="1" i="1" dirty="0"/>
              <a:t>Y</a:t>
            </a:r>
            <a:r>
              <a:rPr lang="en-US" sz="2000" b="1" dirty="0"/>
              <a:t>=50</a:t>
            </a:r>
          </a:p>
          <a:p>
            <a:r>
              <a:rPr lang="en-US" sz="2000" b="1" dirty="0"/>
              <a:t>(</a:t>
            </a:r>
            <a:r>
              <a:rPr lang="en-US" sz="2000" b="1" dirty="0" err="1"/>
              <a:t>nonserializable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42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Guaranteeing </a:t>
            </a:r>
            <a:r>
              <a:rPr lang="en-US" b="1" dirty="0" err="1"/>
              <a:t>Serializability</a:t>
            </a:r>
            <a:r>
              <a:rPr lang="en-US" b="1" dirty="0"/>
              <a:t> by Two-Phase Locking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Times New Roman" pitchFamily="18" charset="0"/>
              </a:rPr>
              <a:t>Two Phases:</a:t>
            </a:r>
          </a:p>
          <a:p>
            <a:pPr lvl="1">
              <a:spcBef>
                <a:spcPct val="0"/>
              </a:spcBef>
            </a:pPr>
            <a:r>
              <a:rPr lang="en-US" sz="2000" b="1" dirty="0">
                <a:cs typeface="Times New Roman" pitchFamily="18" charset="0"/>
              </a:rPr>
              <a:t>(a)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Locking</a:t>
            </a:r>
            <a:r>
              <a:rPr lang="en-US" sz="2000" b="1" dirty="0">
                <a:cs typeface="Times New Roman" pitchFamily="18" charset="0"/>
              </a:rPr>
              <a:t> (</a:t>
            </a:r>
            <a:r>
              <a:rPr lang="en-US" sz="2000" b="1" dirty="0" smtClean="0">
                <a:solidFill>
                  <a:srgbClr val="7030A0"/>
                </a:solidFill>
                <a:cs typeface="Times New Roman" pitchFamily="18" charset="0"/>
              </a:rPr>
              <a:t>Growing / </a:t>
            </a:r>
            <a:r>
              <a:rPr lang="en-US" sz="2000" b="1" dirty="0" smtClean="0">
                <a:solidFill>
                  <a:srgbClr val="7030A0"/>
                </a:solidFill>
              </a:rPr>
              <a:t>Expanding</a:t>
            </a:r>
            <a:r>
              <a:rPr lang="en-US" sz="2000" b="1" dirty="0" smtClean="0">
                <a:cs typeface="Times New Roman" pitchFamily="18" charset="0"/>
              </a:rPr>
              <a:t>)</a:t>
            </a:r>
            <a:endParaRPr lang="en-US" sz="2000" b="1" dirty="0"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sz="2000" b="1" dirty="0">
                <a:cs typeface="Times New Roman" pitchFamily="18" charset="0"/>
              </a:rPr>
              <a:t>(b)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Unlocking</a:t>
            </a:r>
            <a:r>
              <a:rPr lang="en-US" sz="2000" b="1" dirty="0">
                <a:cs typeface="Times New Roman" pitchFamily="18" charset="0"/>
              </a:rPr>
              <a:t> (</a:t>
            </a:r>
            <a:r>
              <a:rPr lang="en-US" sz="2000" b="1" dirty="0">
                <a:solidFill>
                  <a:srgbClr val="7030A0"/>
                </a:solidFill>
                <a:cs typeface="Times New Roman" pitchFamily="18" charset="0"/>
              </a:rPr>
              <a:t>Shrinking</a:t>
            </a:r>
            <a:r>
              <a:rPr lang="en-US" sz="2000" b="1" dirty="0">
                <a:cs typeface="Times New Roman" pitchFamily="18" charset="0"/>
              </a:rPr>
              <a:t>).</a:t>
            </a:r>
          </a:p>
          <a:p>
            <a:pPr algn="just">
              <a:spcBef>
                <a:spcPct val="0"/>
              </a:spcBef>
            </a:pPr>
            <a:r>
              <a:rPr lang="en-US" sz="2000" b="1" u="sng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Locking (Growing) Phase</a:t>
            </a:r>
            <a:r>
              <a:rPr lang="en-US" sz="2000" b="1" u="sng" dirty="0">
                <a:cs typeface="Times New Roman" pitchFamily="18" charset="0"/>
              </a:rPr>
              <a:t>:</a:t>
            </a:r>
          </a:p>
          <a:p>
            <a:pPr lvl="1" algn="just">
              <a:spcBef>
                <a:spcPct val="0"/>
              </a:spcBef>
            </a:pPr>
            <a:r>
              <a:rPr lang="en-US" sz="2000" b="1" dirty="0">
                <a:cs typeface="Times New Roman" pitchFamily="18" charset="0"/>
              </a:rPr>
              <a:t>A transaction applies locks (read or write) on desired data items one at a time.</a:t>
            </a:r>
          </a:p>
          <a:p>
            <a:pPr algn="just">
              <a:spcBef>
                <a:spcPct val="0"/>
              </a:spcBef>
            </a:pPr>
            <a:r>
              <a:rPr lang="en-US" sz="2000" b="1" u="sng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Unlocking (Shrinking) Phase</a:t>
            </a:r>
            <a:r>
              <a:rPr lang="en-US" sz="2000" b="1" u="sng" dirty="0">
                <a:cs typeface="Times New Roman" pitchFamily="18" charset="0"/>
              </a:rPr>
              <a:t>:</a:t>
            </a:r>
          </a:p>
          <a:p>
            <a:pPr lvl="1" algn="just">
              <a:spcBef>
                <a:spcPct val="0"/>
              </a:spcBef>
            </a:pPr>
            <a:r>
              <a:rPr lang="en-US" sz="2000" b="1" dirty="0">
                <a:cs typeface="Times New Roman" pitchFamily="18" charset="0"/>
              </a:rPr>
              <a:t>A transaction unlocks its locked data items one at a time.</a:t>
            </a:r>
          </a:p>
          <a:p>
            <a:pPr algn="just">
              <a:spcBef>
                <a:spcPct val="0"/>
              </a:spcBef>
            </a:pPr>
            <a:r>
              <a:rPr lang="en-US" sz="2000" b="1" u="sng" dirty="0">
                <a:solidFill>
                  <a:schemeClr val="accent4">
                    <a:lumMod val="50000"/>
                  </a:schemeClr>
                </a:solidFill>
                <a:cs typeface="Times New Roman" pitchFamily="18" charset="0"/>
              </a:rPr>
              <a:t>Requirement</a:t>
            </a:r>
            <a:r>
              <a:rPr lang="en-US" sz="2000" b="1" dirty="0">
                <a:cs typeface="Times New Roman" pitchFamily="18" charset="0"/>
              </a:rPr>
              <a:t>:</a:t>
            </a:r>
          </a:p>
          <a:p>
            <a:pPr lvl="1" algn="just">
              <a:spcBef>
                <a:spcPct val="0"/>
              </a:spcBef>
            </a:pPr>
            <a:r>
              <a:rPr lang="en-US" sz="2000" b="1" dirty="0">
                <a:cs typeface="Times New Roman" pitchFamily="18" charset="0"/>
              </a:rPr>
              <a:t>For a transaction these two phases must be mutually exclusively, that is, during locking phase unlocking phase must not start and during unlocking phase locking phase must not begin.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291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4419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مستطيل 1"/>
          <p:cNvSpPr/>
          <p:nvPr/>
        </p:nvSpPr>
        <p:spPr>
          <a:xfrm>
            <a:off x="838200" y="48768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Transactions </a:t>
            </a:r>
            <a:r>
              <a:rPr lang="en-US" sz="2000" b="1" i="1" dirty="0"/>
              <a:t>T</a:t>
            </a:r>
            <a:r>
              <a:rPr lang="en-US" sz="2000" b="1" dirty="0"/>
              <a:t>1 and </a:t>
            </a:r>
            <a:r>
              <a:rPr lang="en-US" sz="2000" b="1" i="1" dirty="0"/>
              <a:t>T</a:t>
            </a:r>
            <a:r>
              <a:rPr lang="en-US" sz="2000" b="1" dirty="0"/>
              <a:t>2, which are </a:t>
            </a:r>
            <a:r>
              <a:rPr lang="en-US" sz="2000" b="1" dirty="0" smtClean="0"/>
              <a:t>the same </a:t>
            </a:r>
            <a:r>
              <a:rPr lang="en-US" sz="2000" b="1" dirty="0"/>
              <a:t>as </a:t>
            </a:r>
            <a:r>
              <a:rPr lang="en-US" sz="2000" b="1" i="1" dirty="0"/>
              <a:t>T</a:t>
            </a:r>
            <a:r>
              <a:rPr lang="en-US" sz="2000" b="1" dirty="0"/>
              <a:t>1 and </a:t>
            </a:r>
            <a:r>
              <a:rPr lang="en-US" sz="2000" b="1" i="1" dirty="0" smtClean="0"/>
              <a:t>T</a:t>
            </a:r>
            <a:r>
              <a:rPr lang="en-US" sz="2000" b="1" dirty="0" smtClean="0"/>
              <a:t>2, but follow </a:t>
            </a:r>
            <a:r>
              <a:rPr lang="en-US" sz="2000" b="1" dirty="0"/>
              <a:t>the two-phase locking protocol.</a:t>
            </a:r>
          </a:p>
        </p:txBody>
      </p:sp>
    </p:spTree>
    <p:extLst>
      <p:ext uri="{BB962C8B-B14F-4D97-AF65-F5344CB8AC3E}">
        <p14:creationId xmlns:p14="http://schemas.microsoft.com/office/powerpoint/2010/main" val="186900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92162"/>
          </a:xfrm>
        </p:spPr>
        <p:txBody>
          <a:bodyPr/>
          <a:lstStyle/>
          <a:p>
            <a:r>
              <a:rPr lang="en-US" b="1" dirty="0"/>
              <a:t>Two-Phase Locking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977041"/>
            <a:ext cx="7696200" cy="549995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b="1" dirty="0"/>
              <a:t>Two-phase policy generates two locking algorithms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(a) Basic 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(b) Conservative</a:t>
            </a:r>
          </a:p>
          <a:p>
            <a:pPr>
              <a:lnSpc>
                <a:spcPct val="80000"/>
              </a:lnSpc>
            </a:pPr>
            <a:r>
              <a:rPr lang="en-US" b="1" u="sng" dirty="0" smtClean="0">
                <a:solidFill>
                  <a:srgbClr val="FF0000"/>
                </a:solidFill>
              </a:rPr>
              <a:t>Basic</a:t>
            </a:r>
            <a:r>
              <a:rPr lang="en-US" b="1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Transaction locks data items </a:t>
            </a:r>
            <a:r>
              <a:rPr lang="en-US" sz="2400" b="1" dirty="0">
                <a:solidFill>
                  <a:srgbClr val="FF0000"/>
                </a:solidFill>
              </a:rPr>
              <a:t>incrementally</a:t>
            </a:r>
            <a:r>
              <a:rPr lang="en-US" sz="2400" b="1" dirty="0"/>
              <a:t>.  This </a:t>
            </a:r>
            <a:r>
              <a:rPr lang="en-US" sz="2400" b="1" dirty="0">
                <a:solidFill>
                  <a:srgbClr val="7030A0"/>
                </a:solidFill>
              </a:rPr>
              <a:t>may cause deadlock </a:t>
            </a:r>
            <a:r>
              <a:rPr lang="en-US" sz="2400" b="1" dirty="0"/>
              <a:t>which is dealt with.</a:t>
            </a:r>
          </a:p>
          <a:p>
            <a:pPr>
              <a:lnSpc>
                <a:spcPct val="80000"/>
              </a:lnSpc>
            </a:pPr>
            <a:r>
              <a:rPr lang="en-US" b="1" u="sng" dirty="0">
                <a:solidFill>
                  <a:srgbClr val="FF0000"/>
                </a:solidFill>
              </a:rPr>
              <a:t>Strict</a:t>
            </a:r>
            <a:r>
              <a:rPr lang="en-US" b="1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A more stricter version of Basic algorithm where </a:t>
            </a:r>
            <a:r>
              <a:rPr lang="en-US" sz="2400" b="1" dirty="0">
                <a:solidFill>
                  <a:srgbClr val="7030A0"/>
                </a:solidFill>
              </a:rPr>
              <a:t>unlocking is performed after a transaction terminates </a:t>
            </a:r>
            <a:r>
              <a:rPr lang="en-US" sz="2400" b="1" dirty="0"/>
              <a:t>(commits or aborts and rolled-back).  This is the most commonly used two-phase locking algorithm</a:t>
            </a:r>
            <a:r>
              <a:rPr lang="en-US" sz="2400" b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="1" u="sng" dirty="0">
                <a:solidFill>
                  <a:srgbClr val="FF0000"/>
                </a:solidFill>
              </a:rPr>
              <a:t>Conservative</a:t>
            </a:r>
            <a:r>
              <a:rPr lang="en-US" b="1" dirty="0"/>
              <a:t>: 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Prevents deadlock by locking all desired data items before transaction begins execution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527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Dealing with Deadlock and Starvation</a:t>
            </a:r>
            <a:endParaRPr lang="en-US" sz="36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600200"/>
          </a:xfrm>
        </p:spPr>
        <p:txBody>
          <a:bodyPr/>
          <a:lstStyle/>
          <a:p>
            <a:r>
              <a:rPr lang="en-US" b="1" dirty="0"/>
              <a:t>Deadlock </a:t>
            </a:r>
            <a:r>
              <a:rPr lang="en-US" dirty="0"/>
              <a:t>occurs when </a:t>
            </a:r>
            <a:r>
              <a:rPr lang="en-US" i="1" dirty="0"/>
              <a:t>each </a:t>
            </a:r>
            <a:r>
              <a:rPr lang="en-US" dirty="0"/>
              <a:t>transaction </a:t>
            </a:r>
            <a:r>
              <a:rPr lang="en-US" i="1" dirty="0"/>
              <a:t>T </a:t>
            </a:r>
            <a:r>
              <a:rPr lang="en-US" dirty="0"/>
              <a:t>in a set of </a:t>
            </a:r>
            <a:r>
              <a:rPr lang="en-US" i="1" dirty="0"/>
              <a:t>two or more transactions </a:t>
            </a:r>
            <a:r>
              <a:rPr lang="en-US" dirty="0" smtClean="0"/>
              <a:t>is waiting </a:t>
            </a:r>
            <a:r>
              <a:rPr lang="en-US" dirty="0"/>
              <a:t>for some item that is locked by some other transaction </a:t>
            </a:r>
            <a:r>
              <a:rPr lang="en-US" i="1" dirty="0"/>
              <a:t>T</a:t>
            </a:r>
            <a:r>
              <a:rPr lang="en-US" dirty="0"/>
              <a:t> in the set.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55149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03225"/>
            <a:ext cx="2863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94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</a:rPr>
              <a:t>Quiz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305800" cy="5559552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مستطيل 3"/>
          <p:cNvSpPr/>
          <p:nvPr/>
        </p:nvSpPr>
        <p:spPr>
          <a:xfrm>
            <a:off x="914400" y="1600200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Which of the following schedules is (conflict) </a:t>
            </a:r>
            <a:r>
              <a:rPr lang="en-US" sz="2400" b="1" dirty="0" err="1"/>
              <a:t>serializable</a:t>
            </a:r>
            <a:r>
              <a:rPr lang="en-US" sz="2400" b="1" dirty="0" smtClean="0"/>
              <a:t>?</a:t>
            </a:r>
          </a:p>
          <a:p>
            <a:endParaRPr lang="en-US" sz="2400" b="1" dirty="0" smtClean="0"/>
          </a:p>
          <a:p>
            <a:pPr>
              <a:lnSpc>
                <a:spcPct val="200000"/>
              </a:lnSpc>
            </a:pPr>
            <a:r>
              <a:rPr lang="pt-BR" sz="2400" dirty="0"/>
              <a:t>a. </a:t>
            </a:r>
            <a:r>
              <a:rPr lang="pt-BR" sz="2400" b="1" i="1" dirty="0"/>
              <a:t>r</a:t>
            </a:r>
            <a:r>
              <a:rPr lang="pt-BR" sz="2400" b="1" dirty="0"/>
              <a:t>1(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r</a:t>
            </a:r>
            <a:r>
              <a:rPr lang="pt-BR" sz="2400" b="1" dirty="0"/>
              <a:t>3(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w</a:t>
            </a:r>
            <a:r>
              <a:rPr lang="pt-BR" sz="2400" b="1" dirty="0"/>
              <a:t>1(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r</a:t>
            </a:r>
            <a:r>
              <a:rPr lang="pt-BR" sz="2400" b="1" dirty="0"/>
              <a:t>2(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w</a:t>
            </a:r>
            <a:r>
              <a:rPr lang="pt-BR" sz="2400" b="1" dirty="0"/>
              <a:t>3(</a:t>
            </a:r>
            <a:r>
              <a:rPr lang="pt-BR" sz="2400" b="1" i="1" dirty="0"/>
              <a:t>X</a:t>
            </a:r>
            <a:r>
              <a:rPr lang="pt-BR" sz="2400" b="1" dirty="0"/>
              <a:t>);</a:t>
            </a:r>
          </a:p>
          <a:p>
            <a:pPr>
              <a:lnSpc>
                <a:spcPct val="200000"/>
              </a:lnSpc>
            </a:pPr>
            <a:r>
              <a:rPr lang="pt-BR" sz="2400" b="1" dirty="0"/>
              <a:t>b. </a:t>
            </a:r>
            <a:r>
              <a:rPr lang="pt-BR" sz="2400" b="1" i="1" dirty="0"/>
              <a:t>r</a:t>
            </a:r>
            <a:r>
              <a:rPr lang="pt-BR" sz="2400" b="1" dirty="0"/>
              <a:t>1(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r</a:t>
            </a:r>
            <a:r>
              <a:rPr lang="pt-BR" sz="2400" b="1" dirty="0"/>
              <a:t>3(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w</a:t>
            </a:r>
            <a:r>
              <a:rPr lang="pt-BR" sz="2400" b="1" dirty="0"/>
              <a:t>3(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w</a:t>
            </a:r>
            <a:r>
              <a:rPr lang="pt-BR" sz="2400" b="1" dirty="0"/>
              <a:t>1(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r</a:t>
            </a:r>
            <a:r>
              <a:rPr lang="pt-BR" sz="2400" b="1" dirty="0"/>
              <a:t>2(</a:t>
            </a:r>
            <a:r>
              <a:rPr lang="pt-BR" sz="2400" b="1" i="1" dirty="0"/>
              <a:t>X</a:t>
            </a:r>
            <a:r>
              <a:rPr lang="pt-BR" sz="2400" b="1" dirty="0"/>
              <a:t>);</a:t>
            </a:r>
          </a:p>
          <a:p>
            <a:pPr>
              <a:lnSpc>
                <a:spcPct val="200000"/>
              </a:lnSpc>
            </a:pPr>
            <a:r>
              <a:rPr lang="pt-BR" sz="2400" b="1" dirty="0"/>
              <a:t>c. </a:t>
            </a:r>
            <a:r>
              <a:rPr lang="pt-BR" sz="2400" b="1" i="1" dirty="0"/>
              <a:t>r</a:t>
            </a:r>
            <a:r>
              <a:rPr lang="pt-BR" sz="2400" b="1" dirty="0"/>
              <a:t>3(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r</a:t>
            </a:r>
            <a:r>
              <a:rPr lang="pt-BR" sz="2400" b="1" dirty="0"/>
              <a:t>2(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w</a:t>
            </a:r>
            <a:r>
              <a:rPr lang="pt-BR" sz="2400" b="1" dirty="0"/>
              <a:t>3(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r</a:t>
            </a:r>
            <a:r>
              <a:rPr lang="pt-BR" sz="2400" b="1" dirty="0"/>
              <a:t>1(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w</a:t>
            </a:r>
            <a:r>
              <a:rPr lang="pt-BR" sz="2400" b="1" dirty="0"/>
              <a:t>1(</a:t>
            </a:r>
            <a:r>
              <a:rPr lang="pt-BR" sz="2400" b="1" i="1" dirty="0"/>
              <a:t>X</a:t>
            </a:r>
            <a:r>
              <a:rPr lang="pt-BR" sz="2400" b="1" dirty="0"/>
              <a:t>);</a:t>
            </a:r>
          </a:p>
          <a:p>
            <a:pPr>
              <a:lnSpc>
                <a:spcPct val="200000"/>
              </a:lnSpc>
            </a:pPr>
            <a:r>
              <a:rPr lang="pt-BR" sz="2400" b="1" dirty="0"/>
              <a:t>d. </a:t>
            </a:r>
            <a:r>
              <a:rPr lang="pt-BR" sz="2400" b="1" i="1" dirty="0"/>
              <a:t>r</a:t>
            </a:r>
            <a:r>
              <a:rPr lang="pt-BR" sz="2400" b="1" dirty="0"/>
              <a:t>3(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r</a:t>
            </a:r>
            <a:r>
              <a:rPr lang="pt-BR" sz="2400" b="1" dirty="0"/>
              <a:t>2(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r</a:t>
            </a:r>
            <a:r>
              <a:rPr lang="pt-BR" sz="2400" b="1" dirty="0"/>
              <a:t>1(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w</a:t>
            </a:r>
            <a:r>
              <a:rPr lang="pt-BR" sz="2400" b="1" dirty="0"/>
              <a:t>3(</a:t>
            </a:r>
            <a:r>
              <a:rPr lang="pt-BR" sz="2400" b="1" i="1" dirty="0"/>
              <a:t>X</a:t>
            </a:r>
            <a:r>
              <a:rPr lang="pt-BR" sz="2400" b="1" dirty="0"/>
              <a:t>); </a:t>
            </a:r>
            <a:r>
              <a:rPr lang="pt-BR" sz="2400" b="1" i="1" dirty="0"/>
              <a:t>w</a:t>
            </a:r>
            <a:r>
              <a:rPr lang="pt-BR" sz="2400" b="1" dirty="0"/>
              <a:t>1(</a:t>
            </a:r>
            <a:r>
              <a:rPr lang="pt-BR" sz="2400" b="1" i="1" dirty="0"/>
              <a:t>X</a:t>
            </a:r>
            <a:r>
              <a:rPr lang="pt-BR" sz="2400" b="1" dirty="0"/>
              <a:t>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4989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020762"/>
          </a:xfrm>
        </p:spPr>
        <p:txBody>
          <a:bodyPr>
            <a:noAutofit/>
          </a:bodyPr>
          <a:lstStyle/>
          <a:p>
            <a:r>
              <a:rPr lang="en-US" sz="3600" b="1" dirty="0"/>
              <a:t>Dealing with Deadlock and Starvation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US" sz="2800" b="1" dirty="0"/>
              <a:t>Deadlock prevention</a:t>
            </a:r>
          </a:p>
          <a:p>
            <a:pPr lvl="1"/>
            <a:r>
              <a:rPr lang="en-US" sz="2400" b="1" dirty="0"/>
              <a:t>A transaction </a:t>
            </a:r>
            <a:r>
              <a:rPr lang="en-US" sz="2400" b="1" dirty="0">
                <a:solidFill>
                  <a:srgbClr val="FF0000"/>
                </a:solidFill>
              </a:rPr>
              <a:t>locks all data items it refers to before it begins execution</a:t>
            </a:r>
            <a:r>
              <a:rPr lang="en-US" sz="2400" b="1" dirty="0"/>
              <a:t>.</a:t>
            </a:r>
          </a:p>
          <a:p>
            <a:pPr lvl="1"/>
            <a:r>
              <a:rPr lang="en-US" sz="2400" b="1" dirty="0"/>
              <a:t>This way of locking prevents deadlock since a transaction never waits for a data item.</a:t>
            </a:r>
          </a:p>
          <a:p>
            <a:pPr lvl="1"/>
            <a:r>
              <a:rPr lang="en-US" sz="2400" b="1" dirty="0"/>
              <a:t>The conservative two-phase locking uses this approach.</a:t>
            </a:r>
            <a:endParaRPr lang="en-US" sz="2400" b="1" dirty="0">
              <a:sym typeface="Symbol" pitchFamily="18" charset="2"/>
            </a:endParaRP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2281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25687" y="349574"/>
            <a:ext cx="8305800" cy="579438"/>
          </a:xfrm>
        </p:spPr>
        <p:txBody>
          <a:bodyPr/>
          <a:lstStyle/>
          <a:p>
            <a:r>
              <a:rPr lang="en-US" sz="3200" b="1" dirty="0"/>
              <a:t>Dealing with Deadlock and Starvation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533400" y="1105562"/>
            <a:ext cx="7467600" cy="4873752"/>
          </a:xfrm>
        </p:spPr>
        <p:txBody>
          <a:bodyPr/>
          <a:lstStyle/>
          <a:p>
            <a:r>
              <a:rPr lang="en-US" b="1" u="sng" dirty="0"/>
              <a:t>Deadlock detection and resolution</a:t>
            </a:r>
          </a:p>
          <a:p>
            <a:pPr lvl="1"/>
            <a:r>
              <a:rPr lang="en-US" sz="2200" b="1" dirty="0"/>
              <a:t>In this approach, deadlocks are allowed to happen.  The scheduler maintains a </a:t>
            </a:r>
            <a:r>
              <a:rPr lang="en-US" sz="2200" b="1" u="sng" dirty="0">
                <a:solidFill>
                  <a:srgbClr val="7030A0"/>
                </a:solidFill>
              </a:rPr>
              <a:t>wait-for-graph </a:t>
            </a:r>
            <a:r>
              <a:rPr lang="en-US" sz="2200" b="1" dirty="0"/>
              <a:t>for detecting cycle.  If a cycle exists, then </a:t>
            </a:r>
            <a:r>
              <a:rPr lang="en-US" sz="2200" b="1" dirty="0">
                <a:solidFill>
                  <a:srgbClr val="FF0000"/>
                </a:solidFill>
              </a:rPr>
              <a:t>one transaction involved in the cycle is selected (victim) and rolled-back.</a:t>
            </a:r>
          </a:p>
          <a:p>
            <a:pPr lvl="1"/>
            <a:r>
              <a:rPr lang="en-US" sz="2200" b="1" dirty="0"/>
              <a:t>A wait-for-graph is created using the lock table.  As soon as a transaction is blocked, it is added to the graph.  When a chain like: Ti waits for </a:t>
            </a:r>
            <a:r>
              <a:rPr lang="en-US" sz="2200" b="1" dirty="0" err="1"/>
              <a:t>Tj</a:t>
            </a:r>
            <a:r>
              <a:rPr lang="en-US" sz="2200" b="1" dirty="0"/>
              <a:t> waits for </a:t>
            </a:r>
            <a:r>
              <a:rPr lang="en-US" sz="2200" b="1" dirty="0" err="1"/>
              <a:t>Tk</a:t>
            </a:r>
            <a:r>
              <a:rPr lang="en-US" sz="2200" b="1" dirty="0"/>
              <a:t> waits for Ti or </a:t>
            </a:r>
            <a:r>
              <a:rPr lang="en-US" sz="2200" b="1" dirty="0" err="1"/>
              <a:t>Tj</a:t>
            </a:r>
            <a:r>
              <a:rPr lang="en-US" sz="2200" b="1" dirty="0"/>
              <a:t> occurs, then this creates a cycle.  </a:t>
            </a:r>
            <a:endParaRPr lang="en-US" b="1" dirty="0"/>
          </a:p>
        </p:txBody>
      </p:sp>
      <p:sp>
        <p:nvSpPr>
          <p:cNvPr id="4" name="Oval 17"/>
          <p:cNvSpPr>
            <a:spLocks noChangeArrowheads="1"/>
          </p:cNvSpPr>
          <p:nvPr/>
        </p:nvSpPr>
        <p:spPr bwMode="auto">
          <a:xfrm>
            <a:off x="1509532" y="5562600"/>
            <a:ext cx="914400" cy="685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FFFFCC"/>
                </a:solidFill>
                <a:latin typeface="Times New Roman" pitchFamily="18" charset="0"/>
              </a:rPr>
              <a:t>AA</a:t>
            </a:r>
          </a:p>
        </p:txBody>
      </p:sp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3490732" y="5562600"/>
            <a:ext cx="914400" cy="685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5319532" y="5486400"/>
            <a:ext cx="914400" cy="685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7224532" y="5486400"/>
            <a:ext cx="914400" cy="685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D</a:t>
            </a:r>
          </a:p>
        </p:txBody>
      </p:sp>
      <p:cxnSp>
        <p:nvCxnSpPr>
          <p:cNvPr id="8" name="AutoShape 21"/>
          <p:cNvCxnSpPr>
            <a:cxnSpLocks noChangeShapeType="1"/>
            <a:stCxn id="4" idx="0"/>
          </p:cNvCxnSpPr>
          <p:nvPr/>
        </p:nvCxnSpPr>
        <p:spPr bwMode="auto">
          <a:xfrm rot="16200000">
            <a:off x="2766832" y="4457700"/>
            <a:ext cx="304800" cy="1905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22"/>
          <p:cNvCxnSpPr>
            <a:cxnSpLocks noChangeShapeType="1"/>
            <a:stCxn id="5" idx="0"/>
          </p:cNvCxnSpPr>
          <p:nvPr/>
        </p:nvCxnSpPr>
        <p:spPr bwMode="auto">
          <a:xfrm rot="16200000">
            <a:off x="4633732" y="4572000"/>
            <a:ext cx="304800" cy="1676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3871732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24"/>
          <p:cNvCxnSpPr>
            <a:cxnSpLocks noChangeShapeType="1"/>
            <a:stCxn id="6" idx="0"/>
          </p:cNvCxnSpPr>
          <p:nvPr/>
        </p:nvCxnSpPr>
        <p:spPr bwMode="auto">
          <a:xfrm rot="16200000">
            <a:off x="6576832" y="4457700"/>
            <a:ext cx="228600" cy="1828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5624332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7605532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27"/>
          <p:cNvCxnSpPr>
            <a:cxnSpLocks noChangeShapeType="1"/>
            <a:stCxn id="7" idx="4"/>
          </p:cNvCxnSpPr>
          <p:nvPr/>
        </p:nvCxnSpPr>
        <p:spPr bwMode="auto">
          <a:xfrm rot="5400000">
            <a:off x="4595632" y="3543300"/>
            <a:ext cx="457200" cy="5715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Line 28"/>
          <p:cNvSpPr>
            <a:spLocks noChangeShapeType="1"/>
          </p:cNvSpPr>
          <p:nvPr/>
        </p:nvSpPr>
        <p:spPr bwMode="auto">
          <a:xfrm flipV="1">
            <a:off x="1966732" y="632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1814332" y="571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2484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191000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Deadlock avoidance</a:t>
            </a:r>
          </a:p>
          <a:p>
            <a:pPr lvl="1"/>
            <a:r>
              <a:rPr lang="en-US" sz="2200" b="1" dirty="0"/>
              <a:t>There are many variations of two-phase locking algorithm.</a:t>
            </a:r>
          </a:p>
          <a:p>
            <a:pPr lvl="1"/>
            <a:r>
              <a:rPr lang="en-US" sz="2200" b="1" dirty="0"/>
              <a:t>Some avoid deadlock by not letting the cycle to complete.</a:t>
            </a:r>
          </a:p>
          <a:p>
            <a:pPr lvl="1"/>
            <a:r>
              <a:rPr lang="en-US" sz="2200" b="1" dirty="0"/>
              <a:t>That is as soon as the algorithm discovers that blocking a transaction is likely to create a cycle, it rolls back the transaction.</a:t>
            </a:r>
          </a:p>
          <a:p>
            <a:pPr lvl="1"/>
            <a:r>
              <a:rPr lang="en-US" sz="2200" b="1" dirty="0" smtClean="0">
                <a:solidFill>
                  <a:srgbClr val="FF0000"/>
                </a:solidFill>
              </a:rPr>
              <a:t>Wait-Die </a:t>
            </a:r>
            <a:r>
              <a:rPr lang="en-US" sz="2200" b="1" dirty="0" smtClean="0"/>
              <a:t>and 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Wound-Wait</a:t>
            </a:r>
            <a:r>
              <a:rPr lang="en-US" sz="2200" b="1" dirty="0" smtClean="0"/>
              <a:t> algorithms </a:t>
            </a:r>
            <a:r>
              <a:rPr lang="en-US" sz="2200" b="1" u="sng" dirty="0"/>
              <a:t>use timestamps</a:t>
            </a:r>
            <a:r>
              <a:rPr lang="en-US" sz="2200" b="1" dirty="0"/>
              <a:t> to </a:t>
            </a:r>
            <a:r>
              <a:rPr lang="en-US" sz="2200" b="1" dirty="0">
                <a:sym typeface="Symbol" pitchFamily="18" charset="2"/>
              </a:rPr>
              <a:t>avoid deadlocks by rolling-back victim.</a:t>
            </a:r>
            <a:endParaRPr lang="en-US" sz="2200" b="1" dirty="0"/>
          </a:p>
          <a:p>
            <a:endParaRPr lang="en-US" b="1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Dealing with Deadlock and Starvation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03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Wait-die</a:t>
            </a:r>
          </a:p>
          <a:p>
            <a:pPr lvl="1"/>
            <a:r>
              <a:rPr lang="en-US" b="1" dirty="0" smtClean="0"/>
              <a:t>If </a:t>
            </a:r>
            <a:r>
              <a:rPr lang="en-US" b="1" dirty="0"/>
              <a:t>TS(Ti) &lt; TS(</a:t>
            </a:r>
            <a:r>
              <a:rPr lang="en-US" b="1" dirty="0" err="1"/>
              <a:t>Tj</a:t>
            </a:r>
            <a:r>
              <a:rPr lang="en-US" b="1" dirty="0"/>
              <a:t>), then (Ti older than </a:t>
            </a:r>
            <a:r>
              <a:rPr lang="en-US" b="1" dirty="0" err="1" smtClean="0"/>
              <a:t>Tj</a:t>
            </a:r>
            <a:r>
              <a:rPr lang="en-US" b="1" dirty="0" smtClean="0"/>
              <a:t>)</a:t>
            </a:r>
          </a:p>
          <a:p>
            <a:pPr lvl="2"/>
            <a:r>
              <a:rPr lang="en-US" b="1" dirty="0" smtClean="0"/>
              <a:t>Ti </a:t>
            </a:r>
            <a:r>
              <a:rPr lang="en-US" b="1" dirty="0"/>
              <a:t>is allowed to wait</a:t>
            </a:r>
          </a:p>
          <a:p>
            <a:pPr lvl="1"/>
            <a:r>
              <a:rPr lang="en-US" b="1" dirty="0" smtClean="0"/>
              <a:t>Otherwise </a:t>
            </a:r>
            <a:r>
              <a:rPr lang="en-US" b="1" dirty="0"/>
              <a:t>(Ti younger than </a:t>
            </a:r>
            <a:r>
              <a:rPr lang="en-US" b="1" dirty="0" err="1"/>
              <a:t>Tj</a:t>
            </a:r>
            <a:r>
              <a:rPr lang="en-US" b="1" dirty="0"/>
              <a:t>)</a:t>
            </a:r>
          </a:p>
          <a:p>
            <a:pPr lvl="2"/>
            <a:r>
              <a:rPr lang="en-US" b="1" dirty="0"/>
              <a:t>Abort Ti (Ti dies) and restart it later with the same timestamp</a:t>
            </a:r>
          </a:p>
          <a:p>
            <a:r>
              <a:rPr lang="en-US" b="1" dirty="0">
                <a:solidFill>
                  <a:srgbClr val="FF0000"/>
                </a:solidFill>
              </a:rPr>
              <a:t>Wound-wait</a:t>
            </a:r>
          </a:p>
          <a:p>
            <a:pPr lvl="1"/>
            <a:r>
              <a:rPr lang="en-US" b="1" dirty="0"/>
              <a:t>If TS(Ti) &lt; TS(</a:t>
            </a:r>
            <a:r>
              <a:rPr lang="en-US" b="1" dirty="0" err="1"/>
              <a:t>Tj</a:t>
            </a:r>
            <a:r>
              <a:rPr lang="en-US" b="1" dirty="0"/>
              <a:t>), then (Ti older than </a:t>
            </a:r>
            <a:r>
              <a:rPr lang="en-US" b="1" dirty="0" err="1"/>
              <a:t>Tj</a:t>
            </a:r>
            <a:r>
              <a:rPr lang="en-US" b="1" dirty="0"/>
              <a:t>)</a:t>
            </a:r>
          </a:p>
          <a:p>
            <a:pPr lvl="2"/>
            <a:r>
              <a:rPr lang="en-US" b="1" dirty="0"/>
              <a:t>Abort </a:t>
            </a:r>
            <a:r>
              <a:rPr lang="en-US" b="1" dirty="0" err="1"/>
              <a:t>Tj</a:t>
            </a:r>
            <a:r>
              <a:rPr lang="en-US" b="1" dirty="0"/>
              <a:t> (Ti wounds </a:t>
            </a:r>
            <a:r>
              <a:rPr lang="en-US" b="1" dirty="0" err="1"/>
              <a:t>Tj</a:t>
            </a:r>
            <a:r>
              <a:rPr lang="en-US" b="1" dirty="0"/>
              <a:t>) and restart it later with the same timestamp</a:t>
            </a:r>
          </a:p>
          <a:p>
            <a:pPr lvl="1"/>
            <a:r>
              <a:rPr lang="en-US" b="1" dirty="0"/>
              <a:t>Otherwise (Ti younger than </a:t>
            </a:r>
            <a:r>
              <a:rPr lang="en-US" b="1" dirty="0" err="1"/>
              <a:t>Tj</a:t>
            </a:r>
            <a:r>
              <a:rPr lang="en-US" b="1" dirty="0"/>
              <a:t>)</a:t>
            </a:r>
          </a:p>
          <a:p>
            <a:pPr lvl="2"/>
            <a:r>
              <a:rPr lang="en-US" b="1" dirty="0"/>
              <a:t>Ti is allowed to wait</a:t>
            </a:r>
          </a:p>
          <a:p>
            <a:pPr lvl="2"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Dealing with Deadlock and Starvation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2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Starvation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Starvation occurs when a particular transaction consistently waits or restarted and never gets a chance to proceed further. 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In a deadlock resolution it is possible that the same transaction may consistently be selected as victim and rolled-back.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This limitation is inherent in all priority based scheduling mechanisms</a:t>
            </a:r>
            <a:r>
              <a:rPr lang="en-US" sz="2200" b="1" dirty="0" smtClean="0"/>
              <a:t>.</a:t>
            </a:r>
          </a:p>
          <a:p>
            <a:pPr lvl="1"/>
            <a:r>
              <a:rPr lang="en-US" sz="2200" b="1" dirty="0"/>
              <a:t>One solution for starvation is to have a fair waiting scheme, such as using </a:t>
            </a:r>
            <a:r>
              <a:rPr lang="en-US" sz="2200" b="1" dirty="0" smtClean="0"/>
              <a:t>a first-come-first-served </a:t>
            </a:r>
            <a:r>
              <a:rPr lang="en-US" sz="2200" b="1" dirty="0"/>
              <a:t>queue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In Wound-Wait scheme a younger transaction may always be wounded (aborted) by a long running older transaction which may create starvation.</a:t>
            </a:r>
          </a:p>
          <a:p>
            <a:endParaRPr lang="en-US" b="1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Dealing with Deadlock and Starvation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82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Concurrency Control Based</a:t>
            </a:r>
            <a:br>
              <a:rPr lang="en-US" b="1" dirty="0"/>
            </a:br>
            <a:r>
              <a:rPr lang="en-US" b="1" dirty="0"/>
              <a:t>on Timestamp Ordering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Timestamp</a:t>
            </a:r>
            <a:r>
              <a:rPr lang="en-US" b="1" dirty="0" smtClean="0"/>
              <a:t> </a:t>
            </a:r>
            <a:r>
              <a:rPr lang="en-US" dirty="0"/>
              <a:t>is a unique identifier created by the DBMS to identify </a:t>
            </a:r>
            <a:r>
              <a:rPr lang="en-US" dirty="0" smtClean="0"/>
              <a:t>a transaction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timestamp </a:t>
            </a:r>
            <a:r>
              <a:rPr lang="en-US" dirty="0"/>
              <a:t>values are assigned in the order in which </a:t>
            </a:r>
            <a:r>
              <a:rPr lang="en-US" dirty="0" smtClean="0"/>
              <a:t>the transactions </a:t>
            </a:r>
            <a:r>
              <a:rPr lang="en-US" dirty="0"/>
              <a:t>are submitted to the system, so a timestamp can be thought of as </a:t>
            </a:r>
            <a:r>
              <a:rPr lang="en-US" dirty="0" smtClean="0"/>
              <a:t>the </a:t>
            </a:r>
            <a:r>
              <a:rPr lang="en-US" i="1" dirty="0" smtClean="0"/>
              <a:t>transaction </a:t>
            </a:r>
            <a:r>
              <a:rPr lang="en-US" i="1" dirty="0"/>
              <a:t>start time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timestamp of transaction </a:t>
            </a:r>
            <a:r>
              <a:rPr lang="en-US" i="1" dirty="0" smtClean="0"/>
              <a:t>T </a:t>
            </a:r>
            <a:r>
              <a:rPr lang="en-US" dirty="0" smtClean="0"/>
              <a:t>is </a:t>
            </a:r>
            <a:r>
              <a:rPr lang="en-US" b="1" dirty="0" smtClean="0"/>
              <a:t>TS(</a:t>
            </a:r>
            <a:r>
              <a:rPr lang="en-US" b="1" i="1" dirty="0" smtClean="0"/>
              <a:t>T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Time Stamps use:</a:t>
            </a:r>
          </a:p>
          <a:p>
            <a:pPr marL="365760" lvl="1" indent="0">
              <a:buNone/>
            </a:pPr>
            <a:r>
              <a:rPr lang="en-US" dirty="0" smtClean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. </a:t>
            </a:r>
            <a:r>
              <a:rPr lang="en-US" b="1" dirty="0">
                <a:solidFill>
                  <a:srgbClr val="00CC99"/>
                </a:solidFill>
                <a:cs typeface="Times New Roman" pitchFamily="18" charset="0"/>
              </a:rPr>
              <a:t>Counter</a:t>
            </a:r>
            <a:r>
              <a:rPr lang="en-US" dirty="0">
                <a:cs typeface="Times New Roman" pitchFamily="18" charset="0"/>
              </a:rPr>
              <a:t> that is incremented each time its value is assigned to a transaction (1,2,3…)</a:t>
            </a:r>
          </a:p>
          <a:p>
            <a:pPr marL="365760" lvl="1" indent="0">
              <a:buNone/>
            </a:pPr>
            <a:r>
              <a:rPr lang="en-US" dirty="0">
                <a:cs typeface="Times New Roman" pitchFamily="18" charset="0"/>
              </a:rPr>
              <a:t>2</a:t>
            </a:r>
            <a:r>
              <a:rPr lang="en-US" b="1" dirty="0">
                <a:cs typeface="Times New Roman" pitchFamily="18" charset="0"/>
              </a:rPr>
              <a:t>. </a:t>
            </a:r>
            <a:r>
              <a:rPr lang="en-US" b="1" dirty="0">
                <a:solidFill>
                  <a:srgbClr val="00CC99"/>
                </a:solidFill>
                <a:cs typeface="Times New Roman" pitchFamily="18" charset="0"/>
              </a:rPr>
              <a:t>Use system clock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ensure that no two timestamp values are generated during the same tick of the clock.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7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b="1" u="sng" dirty="0"/>
              <a:t>The Timestamp Ordering Algorithm</a:t>
            </a:r>
            <a:endParaRPr lang="en-US" u="sng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>
                <a:solidFill>
                  <a:srgbClr val="FF0000"/>
                </a:solidFill>
              </a:rPr>
              <a:t>read_TS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  <a:r>
              <a:rPr lang="en-US" b="1" dirty="0"/>
              <a:t> The read timestamp of item </a:t>
            </a:r>
            <a:r>
              <a:rPr lang="en-US" b="1" i="1" dirty="0"/>
              <a:t>X </a:t>
            </a:r>
            <a:r>
              <a:rPr lang="en-US" b="1" dirty="0"/>
              <a:t>is the largest timestamp </a:t>
            </a:r>
            <a:r>
              <a:rPr lang="en-US" b="1" dirty="0" smtClean="0"/>
              <a:t>among  all </a:t>
            </a:r>
            <a:r>
              <a:rPr lang="en-US" b="1" dirty="0"/>
              <a:t>the timestamps of transactions that have successfully read item </a:t>
            </a:r>
            <a:r>
              <a:rPr lang="en-US" b="1" i="1" dirty="0" smtClean="0"/>
              <a:t>X</a:t>
            </a:r>
            <a:r>
              <a:rPr lang="en-US" b="1" dirty="0" smtClean="0"/>
              <a:t>—that is</a:t>
            </a:r>
            <a:r>
              <a:rPr lang="en-US" b="1" dirty="0"/>
              <a:t>, </a:t>
            </a:r>
            <a:endParaRPr lang="en-US" b="1" dirty="0" smtClean="0"/>
          </a:p>
          <a:p>
            <a:pPr marL="365760" lvl="1" indent="0">
              <a:buNone/>
            </a:pPr>
            <a:r>
              <a:rPr lang="en-US" b="1" dirty="0" err="1" smtClean="0"/>
              <a:t>read_TS</a:t>
            </a:r>
            <a:r>
              <a:rPr lang="en-US" b="1" dirty="0" smtClean="0"/>
              <a:t>(</a:t>
            </a:r>
            <a:r>
              <a:rPr lang="en-US" b="1" i="1" dirty="0" smtClean="0"/>
              <a:t>X</a:t>
            </a:r>
            <a:r>
              <a:rPr lang="en-US" b="1" dirty="0"/>
              <a:t>) = TS(</a:t>
            </a:r>
            <a:r>
              <a:rPr lang="en-US" b="1" i="1" dirty="0"/>
              <a:t>T</a:t>
            </a:r>
            <a:r>
              <a:rPr lang="en-US" b="1" dirty="0"/>
              <a:t>), where </a:t>
            </a:r>
            <a:r>
              <a:rPr lang="en-US" b="1" i="1" dirty="0"/>
              <a:t>T </a:t>
            </a:r>
            <a:r>
              <a:rPr lang="en-US" b="1" dirty="0"/>
              <a:t>is the </a:t>
            </a:r>
            <a:r>
              <a:rPr lang="en-US" b="1" i="1" dirty="0"/>
              <a:t>youngest </a:t>
            </a:r>
            <a:r>
              <a:rPr lang="en-US" b="1" dirty="0"/>
              <a:t>transaction that has read </a:t>
            </a:r>
            <a:r>
              <a:rPr lang="en-US" b="1" i="1" dirty="0" smtClean="0"/>
              <a:t>X </a:t>
            </a:r>
            <a:r>
              <a:rPr lang="en-US" b="1" dirty="0" smtClean="0"/>
              <a:t>successfully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 smtClean="0">
                <a:solidFill>
                  <a:srgbClr val="FF0000"/>
                </a:solidFill>
              </a:rPr>
              <a:t>write_TS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. The write timestamp of item </a:t>
            </a:r>
            <a:r>
              <a:rPr lang="en-US" b="1" i="1" dirty="0"/>
              <a:t>X </a:t>
            </a:r>
            <a:r>
              <a:rPr lang="en-US" b="1" dirty="0"/>
              <a:t>is the largest of all the </a:t>
            </a:r>
            <a:r>
              <a:rPr lang="en-US" b="1" dirty="0" smtClean="0"/>
              <a:t>timestamps of </a:t>
            </a:r>
            <a:r>
              <a:rPr lang="en-US" b="1" dirty="0"/>
              <a:t>transactions that have successfully written item </a:t>
            </a:r>
            <a:r>
              <a:rPr lang="en-US" b="1" i="1" dirty="0"/>
              <a:t>X</a:t>
            </a:r>
            <a:r>
              <a:rPr lang="en-US" b="1" dirty="0"/>
              <a:t>—that is,</a:t>
            </a:r>
          </a:p>
          <a:p>
            <a:pPr marL="365760" lvl="1" indent="0">
              <a:buNone/>
            </a:pPr>
            <a:r>
              <a:rPr lang="en-US" b="1" dirty="0" err="1"/>
              <a:t>write_TS</a:t>
            </a:r>
            <a:r>
              <a:rPr lang="en-US" b="1" dirty="0"/>
              <a:t>(</a:t>
            </a:r>
            <a:r>
              <a:rPr lang="en-US" b="1" i="1" dirty="0"/>
              <a:t>X</a:t>
            </a:r>
            <a:r>
              <a:rPr lang="en-US" b="1" dirty="0"/>
              <a:t>) = TS(</a:t>
            </a:r>
            <a:r>
              <a:rPr lang="en-US" b="1" i="1" dirty="0"/>
              <a:t>T</a:t>
            </a:r>
            <a:r>
              <a:rPr lang="en-US" b="1" dirty="0"/>
              <a:t>), where </a:t>
            </a:r>
            <a:r>
              <a:rPr lang="en-US" b="1" i="1" dirty="0"/>
              <a:t>T </a:t>
            </a:r>
            <a:r>
              <a:rPr lang="en-US" b="1" dirty="0"/>
              <a:t>is the </a:t>
            </a:r>
            <a:r>
              <a:rPr lang="en-US" b="1" i="1" dirty="0"/>
              <a:t>youngest </a:t>
            </a:r>
            <a:r>
              <a:rPr lang="en-US" b="1" dirty="0"/>
              <a:t>transaction that has written </a:t>
            </a:r>
            <a:r>
              <a:rPr lang="en-US" b="1" i="1" dirty="0" smtClean="0"/>
              <a:t>X </a:t>
            </a:r>
            <a:r>
              <a:rPr lang="en-US" b="1" dirty="0" smtClean="0"/>
              <a:t>successfully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087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/>
              <a:t>Basic Timestamp Ordering (TO).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924800" cy="5330952"/>
          </a:xfrm>
        </p:spPr>
        <p:txBody>
          <a:bodyPr>
            <a:noAutofit/>
          </a:bodyPr>
          <a:lstStyle/>
          <a:p>
            <a:pPr marL="365760" lvl="1" indent="0">
              <a:spcBef>
                <a:spcPts val="1200"/>
              </a:spcBef>
              <a:buNone/>
            </a:pPr>
            <a:r>
              <a:rPr lang="en-US" sz="2000" b="1" dirty="0"/>
              <a:t>1.  </a:t>
            </a:r>
            <a:r>
              <a:rPr lang="en-US" sz="2000" b="1" dirty="0">
                <a:solidFill>
                  <a:srgbClr val="FF0000"/>
                </a:solidFill>
              </a:rPr>
              <a:t>Transaction T issues a </a:t>
            </a:r>
            <a:r>
              <a:rPr lang="en-US" sz="2000" b="1" dirty="0" err="1">
                <a:solidFill>
                  <a:srgbClr val="FF0000"/>
                </a:solidFill>
              </a:rPr>
              <a:t>write_item</a:t>
            </a:r>
            <a:r>
              <a:rPr lang="en-US" sz="2000" b="1" dirty="0">
                <a:solidFill>
                  <a:srgbClr val="FF0000"/>
                </a:solidFill>
              </a:rPr>
              <a:t>(X) operation:</a:t>
            </a:r>
          </a:p>
          <a:p>
            <a:pPr lvl="2">
              <a:spcBef>
                <a:spcPts val="1200"/>
              </a:spcBef>
            </a:pPr>
            <a:r>
              <a:rPr lang="en-US" sz="2000" b="1" dirty="0">
                <a:sym typeface="Symbol" pitchFamily="18" charset="2"/>
              </a:rPr>
              <a:t>If </a:t>
            </a:r>
            <a:r>
              <a:rPr lang="en-US" sz="2000" b="1" dirty="0" err="1">
                <a:sym typeface="Symbol" pitchFamily="18" charset="2"/>
              </a:rPr>
              <a:t>read_TS</a:t>
            </a:r>
            <a:r>
              <a:rPr lang="en-US" sz="2000" b="1" dirty="0">
                <a:sym typeface="Symbol" pitchFamily="18" charset="2"/>
              </a:rPr>
              <a:t>(X) &gt; TS(T) or if </a:t>
            </a:r>
            <a:r>
              <a:rPr lang="en-US" sz="2000" b="1" dirty="0" err="1">
                <a:sym typeface="Symbol" pitchFamily="18" charset="2"/>
              </a:rPr>
              <a:t>write_TS</a:t>
            </a:r>
            <a:r>
              <a:rPr lang="en-US" sz="2000" b="1" dirty="0">
                <a:sym typeface="Symbol" pitchFamily="18" charset="2"/>
              </a:rPr>
              <a:t>(X) &gt; TS(T), then an younger transaction has already read the data item so abort and roll-back T and reject the operation.</a:t>
            </a:r>
          </a:p>
          <a:p>
            <a:pPr lvl="2">
              <a:spcBef>
                <a:spcPts val="1200"/>
              </a:spcBef>
            </a:pPr>
            <a:r>
              <a:rPr lang="en-US" sz="2000" b="1" dirty="0">
                <a:sym typeface="Symbol" pitchFamily="18" charset="2"/>
              </a:rPr>
              <a:t>If the condition in part (a) does not exist, then execute </a:t>
            </a:r>
            <a:r>
              <a:rPr lang="en-US" sz="2000" b="1" dirty="0" err="1">
                <a:sym typeface="Symbol" pitchFamily="18" charset="2"/>
              </a:rPr>
              <a:t>write_item</a:t>
            </a:r>
            <a:r>
              <a:rPr lang="en-US" sz="2000" b="1" dirty="0">
                <a:sym typeface="Symbol" pitchFamily="18" charset="2"/>
              </a:rPr>
              <a:t>(X) of T and set </a:t>
            </a:r>
            <a:r>
              <a:rPr lang="en-US" sz="2000" b="1" dirty="0" err="1">
                <a:sym typeface="Symbol" pitchFamily="18" charset="2"/>
              </a:rPr>
              <a:t>write_TS</a:t>
            </a:r>
            <a:r>
              <a:rPr lang="en-US" sz="2000" b="1" dirty="0">
                <a:sym typeface="Symbol" pitchFamily="18" charset="2"/>
              </a:rPr>
              <a:t>(X) to TS(T).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sz="2000" b="1" dirty="0">
                <a:sym typeface="Symbol" pitchFamily="18" charset="2"/>
              </a:rPr>
              <a:t>2</a:t>
            </a:r>
            <a:r>
              <a:rPr lang="en-US" sz="2000" b="1" dirty="0">
                <a:solidFill>
                  <a:srgbClr val="0070C0"/>
                </a:solidFill>
                <a:sym typeface="Symbol" pitchFamily="18" charset="2"/>
              </a:rPr>
              <a:t>.  </a:t>
            </a:r>
            <a:r>
              <a:rPr lang="en-US" sz="2000" b="1" dirty="0">
                <a:solidFill>
                  <a:srgbClr val="FF0000"/>
                </a:solidFill>
              </a:rPr>
              <a:t>Transaction T issues a </a:t>
            </a:r>
            <a:r>
              <a:rPr lang="en-US" sz="2000" b="1" dirty="0" err="1">
                <a:solidFill>
                  <a:srgbClr val="FF0000"/>
                </a:solidFill>
              </a:rPr>
              <a:t>read_item</a:t>
            </a:r>
            <a:r>
              <a:rPr lang="en-US" sz="2000" b="1" dirty="0">
                <a:solidFill>
                  <a:srgbClr val="FF0000"/>
                </a:solidFill>
              </a:rPr>
              <a:t>(X) operation:</a:t>
            </a:r>
          </a:p>
          <a:p>
            <a:pPr lvl="2">
              <a:spcBef>
                <a:spcPts val="1200"/>
              </a:spcBef>
            </a:pPr>
            <a:r>
              <a:rPr lang="en-US" sz="2000" b="1" dirty="0">
                <a:sym typeface="Symbol" pitchFamily="18" charset="2"/>
              </a:rPr>
              <a:t>If </a:t>
            </a:r>
            <a:r>
              <a:rPr lang="en-US" sz="2000" b="1" dirty="0" err="1">
                <a:sym typeface="Symbol" pitchFamily="18" charset="2"/>
              </a:rPr>
              <a:t>write_TS</a:t>
            </a:r>
            <a:r>
              <a:rPr lang="en-US" sz="2000" b="1" dirty="0">
                <a:sym typeface="Symbol" pitchFamily="18" charset="2"/>
              </a:rPr>
              <a:t>(X) &gt; TS(T), then an younger transaction has already written to the data item so abort and roll-back T and reject the operation.</a:t>
            </a:r>
          </a:p>
          <a:p>
            <a:pPr lvl="2">
              <a:spcBef>
                <a:spcPts val="1200"/>
              </a:spcBef>
            </a:pPr>
            <a:r>
              <a:rPr lang="en-US" sz="2000" b="1" dirty="0">
                <a:sym typeface="Symbol" pitchFamily="18" charset="2"/>
              </a:rPr>
              <a:t>If </a:t>
            </a:r>
            <a:r>
              <a:rPr lang="en-US" sz="2000" b="1" dirty="0" err="1">
                <a:sym typeface="Symbol" pitchFamily="18" charset="2"/>
              </a:rPr>
              <a:t>write_TS</a:t>
            </a:r>
            <a:r>
              <a:rPr lang="en-US" sz="2000" b="1" dirty="0">
                <a:sym typeface="Symbol" pitchFamily="18" charset="2"/>
              </a:rPr>
              <a:t>(X)  TS(T), then execute </a:t>
            </a:r>
            <a:r>
              <a:rPr lang="en-US" sz="2000" b="1" dirty="0" err="1">
                <a:sym typeface="Symbol" pitchFamily="18" charset="2"/>
              </a:rPr>
              <a:t>read_item</a:t>
            </a:r>
            <a:r>
              <a:rPr lang="en-US" sz="2000" b="1" dirty="0">
                <a:sym typeface="Symbol" pitchFamily="18" charset="2"/>
              </a:rPr>
              <a:t>(X) of T and set </a:t>
            </a:r>
            <a:r>
              <a:rPr lang="en-US" sz="2000" b="1" dirty="0" err="1">
                <a:sym typeface="Symbol" pitchFamily="18" charset="2"/>
              </a:rPr>
              <a:t>read_TS</a:t>
            </a:r>
            <a:r>
              <a:rPr lang="en-US" sz="2000" b="1" dirty="0">
                <a:sym typeface="Symbol" pitchFamily="18" charset="2"/>
              </a:rPr>
              <a:t>(X) to the larger of TS(T) and the current </a:t>
            </a:r>
            <a:r>
              <a:rPr lang="en-US" sz="2000" b="1" dirty="0" err="1">
                <a:sym typeface="Symbol" pitchFamily="18" charset="2"/>
              </a:rPr>
              <a:t>read_TS</a:t>
            </a:r>
            <a:r>
              <a:rPr lang="en-US" sz="2000" b="1" dirty="0">
                <a:sym typeface="Symbol" pitchFamily="18" charset="2"/>
              </a:rPr>
              <a:t>(X).</a:t>
            </a:r>
          </a:p>
          <a:p>
            <a:pPr>
              <a:spcBef>
                <a:spcPts val="1200"/>
              </a:spcBef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0192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65055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24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Strict Timestamp </a:t>
            </a:r>
            <a:r>
              <a:rPr lang="en-US" b="1" dirty="0" smtClean="0"/>
              <a:t>Ordering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696200" cy="4873752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1.  Transaction T issues a </a:t>
            </a:r>
            <a:r>
              <a:rPr lang="en-US" sz="2400" b="1" dirty="0" err="1">
                <a:solidFill>
                  <a:srgbClr val="0070C0"/>
                </a:solidFill>
              </a:rPr>
              <a:t>write_item</a:t>
            </a:r>
            <a:r>
              <a:rPr lang="en-US" sz="2400" b="1" dirty="0">
                <a:solidFill>
                  <a:srgbClr val="0070C0"/>
                </a:solidFill>
              </a:rPr>
              <a:t>(X) operation:</a:t>
            </a:r>
          </a:p>
          <a:p>
            <a:pPr lvl="2"/>
            <a:r>
              <a:rPr lang="en-US" sz="2400" dirty="0">
                <a:sym typeface="Symbol" pitchFamily="18" charset="2"/>
              </a:rPr>
              <a:t>If TS(T) &gt; </a:t>
            </a:r>
            <a:r>
              <a:rPr lang="en-US" sz="2400" dirty="0" err="1">
                <a:sym typeface="Symbol" pitchFamily="18" charset="2"/>
              </a:rPr>
              <a:t>read_TS</a:t>
            </a:r>
            <a:r>
              <a:rPr lang="en-US" sz="2400" dirty="0">
                <a:sym typeface="Symbol" pitchFamily="18" charset="2"/>
              </a:rPr>
              <a:t>(X), then delay T until the transaction T’ that wrote or read X has terminated (committed or aborted).</a:t>
            </a:r>
          </a:p>
          <a:p>
            <a:pPr marL="365760" lvl="1" indent="0">
              <a:buNone/>
            </a:pPr>
            <a:r>
              <a:rPr lang="en-US" sz="2400" b="1" dirty="0" smtClean="0">
                <a:solidFill>
                  <a:srgbClr val="0070C0"/>
                </a:solidFill>
                <a:sym typeface="Symbol" pitchFamily="18" charset="2"/>
              </a:rPr>
              <a:t>2.  </a:t>
            </a:r>
            <a:r>
              <a:rPr lang="en-US" sz="2400" b="1" dirty="0">
                <a:solidFill>
                  <a:srgbClr val="0070C0"/>
                </a:solidFill>
              </a:rPr>
              <a:t>Transaction T issues a </a:t>
            </a:r>
            <a:r>
              <a:rPr lang="en-US" sz="2400" b="1" dirty="0" err="1">
                <a:solidFill>
                  <a:srgbClr val="0070C0"/>
                </a:solidFill>
              </a:rPr>
              <a:t>read_item</a:t>
            </a:r>
            <a:r>
              <a:rPr lang="en-US" sz="2400" b="1" dirty="0">
                <a:solidFill>
                  <a:srgbClr val="0070C0"/>
                </a:solidFill>
              </a:rPr>
              <a:t>(X) operation:</a:t>
            </a:r>
          </a:p>
          <a:p>
            <a:pPr lvl="2"/>
            <a:r>
              <a:rPr lang="en-US" sz="2400" dirty="0">
                <a:sym typeface="Symbol" pitchFamily="18" charset="2"/>
              </a:rPr>
              <a:t>If TS(T) &gt; </a:t>
            </a:r>
            <a:r>
              <a:rPr lang="en-US" sz="2400" dirty="0" err="1">
                <a:sym typeface="Symbol" pitchFamily="18" charset="2"/>
              </a:rPr>
              <a:t>write_TS</a:t>
            </a:r>
            <a:r>
              <a:rPr lang="en-US" sz="2400" dirty="0">
                <a:sym typeface="Symbol" pitchFamily="18" charset="2"/>
              </a:rPr>
              <a:t>(X), then delay T until the transaction T’ that wrote or read X has terminated (committed or aborted).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1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2"/>
          </a:xfrm>
        </p:spPr>
        <p:txBody>
          <a:bodyPr>
            <a:noAutofit/>
          </a:bodyPr>
          <a:lstStyle/>
          <a:p>
            <a:pPr lvl="0" algn="ctr"/>
            <a:r>
              <a:rPr lang="en-US" sz="3600" b="1" dirty="0" smtClean="0">
                <a:solidFill>
                  <a:schemeClr val="tx1"/>
                </a:solidFill>
              </a:rPr>
              <a:t>Agenda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رسم تخطيطي 3"/>
          <p:cNvGraphicFramePr/>
          <p:nvPr>
            <p:extLst>
              <p:ext uri="{D42A27DB-BD31-4B8C-83A1-F6EECF244321}">
                <p14:modId xmlns:p14="http://schemas.microsoft.com/office/powerpoint/2010/main" val="2720499107"/>
              </p:ext>
            </p:extLst>
          </p:nvPr>
        </p:nvGraphicFramePr>
        <p:xfrm>
          <a:off x="609600" y="1066800"/>
          <a:ext cx="7543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مربع نص 2"/>
          <p:cNvSpPr txBox="1"/>
          <p:nvPr/>
        </p:nvSpPr>
        <p:spPr>
          <a:xfrm>
            <a:off x="1524000" y="2433935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Pessimistic Concurrency Control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1524000" y="32766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Guaranteeing </a:t>
            </a:r>
            <a:r>
              <a:rPr lang="en-US" sz="2400" b="1" dirty="0" err="1"/>
              <a:t>Serializability</a:t>
            </a:r>
            <a:r>
              <a:rPr lang="en-US" sz="2400" b="1" dirty="0"/>
              <a:t> by Two-Phase Locking</a:t>
            </a:r>
          </a:p>
        </p:txBody>
      </p:sp>
      <p:sp>
        <p:nvSpPr>
          <p:cNvPr id="6" name="مربع نص 5"/>
          <p:cNvSpPr txBox="1"/>
          <p:nvPr/>
        </p:nvSpPr>
        <p:spPr>
          <a:xfrm>
            <a:off x="1524000" y="4415135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Dealing with Deadlock and Starvation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1600200" y="53340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Concurrency Control </a:t>
            </a:r>
            <a:r>
              <a:rPr lang="en-US" sz="2400" b="1" dirty="0" smtClean="0"/>
              <a:t>Based on </a:t>
            </a:r>
            <a:r>
              <a:rPr lang="en-US" sz="2400" b="1" dirty="0"/>
              <a:t>Timestamp Ordering</a:t>
            </a:r>
          </a:p>
        </p:txBody>
      </p:sp>
    </p:spTree>
    <p:extLst>
      <p:ext uri="{BB962C8B-B14F-4D97-AF65-F5344CB8AC3E}">
        <p14:creationId xmlns:p14="http://schemas.microsoft.com/office/powerpoint/2010/main" val="380004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1828800" y="2495664"/>
            <a:ext cx="5791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Questions?</a:t>
            </a:r>
            <a:endParaRPr lang="en-US" sz="7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255"/>
            <a:ext cx="7467600" cy="944562"/>
          </a:xfrm>
        </p:spPr>
        <p:txBody>
          <a:bodyPr/>
          <a:lstStyle/>
          <a:p>
            <a:r>
              <a:rPr lang="en-US" sz="4000" b="1" dirty="0" smtClean="0"/>
              <a:t>Introduction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72400" cy="4873752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Why Concurrency Control Is </a:t>
            </a:r>
            <a:r>
              <a:rPr lang="en-US" b="1" dirty="0" smtClean="0">
                <a:solidFill>
                  <a:srgbClr val="0033CC"/>
                </a:solidFill>
              </a:rPr>
              <a:t>Needed</a:t>
            </a:r>
            <a:endParaRPr lang="en-US" sz="1600" b="1" dirty="0"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="1" dirty="0"/>
              <a:t>The Lost Update Problem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The Temporary Update (or Dirty Read) Problem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The Incorrect Summary Problem</a:t>
            </a:r>
          </a:p>
          <a:p>
            <a:pPr marL="609600" indent="-609600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Purpose of Concurrency Control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To enforce Isolation (through mutual exclusion) among conflicting transactions. 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To preserve database consistency through consistency preserving execution of transactions.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To resolve read-write and write-write conflicts.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7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44062" y="0"/>
            <a:ext cx="7467600" cy="1143000"/>
          </a:xfrm>
        </p:spPr>
        <p:txBody>
          <a:bodyPr/>
          <a:lstStyle/>
          <a:p>
            <a:r>
              <a:rPr lang="en-US" sz="4000" b="1" dirty="0"/>
              <a:t>Introduction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80848" y="1295400"/>
            <a:ext cx="8001000" cy="4873752"/>
          </a:xfrm>
        </p:spPr>
        <p:txBody>
          <a:bodyPr/>
          <a:lstStyle/>
          <a:p>
            <a:pPr marL="609600" indent="-609600"/>
            <a:r>
              <a:rPr lang="en-US" b="1" dirty="0">
                <a:solidFill>
                  <a:srgbClr val="0033CC"/>
                </a:solidFill>
              </a:rPr>
              <a:t>Conflict occurs if two operations satisfy with </a:t>
            </a:r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sz="2200" b="1" dirty="0"/>
              <a:t>They belong to different transactions</a:t>
            </a:r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sz="2200" b="1" dirty="0"/>
              <a:t>They access the same item X</a:t>
            </a:r>
          </a:p>
          <a:p>
            <a:pPr marL="952500" lvl="1" indent="-495300">
              <a:buFont typeface="Wingdings" pitchFamily="2" charset="2"/>
              <a:buAutoNum type="arabicPeriod"/>
            </a:pPr>
            <a:r>
              <a:rPr lang="en-US" sz="2200" b="1" dirty="0"/>
              <a:t>At least one of the operation </a:t>
            </a:r>
            <a:r>
              <a:rPr lang="en-US" sz="2200" b="1" dirty="0" smtClean="0"/>
              <a:t>is  </a:t>
            </a:r>
            <a:endParaRPr lang="en-US" sz="2200" b="1" dirty="0"/>
          </a:p>
          <a:p>
            <a:pPr marL="1371600" lvl="2" indent="-457200"/>
            <a:r>
              <a:rPr lang="en-US" sz="2000" b="1" dirty="0" err="1"/>
              <a:t>write_item</a:t>
            </a:r>
            <a:r>
              <a:rPr lang="en-US" sz="2000" b="1" dirty="0"/>
              <a:t>(X)</a:t>
            </a:r>
          </a:p>
          <a:p>
            <a:pPr marL="609600" indent="-609600"/>
            <a:r>
              <a:rPr lang="en-US" b="1" dirty="0">
                <a:solidFill>
                  <a:srgbClr val="0033CC"/>
                </a:solidFill>
              </a:rPr>
              <a:t>Example</a:t>
            </a:r>
          </a:p>
          <a:p>
            <a:pPr marL="952500" lvl="1" indent="-495300"/>
            <a:r>
              <a:rPr lang="en-US" sz="2200" b="1" dirty="0"/>
              <a:t>r1(X) and w2(X): </a:t>
            </a:r>
            <a:r>
              <a:rPr lang="en-US" sz="2200" b="1" dirty="0">
                <a:solidFill>
                  <a:srgbClr val="FF0000"/>
                </a:solidFill>
              </a:rPr>
              <a:t>conflict</a:t>
            </a:r>
          </a:p>
          <a:p>
            <a:pPr marL="952500" lvl="1" indent="-495300"/>
            <a:r>
              <a:rPr lang="en-US" sz="2200" b="1" dirty="0"/>
              <a:t>r2(X) and w1(X): </a:t>
            </a:r>
            <a:r>
              <a:rPr lang="en-US" sz="2200" b="1" dirty="0">
                <a:solidFill>
                  <a:srgbClr val="FF0000"/>
                </a:solidFill>
              </a:rPr>
              <a:t>conflict</a:t>
            </a:r>
          </a:p>
          <a:p>
            <a:pPr marL="952500" lvl="1" indent="-495300"/>
            <a:r>
              <a:rPr lang="en-US" sz="2200" b="1" dirty="0"/>
              <a:t>r1(X) and r2(X): 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Not conflict</a:t>
            </a:r>
          </a:p>
          <a:p>
            <a:pPr marL="952500" lvl="1" indent="-495300"/>
            <a:r>
              <a:rPr lang="en-US" sz="2200" b="1" dirty="0"/>
              <a:t>w2(X) and w1(Y): 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Not conflict</a:t>
            </a:r>
          </a:p>
          <a:p>
            <a:pPr marL="952500" lvl="1" indent="-495300"/>
            <a:r>
              <a:rPr lang="en-US" sz="2200" b="1" dirty="0"/>
              <a:t>r1(X) and w1(X): 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Not conflict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88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4873752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en-US" b="1" dirty="0">
                <a:solidFill>
                  <a:srgbClr val="0033CC"/>
                </a:solidFill>
              </a:rPr>
              <a:t>Concurrency Control Techniques</a:t>
            </a:r>
            <a:endParaRPr lang="en-US" altLang="en-US" b="1" dirty="0">
              <a:solidFill>
                <a:srgbClr val="0033CC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 smtClean="0">
                <a:solidFill>
                  <a:srgbClr val="C00000"/>
                </a:solidFill>
              </a:rPr>
              <a:t>Pessimistic </a:t>
            </a:r>
            <a:r>
              <a:rPr lang="en-US" altLang="en-US" b="1" dirty="0">
                <a:solidFill>
                  <a:srgbClr val="C00000"/>
                </a:solidFill>
              </a:rPr>
              <a:t>Concurrency Control </a:t>
            </a:r>
            <a:r>
              <a:rPr lang="en-US" altLang="en-US" b="1" dirty="0" smtClean="0">
                <a:solidFill>
                  <a:srgbClr val="C00000"/>
                </a:solidFill>
              </a:rPr>
              <a:t> (LOCK)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b="1" dirty="0" smtClean="0"/>
              <a:t>Assumes </a:t>
            </a:r>
            <a:r>
              <a:rPr lang="en-US" altLang="en-US" b="1" dirty="0"/>
              <a:t>that conflicts will </a:t>
            </a:r>
            <a:r>
              <a:rPr lang="en-US" altLang="en-US" b="1" dirty="0">
                <a:solidFill>
                  <a:srgbClr val="7030A0"/>
                </a:solidFill>
              </a:rPr>
              <a:t>happen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b="1" dirty="0" smtClean="0">
                <a:solidFill>
                  <a:srgbClr val="7030A0"/>
                </a:solidFill>
              </a:rPr>
              <a:t>Detect</a:t>
            </a:r>
            <a:r>
              <a:rPr lang="en-US" altLang="en-US" b="1" dirty="0" smtClean="0"/>
              <a:t> </a:t>
            </a:r>
            <a:r>
              <a:rPr lang="en-US" altLang="en-US" b="1" dirty="0"/>
              <a:t>conflicts as soon as they occur and </a:t>
            </a:r>
            <a:endParaRPr lang="en-US" altLang="en-US" b="1" dirty="0" smtClean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b="1" dirty="0" smtClean="0">
                <a:solidFill>
                  <a:srgbClr val="7030A0"/>
                </a:solidFill>
              </a:rPr>
              <a:t>Resolve</a:t>
            </a:r>
            <a:r>
              <a:rPr lang="en-US" altLang="en-US" b="1" dirty="0" smtClean="0"/>
              <a:t> </a:t>
            </a:r>
            <a:r>
              <a:rPr lang="en-US" altLang="en-US" b="1" dirty="0"/>
              <a:t>them using blocking.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solidFill>
                  <a:srgbClr val="C00000"/>
                </a:solidFill>
              </a:rPr>
              <a:t>Optimistic Concurrency Control </a:t>
            </a:r>
            <a:endParaRPr lang="en-US" altLang="en-US" b="1" dirty="0" smtClean="0">
              <a:solidFill>
                <a:srgbClr val="C00000"/>
              </a:solidFill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b="1" dirty="0" smtClean="0"/>
              <a:t>Assumes </a:t>
            </a:r>
            <a:r>
              <a:rPr lang="en-US" altLang="en-US" b="1" dirty="0"/>
              <a:t>that </a:t>
            </a:r>
            <a:r>
              <a:rPr lang="en-US" altLang="en-US" b="1" dirty="0">
                <a:solidFill>
                  <a:srgbClr val="7030A0"/>
                </a:solidFill>
              </a:rPr>
              <a:t>conflicts</a:t>
            </a:r>
            <a:r>
              <a:rPr lang="en-US" altLang="en-US" b="1" dirty="0"/>
              <a:t> between transactions are </a:t>
            </a:r>
            <a:r>
              <a:rPr lang="en-US" altLang="en-US" b="1" dirty="0">
                <a:solidFill>
                  <a:srgbClr val="7030A0"/>
                </a:solidFill>
              </a:rPr>
              <a:t>rare</a:t>
            </a:r>
            <a:r>
              <a:rPr lang="en-US" altLang="en-US" b="1" dirty="0"/>
              <a:t>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b="1" dirty="0"/>
              <a:t>Does not require locking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b="1" dirty="0"/>
              <a:t>Transaction executed without restrictions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b="1" dirty="0">
                <a:solidFill>
                  <a:srgbClr val="7030A0"/>
                </a:solidFill>
              </a:rPr>
              <a:t>Check</a:t>
            </a:r>
            <a:r>
              <a:rPr lang="en-US" altLang="en-US" b="1" dirty="0"/>
              <a:t> for conflicts just </a:t>
            </a:r>
            <a:r>
              <a:rPr lang="en-US" altLang="en-US" b="1" dirty="0">
                <a:solidFill>
                  <a:srgbClr val="7030A0"/>
                </a:solidFill>
              </a:rPr>
              <a:t>before commit</a:t>
            </a:r>
          </a:p>
          <a:p>
            <a:endParaRPr lang="en-US" b="1" dirty="0"/>
          </a:p>
        </p:txBody>
      </p:sp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sz="4000" b="1" dirty="0" smtClean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724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23041" y="-7883"/>
            <a:ext cx="8382000" cy="1219199"/>
          </a:xfrm>
        </p:spPr>
        <p:txBody>
          <a:bodyPr/>
          <a:lstStyle/>
          <a:p>
            <a:r>
              <a:rPr lang="en-US" sz="3200" b="1" dirty="0"/>
              <a:t>Pessimistic </a:t>
            </a:r>
            <a:r>
              <a:rPr lang="en-US" sz="2800" b="1" dirty="0"/>
              <a:t>Concurrency</a:t>
            </a:r>
            <a:r>
              <a:rPr lang="en-US" sz="3200" b="1" dirty="0"/>
              <a:t> </a:t>
            </a:r>
            <a:r>
              <a:rPr lang="en-US" sz="3200" b="1" dirty="0" smtClean="0"/>
              <a:t>Control </a:t>
            </a:r>
            <a:r>
              <a:rPr lang="en-US" sz="3200" b="1" dirty="0" smtClean="0">
                <a:solidFill>
                  <a:srgbClr val="C00000"/>
                </a:solidFill>
              </a:rPr>
              <a:t>Locking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600" b="1" dirty="0" smtClean="0">
                <a:solidFill>
                  <a:srgbClr val="7030A0"/>
                </a:solidFill>
              </a:rPr>
              <a:t>A </a:t>
            </a:r>
            <a:r>
              <a:rPr lang="en-US" sz="2600" b="1" dirty="0">
                <a:solidFill>
                  <a:srgbClr val="7030A0"/>
                </a:solidFill>
              </a:rPr>
              <a:t>lock </a:t>
            </a:r>
            <a:r>
              <a:rPr lang="en-US" sz="2600" b="1" dirty="0"/>
              <a:t>is a </a:t>
            </a:r>
            <a:r>
              <a:rPr lang="en-US" sz="2600" b="1" dirty="0">
                <a:solidFill>
                  <a:srgbClr val="7030A0"/>
                </a:solidFill>
              </a:rPr>
              <a:t>variable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7030A0"/>
                </a:solidFill>
              </a:rPr>
              <a:t>associated</a:t>
            </a:r>
            <a:r>
              <a:rPr lang="en-US" sz="2600" b="1" dirty="0"/>
              <a:t> with </a:t>
            </a:r>
            <a:r>
              <a:rPr lang="en-US" sz="2600" b="1" dirty="0" smtClean="0"/>
              <a:t>each </a:t>
            </a:r>
            <a:r>
              <a:rPr lang="en-US" sz="2600" b="1" dirty="0" smtClean="0">
                <a:solidFill>
                  <a:srgbClr val="7030A0"/>
                </a:solidFill>
              </a:rPr>
              <a:t>data</a:t>
            </a:r>
            <a:r>
              <a:rPr lang="en-US" sz="2600" b="1" dirty="0" smtClean="0"/>
              <a:t> </a:t>
            </a:r>
            <a:r>
              <a:rPr lang="en-US" sz="2600" b="1" dirty="0">
                <a:solidFill>
                  <a:srgbClr val="7030A0"/>
                </a:solidFill>
              </a:rPr>
              <a:t>item</a:t>
            </a:r>
            <a:r>
              <a:rPr lang="en-US" sz="2600" b="1" dirty="0"/>
              <a:t> in the database. </a:t>
            </a:r>
            <a:endParaRPr lang="en-US" sz="2600" b="1" dirty="0" smtClean="0"/>
          </a:p>
          <a:p>
            <a:pPr>
              <a:lnSpc>
                <a:spcPct val="120000"/>
              </a:lnSpc>
            </a:pPr>
            <a:r>
              <a:rPr lang="en-US" sz="2600" b="1" dirty="0" smtClean="0">
                <a:solidFill>
                  <a:srgbClr val="7030A0"/>
                </a:solidFill>
              </a:rPr>
              <a:t>A </a:t>
            </a:r>
            <a:r>
              <a:rPr lang="en-US" sz="2600" b="1" dirty="0">
                <a:solidFill>
                  <a:srgbClr val="7030A0"/>
                </a:solidFill>
              </a:rPr>
              <a:t>lock </a:t>
            </a:r>
            <a:r>
              <a:rPr lang="en-US" sz="2600" b="1" dirty="0"/>
              <a:t>describes the status of the data item with respect to possible operations that can be applied to that item. It is used for </a:t>
            </a:r>
            <a:r>
              <a:rPr lang="en-US" sz="2600" b="1" dirty="0" err="1"/>
              <a:t>synchronising</a:t>
            </a:r>
            <a:r>
              <a:rPr lang="en-US" sz="2600" b="1" dirty="0"/>
              <a:t> the access by concurrent transactions to the database items.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 smtClean="0"/>
              <a:t>A </a:t>
            </a:r>
            <a:r>
              <a:rPr lang="en-US" b="1" dirty="0"/>
              <a:t>transaction locks an object before using it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dirty="0" smtClean="0"/>
              <a:t>When </a:t>
            </a:r>
            <a:r>
              <a:rPr lang="en-US" b="1" dirty="0"/>
              <a:t>an object is </a:t>
            </a:r>
            <a:r>
              <a:rPr lang="en-US" b="1" dirty="0">
                <a:solidFill>
                  <a:srgbClr val="FF0000"/>
                </a:solidFill>
              </a:rPr>
              <a:t>locked</a:t>
            </a:r>
            <a:r>
              <a:rPr lang="en-US" b="1" dirty="0"/>
              <a:t> by another transaction, the requesting transaction must </a:t>
            </a:r>
            <a:r>
              <a:rPr lang="en-US" b="1" dirty="0" smtClean="0">
                <a:solidFill>
                  <a:srgbClr val="FF0000"/>
                </a:solidFill>
              </a:rPr>
              <a:t>wait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2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77200" cy="8382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600" b="1" dirty="0">
                <a:solidFill>
                  <a:srgbClr val="C00000"/>
                </a:solidFill>
              </a:rPr>
              <a:t>Types of </a:t>
            </a:r>
            <a:r>
              <a:rPr lang="en-US" sz="3600" b="1" dirty="0" smtClean="0">
                <a:solidFill>
                  <a:srgbClr val="C00000"/>
                </a:solidFill>
              </a:rPr>
              <a:t>Locks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binary lock </a:t>
            </a:r>
            <a:r>
              <a:rPr lang="en-US" dirty="0"/>
              <a:t>can have two </a:t>
            </a:r>
            <a:r>
              <a:rPr lang="en-US" b="1" dirty="0"/>
              <a:t>states </a:t>
            </a:r>
            <a:r>
              <a:rPr lang="en-US" dirty="0"/>
              <a:t>or </a:t>
            </a:r>
            <a:r>
              <a:rPr lang="en-US" b="1" dirty="0"/>
              <a:t>values: </a:t>
            </a:r>
            <a:r>
              <a:rPr lang="en-US" dirty="0"/>
              <a:t>locked and </a:t>
            </a:r>
            <a:r>
              <a:rPr lang="en-US" dirty="0" smtClean="0"/>
              <a:t>unlocked (1- 0 )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58742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07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2185"/>
            <a:ext cx="7467600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Types of </a:t>
            </a:r>
            <a:r>
              <a:rPr lang="en-US" sz="4000" b="1" dirty="0" smtClean="0">
                <a:solidFill>
                  <a:srgbClr val="C00000"/>
                </a:solidFill>
              </a:rPr>
              <a:t>Locks </a:t>
            </a:r>
            <a:r>
              <a:rPr lang="en-US" sz="3200" b="1" dirty="0" smtClean="0">
                <a:solidFill>
                  <a:srgbClr val="C00000"/>
                </a:solidFill>
              </a:rPr>
              <a:t>… </a:t>
            </a:r>
            <a:r>
              <a:rPr lang="en-US" sz="2700" b="1" dirty="0">
                <a:solidFill>
                  <a:schemeClr val="accent2">
                    <a:lumMod val="50000"/>
                  </a:schemeClr>
                </a:solidFill>
              </a:rPr>
              <a:t>A binary lock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772400" cy="5178552"/>
          </a:xfrm>
        </p:spPr>
        <p:txBody>
          <a:bodyPr>
            <a:normAutofit/>
          </a:bodyPr>
          <a:lstStyle/>
          <a:p>
            <a:r>
              <a:rPr lang="en-US" b="1" dirty="0" smtClean="0"/>
              <a:t>lock </a:t>
            </a:r>
            <a:r>
              <a:rPr lang="en-US" b="1" dirty="0"/>
              <a:t>table, </a:t>
            </a:r>
            <a:r>
              <a:rPr lang="en-US" b="1" dirty="0" smtClean="0"/>
              <a:t>a </a:t>
            </a:r>
            <a:r>
              <a:rPr lang="en-US" b="1" dirty="0"/>
              <a:t>hash file on the item name. </a:t>
            </a:r>
            <a:endParaRPr lang="en-US" b="1" dirty="0" smtClean="0"/>
          </a:p>
          <a:p>
            <a:pPr lvl="1"/>
            <a:r>
              <a:rPr lang="en-US" b="1" dirty="0" smtClean="0"/>
              <a:t>Items not in </a:t>
            </a:r>
            <a:r>
              <a:rPr lang="en-US" b="1" dirty="0"/>
              <a:t>the lock table are considered to be unlocked. </a:t>
            </a:r>
            <a:endParaRPr lang="en-US" b="1" dirty="0" smtClean="0"/>
          </a:p>
          <a:p>
            <a:pPr lvl="1"/>
            <a:r>
              <a:rPr lang="en-US" b="1" dirty="0"/>
              <a:t>In its simplest form, each lock can be a record with three fields: &lt;</a:t>
            </a:r>
            <a:r>
              <a:rPr lang="en-US" b="1" dirty="0" err="1"/>
              <a:t>Data_item_name</a:t>
            </a:r>
            <a:r>
              <a:rPr lang="en-US" b="1" dirty="0"/>
              <a:t>, LOCK, </a:t>
            </a:r>
            <a:r>
              <a:rPr lang="en-US" b="1" dirty="0" err="1"/>
              <a:t>Locking_transaction</a:t>
            </a:r>
            <a:r>
              <a:rPr lang="en-US" b="1" dirty="0"/>
              <a:t>&gt; plus a queue for transactions that are waiting to access the item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 smtClean="0"/>
              <a:t>The </a:t>
            </a:r>
            <a:r>
              <a:rPr lang="en-US" b="1" dirty="0"/>
              <a:t>DBMS has a lock manager </a:t>
            </a:r>
            <a:r>
              <a:rPr lang="en-US" b="1" dirty="0" smtClean="0"/>
              <a:t>subsystem to </a:t>
            </a:r>
            <a:r>
              <a:rPr lang="en-US" b="1" dirty="0"/>
              <a:t>keep track of and </a:t>
            </a:r>
            <a:r>
              <a:rPr lang="en-US" b="1" dirty="0" smtClean="0"/>
              <a:t>control </a:t>
            </a:r>
            <a:r>
              <a:rPr lang="en-US" b="1" dirty="0"/>
              <a:t>access to locks</a:t>
            </a:r>
            <a:r>
              <a:rPr lang="en-US" b="1" dirty="0" smtClean="0"/>
              <a:t>.</a:t>
            </a:r>
          </a:p>
          <a:p>
            <a:r>
              <a:rPr lang="en-US" b="1" i="1" dirty="0"/>
              <a:t>T </a:t>
            </a:r>
            <a:r>
              <a:rPr lang="en-US" b="1" dirty="0"/>
              <a:t>is said to </a:t>
            </a:r>
            <a:r>
              <a:rPr lang="en-US" b="1" dirty="0">
                <a:solidFill>
                  <a:srgbClr val="7030A0"/>
                </a:solidFill>
              </a:rPr>
              <a:t>hold </a:t>
            </a:r>
            <a:r>
              <a:rPr lang="en-US" b="1" dirty="0" smtClean="0">
                <a:solidFill>
                  <a:srgbClr val="7030A0"/>
                </a:solidFill>
              </a:rPr>
              <a:t>the lock </a:t>
            </a:r>
            <a:r>
              <a:rPr lang="en-US" b="1" dirty="0"/>
              <a:t>on item </a:t>
            </a:r>
            <a:r>
              <a:rPr lang="en-US" b="1" i="1" dirty="0"/>
              <a:t>X</a:t>
            </a:r>
            <a:r>
              <a:rPr lang="en-US" b="1" dirty="0"/>
              <a:t>. </a:t>
            </a:r>
            <a:endParaRPr lang="en-US" b="1" dirty="0" smtClean="0"/>
          </a:p>
          <a:p>
            <a:pPr lvl="1"/>
            <a:r>
              <a:rPr lang="en-US" b="1" dirty="0" smtClean="0"/>
              <a:t>At </a:t>
            </a:r>
            <a:r>
              <a:rPr lang="en-US" b="1" dirty="0"/>
              <a:t>most one transaction can hold the lock on a particular item.</a:t>
            </a:r>
          </a:p>
          <a:p>
            <a:pPr lvl="1"/>
            <a:r>
              <a:rPr lang="en-US" b="1" dirty="0"/>
              <a:t>Thus no two transactions can access the same item concurrently.</a:t>
            </a:r>
          </a:p>
        </p:txBody>
      </p:sp>
    </p:spTree>
    <p:extLst>
      <p:ext uri="{BB962C8B-B14F-4D97-AF65-F5344CB8AC3E}">
        <p14:creationId xmlns:p14="http://schemas.microsoft.com/office/powerpoint/2010/main" val="2307936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شربية">
  <a:themeElements>
    <a:clrScheme name="دفق الهواء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مشربية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مشربي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7478</TotalTime>
  <Words>2079</Words>
  <Application>Microsoft Office PowerPoint</Application>
  <PresentationFormat>On-screen Show (4:3)</PresentationFormat>
  <Paragraphs>180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Century Schoolbook</vt:lpstr>
      <vt:lpstr>Symbol</vt:lpstr>
      <vt:lpstr>Times New Roman</vt:lpstr>
      <vt:lpstr>Wingdings</vt:lpstr>
      <vt:lpstr>Wingdings 2</vt:lpstr>
      <vt:lpstr>مشربية</vt:lpstr>
      <vt:lpstr>Database System II- IS313P  chapter 22:  Concurrency Control Techniques</vt:lpstr>
      <vt:lpstr>Quiz</vt:lpstr>
      <vt:lpstr>Agenda</vt:lpstr>
      <vt:lpstr>Introduction</vt:lpstr>
      <vt:lpstr>Introduction</vt:lpstr>
      <vt:lpstr>Introduction</vt:lpstr>
      <vt:lpstr>Pessimistic Concurrency Control Locking</vt:lpstr>
      <vt:lpstr>Types of Locks</vt:lpstr>
      <vt:lpstr>Types of Locks … A binary lock </vt:lpstr>
      <vt:lpstr>Types of Locks … A binary lock </vt:lpstr>
      <vt:lpstr>Types of Locks …   Shared/Exclusive (or Read/Write) Locks</vt:lpstr>
      <vt:lpstr>Types of Locks …   Shared/Exclusive (or Read/Write) Locks</vt:lpstr>
      <vt:lpstr>Types of Locks …Conversion of Locks.</vt:lpstr>
      <vt:lpstr>PowerPoint Presentation</vt:lpstr>
      <vt:lpstr>PowerPoint Presentation</vt:lpstr>
      <vt:lpstr>Guaranteeing Serializability by Two-Phase Locking</vt:lpstr>
      <vt:lpstr>PowerPoint Presentation</vt:lpstr>
      <vt:lpstr>Two-Phase Locking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Dealing with Deadlock and Starvation</vt:lpstr>
      <vt:lpstr>Concurrency Control Based on Timestamp Ordering</vt:lpstr>
      <vt:lpstr>The Timestamp Ordering Algorithm</vt:lpstr>
      <vt:lpstr>Basic Timestamp Ordering (TO).</vt:lpstr>
      <vt:lpstr>PowerPoint Presentation</vt:lpstr>
      <vt:lpstr>Strict Timestamp Ordering</vt:lpstr>
      <vt:lpstr>PowerPoint Presentation</vt:lpstr>
    </vt:vector>
  </TitlesOfParts>
  <Company>Mohamed Khaled ibrahim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II- IS313P</dc:title>
  <dc:creator>Amr</dc:creator>
  <cp:lastModifiedBy>aziza asem</cp:lastModifiedBy>
  <cp:revision>136</cp:revision>
  <dcterms:created xsi:type="dcterms:W3CDTF">2013-10-01T07:06:09Z</dcterms:created>
  <dcterms:modified xsi:type="dcterms:W3CDTF">2018-10-22T04:24:47Z</dcterms:modified>
</cp:coreProperties>
</file>