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59" r:id="rId5"/>
    <p:sldId id="260" r:id="rId6"/>
    <p:sldId id="256" r:id="rId7"/>
    <p:sldId id="269" r:id="rId8"/>
    <p:sldId id="270" r:id="rId9"/>
    <p:sldId id="261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A </a:t>
            </a:r>
            <a:r>
              <a:rPr lang="en-US" sz="3200" b="1" dirty="0"/>
              <a:t>transaction</a:t>
            </a:r>
            <a:r>
              <a:rPr lang="en-US" sz="3200" dirty="0"/>
              <a:t> is a sequence of operations performed as a single logical unit of work. A logical unit of work must exhibit four properties, called the atomicity, consistency, isolation, and durability (ACID) properties, to qualify as a </a:t>
            </a:r>
            <a:r>
              <a:rPr lang="en-US" sz="3200" b="1" dirty="0"/>
              <a:t>transaction</a:t>
            </a:r>
            <a:r>
              <a:rPr lang="en-US" sz="3200" dirty="0"/>
              <a:t>.</a:t>
            </a:r>
            <a:endParaRPr lang="ar-EG" sz="3200" dirty="0"/>
          </a:p>
        </p:txBody>
      </p:sp>
    </p:spTree>
    <p:extLst>
      <p:ext uri="{BB962C8B-B14F-4D97-AF65-F5344CB8AC3E}">
        <p14:creationId xmlns:p14="http://schemas.microsoft.com/office/powerpoint/2010/main" val="397691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l" rtl="0">
              <a:buNone/>
            </a:pPr>
            <a:r>
              <a:rPr lang="en-US" sz="8000" dirty="0">
                <a:cs typeface="+mj-cs"/>
              </a:rPr>
              <a:t>create procedure proc3</a:t>
            </a:r>
            <a:endParaRPr lang="en-US" sz="4000" dirty="0">
              <a:cs typeface="+mj-cs"/>
            </a:endParaRPr>
          </a:p>
          <a:p>
            <a:pPr marL="0" indent="0" algn="l" rtl="0">
              <a:buNone/>
            </a:pPr>
            <a:r>
              <a:rPr lang="en-US" sz="4000" dirty="0">
                <a:cs typeface="+mj-cs"/>
              </a:rPr>
              <a:t>@CustomerId1 </a:t>
            </a:r>
            <a:r>
              <a:rPr lang="en-US" sz="4000" dirty="0" err="1">
                <a:cs typeface="+mj-cs"/>
              </a:rPr>
              <a:t>int</a:t>
            </a:r>
            <a:r>
              <a:rPr lang="en-US" sz="4000" dirty="0">
                <a:cs typeface="+mj-cs"/>
              </a:rPr>
              <a:t>,</a:t>
            </a:r>
          </a:p>
          <a:p>
            <a:pPr marL="0" indent="0" algn="l" rtl="0">
              <a:buNone/>
            </a:pPr>
            <a:r>
              <a:rPr lang="en-US" sz="4000" dirty="0">
                <a:cs typeface="+mj-cs"/>
              </a:rPr>
              <a:t>@CustomerId2 </a:t>
            </a:r>
            <a:r>
              <a:rPr lang="en-US" sz="4000" dirty="0" err="1">
                <a:cs typeface="+mj-cs"/>
              </a:rPr>
              <a:t>int</a:t>
            </a:r>
            <a:r>
              <a:rPr lang="en-US" sz="4000" dirty="0">
                <a:cs typeface="+mj-cs"/>
              </a:rPr>
              <a:t>,</a:t>
            </a:r>
          </a:p>
          <a:p>
            <a:pPr marL="0" indent="0" algn="l" rtl="0">
              <a:buNone/>
            </a:pPr>
            <a:r>
              <a:rPr lang="en-US" sz="4000" dirty="0">
                <a:cs typeface="+mj-cs"/>
              </a:rPr>
              <a:t>@amount money,</a:t>
            </a:r>
          </a:p>
          <a:p>
            <a:pPr marL="0" indent="0" algn="l" rtl="0">
              <a:buNone/>
            </a:pPr>
            <a:r>
              <a:rPr lang="en-US" sz="4000" dirty="0">
                <a:cs typeface="+mj-cs"/>
              </a:rPr>
              <a:t>@OperationId1 </a:t>
            </a:r>
            <a:r>
              <a:rPr lang="en-US" sz="4000" dirty="0" err="1">
                <a:cs typeface="+mj-cs"/>
              </a:rPr>
              <a:t>int</a:t>
            </a:r>
            <a:r>
              <a:rPr lang="en-US" sz="4000" dirty="0">
                <a:cs typeface="+mj-cs"/>
              </a:rPr>
              <a:t>,</a:t>
            </a:r>
          </a:p>
          <a:p>
            <a:pPr marL="0" indent="0" algn="l" rtl="0">
              <a:buNone/>
            </a:pPr>
            <a:r>
              <a:rPr lang="en-US" sz="4000" dirty="0">
                <a:cs typeface="+mj-cs"/>
              </a:rPr>
              <a:t>@OperationId2 </a:t>
            </a:r>
            <a:r>
              <a:rPr lang="en-US" sz="4000" dirty="0" err="1" smtClean="0">
                <a:cs typeface="+mj-cs"/>
              </a:rPr>
              <a:t>int</a:t>
            </a:r>
            <a:endParaRPr lang="ar-EG" sz="4000" dirty="0">
              <a:cs typeface="+mj-cs"/>
            </a:endParaRPr>
          </a:p>
          <a:p>
            <a:pPr marL="0" indent="0" algn="l" rtl="0">
              <a:buNone/>
            </a:pPr>
            <a:r>
              <a:rPr lang="en-US" sz="4000" dirty="0">
                <a:cs typeface="+mj-cs"/>
              </a:rPr>
              <a:t>as</a:t>
            </a:r>
          </a:p>
          <a:p>
            <a:pPr marL="0" indent="0" algn="l" rtl="0">
              <a:buNone/>
            </a:pPr>
            <a:r>
              <a:rPr lang="en-US" sz="4000" dirty="0">
                <a:cs typeface="+mj-cs"/>
              </a:rPr>
              <a:t>begin transaction withdrawn</a:t>
            </a:r>
          </a:p>
          <a:p>
            <a:pPr marL="0" indent="0" algn="l" rtl="0">
              <a:buNone/>
            </a:pPr>
            <a:r>
              <a:rPr lang="en-US" sz="4000" dirty="0">
                <a:cs typeface="+mj-cs"/>
              </a:rPr>
              <a:t>declare @balance money</a:t>
            </a:r>
          </a:p>
          <a:p>
            <a:pPr marL="0" indent="0" algn="l" rtl="0">
              <a:buNone/>
            </a:pPr>
            <a:r>
              <a:rPr lang="en-US" sz="4000" dirty="0">
                <a:cs typeface="+mj-cs"/>
              </a:rPr>
              <a:t>select @balance = balance from Customers where Customerid1 =@CustomerId1</a:t>
            </a:r>
          </a:p>
          <a:p>
            <a:pPr marL="0" indent="0" algn="l" rtl="0">
              <a:buNone/>
            </a:pPr>
            <a:r>
              <a:rPr lang="en-US" sz="4000" dirty="0">
                <a:cs typeface="+mj-cs"/>
              </a:rPr>
              <a:t>if @balance&gt;500</a:t>
            </a:r>
          </a:p>
          <a:p>
            <a:pPr marL="0" indent="0" algn="l" rtl="0">
              <a:buNone/>
            </a:pPr>
            <a:r>
              <a:rPr lang="en-US" sz="4000" dirty="0">
                <a:cs typeface="+mj-cs"/>
              </a:rPr>
              <a:t>begin</a:t>
            </a:r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48465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7620000" cy="6019800"/>
          </a:xfrm>
        </p:spPr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sz="2600" dirty="0"/>
              <a:t>update Customers set Balance =Balance-@amount</a:t>
            </a:r>
          </a:p>
          <a:p>
            <a:pPr marL="0" indent="0" algn="l" rtl="0">
              <a:buNone/>
            </a:pPr>
            <a:r>
              <a:rPr lang="en-US" sz="2600" dirty="0"/>
              <a:t>where Customerid1 =@CustomerId1</a:t>
            </a:r>
          </a:p>
          <a:p>
            <a:pPr marL="0" indent="0" algn="l" rtl="0">
              <a:buNone/>
            </a:pPr>
            <a:endParaRPr lang="ar-EG" sz="2600" dirty="0"/>
          </a:p>
          <a:p>
            <a:pPr marL="0" indent="0" algn="l" rtl="0">
              <a:buNone/>
            </a:pPr>
            <a:r>
              <a:rPr lang="en-US" sz="2600" dirty="0"/>
              <a:t>update Customers set Balance =Balance+@amount</a:t>
            </a:r>
          </a:p>
          <a:p>
            <a:pPr marL="0" indent="0" algn="l" rtl="0">
              <a:buNone/>
            </a:pPr>
            <a:r>
              <a:rPr lang="en-US" sz="2600" dirty="0"/>
              <a:t>where Customerid1 =@CustomerId2</a:t>
            </a:r>
          </a:p>
          <a:p>
            <a:pPr marL="0" indent="0" algn="l" rtl="0">
              <a:buNone/>
            </a:pPr>
            <a:endParaRPr lang="ar-EG" sz="2600" dirty="0"/>
          </a:p>
          <a:p>
            <a:pPr marL="0" indent="0" algn="l" rtl="0">
              <a:buNone/>
            </a:pPr>
            <a:r>
              <a:rPr lang="en-US" sz="2600" dirty="0"/>
              <a:t>insert into Customers(Customerid1,Operationid1) values(@CustomerId1,@OperationId1)</a:t>
            </a:r>
          </a:p>
          <a:p>
            <a:pPr marL="0" indent="0" algn="l" rtl="0">
              <a:buNone/>
            </a:pPr>
            <a:r>
              <a:rPr lang="en-US" sz="2600" dirty="0"/>
              <a:t>insert into Customers (Customerid2,Operationid2</a:t>
            </a:r>
          </a:p>
          <a:p>
            <a:pPr marL="0" indent="0" algn="l" rtl="0">
              <a:buNone/>
            </a:pPr>
            <a:r>
              <a:rPr lang="en-US" sz="2600" dirty="0"/>
              <a:t>) values(@CustomerId2,@OperationId2)</a:t>
            </a:r>
          </a:p>
          <a:p>
            <a:pPr marL="0" indent="0" algn="l" rtl="0">
              <a:buNone/>
            </a:pPr>
            <a:endParaRPr lang="ar-EG" sz="2600" dirty="0"/>
          </a:p>
          <a:p>
            <a:pPr marL="0" indent="0" algn="l" rtl="0">
              <a:buNone/>
            </a:pPr>
            <a:r>
              <a:rPr lang="en-US" sz="2600" dirty="0"/>
              <a:t>end</a:t>
            </a:r>
          </a:p>
          <a:p>
            <a:pPr marL="0" indent="0" algn="l" rtl="0">
              <a:buNone/>
            </a:pPr>
            <a:r>
              <a:rPr lang="en-US" sz="2600" dirty="0"/>
              <a:t>else</a:t>
            </a:r>
          </a:p>
          <a:p>
            <a:pPr marL="0" indent="0" algn="l" rtl="0">
              <a:buNone/>
            </a:pPr>
            <a:r>
              <a:rPr lang="en-US" sz="2600" dirty="0"/>
              <a:t>begin</a:t>
            </a:r>
          </a:p>
          <a:p>
            <a:pPr marL="0" indent="0" algn="l" rtl="0">
              <a:buNone/>
            </a:pPr>
            <a:r>
              <a:rPr lang="en-US" sz="2600" dirty="0"/>
              <a:t>Rollback Transaction withdrawn</a:t>
            </a:r>
          </a:p>
          <a:p>
            <a:pPr marL="0" indent="0" algn="l" rtl="0">
              <a:buNone/>
            </a:pPr>
            <a:r>
              <a:rPr lang="en-US" sz="2600" dirty="0"/>
              <a:t>print 'Disabled'</a:t>
            </a:r>
          </a:p>
          <a:p>
            <a:pPr marL="0" indent="0" algn="l" rtl="0">
              <a:buNone/>
            </a:pPr>
            <a:r>
              <a:rPr lang="en-US" sz="2600" dirty="0"/>
              <a:t>end</a:t>
            </a:r>
          </a:p>
          <a:p>
            <a:pPr marL="0" indent="0" algn="l" rtl="0">
              <a:buNone/>
            </a:pPr>
            <a:r>
              <a:rPr lang="en-US" sz="2600" dirty="0"/>
              <a:t>commit</a:t>
            </a:r>
          </a:p>
          <a:p>
            <a:pPr algn="l" rtl="0"/>
            <a:endParaRPr lang="ar-EG" sz="100" dirty="0"/>
          </a:p>
          <a:p>
            <a:pPr algn="l" rtl="0"/>
            <a:endParaRPr lang="ar-EG" dirty="0"/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01838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Autofit/>
          </a:bodyPr>
          <a:lstStyle/>
          <a:p>
            <a:pPr algn="l" rtl="0"/>
            <a:r>
              <a:rPr lang="en-US" sz="3600" b="1" dirty="0" smtClean="0"/>
              <a:t>Atomicity</a:t>
            </a:r>
          </a:p>
          <a:p>
            <a:pPr marL="0" indent="0" algn="l" rtl="0">
              <a:buNone/>
            </a:pPr>
            <a:r>
              <a:rPr lang="en-US" sz="3600" dirty="0" smtClean="0"/>
              <a:t>A </a:t>
            </a:r>
            <a:r>
              <a:rPr lang="en-US" sz="3600" dirty="0"/>
              <a:t>transaction must be an atomic unit of work; either all of its data modifications are performed, or none of them is performed.</a:t>
            </a:r>
          </a:p>
          <a:p>
            <a:pPr algn="l" rtl="0"/>
            <a:r>
              <a:rPr lang="en-US" sz="3600" b="1" dirty="0" smtClean="0"/>
              <a:t>Consistency</a:t>
            </a:r>
          </a:p>
          <a:p>
            <a:pPr marL="0" indent="0" algn="l" rtl="0">
              <a:buNone/>
            </a:pPr>
            <a:r>
              <a:rPr lang="en-US" sz="3600" dirty="0" smtClean="0"/>
              <a:t>When </a:t>
            </a:r>
            <a:r>
              <a:rPr lang="en-US" sz="3600" dirty="0"/>
              <a:t>completed, a transaction must leave all data in a consistent state. </a:t>
            </a:r>
          </a:p>
        </p:txBody>
      </p:sp>
    </p:spTree>
    <p:extLst>
      <p:ext uri="{BB962C8B-B14F-4D97-AF65-F5344CB8AC3E}">
        <p14:creationId xmlns:p14="http://schemas.microsoft.com/office/powerpoint/2010/main" val="303538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b="1" dirty="0" smtClean="0"/>
              <a:t>Isolation</a:t>
            </a:r>
          </a:p>
          <a:p>
            <a:pPr marL="0" indent="0" algn="l" rtl="0">
              <a:buNone/>
            </a:pPr>
            <a:r>
              <a:rPr lang="en-US" sz="2800" dirty="0" smtClean="0"/>
              <a:t>concurrent </a:t>
            </a:r>
            <a:r>
              <a:rPr lang="en-US" sz="2800" dirty="0"/>
              <a:t>transactions must be isolated from the modifications made by any other concurrent transactions</a:t>
            </a:r>
            <a:r>
              <a:rPr lang="en-US" sz="2800" dirty="0" smtClean="0"/>
              <a:t>..</a:t>
            </a:r>
          </a:p>
          <a:p>
            <a:pPr marL="0" indent="0" algn="l" rtl="0">
              <a:buNone/>
            </a:pPr>
            <a:endParaRPr lang="en-US" sz="2800" dirty="0"/>
          </a:p>
          <a:p>
            <a:pPr algn="l" rtl="0"/>
            <a:r>
              <a:rPr lang="en-US" sz="2800" b="1" dirty="0"/>
              <a:t>Durability</a:t>
            </a:r>
          </a:p>
          <a:p>
            <a:pPr marL="0" indent="0" algn="l" rtl="0">
              <a:buNone/>
            </a:pPr>
            <a:r>
              <a:rPr lang="en-US" sz="2800" dirty="0"/>
              <a:t>After a transaction has completed, its effects are permanently in place in the system. The modifications persist even in the event of a system failure.</a:t>
            </a:r>
          </a:p>
          <a:p>
            <a:pPr marL="0" indent="0" algn="l" rtl="0">
              <a:buNone/>
            </a:pPr>
            <a:endParaRPr lang="en-US" dirty="0"/>
          </a:p>
          <a:p>
            <a:endParaRPr lang="ar-EG" dirty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81827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600" dirty="0" smtClean="0"/>
              <a:t>Create Bank Database</a:t>
            </a:r>
          </a:p>
          <a:p>
            <a:pPr algn="l" rtl="0"/>
            <a:r>
              <a:rPr lang="en-US" sz="3600" dirty="0" smtClean="0"/>
              <a:t>Create two tables</a:t>
            </a:r>
          </a:p>
          <a:p>
            <a:pPr algn="l" rtl="0">
              <a:buFont typeface="Wingdings" pitchFamily="2" charset="2"/>
              <a:buChar char="v"/>
            </a:pPr>
            <a:r>
              <a:rPr lang="en-US" sz="3600" dirty="0" smtClean="0"/>
              <a:t>Customers</a:t>
            </a:r>
          </a:p>
          <a:p>
            <a:pPr algn="l" rtl="0">
              <a:buFont typeface="Wingdings" pitchFamily="2" charset="2"/>
              <a:buChar char="v"/>
            </a:pPr>
            <a:r>
              <a:rPr lang="en-US" sz="3600" dirty="0" smtClean="0"/>
              <a:t>Operations</a:t>
            </a:r>
          </a:p>
          <a:p>
            <a:pPr algn="l" rtl="0"/>
            <a:endParaRPr lang="ar-EG" sz="3600" dirty="0"/>
          </a:p>
        </p:txBody>
      </p:sp>
    </p:spTree>
    <p:extLst>
      <p:ext uri="{BB962C8B-B14F-4D97-AF65-F5344CB8AC3E}">
        <p14:creationId xmlns:p14="http://schemas.microsoft.com/office/powerpoint/2010/main" val="146910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600" dirty="0" smtClean="0"/>
              <a:t>Customers</a:t>
            </a:r>
          </a:p>
          <a:p>
            <a:pPr marL="0" indent="0" algn="l" rtl="0">
              <a:buNone/>
            </a:pPr>
            <a:r>
              <a:rPr lang="en-US" sz="3600" dirty="0" err="1" smtClean="0"/>
              <a:t>CustomerId</a:t>
            </a:r>
            <a:r>
              <a:rPr lang="en-US" sz="3600" dirty="0" smtClean="0"/>
              <a:t> </a:t>
            </a:r>
            <a:r>
              <a:rPr lang="en-US" sz="3600" dirty="0" err="1" smtClean="0"/>
              <a:t>int</a:t>
            </a:r>
            <a:endParaRPr lang="en-US" sz="3600" dirty="0" smtClean="0"/>
          </a:p>
          <a:p>
            <a:pPr marL="0" indent="0" algn="l" rtl="0">
              <a:buNone/>
            </a:pPr>
            <a:r>
              <a:rPr lang="en-US" sz="3600" dirty="0" smtClean="0"/>
              <a:t>Balance float</a:t>
            </a:r>
            <a:endParaRPr lang="ar-EG" sz="3600" dirty="0"/>
          </a:p>
        </p:txBody>
      </p:sp>
    </p:spTree>
    <p:extLst>
      <p:ext uri="{BB962C8B-B14F-4D97-AF65-F5344CB8AC3E}">
        <p14:creationId xmlns:p14="http://schemas.microsoft.com/office/powerpoint/2010/main" val="168581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b="1" dirty="0"/>
          </a:p>
          <a:p>
            <a:pPr marL="0" indent="0" algn="l" rtl="0">
              <a:buNone/>
            </a:pPr>
            <a:r>
              <a:rPr lang="en-US" sz="2000" b="1" dirty="0" smtClean="0"/>
              <a:t>Create procedure </a:t>
            </a:r>
            <a:r>
              <a:rPr lang="en-US" sz="2000" b="1" dirty="0" err="1" smtClean="0"/>
              <a:t>mybank</a:t>
            </a:r>
            <a:endParaRPr lang="en-US" sz="2400" b="1" dirty="0" smtClean="0"/>
          </a:p>
          <a:p>
            <a:pPr marL="0" indent="0" algn="l" rtl="0">
              <a:buNone/>
            </a:pPr>
            <a:r>
              <a:rPr lang="en-US" sz="2400" b="1" dirty="0" smtClean="0"/>
              <a:t>as</a:t>
            </a:r>
            <a:endParaRPr lang="en-US" sz="2400" b="1" dirty="0"/>
          </a:p>
          <a:p>
            <a:pPr marL="0" indent="0" algn="l" rtl="0">
              <a:buNone/>
            </a:pPr>
            <a:r>
              <a:rPr lang="en-US" sz="2400" b="1" dirty="0"/>
              <a:t>begin transaction withdrawn1to2</a:t>
            </a:r>
          </a:p>
          <a:p>
            <a:pPr marL="0" indent="0" algn="l" rtl="0">
              <a:buNone/>
            </a:pPr>
            <a:r>
              <a:rPr lang="en-US" sz="2400" b="1" dirty="0"/>
              <a:t>declare @balance money</a:t>
            </a:r>
          </a:p>
          <a:p>
            <a:pPr marL="0" indent="0" algn="l" rtl="0">
              <a:buNone/>
            </a:pPr>
            <a:r>
              <a:rPr lang="en-US" sz="2400" b="1" dirty="0"/>
              <a:t>select @balance = balance from Customers where </a:t>
            </a:r>
            <a:r>
              <a:rPr lang="en-US" sz="2400" b="1" dirty="0" err="1"/>
              <a:t>CustomerId</a:t>
            </a:r>
            <a:r>
              <a:rPr lang="en-US" sz="2400" b="1" dirty="0"/>
              <a:t> =1</a:t>
            </a:r>
          </a:p>
          <a:p>
            <a:pPr marL="0" indent="0" algn="l" rtl="0">
              <a:buNone/>
            </a:pPr>
            <a:r>
              <a:rPr lang="en-US" sz="2400" b="1" dirty="0"/>
              <a:t>if @balance&gt;500</a:t>
            </a:r>
          </a:p>
          <a:p>
            <a:pPr marL="0" indent="0" algn="l" rtl="0">
              <a:buNone/>
            </a:pPr>
            <a:r>
              <a:rPr lang="en-US" sz="2400" b="1" dirty="0"/>
              <a:t>begin</a:t>
            </a:r>
          </a:p>
          <a:p>
            <a:pPr marL="0" indent="0" algn="l" rtl="0">
              <a:buNone/>
            </a:pPr>
            <a:r>
              <a:rPr lang="en-US" sz="2400" b="1" dirty="0"/>
              <a:t>update Customers set Balance =Balance-100</a:t>
            </a:r>
          </a:p>
          <a:p>
            <a:pPr marL="0" indent="0" algn="l" rtl="0">
              <a:buNone/>
            </a:pPr>
            <a:r>
              <a:rPr lang="en-US" sz="2400" b="1" dirty="0"/>
              <a:t>where </a:t>
            </a:r>
            <a:r>
              <a:rPr lang="en-US" sz="2400" b="1" dirty="0" err="1"/>
              <a:t>CustomerId</a:t>
            </a:r>
            <a:r>
              <a:rPr lang="en-US" sz="2400" b="1" dirty="0"/>
              <a:t> =</a:t>
            </a:r>
            <a:r>
              <a:rPr lang="en-US" sz="2400" b="1" dirty="0" smtClean="0"/>
              <a:t>1</a:t>
            </a:r>
          </a:p>
          <a:p>
            <a:pPr marL="0" indent="0" algn="l" rtl="0">
              <a:buNone/>
            </a:pPr>
            <a:r>
              <a:rPr lang="en-US" sz="2400" b="1" smtClean="0"/>
              <a:t>update </a:t>
            </a:r>
            <a:r>
              <a:rPr lang="en-US" sz="2400" b="1" dirty="0"/>
              <a:t>Customers set Balance =Balance+100</a:t>
            </a:r>
          </a:p>
          <a:p>
            <a:pPr marL="0" indent="0" algn="l" rtl="0">
              <a:buNone/>
            </a:pPr>
            <a:r>
              <a:rPr lang="en-US" sz="2400" b="1" dirty="0"/>
              <a:t>where </a:t>
            </a:r>
            <a:r>
              <a:rPr lang="en-US" sz="2400" b="1" dirty="0" err="1"/>
              <a:t>CustomerId</a:t>
            </a:r>
            <a:r>
              <a:rPr lang="en-US" sz="2400" b="1" dirty="0"/>
              <a:t> =2</a:t>
            </a:r>
          </a:p>
          <a:p>
            <a:pPr marL="0" indent="0" algn="l" rtl="0">
              <a:buNone/>
            </a:pPr>
            <a:r>
              <a:rPr lang="en-US" sz="2400" b="1" dirty="0"/>
              <a:t>end</a:t>
            </a:r>
          </a:p>
          <a:p>
            <a:pPr marL="0" indent="0" algn="l" rtl="0">
              <a:buNone/>
            </a:pPr>
            <a:r>
              <a:rPr lang="en-US" sz="2400" b="1" dirty="0"/>
              <a:t>commit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ar-EG" sz="2400" b="1" dirty="0"/>
          </a:p>
        </p:txBody>
      </p:sp>
    </p:spTree>
    <p:extLst>
      <p:ext uri="{BB962C8B-B14F-4D97-AF65-F5344CB8AC3E}">
        <p14:creationId xmlns:p14="http://schemas.microsoft.com/office/powerpoint/2010/main" val="70876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620000" cy="6096000"/>
          </a:xfrm>
        </p:spPr>
        <p:txBody>
          <a:bodyPr>
            <a:noAutofit/>
          </a:bodyPr>
          <a:lstStyle/>
          <a:p>
            <a:pPr marL="114300" indent="0" algn="l" rtl="0">
              <a:buNone/>
            </a:pPr>
            <a:r>
              <a:rPr lang="en-US" sz="2000" b="1" dirty="0"/>
              <a:t>ALTER procedure [</a:t>
            </a:r>
            <a:r>
              <a:rPr lang="en-US" sz="2000" b="1" dirty="0" err="1"/>
              <a:t>dbo</a:t>
            </a:r>
            <a:r>
              <a:rPr lang="en-US" sz="2000" b="1" dirty="0"/>
              <a:t>].[mybank3]</a:t>
            </a:r>
          </a:p>
          <a:p>
            <a:pPr marL="114300" indent="0" algn="l" rtl="0">
              <a:buNone/>
            </a:pPr>
            <a:r>
              <a:rPr lang="en-US" sz="2000" b="1" dirty="0"/>
              <a:t>@amount money</a:t>
            </a:r>
          </a:p>
          <a:p>
            <a:pPr marL="114300" indent="0" algn="l" rtl="0">
              <a:buNone/>
            </a:pPr>
            <a:r>
              <a:rPr lang="en-US" sz="2000" b="1" dirty="0"/>
              <a:t>as</a:t>
            </a:r>
          </a:p>
          <a:p>
            <a:pPr marL="114300" indent="0" algn="l" rtl="0">
              <a:buNone/>
            </a:pPr>
            <a:r>
              <a:rPr lang="en-US" sz="2000" b="1" dirty="0"/>
              <a:t>begin transaction withdrawn1to2</a:t>
            </a:r>
          </a:p>
          <a:p>
            <a:pPr marL="114300" indent="0" algn="l" rtl="0">
              <a:buNone/>
            </a:pPr>
            <a:r>
              <a:rPr lang="en-US" sz="2000" b="1" dirty="0"/>
              <a:t>declare @balance money</a:t>
            </a:r>
          </a:p>
          <a:p>
            <a:pPr marL="114300" indent="0" algn="l" rtl="0">
              <a:buNone/>
            </a:pPr>
            <a:r>
              <a:rPr lang="ar-EG" sz="2000" b="1" dirty="0"/>
              <a:t> </a:t>
            </a:r>
          </a:p>
          <a:p>
            <a:pPr marL="114300" indent="0" algn="l" rtl="0">
              <a:buNone/>
            </a:pPr>
            <a:r>
              <a:rPr lang="en-US" sz="2000" b="1" dirty="0"/>
              <a:t>select @balance = balance from Customers where </a:t>
            </a:r>
            <a:r>
              <a:rPr lang="en-US" sz="2000" b="1" dirty="0" err="1"/>
              <a:t>CustomerId</a:t>
            </a:r>
            <a:r>
              <a:rPr lang="en-US" sz="2000" b="1" dirty="0"/>
              <a:t> =1</a:t>
            </a:r>
          </a:p>
          <a:p>
            <a:pPr marL="114300" indent="0" algn="l" rtl="0">
              <a:buNone/>
            </a:pPr>
            <a:r>
              <a:rPr lang="en-US" sz="2000" b="1" dirty="0"/>
              <a:t>if @balance&gt;500</a:t>
            </a:r>
          </a:p>
          <a:p>
            <a:pPr marL="114300" indent="0" algn="l" rtl="0">
              <a:buNone/>
            </a:pPr>
            <a:r>
              <a:rPr lang="en-US" sz="2000" b="1" dirty="0"/>
              <a:t>begin</a:t>
            </a:r>
          </a:p>
          <a:p>
            <a:pPr marL="114300" indent="0" algn="l" rtl="0">
              <a:buNone/>
            </a:pPr>
            <a:r>
              <a:rPr lang="en-US" sz="2000" b="1" dirty="0"/>
              <a:t>update Customers set Balance =Balance-@amount</a:t>
            </a:r>
          </a:p>
          <a:p>
            <a:pPr marL="114300" indent="0" algn="l" rtl="0">
              <a:buNone/>
            </a:pPr>
            <a:r>
              <a:rPr lang="en-US" sz="2000" b="1" dirty="0"/>
              <a:t>where </a:t>
            </a:r>
            <a:r>
              <a:rPr lang="en-US" sz="2000" b="1" dirty="0" err="1"/>
              <a:t>CustomerId</a:t>
            </a:r>
            <a:r>
              <a:rPr lang="en-US" sz="2000" b="1" dirty="0"/>
              <a:t> =1</a:t>
            </a:r>
          </a:p>
          <a:p>
            <a:pPr marL="114300" indent="0" algn="l" rtl="0">
              <a:buNone/>
            </a:pPr>
            <a:endParaRPr lang="en-US" sz="2000" b="1" dirty="0"/>
          </a:p>
          <a:p>
            <a:pPr marL="114300" indent="0" algn="l" rtl="0">
              <a:buNone/>
            </a:pPr>
            <a:r>
              <a:rPr lang="en-US" sz="2000" b="1" dirty="0"/>
              <a:t>update Customers set Balance =Balance+@amount</a:t>
            </a:r>
          </a:p>
          <a:p>
            <a:pPr marL="114300" indent="0" algn="l" rtl="0">
              <a:buNone/>
            </a:pPr>
            <a:r>
              <a:rPr lang="en-US" sz="2000" b="1" dirty="0"/>
              <a:t>where </a:t>
            </a:r>
            <a:r>
              <a:rPr lang="en-US" sz="2000" b="1" dirty="0" err="1"/>
              <a:t>CustomerId</a:t>
            </a:r>
            <a:r>
              <a:rPr lang="en-US" sz="2000" b="1" dirty="0"/>
              <a:t> =2</a:t>
            </a:r>
          </a:p>
          <a:p>
            <a:pPr marL="114300" indent="0" algn="l" rtl="0">
              <a:buNone/>
            </a:pPr>
            <a:r>
              <a:rPr lang="en-US" sz="2000" b="1" dirty="0"/>
              <a:t>end</a:t>
            </a:r>
          </a:p>
          <a:p>
            <a:pPr marL="114300" indent="0" algn="l" rtl="0">
              <a:buNone/>
            </a:pPr>
            <a:r>
              <a:rPr lang="en-US" sz="2000" b="1" dirty="0"/>
              <a:t>commit</a:t>
            </a:r>
          </a:p>
          <a:p>
            <a:pPr marL="114300" indent="0" algn="l" rtl="0">
              <a:buNone/>
            </a:pPr>
            <a:endParaRPr lang="ar-EG" sz="2000" dirty="0"/>
          </a:p>
          <a:p>
            <a:pPr marL="114300" indent="0" algn="l" rtl="0">
              <a:buNone/>
            </a:pPr>
            <a:endParaRPr lang="ar-EG" sz="2000" dirty="0"/>
          </a:p>
        </p:txBody>
      </p:sp>
    </p:spTree>
    <p:extLst>
      <p:ext uri="{BB962C8B-B14F-4D97-AF65-F5344CB8AC3E}">
        <p14:creationId xmlns:p14="http://schemas.microsoft.com/office/powerpoint/2010/main" val="72606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7620000" cy="6019800"/>
          </a:xfrm>
        </p:spPr>
        <p:txBody>
          <a:bodyPr>
            <a:noAutofit/>
          </a:bodyPr>
          <a:lstStyle/>
          <a:p>
            <a:pPr marL="114300" indent="0" algn="l" rtl="0">
              <a:buNone/>
            </a:pPr>
            <a:r>
              <a:rPr lang="en-US" sz="2000" dirty="0"/>
              <a:t>create procedure mybank4</a:t>
            </a:r>
          </a:p>
          <a:p>
            <a:pPr marL="114300" indent="0" algn="l" rtl="0">
              <a:buNone/>
            </a:pPr>
            <a:r>
              <a:rPr lang="en-US" sz="2000" dirty="0"/>
              <a:t>@amount money,</a:t>
            </a:r>
          </a:p>
          <a:p>
            <a:pPr marL="114300" indent="0" algn="l" rtl="0">
              <a:buNone/>
            </a:pPr>
            <a:r>
              <a:rPr lang="en-US" sz="2000" dirty="0"/>
              <a:t>@CustomerId1 </a:t>
            </a:r>
            <a:r>
              <a:rPr lang="en-US" sz="2000" dirty="0" err="1"/>
              <a:t>int</a:t>
            </a:r>
            <a:r>
              <a:rPr lang="en-US" sz="2000" dirty="0"/>
              <a:t>,</a:t>
            </a:r>
          </a:p>
          <a:p>
            <a:pPr marL="114300" indent="0" algn="l" rtl="0">
              <a:buNone/>
            </a:pPr>
            <a:r>
              <a:rPr lang="en-US" sz="2000" dirty="0"/>
              <a:t>@CustomerId2 </a:t>
            </a:r>
            <a:r>
              <a:rPr lang="en-US" sz="2000" dirty="0" err="1"/>
              <a:t>int</a:t>
            </a:r>
            <a:endParaRPr lang="en-US" sz="2000" dirty="0"/>
          </a:p>
          <a:p>
            <a:pPr marL="114300" indent="0" algn="l" rtl="0">
              <a:buNone/>
            </a:pPr>
            <a:r>
              <a:rPr lang="en-US" sz="2000" dirty="0"/>
              <a:t>as</a:t>
            </a:r>
          </a:p>
          <a:p>
            <a:pPr marL="114300" indent="0" algn="l" rtl="0">
              <a:buNone/>
            </a:pPr>
            <a:r>
              <a:rPr lang="en-US" sz="2000" dirty="0"/>
              <a:t>begin transaction withdrawn1to2</a:t>
            </a:r>
          </a:p>
          <a:p>
            <a:pPr marL="114300" indent="0" algn="l" rtl="0">
              <a:buNone/>
            </a:pPr>
            <a:r>
              <a:rPr lang="en-US" sz="2000" dirty="0"/>
              <a:t>declare @balance money</a:t>
            </a:r>
          </a:p>
          <a:p>
            <a:pPr marL="114300" indent="0" algn="l" rtl="0">
              <a:buNone/>
            </a:pPr>
            <a:r>
              <a:rPr lang="ar-EG" sz="2000" dirty="0"/>
              <a:t> </a:t>
            </a:r>
          </a:p>
          <a:p>
            <a:pPr marL="114300" indent="0" algn="l" rtl="0">
              <a:buNone/>
            </a:pPr>
            <a:r>
              <a:rPr lang="en-US" sz="2000" dirty="0"/>
              <a:t>select @balance = balance from Customers where </a:t>
            </a:r>
            <a:r>
              <a:rPr lang="en-US" sz="2000" dirty="0" err="1"/>
              <a:t>CustomerId</a:t>
            </a:r>
            <a:r>
              <a:rPr lang="en-US" sz="2000" dirty="0"/>
              <a:t> =@CustomerId1</a:t>
            </a:r>
          </a:p>
          <a:p>
            <a:pPr marL="114300" indent="0" algn="l" rtl="0">
              <a:buNone/>
            </a:pPr>
            <a:r>
              <a:rPr lang="en-US" sz="2000" dirty="0"/>
              <a:t>if @balance&gt;500</a:t>
            </a:r>
          </a:p>
          <a:p>
            <a:pPr marL="114300" indent="0" algn="l" rtl="0">
              <a:buNone/>
            </a:pPr>
            <a:r>
              <a:rPr lang="en-US" sz="2000" dirty="0"/>
              <a:t>begin</a:t>
            </a:r>
          </a:p>
          <a:p>
            <a:pPr marL="114300" indent="0" algn="l" rtl="0">
              <a:buNone/>
            </a:pPr>
            <a:r>
              <a:rPr lang="en-US" sz="2000" dirty="0"/>
              <a:t>update Customers set Balance =Balance-@amount</a:t>
            </a:r>
          </a:p>
          <a:p>
            <a:pPr marL="114300" indent="0" algn="l" rtl="0">
              <a:buNone/>
            </a:pPr>
            <a:r>
              <a:rPr lang="en-US" sz="2000" dirty="0"/>
              <a:t>where </a:t>
            </a:r>
            <a:r>
              <a:rPr lang="en-US" sz="2000" dirty="0" err="1"/>
              <a:t>CustomerId</a:t>
            </a:r>
            <a:r>
              <a:rPr lang="en-US" sz="2000" dirty="0"/>
              <a:t> =@</a:t>
            </a:r>
            <a:r>
              <a:rPr lang="en-US" sz="2000" dirty="0" smtClean="0"/>
              <a:t>CustomerId1</a:t>
            </a:r>
            <a:endParaRPr lang="en-US" sz="2000" dirty="0"/>
          </a:p>
          <a:p>
            <a:pPr marL="114300" indent="0" algn="l" rtl="0">
              <a:buNone/>
            </a:pPr>
            <a:endParaRPr lang="ar-EG" sz="2000" dirty="0"/>
          </a:p>
          <a:p>
            <a:pPr marL="114300" indent="0" algn="l" rtl="0">
              <a:buNone/>
            </a:pPr>
            <a:r>
              <a:rPr lang="en-US" sz="2000" dirty="0"/>
              <a:t>update Customers set Balance =Balance+@amount</a:t>
            </a:r>
          </a:p>
          <a:p>
            <a:pPr marL="114300" indent="0" algn="l" rtl="0">
              <a:buNone/>
            </a:pPr>
            <a:r>
              <a:rPr lang="en-US" sz="2000" dirty="0"/>
              <a:t>where </a:t>
            </a:r>
            <a:r>
              <a:rPr lang="en-US" sz="2000" dirty="0" err="1"/>
              <a:t>CustomerId</a:t>
            </a:r>
            <a:r>
              <a:rPr lang="en-US" sz="2000" dirty="0"/>
              <a:t> </a:t>
            </a:r>
            <a:r>
              <a:rPr lang="en-US" sz="2000" dirty="0" smtClean="0"/>
              <a:t>=@CustomerId2</a:t>
            </a:r>
            <a:endParaRPr lang="en-US" sz="2000" dirty="0"/>
          </a:p>
          <a:p>
            <a:pPr marL="114300" indent="0" algn="l" rtl="0">
              <a:buNone/>
            </a:pPr>
            <a:r>
              <a:rPr lang="en-US" sz="2000" dirty="0"/>
              <a:t>end</a:t>
            </a:r>
          </a:p>
          <a:p>
            <a:pPr marL="114300" indent="0" algn="l" rtl="0">
              <a:buNone/>
            </a:pPr>
            <a:r>
              <a:rPr lang="en-US" sz="2000" dirty="0"/>
              <a:t>commit</a:t>
            </a:r>
          </a:p>
          <a:p>
            <a:pPr marL="114300" indent="0" algn="l" rtl="0">
              <a:buNone/>
            </a:pPr>
            <a:endParaRPr lang="ar-EG" sz="2000" dirty="0"/>
          </a:p>
        </p:txBody>
      </p:sp>
    </p:spTree>
    <p:extLst>
      <p:ext uri="{BB962C8B-B14F-4D97-AF65-F5344CB8AC3E}">
        <p14:creationId xmlns:p14="http://schemas.microsoft.com/office/powerpoint/2010/main" val="206644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b="1" dirty="0" smtClean="0"/>
              <a:t>Operations</a:t>
            </a:r>
            <a:endParaRPr lang="en-US" b="1" dirty="0" smtClean="0"/>
          </a:p>
          <a:p>
            <a:pPr marL="0" indent="0" algn="l" rtl="0">
              <a:buNone/>
            </a:pPr>
            <a:r>
              <a:rPr lang="en-US" dirty="0" smtClean="0"/>
              <a:t>CustomerId1 </a:t>
            </a:r>
            <a:r>
              <a:rPr lang="en-US" dirty="0" err="1"/>
              <a:t>int</a:t>
            </a:r>
            <a:r>
              <a:rPr lang="en-US" dirty="0"/>
              <a:t>,</a:t>
            </a:r>
          </a:p>
          <a:p>
            <a:pPr marL="0" indent="0" algn="l" rtl="0">
              <a:buNone/>
            </a:pPr>
            <a:r>
              <a:rPr lang="en-US" dirty="0" smtClean="0"/>
              <a:t>CustomerId2 </a:t>
            </a:r>
            <a:r>
              <a:rPr lang="en-US" dirty="0" err="1"/>
              <a:t>int</a:t>
            </a:r>
            <a:r>
              <a:rPr lang="en-US" dirty="0"/>
              <a:t>,</a:t>
            </a:r>
          </a:p>
          <a:p>
            <a:pPr marL="0" indent="0" algn="l" rtl="0">
              <a:buNone/>
            </a:pPr>
            <a:r>
              <a:rPr lang="en-US" dirty="0" smtClean="0"/>
              <a:t>amount </a:t>
            </a:r>
            <a:r>
              <a:rPr lang="en-US" dirty="0"/>
              <a:t>money</a:t>
            </a:r>
            <a:r>
              <a:rPr lang="en-US" dirty="0" smtClean="0"/>
              <a:t>,</a:t>
            </a:r>
          </a:p>
          <a:p>
            <a:pPr marL="0" indent="0" algn="l" rtl="0">
              <a:buNone/>
            </a:pPr>
            <a:r>
              <a:rPr lang="en-US" dirty="0"/>
              <a:t>Balance money,</a:t>
            </a:r>
          </a:p>
          <a:p>
            <a:pPr marL="0" indent="0" algn="l" rtl="0">
              <a:buNone/>
            </a:pPr>
            <a:r>
              <a:rPr lang="en-US" dirty="0" smtClean="0"/>
              <a:t>OperationId1 </a:t>
            </a:r>
            <a:r>
              <a:rPr lang="en-US" dirty="0" err="1"/>
              <a:t>int</a:t>
            </a:r>
            <a:r>
              <a:rPr lang="en-US" dirty="0"/>
              <a:t>,</a:t>
            </a:r>
          </a:p>
          <a:p>
            <a:pPr marL="0" indent="0" algn="l" rtl="0">
              <a:buNone/>
            </a:pPr>
            <a:r>
              <a:rPr lang="en-US" dirty="0" smtClean="0"/>
              <a:t>OperationId2 </a:t>
            </a:r>
            <a:r>
              <a:rPr lang="en-US" dirty="0" err="1"/>
              <a:t>int</a:t>
            </a:r>
            <a:r>
              <a:rPr lang="en-US" dirty="0"/>
              <a:t>,</a:t>
            </a:r>
          </a:p>
          <a:p>
            <a:pPr marL="0" indent="0" algn="l" rtl="0">
              <a:buNone/>
            </a:pPr>
            <a:r>
              <a:rPr lang="en-US" dirty="0" err="1" smtClean="0"/>
              <a:t>DateOfOperation</a:t>
            </a:r>
            <a:r>
              <a:rPr lang="en-US" dirty="0" smtClean="0"/>
              <a:t> </a:t>
            </a:r>
            <a:r>
              <a:rPr lang="en-US" dirty="0"/>
              <a:t>date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43785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306</TotalTime>
  <Words>402</Words>
  <Application>Microsoft Office PowerPoint</Application>
  <PresentationFormat>On-screen Show (4:3)</PresentationFormat>
  <Paragraphs>110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Transaction</vt:lpstr>
      <vt:lpstr>Properties</vt:lpstr>
      <vt:lpstr>Properties</vt:lpstr>
      <vt:lpstr>Database</vt:lpstr>
      <vt:lpstr>Database</vt:lpstr>
      <vt:lpstr>PowerPoint Presentation</vt:lpstr>
      <vt:lpstr>PowerPoint Presentation</vt:lpstr>
      <vt:lpstr>PowerPoint Presentation</vt:lpstr>
      <vt:lpstr>Tables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Nada</dc:creator>
  <cp:lastModifiedBy>CRIZMA-PC&amp;LAPTOP</cp:lastModifiedBy>
  <cp:revision>26</cp:revision>
  <dcterms:created xsi:type="dcterms:W3CDTF">2006-08-16T00:00:00Z</dcterms:created>
  <dcterms:modified xsi:type="dcterms:W3CDTF">2016-11-22T14:06:56Z</dcterms:modified>
</cp:coreProperties>
</file>