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8F31F-F06A-4EE1-9501-629462F1BA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146307-5034-4358-8661-B2BBDF6328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7480A4-3844-4002-87FE-5E36DBDC3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9AC1B-31D0-408E-B5B6-8E208EFA8BDC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A1A462-BFE4-4742-A6F2-C682C1CF4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3B3CAE-640C-45EF-8285-A5C827F5B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92D30-15BE-466A-B1FC-923116A60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210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81CC9-BA35-4297-ADF5-A0DB37492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70C0D9-C3E5-46C6-8FD5-7DA77BC62B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C1923A-C3C1-4F88-ACCB-7AECBAD99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9AC1B-31D0-408E-B5B6-8E208EFA8BDC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CCF007-C8D4-4616-AF69-874A817C8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8B885D-1E29-416F-8546-EFA733FBE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92D30-15BE-466A-B1FC-923116A60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445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5C20F0-DBC7-4613-A800-B1A67F2DF6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7C4240-52AF-4ECE-93F7-5E884CC870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F57871-B0E6-4EC9-9711-A2857F5FE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9AC1B-31D0-408E-B5B6-8E208EFA8BDC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FF0860-AD9B-4493-B31A-779FA1227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456DD2-ACBC-45EB-B180-A083BB6EE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92D30-15BE-466A-B1FC-923116A60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595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6467A-CDE8-46BF-AC5C-4AFFA2E24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28411A-BAEB-4E78-9674-A9B6BF8BA9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80B652-79FE-4C7A-B944-F06C020EC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9AC1B-31D0-408E-B5B6-8E208EFA8BDC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FE6153-67AC-42F8-91BD-97508A5ED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D88C5F-A23B-4EBA-B409-B0350EE94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92D30-15BE-466A-B1FC-923116A60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762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30E43-46D1-42AC-B8A7-BA686613F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186008-0F65-415B-A1B7-E2D834A4B9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2601B4-8018-49EE-94A3-9A95391BC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9AC1B-31D0-408E-B5B6-8E208EFA8BDC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72651B-49EA-43E5-8A05-6244551F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0F0AE3-4B79-4263-BBB8-F2091DA90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92D30-15BE-466A-B1FC-923116A60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138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2BBC9-A758-4180-A6EC-E5517F91D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F9451C-870F-44AD-8800-BF66DE0E16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83047E-93A6-4576-B3C7-0EFCB001DF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138FD4-2F70-4217-A6DE-FE5844BD7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9AC1B-31D0-408E-B5B6-8E208EFA8BDC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7DFF91-5870-4622-B292-A3C03FF31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A2B1CE-31E6-40C0-B362-DFAB84414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92D30-15BE-466A-B1FC-923116A60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82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10BBB-9B77-48EE-93AC-9D8C87D6A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959A67-FC71-453C-A7E5-5DB5FAC379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89C0B8-96B9-4972-B7C7-F5336B5329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3DC1F6-CEBF-445C-98E6-B15A48A0A2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EF5DDC-0E7F-460A-BA84-C22304DA82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9D548A-6F0B-4590-AA88-618C75C21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9AC1B-31D0-408E-B5B6-8E208EFA8BDC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D84A5A-4CB4-487B-94CE-BB377C265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C6F6C2-7B78-49AF-A3E2-1DA04F626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92D30-15BE-466A-B1FC-923116A60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739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47243-A066-4C6B-8472-53A10D730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6B9432-7862-4C62-BCFE-3F4907D1C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9AC1B-31D0-408E-B5B6-8E208EFA8BDC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CC8979-49B4-4850-9CAC-7A5636CB8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42404D-B831-448C-B37D-4D6FFBC2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92D30-15BE-466A-B1FC-923116A60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004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CAD35A-C9B1-481F-9AE8-176541D04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9AC1B-31D0-408E-B5B6-8E208EFA8BDC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37CFBD-D45A-44DE-A8AF-B5C3E381A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7DDE23-0930-4A7C-877C-7E1AF2186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92D30-15BE-466A-B1FC-923116A60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882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63FD3-0731-4566-8432-99F11F4FD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75A529-AC9D-4EAE-A06D-A7EDBA18A7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A196D8-5053-4F39-BC86-7DA6069807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8CC806-C030-497C-9957-C9F8BC010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9AC1B-31D0-408E-B5B6-8E208EFA8BDC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0EC29D-0D60-4B30-AF73-87E4F2A5B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134B14-A249-4888-AB59-2280378EB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92D30-15BE-466A-B1FC-923116A60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669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0FD47-65E8-4E71-A863-9E707293F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050763-4AF3-4247-AEFB-CAB8A5B2C6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EC8D1B-9E6E-4160-BBD7-84719FFF1A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BC2289-D806-4E6D-89E7-E7E144BD6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9AC1B-31D0-408E-B5B6-8E208EFA8BDC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D15DF1-674A-4A0B-9792-BCF38384C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A71BA7-8CFF-4DD3-91F8-E94FDDE13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92D30-15BE-466A-B1FC-923116A60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044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07A967-253F-4AC5-B088-C5CBFC680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1562B4-C691-4E18-91CD-F75A942888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6F012F-686B-4716-AED9-1F0AA31540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B9AC1B-31D0-408E-B5B6-8E208EFA8BDC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CC6B1-8657-41A2-8B38-58BE32AA4E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7433C7-F19F-499F-AC59-28AE07E07E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F92D30-15BE-466A-B1FC-923116A60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107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B55B444-08ED-49E3-ADF3-3EF9147A7CB8}"/>
              </a:ext>
            </a:extLst>
          </p:cNvPr>
          <p:cNvSpPr/>
          <p:nvPr/>
        </p:nvSpPr>
        <p:spPr>
          <a:xfrm>
            <a:off x="3309800" y="65515"/>
            <a:ext cx="510588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ar-EG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بسم الله الرحمن الرحيم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35F0526-669B-4BF4-9A1C-C06CA7FBF279}"/>
              </a:ext>
            </a:extLst>
          </p:cNvPr>
          <p:cNvSpPr/>
          <p:nvPr/>
        </p:nvSpPr>
        <p:spPr>
          <a:xfrm>
            <a:off x="3014173" y="988845"/>
            <a:ext cx="569713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af-ZA" sz="54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HUFFMAN CODING</a:t>
            </a:r>
            <a:endParaRPr lang="en-US" sz="54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A4DE8C-F9B0-47AE-81DB-FBF3BF9EDE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37" y="2177897"/>
            <a:ext cx="10751926" cy="4678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2482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3413BC0-EB71-44B3-AEE6-34E0C8DE44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8684"/>
            <a:ext cx="12192000" cy="6501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7652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ED4DB3A-F0FD-4AD2-9745-2BFE1DD57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8319" y="89613"/>
            <a:ext cx="2952750" cy="44767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4886C21-6C09-4582-A20F-2347577A3F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6500" y="2803945"/>
            <a:ext cx="3952875" cy="31908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263A3CC-55E7-4DAF-9AB1-C973E3D1DC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6438" y="51414"/>
            <a:ext cx="3133725" cy="44005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FA445A7-69D8-4527-9455-4B495ED3D6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82016" y="2251689"/>
            <a:ext cx="5314950" cy="40005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0BB6322-DE8F-4DBD-A820-43E2776A5FC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413" y="89613"/>
            <a:ext cx="3105150" cy="30575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F89B3A9-F95B-4559-936F-F2106269DFA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00932" y="84461"/>
            <a:ext cx="2209800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204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BB71424-DBE2-4547-AC40-BD3622FAFE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2185"/>
            <a:ext cx="12192000" cy="613363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146838A-A529-458C-A46D-CC759AAEBEF3}"/>
              </a:ext>
            </a:extLst>
          </p:cNvPr>
          <p:cNvSpPr/>
          <p:nvPr/>
        </p:nvSpPr>
        <p:spPr>
          <a:xfrm>
            <a:off x="0" y="5486400"/>
            <a:ext cx="2556588" cy="9983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5164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46A1C1C-1033-45B1-8C02-DDE8538B74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8740"/>
            <a:ext cx="12192000" cy="650051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EA6DEE5-B188-4594-ACCA-3350651CE778}"/>
              </a:ext>
            </a:extLst>
          </p:cNvPr>
          <p:cNvSpPr/>
          <p:nvPr/>
        </p:nvSpPr>
        <p:spPr>
          <a:xfrm>
            <a:off x="0" y="5467738"/>
            <a:ext cx="2556588" cy="11103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831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B7478C2-32FA-481E-8DE8-4ED41CA539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405" y="225004"/>
            <a:ext cx="8905875" cy="330196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B21BC69-BD4B-4B1C-864C-674049F006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1379" y="3162008"/>
            <a:ext cx="6257925" cy="10191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56CC78F-F3E9-44FA-90E0-FDFEA09363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9872" y="4628275"/>
            <a:ext cx="6791325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316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6844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113EFAC-9622-4E7B-AE99-9D0403B47D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1084235"/>
              </p:ext>
            </p:extLst>
          </p:nvPr>
        </p:nvGraphicFramePr>
        <p:xfrm>
          <a:off x="1070946" y="2136709"/>
          <a:ext cx="4834450" cy="38087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7144">
                  <a:extLst>
                    <a:ext uri="{9D8B030D-6E8A-4147-A177-3AD203B41FA5}">
                      <a16:colId xmlns:a16="http://schemas.microsoft.com/office/drawing/2014/main" val="428480042"/>
                    </a:ext>
                  </a:extLst>
                </a:gridCol>
                <a:gridCol w="1215726">
                  <a:extLst>
                    <a:ext uri="{9D8B030D-6E8A-4147-A177-3AD203B41FA5}">
                      <a16:colId xmlns:a16="http://schemas.microsoft.com/office/drawing/2014/main" val="3286384179"/>
                    </a:ext>
                  </a:extLst>
                </a:gridCol>
                <a:gridCol w="1355790">
                  <a:extLst>
                    <a:ext uri="{9D8B030D-6E8A-4147-A177-3AD203B41FA5}">
                      <a16:colId xmlns:a16="http://schemas.microsoft.com/office/drawing/2014/main" val="1248739783"/>
                    </a:ext>
                  </a:extLst>
                </a:gridCol>
                <a:gridCol w="1355790">
                  <a:extLst>
                    <a:ext uri="{9D8B030D-6E8A-4147-A177-3AD203B41FA5}">
                      <a16:colId xmlns:a16="http://schemas.microsoft.com/office/drawing/2014/main" val="4267607648"/>
                    </a:ext>
                  </a:extLst>
                </a:gridCol>
              </a:tblGrid>
              <a:tr h="759512">
                <a:tc>
                  <a:txBody>
                    <a:bodyPr/>
                    <a:lstStyle/>
                    <a:p>
                      <a:r>
                        <a:rPr lang="af-ZA" dirty="0"/>
                        <a:t>CHAR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f-ZA" dirty="0"/>
                        <a:t>FREQUENCY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f-ZA" dirty="0"/>
                        <a:t>CODE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f-ZA" dirty="0"/>
                        <a:t>BITS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4802764"/>
                  </a:ext>
                </a:extLst>
              </a:tr>
              <a:tr h="770710">
                <a:tc>
                  <a:txBody>
                    <a:bodyPr/>
                    <a:lstStyle/>
                    <a:p>
                      <a:r>
                        <a:rPr lang="af-ZA" dirty="0"/>
                        <a:t>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f-ZA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f-ZA" dirty="0"/>
                        <a:t>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f-ZA" dirty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6691370"/>
                  </a:ext>
                </a:extLst>
              </a:tr>
              <a:tr h="759512">
                <a:tc>
                  <a:txBody>
                    <a:bodyPr/>
                    <a:lstStyle/>
                    <a:p>
                      <a:r>
                        <a:rPr lang="af-ZA" dirty="0"/>
                        <a:t>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f-ZA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f-ZA" dirty="0"/>
                        <a:t>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f-ZA" dirty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286633"/>
                  </a:ext>
                </a:extLst>
              </a:tr>
              <a:tr h="759512">
                <a:tc>
                  <a:txBody>
                    <a:bodyPr/>
                    <a:lstStyle/>
                    <a:p>
                      <a:r>
                        <a:rPr lang="af-ZA" dirty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f-ZA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f-ZA" dirty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f-ZA" dirty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6660908"/>
                  </a:ext>
                </a:extLst>
              </a:tr>
              <a:tr h="759512">
                <a:tc>
                  <a:txBody>
                    <a:bodyPr/>
                    <a:lstStyle/>
                    <a:p>
                      <a:r>
                        <a:rPr lang="af-ZA" dirty="0"/>
                        <a:t>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f-ZA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f-ZA" dirty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f-ZA" dirty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3758215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747A4DA3-A340-4DA1-B811-33B318542444}"/>
              </a:ext>
            </a:extLst>
          </p:cNvPr>
          <p:cNvSpPr/>
          <p:nvPr/>
        </p:nvSpPr>
        <p:spPr>
          <a:xfrm>
            <a:off x="2195255" y="912533"/>
            <a:ext cx="2035173" cy="92333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HELLO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76EEF29-3AA7-4008-94F9-1BC07C9F3F34}"/>
              </a:ext>
            </a:extLst>
          </p:cNvPr>
          <p:cNvSpPr/>
          <p:nvPr/>
        </p:nvSpPr>
        <p:spPr>
          <a:xfrm>
            <a:off x="4450590" y="912533"/>
            <a:ext cx="233910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L-E-H-O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712CE7-44A6-4A58-98DB-46A8FF19BE17}"/>
              </a:ext>
            </a:extLst>
          </p:cNvPr>
          <p:cNvSpPr txBox="1"/>
          <p:nvPr/>
        </p:nvSpPr>
        <p:spPr>
          <a:xfrm>
            <a:off x="4534678" y="5945467"/>
            <a:ext cx="1370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f-ZA" dirty="0"/>
              <a:t>10 bits</a:t>
            </a:r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0E51653-FF0C-48DD-9526-C1DA98838F11}"/>
              </a:ext>
            </a:extLst>
          </p:cNvPr>
          <p:cNvSpPr/>
          <p:nvPr/>
        </p:nvSpPr>
        <p:spPr>
          <a:xfrm>
            <a:off x="6470339" y="3975774"/>
            <a:ext cx="755780" cy="67180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f-ZA" sz="3600" dirty="0"/>
              <a:t>L</a:t>
            </a:r>
            <a:endParaRPr lang="en-US" sz="36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828A883-F5C9-4214-8CEE-F72E1C059E4A}"/>
              </a:ext>
            </a:extLst>
          </p:cNvPr>
          <p:cNvSpPr/>
          <p:nvPr/>
        </p:nvSpPr>
        <p:spPr>
          <a:xfrm>
            <a:off x="8346879" y="3975774"/>
            <a:ext cx="755780" cy="67180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f-ZA" sz="2800" dirty="0"/>
              <a:t>H</a:t>
            </a:r>
            <a:endParaRPr lang="en-US" sz="28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029DE9A-77D7-4E4D-9C18-853781B5B907}"/>
              </a:ext>
            </a:extLst>
          </p:cNvPr>
          <p:cNvSpPr/>
          <p:nvPr/>
        </p:nvSpPr>
        <p:spPr>
          <a:xfrm>
            <a:off x="9507894" y="3975774"/>
            <a:ext cx="755780" cy="67180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f-ZA" sz="3200" dirty="0"/>
              <a:t>E</a:t>
            </a:r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851F3FB-46F8-48E0-AF27-637CAC6FBCBA}"/>
              </a:ext>
            </a:extLst>
          </p:cNvPr>
          <p:cNvSpPr/>
          <p:nvPr/>
        </p:nvSpPr>
        <p:spPr>
          <a:xfrm>
            <a:off x="11121054" y="3975774"/>
            <a:ext cx="755780" cy="67180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f-ZA" sz="3200" dirty="0"/>
              <a:t>O</a:t>
            </a:r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74B00DE-86E9-4F57-9E14-2B4D3A5D900C}"/>
              </a:ext>
            </a:extLst>
          </p:cNvPr>
          <p:cNvSpPr/>
          <p:nvPr/>
        </p:nvSpPr>
        <p:spPr>
          <a:xfrm>
            <a:off x="7311648" y="2926702"/>
            <a:ext cx="755780" cy="6718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3B06273-AAC3-4541-839F-CE9ECCC84D41}"/>
              </a:ext>
            </a:extLst>
          </p:cNvPr>
          <p:cNvSpPr/>
          <p:nvPr/>
        </p:nvSpPr>
        <p:spPr>
          <a:xfrm>
            <a:off x="10449750" y="2961799"/>
            <a:ext cx="755780" cy="6718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95E2DBB-19AE-4FA5-85B2-D3B4425690DC}"/>
              </a:ext>
            </a:extLst>
          </p:cNvPr>
          <p:cNvSpPr/>
          <p:nvPr/>
        </p:nvSpPr>
        <p:spPr>
          <a:xfrm>
            <a:off x="8752114" y="1996751"/>
            <a:ext cx="755780" cy="6718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E887247-A3BD-418D-93B7-6FBBB061969C}"/>
              </a:ext>
            </a:extLst>
          </p:cNvPr>
          <p:cNvCxnSpPr>
            <a:stCxn id="14" idx="3"/>
            <a:endCxn id="12" idx="7"/>
          </p:cNvCxnSpPr>
          <p:nvPr/>
        </p:nvCxnSpPr>
        <p:spPr>
          <a:xfrm flipH="1">
            <a:off x="7956747" y="2570172"/>
            <a:ext cx="906048" cy="4549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2AF96A4-C780-4400-954D-AECB25A8D039}"/>
              </a:ext>
            </a:extLst>
          </p:cNvPr>
          <p:cNvCxnSpPr>
            <a:cxnSpLocks/>
            <a:stCxn id="13" idx="1"/>
            <a:endCxn id="14" idx="5"/>
          </p:cNvCxnSpPr>
          <p:nvPr/>
        </p:nvCxnSpPr>
        <p:spPr>
          <a:xfrm flipH="1" flipV="1">
            <a:off x="9397213" y="2570172"/>
            <a:ext cx="1163218" cy="490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620CBD8-FC2A-40AE-BDA0-6D1526D1DF01}"/>
              </a:ext>
            </a:extLst>
          </p:cNvPr>
          <p:cNvCxnSpPr>
            <a:cxnSpLocks/>
            <a:stCxn id="9" idx="1"/>
            <a:endCxn id="12" idx="5"/>
          </p:cNvCxnSpPr>
          <p:nvPr/>
        </p:nvCxnSpPr>
        <p:spPr>
          <a:xfrm flipH="1" flipV="1">
            <a:off x="7956747" y="3500123"/>
            <a:ext cx="500813" cy="5740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C7212AF-6016-4346-96FA-E00402039AFA}"/>
              </a:ext>
            </a:extLst>
          </p:cNvPr>
          <p:cNvCxnSpPr>
            <a:cxnSpLocks/>
            <a:stCxn id="12" idx="3"/>
            <a:endCxn id="8" idx="0"/>
          </p:cNvCxnSpPr>
          <p:nvPr/>
        </p:nvCxnSpPr>
        <p:spPr>
          <a:xfrm flipH="1">
            <a:off x="6848229" y="3500123"/>
            <a:ext cx="574100" cy="4756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252BBA1-ADEE-4DA1-A08F-548B2AD7CC10}"/>
              </a:ext>
            </a:extLst>
          </p:cNvPr>
          <p:cNvCxnSpPr>
            <a:cxnSpLocks/>
            <a:stCxn id="13" idx="5"/>
            <a:endCxn id="11" idx="0"/>
          </p:cNvCxnSpPr>
          <p:nvPr/>
        </p:nvCxnSpPr>
        <p:spPr>
          <a:xfrm>
            <a:off x="11094849" y="3535220"/>
            <a:ext cx="404095" cy="4405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80A40C4-1254-466D-BD7F-950B4A591F58}"/>
              </a:ext>
            </a:extLst>
          </p:cNvPr>
          <p:cNvCxnSpPr>
            <a:cxnSpLocks/>
            <a:endCxn id="10" idx="7"/>
          </p:cNvCxnSpPr>
          <p:nvPr/>
        </p:nvCxnSpPr>
        <p:spPr>
          <a:xfrm flipH="1">
            <a:off x="10152993" y="3520861"/>
            <a:ext cx="407438" cy="5532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FFB578A7-701D-478F-B013-B1742387F471}"/>
              </a:ext>
            </a:extLst>
          </p:cNvPr>
          <p:cNvSpPr txBox="1"/>
          <p:nvPr/>
        </p:nvSpPr>
        <p:spPr>
          <a:xfrm>
            <a:off x="9885784" y="2489256"/>
            <a:ext cx="377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f-ZA" dirty="0"/>
              <a:t>1</a:t>
            </a:r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0771C24-3B98-4E92-AF71-410219A74BAF}"/>
              </a:ext>
            </a:extLst>
          </p:cNvPr>
          <p:cNvSpPr txBox="1"/>
          <p:nvPr/>
        </p:nvSpPr>
        <p:spPr>
          <a:xfrm>
            <a:off x="11356357" y="3448937"/>
            <a:ext cx="377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f-ZA" dirty="0"/>
              <a:t>1</a:t>
            </a:r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4B4FF19-7F3E-4494-861C-A672BEFAEE4B}"/>
              </a:ext>
            </a:extLst>
          </p:cNvPr>
          <p:cNvSpPr txBox="1"/>
          <p:nvPr/>
        </p:nvSpPr>
        <p:spPr>
          <a:xfrm>
            <a:off x="8274694" y="3416098"/>
            <a:ext cx="377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f-ZA" dirty="0"/>
              <a:t>1</a:t>
            </a:r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1D5641A-F6D4-4CA9-8D70-806E611DFF4D}"/>
              </a:ext>
            </a:extLst>
          </p:cNvPr>
          <p:cNvSpPr txBox="1"/>
          <p:nvPr/>
        </p:nvSpPr>
        <p:spPr>
          <a:xfrm>
            <a:off x="9986594" y="3448937"/>
            <a:ext cx="377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f-ZA" dirty="0"/>
              <a:t>0</a:t>
            </a:r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C4BB697-06DF-4FB0-8D1D-D21EF4A9FD48}"/>
              </a:ext>
            </a:extLst>
          </p:cNvPr>
          <p:cNvSpPr txBox="1"/>
          <p:nvPr/>
        </p:nvSpPr>
        <p:spPr>
          <a:xfrm>
            <a:off x="8129939" y="2451933"/>
            <a:ext cx="377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f-ZA" dirty="0"/>
              <a:t>0</a:t>
            </a:r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B9CA7DB-81A6-44A7-8944-5DE815B849BE}"/>
              </a:ext>
            </a:extLst>
          </p:cNvPr>
          <p:cNvSpPr txBox="1"/>
          <p:nvPr/>
        </p:nvSpPr>
        <p:spPr>
          <a:xfrm>
            <a:off x="6766785" y="3391868"/>
            <a:ext cx="377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f-ZA" dirty="0"/>
              <a:t>0</a:t>
            </a:r>
            <a:endParaRPr lang="en-US" dirty="0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218342EF-17C7-4B3F-AD12-D986DE4756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0436" y="5123229"/>
            <a:ext cx="5564318" cy="1235702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AFD0580F-F729-45A0-A348-13E3635EBC62}"/>
              </a:ext>
            </a:extLst>
          </p:cNvPr>
          <p:cNvSpPr txBox="1"/>
          <p:nvPr/>
        </p:nvSpPr>
        <p:spPr>
          <a:xfrm>
            <a:off x="6251510" y="388886"/>
            <a:ext cx="5038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f-ZA" dirty="0"/>
              <a:t>IF I have M choices then I need LOG2(M) bits</a:t>
            </a:r>
            <a:endParaRPr lang="en-US" dirty="0"/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1BB32818-AEB0-4C16-B5EF-5510BA7F63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8229" y="912533"/>
            <a:ext cx="1995751" cy="1195692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FBD8DEF0-1DC8-4501-A7E6-E220C59464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94947" y="1233869"/>
            <a:ext cx="1995751" cy="898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269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5" grpId="0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33" grpId="0"/>
      <p:bldP spid="34" grpId="0"/>
      <p:bldP spid="35" grpId="0"/>
      <p:bldP spid="36" grpId="0"/>
      <p:bldP spid="39" grpId="0"/>
      <p:bldP spid="4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02A1706-78AB-430C-8043-F5273814A3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129" y="170186"/>
            <a:ext cx="3648075" cy="1609725"/>
          </a:xfrm>
          <a:prstGeom prst="rect">
            <a:avLst/>
          </a:prstGeom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5F5270B-BEC8-413F-AA13-8D7448FCDA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5625693"/>
              </p:ext>
            </p:extLst>
          </p:nvPr>
        </p:nvGraphicFramePr>
        <p:xfrm>
          <a:off x="9963539" y="170186"/>
          <a:ext cx="2122870" cy="38087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7144">
                  <a:extLst>
                    <a:ext uri="{9D8B030D-6E8A-4147-A177-3AD203B41FA5}">
                      <a16:colId xmlns:a16="http://schemas.microsoft.com/office/drawing/2014/main" val="2222293919"/>
                    </a:ext>
                  </a:extLst>
                </a:gridCol>
                <a:gridCol w="1215726">
                  <a:extLst>
                    <a:ext uri="{9D8B030D-6E8A-4147-A177-3AD203B41FA5}">
                      <a16:colId xmlns:a16="http://schemas.microsoft.com/office/drawing/2014/main" val="3718168219"/>
                    </a:ext>
                  </a:extLst>
                </a:gridCol>
              </a:tblGrid>
              <a:tr h="759512">
                <a:tc>
                  <a:txBody>
                    <a:bodyPr/>
                    <a:lstStyle/>
                    <a:p>
                      <a:r>
                        <a:rPr lang="af-ZA" dirty="0"/>
                        <a:t>CHAR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f-ZA" dirty="0"/>
                        <a:t>FREQUENCY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3687980"/>
                  </a:ext>
                </a:extLst>
              </a:tr>
              <a:tr h="770710">
                <a:tc>
                  <a:txBody>
                    <a:bodyPr/>
                    <a:lstStyle/>
                    <a:p>
                      <a:r>
                        <a:rPr lang="af-ZA" sz="2800" dirty="0"/>
                        <a:t>L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f-ZA" sz="2800" dirty="0"/>
                        <a:t>2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0082374"/>
                  </a:ext>
                </a:extLst>
              </a:tr>
              <a:tr h="759512">
                <a:tc>
                  <a:txBody>
                    <a:bodyPr/>
                    <a:lstStyle/>
                    <a:p>
                      <a:r>
                        <a:rPr lang="af-ZA" sz="2800" dirty="0"/>
                        <a:t>H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f-ZA" sz="2800" dirty="0"/>
                        <a:t>1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0153583"/>
                  </a:ext>
                </a:extLst>
              </a:tr>
              <a:tr h="759512">
                <a:tc>
                  <a:txBody>
                    <a:bodyPr/>
                    <a:lstStyle/>
                    <a:p>
                      <a:r>
                        <a:rPr lang="af-ZA" sz="2800" dirty="0"/>
                        <a:t>E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f-ZA" sz="2800" dirty="0"/>
                        <a:t>1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6474160"/>
                  </a:ext>
                </a:extLst>
              </a:tr>
              <a:tr h="759512">
                <a:tc>
                  <a:txBody>
                    <a:bodyPr/>
                    <a:lstStyle/>
                    <a:p>
                      <a:r>
                        <a:rPr lang="af-ZA" sz="2800" dirty="0"/>
                        <a:t>O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f-ZA" sz="2800" dirty="0"/>
                        <a:t>1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7469172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B16D22F-5523-4DE8-B2F3-42E4FA471571}"/>
              </a:ext>
            </a:extLst>
          </p:cNvPr>
          <p:cNvCxnSpPr/>
          <p:nvPr/>
        </p:nvCxnSpPr>
        <p:spPr>
          <a:xfrm>
            <a:off x="9134669" y="3713584"/>
            <a:ext cx="7277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D27CAF9-1F79-421D-94AD-476170CA9CBC}"/>
              </a:ext>
            </a:extLst>
          </p:cNvPr>
          <p:cNvCxnSpPr/>
          <p:nvPr/>
        </p:nvCxnSpPr>
        <p:spPr>
          <a:xfrm>
            <a:off x="9134669" y="2811623"/>
            <a:ext cx="7277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32C9B878-4146-4BB6-B5A5-AF53E4AFCE41}"/>
              </a:ext>
            </a:extLst>
          </p:cNvPr>
          <p:cNvSpPr/>
          <p:nvPr/>
        </p:nvSpPr>
        <p:spPr>
          <a:xfrm>
            <a:off x="8696136" y="5197152"/>
            <a:ext cx="830425" cy="64381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f-ZA" sz="3200" dirty="0"/>
              <a:t>O</a:t>
            </a:r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AF6103F-E8B4-466F-8A69-2746E1EF126D}"/>
              </a:ext>
            </a:extLst>
          </p:cNvPr>
          <p:cNvSpPr/>
          <p:nvPr/>
        </p:nvSpPr>
        <p:spPr>
          <a:xfrm>
            <a:off x="7378964" y="5197152"/>
            <a:ext cx="830425" cy="64381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f-ZA" sz="3600" dirty="0"/>
              <a:t>E</a:t>
            </a:r>
            <a:endParaRPr lang="en-US" sz="36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891CA33-6E6F-4D21-8A2C-28F3AE7D0215}"/>
              </a:ext>
            </a:extLst>
          </p:cNvPr>
          <p:cNvSpPr/>
          <p:nvPr/>
        </p:nvSpPr>
        <p:spPr>
          <a:xfrm>
            <a:off x="8036772" y="4413381"/>
            <a:ext cx="830425" cy="6438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f-ZA" sz="2800" dirty="0"/>
              <a:t>2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49ECB9E-6795-4C6A-8B77-373C63049E84}"/>
              </a:ext>
            </a:extLst>
          </p:cNvPr>
          <p:cNvCxnSpPr>
            <a:cxnSpLocks/>
            <a:stCxn id="9" idx="3"/>
            <a:endCxn id="8" idx="0"/>
          </p:cNvCxnSpPr>
          <p:nvPr/>
        </p:nvCxnSpPr>
        <p:spPr>
          <a:xfrm flipH="1">
            <a:off x="7794177" y="4962909"/>
            <a:ext cx="364208" cy="2342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219EFBB-F5EA-484E-94DD-48074BADA99B}"/>
              </a:ext>
            </a:extLst>
          </p:cNvPr>
          <p:cNvCxnSpPr>
            <a:cxnSpLocks/>
            <a:stCxn id="9" idx="5"/>
            <a:endCxn id="7" idx="0"/>
          </p:cNvCxnSpPr>
          <p:nvPr/>
        </p:nvCxnSpPr>
        <p:spPr>
          <a:xfrm>
            <a:off x="8745584" y="4962909"/>
            <a:ext cx="365765" cy="2342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60D5927-771E-44CA-910C-10BEA704021C}"/>
              </a:ext>
            </a:extLst>
          </p:cNvPr>
          <p:cNvSpPr txBox="1"/>
          <p:nvPr/>
        </p:nvSpPr>
        <p:spPr>
          <a:xfrm>
            <a:off x="7623115" y="587828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f-ZA" dirty="0"/>
              <a:t>1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B9D72E-CA76-4D6C-A31A-ACC4E24F1442}"/>
              </a:ext>
            </a:extLst>
          </p:cNvPr>
          <p:cNvSpPr txBox="1"/>
          <p:nvPr/>
        </p:nvSpPr>
        <p:spPr>
          <a:xfrm>
            <a:off x="9025818" y="59000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f-ZA" dirty="0"/>
              <a:t>1</a:t>
            </a:r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25F416A-1716-47DC-95A5-B2FD3962139C}"/>
              </a:ext>
            </a:extLst>
          </p:cNvPr>
          <p:cNvSpPr/>
          <p:nvPr/>
        </p:nvSpPr>
        <p:spPr>
          <a:xfrm>
            <a:off x="6903018" y="3274557"/>
            <a:ext cx="830425" cy="6438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f-ZA" sz="2800" dirty="0"/>
              <a:t>3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3448B04-704A-4BAA-85D7-9F44BDDD22FD}"/>
              </a:ext>
            </a:extLst>
          </p:cNvPr>
          <p:cNvSpPr/>
          <p:nvPr/>
        </p:nvSpPr>
        <p:spPr>
          <a:xfrm>
            <a:off x="6096000" y="4450215"/>
            <a:ext cx="830425" cy="64381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f-ZA" sz="3600" dirty="0"/>
              <a:t>H</a:t>
            </a:r>
            <a:endParaRPr lang="en-US" sz="3600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41EAE97-E797-4E0F-881F-2C486C60E23A}"/>
              </a:ext>
            </a:extLst>
          </p:cNvPr>
          <p:cNvCxnSpPr>
            <a:cxnSpLocks/>
            <a:stCxn id="19" idx="3"/>
            <a:endCxn id="20" idx="0"/>
          </p:cNvCxnSpPr>
          <p:nvPr/>
        </p:nvCxnSpPr>
        <p:spPr>
          <a:xfrm flipH="1">
            <a:off x="6511213" y="3824085"/>
            <a:ext cx="513418" cy="6261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160E06E-90A8-4376-972A-D033D5AF344E}"/>
              </a:ext>
            </a:extLst>
          </p:cNvPr>
          <p:cNvCxnSpPr>
            <a:cxnSpLocks/>
            <a:stCxn id="9" idx="1"/>
            <a:endCxn id="19" idx="5"/>
          </p:cNvCxnSpPr>
          <p:nvPr/>
        </p:nvCxnSpPr>
        <p:spPr>
          <a:xfrm flipH="1" flipV="1">
            <a:off x="7611830" y="3824085"/>
            <a:ext cx="546555" cy="683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FB8E1B8-3AB1-4C4D-B7FB-7E298F6191B2}"/>
              </a:ext>
            </a:extLst>
          </p:cNvPr>
          <p:cNvSpPr txBox="1"/>
          <p:nvPr/>
        </p:nvSpPr>
        <p:spPr>
          <a:xfrm>
            <a:off x="6282616" y="512561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f-ZA" dirty="0"/>
              <a:t>1</a:t>
            </a:r>
            <a:endParaRPr lang="en-US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22AE8AC-751B-496A-BBC5-5A628ACC42CC}"/>
              </a:ext>
            </a:extLst>
          </p:cNvPr>
          <p:cNvSpPr/>
          <p:nvPr/>
        </p:nvSpPr>
        <p:spPr>
          <a:xfrm>
            <a:off x="5789565" y="1924729"/>
            <a:ext cx="830425" cy="6438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f-ZA" sz="2800" dirty="0"/>
              <a:t>5</a:t>
            </a:r>
            <a:endParaRPr lang="en-US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C5512522-A91B-4AD6-8A99-B6A15049E49F}"/>
              </a:ext>
            </a:extLst>
          </p:cNvPr>
          <p:cNvSpPr/>
          <p:nvPr/>
        </p:nvSpPr>
        <p:spPr>
          <a:xfrm>
            <a:off x="4980175" y="3274557"/>
            <a:ext cx="830425" cy="64381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f-ZA" sz="3600" dirty="0"/>
              <a:t>L</a:t>
            </a:r>
            <a:endParaRPr lang="en-US" sz="3600" dirty="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E692735-8BF3-4398-B7F3-1A58F446F499}"/>
              </a:ext>
            </a:extLst>
          </p:cNvPr>
          <p:cNvCxnSpPr>
            <a:cxnSpLocks/>
            <a:stCxn id="33" idx="3"/>
            <a:endCxn id="34" idx="0"/>
          </p:cNvCxnSpPr>
          <p:nvPr/>
        </p:nvCxnSpPr>
        <p:spPr>
          <a:xfrm flipH="1">
            <a:off x="5395388" y="2474257"/>
            <a:ext cx="515790" cy="800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57C5DFD-3154-4A33-9CBF-CCFD82A26FAE}"/>
              </a:ext>
            </a:extLst>
          </p:cNvPr>
          <p:cNvCxnSpPr>
            <a:cxnSpLocks/>
          </p:cNvCxnSpPr>
          <p:nvPr/>
        </p:nvCxnSpPr>
        <p:spPr>
          <a:xfrm flipH="1" flipV="1">
            <a:off x="6467613" y="2499805"/>
            <a:ext cx="722004" cy="8498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D99F5531-F645-4307-B814-289A02E788F9}"/>
              </a:ext>
            </a:extLst>
          </p:cNvPr>
          <p:cNvSpPr txBox="1"/>
          <p:nvPr/>
        </p:nvSpPr>
        <p:spPr>
          <a:xfrm>
            <a:off x="5170882" y="391836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f-ZA" dirty="0"/>
              <a:t>2</a:t>
            </a:r>
            <a:endParaRPr lang="en-US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BB467CF-B07D-4357-AC29-EC59DB30EC9C}"/>
              </a:ext>
            </a:extLst>
          </p:cNvPr>
          <p:cNvCxnSpPr/>
          <p:nvPr/>
        </p:nvCxnSpPr>
        <p:spPr>
          <a:xfrm>
            <a:off x="9137778" y="2040290"/>
            <a:ext cx="7277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18D5361-9A9B-4F51-858C-5BB56A4C415A}"/>
              </a:ext>
            </a:extLst>
          </p:cNvPr>
          <p:cNvCxnSpPr/>
          <p:nvPr/>
        </p:nvCxnSpPr>
        <p:spPr>
          <a:xfrm>
            <a:off x="9156440" y="1200539"/>
            <a:ext cx="7277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Table 42">
            <a:extLst>
              <a:ext uri="{FF2B5EF4-FFF2-40B4-BE49-F238E27FC236}">
                <a16:creationId xmlns:a16="http://schemas.microsoft.com/office/drawing/2014/main" id="{AE54664F-DEA6-4DF8-A547-EDB0542C40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0723765"/>
              </p:ext>
            </p:extLst>
          </p:nvPr>
        </p:nvGraphicFramePr>
        <p:xfrm>
          <a:off x="596101" y="2499805"/>
          <a:ext cx="4212089" cy="38087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0363">
                  <a:extLst>
                    <a:ext uri="{9D8B030D-6E8A-4147-A177-3AD203B41FA5}">
                      <a16:colId xmlns:a16="http://schemas.microsoft.com/office/drawing/2014/main" val="428480042"/>
                    </a:ext>
                  </a:extLst>
                </a:gridCol>
                <a:gridCol w="1059220">
                  <a:extLst>
                    <a:ext uri="{9D8B030D-6E8A-4147-A177-3AD203B41FA5}">
                      <a16:colId xmlns:a16="http://schemas.microsoft.com/office/drawing/2014/main" val="3286384179"/>
                    </a:ext>
                  </a:extLst>
                </a:gridCol>
                <a:gridCol w="1181253">
                  <a:extLst>
                    <a:ext uri="{9D8B030D-6E8A-4147-A177-3AD203B41FA5}">
                      <a16:colId xmlns:a16="http://schemas.microsoft.com/office/drawing/2014/main" val="1248739783"/>
                    </a:ext>
                  </a:extLst>
                </a:gridCol>
                <a:gridCol w="1181253">
                  <a:extLst>
                    <a:ext uri="{9D8B030D-6E8A-4147-A177-3AD203B41FA5}">
                      <a16:colId xmlns:a16="http://schemas.microsoft.com/office/drawing/2014/main" val="4267607648"/>
                    </a:ext>
                  </a:extLst>
                </a:gridCol>
              </a:tblGrid>
              <a:tr h="759512">
                <a:tc>
                  <a:txBody>
                    <a:bodyPr/>
                    <a:lstStyle/>
                    <a:p>
                      <a:r>
                        <a:rPr lang="af-ZA" dirty="0"/>
                        <a:t>CHAR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f-ZA" dirty="0"/>
                        <a:t>FREQUENCY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f-ZA" dirty="0"/>
                        <a:t>CODE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f-ZA" dirty="0"/>
                        <a:t>BITS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4802764"/>
                  </a:ext>
                </a:extLst>
              </a:tr>
              <a:tr h="770710">
                <a:tc>
                  <a:txBody>
                    <a:bodyPr/>
                    <a:lstStyle/>
                    <a:p>
                      <a:r>
                        <a:rPr lang="af-ZA" dirty="0"/>
                        <a:t>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f-ZA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f-ZA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f-ZA" dirty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6691370"/>
                  </a:ext>
                </a:extLst>
              </a:tr>
              <a:tr h="759512">
                <a:tc>
                  <a:txBody>
                    <a:bodyPr/>
                    <a:lstStyle/>
                    <a:p>
                      <a:r>
                        <a:rPr lang="af-ZA" dirty="0"/>
                        <a:t>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f-ZA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f-ZA" dirty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f-ZA" dirty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286633"/>
                  </a:ext>
                </a:extLst>
              </a:tr>
              <a:tr h="759512">
                <a:tc>
                  <a:txBody>
                    <a:bodyPr/>
                    <a:lstStyle/>
                    <a:p>
                      <a:r>
                        <a:rPr lang="af-ZA" dirty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f-ZA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f-ZA" dirty="0"/>
                        <a:t>110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f-ZA" dirty="0"/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6660908"/>
                  </a:ext>
                </a:extLst>
              </a:tr>
              <a:tr h="759512">
                <a:tc>
                  <a:txBody>
                    <a:bodyPr/>
                    <a:lstStyle/>
                    <a:p>
                      <a:r>
                        <a:rPr lang="af-ZA" dirty="0"/>
                        <a:t>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f-ZA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f-ZA" dirty="0"/>
                        <a:t>111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f-ZA" dirty="0"/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3758215"/>
                  </a:ext>
                </a:extLst>
              </a:tr>
            </a:tbl>
          </a:graphicData>
        </a:graphic>
      </p:graphicFrame>
      <p:sp>
        <p:nvSpPr>
          <p:cNvPr id="44" name="TextBox 43">
            <a:extLst>
              <a:ext uri="{FF2B5EF4-FFF2-40B4-BE49-F238E27FC236}">
                <a16:creationId xmlns:a16="http://schemas.microsoft.com/office/drawing/2014/main" id="{BF6148DA-600F-4AE0-8A04-81808F8B052E}"/>
              </a:ext>
            </a:extLst>
          </p:cNvPr>
          <p:cNvSpPr txBox="1"/>
          <p:nvPr/>
        </p:nvSpPr>
        <p:spPr>
          <a:xfrm>
            <a:off x="3603624" y="6308563"/>
            <a:ext cx="1370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f-ZA" dirty="0"/>
              <a:t>10 bits</a:t>
            </a:r>
            <a:endParaRPr 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BEC7AFA-B217-4F6C-BE43-F6A3BF8C5435}"/>
              </a:ext>
            </a:extLst>
          </p:cNvPr>
          <p:cNvSpPr txBox="1"/>
          <p:nvPr/>
        </p:nvSpPr>
        <p:spPr>
          <a:xfrm>
            <a:off x="6450725" y="3777882"/>
            <a:ext cx="377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f-ZA" dirty="0"/>
              <a:t>0</a:t>
            </a:r>
            <a:endParaRPr 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549370B-4D96-42AF-B228-9DD160C210D8}"/>
              </a:ext>
            </a:extLst>
          </p:cNvPr>
          <p:cNvSpPr txBox="1"/>
          <p:nvPr/>
        </p:nvSpPr>
        <p:spPr>
          <a:xfrm>
            <a:off x="5432710" y="2505075"/>
            <a:ext cx="377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f-ZA" dirty="0"/>
              <a:t>0</a:t>
            </a:r>
            <a:endParaRPr 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81A9727-F9E6-4025-98D4-264FDCA619DA}"/>
              </a:ext>
            </a:extLst>
          </p:cNvPr>
          <p:cNvSpPr txBox="1"/>
          <p:nvPr/>
        </p:nvSpPr>
        <p:spPr>
          <a:xfrm>
            <a:off x="7735856" y="4721343"/>
            <a:ext cx="377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f-ZA" dirty="0"/>
              <a:t>0</a:t>
            </a:r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CEEF254-2DC2-43F4-A22E-28130495100E}"/>
              </a:ext>
            </a:extLst>
          </p:cNvPr>
          <p:cNvSpPr txBox="1"/>
          <p:nvPr/>
        </p:nvSpPr>
        <p:spPr>
          <a:xfrm>
            <a:off x="6789529" y="25063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f-ZA" dirty="0"/>
              <a:t>1</a:t>
            </a:r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1F0879E-2693-4503-9B04-341269A3AFE1}"/>
              </a:ext>
            </a:extLst>
          </p:cNvPr>
          <p:cNvSpPr txBox="1"/>
          <p:nvPr/>
        </p:nvSpPr>
        <p:spPr>
          <a:xfrm>
            <a:off x="7894761" y="38839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f-ZA" dirty="0"/>
              <a:t>1</a:t>
            </a:r>
            <a:endParaRPr 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D514946-7640-4A8D-AA71-6F3BDA8E6C23}"/>
              </a:ext>
            </a:extLst>
          </p:cNvPr>
          <p:cNvSpPr txBox="1"/>
          <p:nvPr/>
        </p:nvSpPr>
        <p:spPr>
          <a:xfrm>
            <a:off x="8999786" y="4756284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f-ZA" dirty="0"/>
              <a:t>1</a:t>
            </a:r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5481FBF-2D1B-42CB-A44A-54B9163A45FD}"/>
              </a:ext>
            </a:extLst>
          </p:cNvPr>
          <p:cNvSpPr txBox="1"/>
          <p:nvPr/>
        </p:nvSpPr>
        <p:spPr>
          <a:xfrm>
            <a:off x="4110152" y="170186"/>
            <a:ext cx="4099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f-ZA" dirty="0"/>
              <a:t>Check if parent &gt; all freqs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109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7" grpId="0"/>
      <p:bldP spid="18" grpId="0"/>
      <p:bldP spid="19" grpId="0" animBg="1"/>
      <p:bldP spid="20" grpId="0" animBg="1"/>
      <p:bldP spid="32" grpId="0"/>
      <p:bldP spid="33" grpId="0" animBg="1"/>
      <p:bldP spid="34" grpId="0" animBg="1"/>
      <p:bldP spid="40" grpId="0"/>
      <p:bldP spid="44" grpId="0"/>
      <p:bldP spid="45" grpId="0"/>
      <p:bldP spid="46" grpId="0"/>
      <p:bldP spid="47" grpId="0"/>
      <p:bldP spid="48" grpId="0"/>
      <p:bldP spid="49" grpId="0"/>
      <p:bldP spid="5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3E41A1D-DEAB-4008-9481-A4DB611DCB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137" y="709613"/>
            <a:ext cx="8707005" cy="473946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3E75A9B-EEB4-48EB-B998-A9D84DAB4C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3249" y="5359272"/>
            <a:ext cx="2809875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527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7E9336F-771B-42AE-BCF5-5A5AAD7812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" y="914400"/>
            <a:ext cx="12049125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5308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246053E-3E7B-487E-9BCB-83A60017BC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6139" y="102147"/>
            <a:ext cx="1695450" cy="46196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1D1238C-EE69-48B8-B093-8393B75D33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411" y="206536"/>
            <a:ext cx="5934075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184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EA4E9D9-FCA6-44B3-A3D2-FD7F0965B2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638175"/>
            <a:ext cx="11734800" cy="558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058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</TotalTime>
  <Words>108</Words>
  <Application>Microsoft Office PowerPoint</Application>
  <PresentationFormat>Widescreen</PresentationFormat>
  <Paragraphs>85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LENOVO</cp:lastModifiedBy>
  <cp:revision>15</cp:revision>
  <dcterms:created xsi:type="dcterms:W3CDTF">2018-11-09T22:02:27Z</dcterms:created>
  <dcterms:modified xsi:type="dcterms:W3CDTF">2018-11-13T17:24:53Z</dcterms:modified>
</cp:coreProperties>
</file>