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7" r:id="rId4"/>
    <p:sldId id="262" r:id="rId5"/>
    <p:sldId id="263" r:id="rId6"/>
    <p:sldId id="264" r:id="rId7"/>
    <p:sldId id="265" r:id="rId8"/>
    <p:sldId id="272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5F15-DFF2-44B6-9994-B676A9BB31F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6D410-3F0A-4CFD-A73E-0F2131B0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6D410-3F0A-4CFD-A73E-0F2131B068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C98-FA3F-4EA4-8DE6-59DDE1DC6422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E00B-6C9E-457D-9046-58A7DCFA3878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92BB-64C7-4B9F-925E-9378CA681253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4730-8593-4BE7-8646-4074EEA9AE16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6B8-B384-42A0-8004-98589002DB9D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2255-5F2D-4623-8F4E-00F387110A1C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0A70-4F34-45EB-B7B1-39DE9DA93E92}" type="datetime1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5B7-6DDC-4925-A735-D1722A27EC04}" type="datetime1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DEBD-E9CB-43A1-9DB6-E4F2FE8CD5BD}" type="datetime1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416A-0D1F-4DED-B506-91CF80F2F4F5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1F7E-2CEF-4BA7-9BE9-83C85BF09576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D4B3-77BB-4E67-B755-6F941140C13E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4EBA-1B85-48FB-99BD-7531485D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39618" cy="2387600"/>
          </a:xfrm>
        </p:spPr>
        <p:txBody>
          <a:bodyPr>
            <a:normAutofit/>
          </a:bodyPr>
          <a:lstStyle/>
          <a:p>
            <a:r>
              <a:rPr lang="en-US" b="1" dirty="0"/>
              <a:t>Lecture #7: Coding algorithms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Arithmetic coding (encode &amp; decode)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NOURMIN LOUTFY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z="1600" b="1" smtClean="0"/>
              <a:t>1</a:t>
            </a:fld>
            <a:endParaRPr lang="en-US" b="1" dirty="0"/>
          </a:p>
        </p:txBody>
      </p:sp>
      <p:pic>
        <p:nvPicPr>
          <p:cNvPr id="2050" name="Picture 2" descr="ÙØªÙØ¬Ø© Ø¨Ø­Ø« Ø§ÙØµÙØ± Ø¹Ù âªcompression data GIFâ¬â">
            <a:extLst>
              <a:ext uri="{FF2B5EF4-FFF2-40B4-BE49-F238E27FC236}">
                <a16:creationId xmlns:a16="http://schemas.microsoft.com/office/drawing/2014/main" id="{B290349F-827A-4034-A756-300B2463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80" y="23813"/>
            <a:ext cx="3440734" cy="229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9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829" y="2101755"/>
            <a:ext cx="6288369" cy="41808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8EEA-91BF-4081-85F7-2D31856624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B0A2-96DA-45FA-B51C-942F5ED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ritmetic Coding">
            <a:extLst>
              <a:ext uri="{FF2B5EF4-FFF2-40B4-BE49-F238E27FC236}">
                <a16:creationId xmlns:a16="http://schemas.microsoft.com/office/drawing/2014/main" id="{0E5CF475-A6A7-46BE-AE3A-BFA9A6F7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65" y="1077111"/>
            <a:ext cx="4533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623FA-9C0C-499C-97DF-3B054528D9F8}"/>
              </a:ext>
            </a:extLst>
          </p:cNvPr>
          <p:cNvSpPr/>
          <p:nvPr/>
        </p:nvSpPr>
        <p:spPr>
          <a:xfrm>
            <a:off x="1928908" y="34087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Narrowing process.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97EC3-5D62-47FE-8375-244C15130352}"/>
              </a:ext>
            </a:extLst>
          </p:cNvPr>
          <p:cNvSpPr/>
          <p:nvPr/>
        </p:nvSpPr>
        <p:spPr>
          <a:xfrm>
            <a:off x="5562600" y="52554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Arithmetic coding is a common algorithm used in both lossless and lossy data compression algorithms.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is an 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entropy encoding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technique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in which the frequently seen symbols are encoded with fewer bits than lesser seen symbols.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It has some advantages over well-known techniques such as Huffman coding</a:t>
            </a:r>
            <a:endParaRPr lang="en-US" dirty="0"/>
          </a:p>
        </p:txBody>
      </p:sp>
      <p:pic>
        <p:nvPicPr>
          <p:cNvPr id="6" name="Picture 4" descr="ØµÙØ±Ø© Ø°Ø§Øª ØµÙØ©">
            <a:extLst>
              <a:ext uri="{FF2B5EF4-FFF2-40B4-BE49-F238E27FC236}">
                <a16:creationId xmlns:a16="http://schemas.microsoft.com/office/drawing/2014/main" id="{83923108-213D-4B9D-A22F-BDD603374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296" y="4325025"/>
            <a:ext cx="3443304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ÙØªÙØ¬Ø© Ø¨Ø­Ø« Ø§ÙØµÙØ± Ø¹Ù âªcompression data GIFâ¬â">
            <a:extLst>
              <a:ext uri="{FF2B5EF4-FFF2-40B4-BE49-F238E27FC236}">
                <a16:creationId xmlns:a16="http://schemas.microsoft.com/office/drawing/2014/main" id="{B65496AF-582B-428E-847D-92CAE2EE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46" y="4168162"/>
            <a:ext cx="3440734" cy="229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ÙØªÙØ¬Ø© Ø¨Ø­Ø« Ø§ÙØµÙØ± Ø¹Ù âªcompression data GIFâ¬â">
            <a:extLst>
              <a:ext uri="{FF2B5EF4-FFF2-40B4-BE49-F238E27FC236}">
                <a16:creationId xmlns:a16="http://schemas.microsoft.com/office/drawing/2014/main" id="{35080CFC-65F2-411F-BC31-6BE91A08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6" y="4565650"/>
            <a:ext cx="36004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Coding Encoder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22" y="1665027"/>
            <a:ext cx="9178755" cy="46471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Coding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401595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Coding: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probabilities of 7 symbols {A,B,C,D,E,F,$} are as follows 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Construct an arithmetic code for the message “CAEE$”.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Decode the resulting code.  </a:t>
                </a:r>
              </a:p>
              <a:p>
                <a:r>
                  <a:rPr lang="en-US" dirty="0"/>
                  <a:t>                  A       B       C     D       E         F   $ 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307E76-5BC1-4F47-BFDD-A18ED320D836}"/>
              </a:ext>
            </a:extLst>
          </p:cNvPr>
          <p:cNvCxnSpPr>
            <a:cxnSpLocks/>
          </p:cNvCxnSpPr>
          <p:nvPr/>
        </p:nvCxnSpPr>
        <p:spPr>
          <a:xfrm>
            <a:off x="2423604" y="5850384"/>
            <a:ext cx="4866446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7209D2-2C0B-452C-A5AD-938656DD9099}"/>
              </a:ext>
            </a:extLst>
          </p:cNvPr>
          <p:cNvCxnSpPr/>
          <p:nvPr/>
        </p:nvCxnSpPr>
        <p:spPr>
          <a:xfrm flipV="1">
            <a:off x="2423604" y="5646198"/>
            <a:ext cx="0" cy="20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382199-9FB3-4CBD-9026-E166EFF69ADB}"/>
              </a:ext>
            </a:extLst>
          </p:cNvPr>
          <p:cNvCxnSpPr/>
          <p:nvPr/>
        </p:nvCxnSpPr>
        <p:spPr>
          <a:xfrm flipV="1">
            <a:off x="3401629" y="5647677"/>
            <a:ext cx="0" cy="20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C9DD20-9905-4D12-9749-7866D93FEE4E}"/>
              </a:ext>
            </a:extLst>
          </p:cNvPr>
          <p:cNvCxnSpPr/>
          <p:nvPr/>
        </p:nvCxnSpPr>
        <p:spPr>
          <a:xfrm flipV="1">
            <a:off x="3916534" y="5646198"/>
            <a:ext cx="0" cy="20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A2E698-1758-47B1-8217-5C1D30B73E26}"/>
              </a:ext>
            </a:extLst>
          </p:cNvPr>
          <p:cNvCxnSpPr/>
          <p:nvPr/>
        </p:nvCxnSpPr>
        <p:spPr>
          <a:xfrm flipV="1">
            <a:off x="4919709" y="5646198"/>
            <a:ext cx="0" cy="20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A2F4ED-6B5E-48DE-8926-9399AA1413F4}"/>
              </a:ext>
            </a:extLst>
          </p:cNvPr>
          <p:cNvCxnSpPr/>
          <p:nvPr/>
        </p:nvCxnSpPr>
        <p:spPr>
          <a:xfrm flipV="1">
            <a:off x="5141651" y="5646198"/>
            <a:ext cx="0" cy="20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0DE1DB-A838-43E9-9A4B-2E9EB6BDF268}"/>
              </a:ext>
            </a:extLst>
          </p:cNvPr>
          <p:cNvCxnSpPr>
            <a:cxnSpLocks/>
          </p:cNvCxnSpPr>
          <p:nvPr/>
        </p:nvCxnSpPr>
        <p:spPr>
          <a:xfrm flipV="1">
            <a:off x="6659737" y="5646198"/>
            <a:ext cx="0" cy="1864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5973BE-2723-4A45-8C36-AB33AAC17B8B}"/>
              </a:ext>
            </a:extLst>
          </p:cNvPr>
          <p:cNvCxnSpPr/>
          <p:nvPr/>
        </p:nvCxnSpPr>
        <p:spPr>
          <a:xfrm flipV="1">
            <a:off x="7279690" y="5646198"/>
            <a:ext cx="0" cy="20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ED1377-BB37-4214-94DA-D756E15AF6DE}"/>
              </a:ext>
            </a:extLst>
          </p:cNvPr>
          <p:cNvSpPr txBox="1"/>
          <p:nvPr/>
        </p:nvSpPr>
        <p:spPr>
          <a:xfrm>
            <a:off x="2161713" y="5797272"/>
            <a:ext cx="4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1C0D0-6C06-4B0C-AE40-5280AAFCDD4B}"/>
              </a:ext>
            </a:extLst>
          </p:cNvPr>
          <p:cNvSpPr txBox="1"/>
          <p:nvPr/>
        </p:nvSpPr>
        <p:spPr>
          <a:xfrm>
            <a:off x="7213137" y="5746396"/>
            <a:ext cx="4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BB132-7BBE-44CD-8F27-ADFF05741E4F}"/>
              </a:ext>
            </a:extLst>
          </p:cNvPr>
          <p:cNvCxnSpPr/>
          <p:nvPr/>
        </p:nvCxnSpPr>
        <p:spPr>
          <a:xfrm flipV="1">
            <a:off x="6394888" y="5647678"/>
            <a:ext cx="0" cy="20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9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Coding: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Assign a </a:t>
            </a:r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b="1" dirty="0"/>
              <a:t> for each symbol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85" y="2730893"/>
            <a:ext cx="8487858" cy="31526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1D951-6696-47CF-83AE-1AA4DA8E7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1321193"/>
            <a:ext cx="6315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5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Coding: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2. Prepare New </a:t>
            </a:r>
            <a:r>
              <a:rPr lang="en-US" b="1" i="1" dirty="0">
                <a:solidFill>
                  <a:srgbClr val="C00000"/>
                </a:solidFill>
              </a:rPr>
              <a:t>low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i="1" dirty="0">
                <a:solidFill>
                  <a:srgbClr val="C00000"/>
                </a:solidFill>
              </a:rPr>
              <a:t>high</a:t>
            </a:r>
            <a:r>
              <a:rPr lang="en-US" b="1" dirty="0">
                <a:solidFill>
                  <a:srgbClr val="C00000"/>
                </a:solidFill>
              </a:rPr>
              <a:t>, and </a:t>
            </a:r>
            <a:r>
              <a:rPr lang="en-US" b="1" i="1" dirty="0">
                <a:solidFill>
                  <a:srgbClr val="C00000"/>
                </a:solidFill>
              </a:rPr>
              <a:t>range </a:t>
            </a:r>
            <a:r>
              <a:rPr lang="en-US" b="1" dirty="0"/>
              <a:t>for the symbols of the message: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3. Generate a final code which is a number in between [0.33184,0.33220).</a:t>
            </a:r>
          </a:p>
          <a:p>
            <a:pPr marL="0" indent="0">
              <a:buNone/>
            </a:pPr>
            <a:r>
              <a:rPr lang="en-US" b="1" dirty="0"/>
              <a:t>	Say 0.33203125.						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64323" y="3133652"/>
                <a:ext cx="5486399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𝑳𝒐𝒘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=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𝐿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𝑜𝑤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+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𝑟𝑎𝑛𝑔𝑒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× 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𝑙𝑜𝑤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_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𝑟𝑎𝑛𝑔𝑒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𝑜𝑓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𝑡h𝑒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𝑠𝑦𝑚𝑏𝑜𝑙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𝑏𝑒𝑖𝑛𝑔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𝑐𝑜𝑑𝑒𝑑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𝑯𝒊𝒈𝒉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=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𝐿𝑜𝑤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+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𝑟𝑎𝑛𝑔𝑒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×  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h𝑖𝑔h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_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𝑟𝑎𝑛𝑔𝑒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𝑜𝑓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𝑡h𝑒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𝑠𝑦𝑚𝑏𝑜𝑙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𝑏𝑒𝑖𝑛𝑔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𝑐𝑜𝑑𝑒𝑑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cs typeface="Arial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𝒂𝒏𝒈𝒆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= 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𝐻𝑖𝑔h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− 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𝐿𝑜𝑤</m:t>
                    </m:r>
                  </m:oMath>
                </a14:m>
                <a:endParaRPr lang="en-US" sz="1400" i="1" dirty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3" y="3133652"/>
                <a:ext cx="5486399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33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5734"/>
            <a:ext cx="5293062" cy="264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322" y="5470916"/>
            <a:ext cx="388620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873" y="5518541"/>
            <a:ext cx="1171575" cy="2762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01B4D-7267-4306-AB54-4838A336D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912" y="136526"/>
            <a:ext cx="380581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75AE0-6EDA-47E9-A613-B05293D3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8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E125C7-C138-45B7-A36F-1D7DC2069412}"/>
              </a:ext>
            </a:extLst>
          </p:cNvPr>
          <p:cNvCxnSpPr/>
          <p:nvPr/>
        </p:nvCxnSpPr>
        <p:spPr>
          <a:xfrm>
            <a:off x="804421" y="895554"/>
            <a:ext cx="6240545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ABEBD9-A428-4B89-9A22-A6618E110724}"/>
              </a:ext>
            </a:extLst>
          </p:cNvPr>
          <p:cNvCxnSpPr/>
          <p:nvPr/>
        </p:nvCxnSpPr>
        <p:spPr>
          <a:xfrm>
            <a:off x="804420" y="1717252"/>
            <a:ext cx="6240545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D87F84-6D9C-47F7-9E15-5FC4989F63DE}"/>
              </a:ext>
            </a:extLst>
          </p:cNvPr>
          <p:cNvCxnSpPr/>
          <p:nvPr/>
        </p:nvCxnSpPr>
        <p:spPr>
          <a:xfrm>
            <a:off x="804419" y="2529526"/>
            <a:ext cx="6240545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75F1FB-B927-47C2-BF25-D2C7A01EFE3B}"/>
              </a:ext>
            </a:extLst>
          </p:cNvPr>
          <p:cNvCxnSpPr/>
          <p:nvPr/>
        </p:nvCxnSpPr>
        <p:spPr>
          <a:xfrm>
            <a:off x="827990" y="3429000"/>
            <a:ext cx="6240545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809870-8766-4121-B22E-99AD63CE6B3A}"/>
              </a:ext>
            </a:extLst>
          </p:cNvPr>
          <p:cNvCxnSpPr/>
          <p:nvPr/>
        </p:nvCxnSpPr>
        <p:spPr>
          <a:xfrm>
            <a:off x="827989" y="4340259"/>
            <a:ext cx="6240545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E0DCAB4-8363-40BF-8F3D-583A1971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16" y="714618"/>
            <a:ext cx="4495582" cy="26465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1487C4-5D1A-46BD-8E57-AAC0D9F53291}"/>
              </a:ext>
            </a:extLst>
          </p:cNvPr>
          <p:cNvSpPr/>
          <p:nvPr/>
        </p:nvSpPr>
        <p:spPr>
          <a:xfrm>
            <a:off x="-913616" y="358749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A3610-8E81-44A4-9D41-DA886C317D3F}"/>
              </a:ext>
            </a:extLst>
          </p:cNvPr>
          <p:cNvSpPr/>
          <p:nvPr/>
        </p:nvSpPr>
        <p:spPr>
          <a:xfrm>
            <a:off x="5326930" y="281773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1.0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3F024-81A0-45D2-AA52-8900127DBB37}"/>
              </a:ext>
            </a:extLst>
          </p:cNvPr>
          <p:cNvSpPr/>
          <p:nvPr/>
        </p:nvSpPr>
        <p:spPr>
          <a:xfrm>
            <a:off x="1181494" y="252953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215F18-D99C-4E3D-A92B-51D242054535}"/>
              </a:ext>
            </a:extLst>
          </p:cNvPr>
          <p:cNvSpPr/>
          <p:nvPr/>
        </p:nvSpPr>
        <p:spPr>
          <a:xfrm>
            <a:off x="2212944" y="255784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0.5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5259E6-1F46-4F74-8E82-D9023E36D304}"/>
              </a:ext>
            </a:extLst>
          </p:cNvPr>
          <p:cNvSpPr/>
          <p:nvPr/>
        </p:nvSpPr>
        <p:spPr>
          <a:xfrm>
            <a:off x="2899529" y="773015"/>
            <a:ext cx="1031450" cy="12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CA839-00C9-465E-A06C-1033BC960D6A}"/>
              </a:ext>
            </a:extLst>
          </p:cNvPr>
          <p:cNvSpPr/>
          <p:nvPr/>
        </p:nvSpPr>
        <p:spPr>
          <a:xfrm>
            <a:off x="-913616" y="1204026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32703-B8A5-4C28-9285-721E972E3CDA}"/>
              </a:ext>
            </a:extLst>
          </p:cNvPr>
          <p:cNvSpPr/>
          <p:nvPr/>
        </p:nvSpPr>
        <p:spPr>
          <a:xfrm>
            <a:off x="5326930" y="1199786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0.5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FE59E-AED0-4171-AFEC-A347E0CE217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04420" y="834285"/>
            <a:ext cx="2095109" cy="88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CBF2AB-1CA1-41DB-993B-60A7BE1F68E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930979" y="834285"/>
            <a:ext cx="3101411" cy="904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F0F75-FC11-4A84-B8DC-5B9336214037}"/>
              </a:ext>
            </a:extLst>
          </p:cNvPr>
          <p:cNvSpPr/>
          <p:nvPr/>
        </p:nvSpPr>
        <p:spPr>
          <a:xfrm>
            <a:off x="327580" y="1224952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0.34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0211D0-429C-4E93-B43C-E1658D71BE30}"/>
              </a:ext>
            </a:extLst>
          </p:cNvPr>
          <p:cNvSpPr/>
          <p:nvPr/>
        </p:nvSpPr>
        <p:spPr>
          <a:xfrm>
            <a:off x="817773" y="1632687"/>
            <a:ext cx="1208989" cy="8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D26752-5116-4D9E-B7C5-5BC07ED6A25B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817773" y="1674970"/>
            <a:ext cx="0" cy="854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F37ACA-D93C-4C6F-9148-F9B184DD23E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026762" y="1674970"/>
            <a:ext cx="5018202" cy="854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EF45D75-F012-4966-A222-87A3AB880619}"/>
              </a:ext>
            </a:extLst>
          </p:cNvPr>
          <p:cNvSpPr/>
          <p:nvPr/>
        </p:nvSpPr>
        <p:spPr>
          <a:xfrm>
            <a:off x="5314355" y="2098495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0.34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9464C1-3CAC-4502-A62C-DF05B18C2A91}"/>
              </a:ext>
            </a:extLst>
          </p:cNvPr>
          <p:cNvSpPr/>
          <p:nvPr/>
        </p:nvSpPr>
        <p:spPr>
          <a:xfrm>
            <a:off x="-898296" y="1990370"/>
            <a:ext cx="3436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DC8DF1-507F-4498-BB57-A7C9597F9FD0}"/>
              </a:ext>
            </a:extLst>
          </p:cNvPr>
          <p:cNvSpPr/>
          <p:nvPr/>
        </p:nvSpPr>
        <p:spPr>
          <a:xfrm>
            <a:off x="3983895" y="2058046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0.334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3FD378-F5F6-4706-948B-9BDBAF917306}"/>
              </a:ext>
            </a:extLst>
          </p:cNvPr>
          <p:cNvSpPr/>
          <p:nvPr/>
        </p:nvSpPr>
        <p:spPr>
          <a:xfrm>
            <a:off x="2131830" y="2058046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0.322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553E95-7076-4AD5-B177-64CE30D3137D}"/>
              </a:ext>
            </a:extLst>
          </p:cNvPr>
          <p:cNvSpPr/>
          <p:nvPr/>
        </p:nvSpPr>
        <p:spPr>
          <a:xfrm>
            <a:off x="3930979" y="2436727"/>
            <a:ext cx="1894388" cy="8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30A91D-FA49-44FE-B4AF-49167937A8E8}"/>
              </a:ext>
            </a:extLst>
          </p:cNvPr>
          <p:cNvSpPr/>
          <p:nvPr/>
        </p:nvSpPr>
        <p:spPr>
          <a:xfrm>
            <a:off x="-920886" y="2992872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0.322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D7148A-75F0-46E2-8EDE-BF4A7865CA82}"/>
              </a:ext>
            </a:extLst>
          </p:cNvPr>
          <p:cNvSpPr/>
          <p:nvPr/>
        </p:nvSpPr>
        <p:spPr>
          <a:xfrm>
            <a:off x="5314355" y="2992872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0.334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B971AE-02DF-47C6-B881-134C43E2BF6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835196" y="2516200"/>
            <a:ext cx="1197194" cy="876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E4983D-A35B-443E-9206-76F4837E7E48}"/>
              </a:ext>
            </a:extLst>
          </p:cNvPr>
          <p:cNvCxnSpPr>
            <a:cxnSpLocks/>
            <a:stCxn id="41" idx="1"/>
            <a:endCxn id="42" idx="2"/>
          </p:cNvCxnSpPr>
          <p:nvPr/>
        </p:nvCxnSpPr>
        <p:spPr>
          <a:xfrm flipH="1">
            <a:off x="797149" y="2481273"/>
            <a:ext cx="3133830" cy="911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8DE20C-3610-402D-8F41-4DCDF1E8A7F8}"/>
              </a:ext>
            </a:extLst>
          </p:cNvPr>
          <p:cNvCxnSpPr/>
          <p:nvPr/>
        </p:nvCxnSpPr>
        <p:spPr>
          <a:xfrm>
            <a:off x="863622" y="5303364"/>
            <a:ext cx="6240545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B1F35F6-6E5C-49EA-952A-CD300647DDF0}"/>
              </a:ext>
            </a:extLst>
          </p:cNvPr>
          <p:cNvSpPr/>
          <p:nvPr/>
        </p:nvSpPr>
        <p:spPr>
          <a:xfrm>
            <a:off x="4510529" y="3326995"/>
            <a:ext cx="1718036" cy="9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4F552B-662D-44C3-83D2-3368D00E46F2}"/>
              </a:ext>
            </a:extLst>
          </p:cNvPr>
          <p:cNvSpPr/>
          <p:nvPr/>
        </p:nvSpPr>
        <p:spPr>
          <a:xfrm>
            <a:off x="4377965" y="2964458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0.3322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9D93B5-1CAE-40D4-BF2E-04768E1489D7}"/>
              </a:ext>
            </a:extLst>
          </p:cNvPr>
          <p:cNvSpPr/>
          <p:nvPr/>
        </p:nvSpPr>
        <p:spPr>
          <a:xfrm>
            <a:off x="2701366" y="2957519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0.3286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713B74-5BAE-4060-8840-9E25A9D2BB0A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63622" y="3374127"/>
            <a:ext cx="3646907" cy="94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4E1321-F67D-4D9B-809E-570DC91ADEFF}"/>
              </a:ext>
            </a:extLst>
          </p:cNvPr>
          <p:cNvCxnSpPr>
            <a:cxnSpLocks/>
          </p:cNvCxnSpPr>
          <p:nvPr/>
        </p:nvCxnSpPr>
        <p:spPr>
          <a:xfrm>
            <a:off x="6224053" y="3377155"/>
            <a:ext cx="844481" cy="950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1C1918C-21B3-4BA9-B9A4-9A0AB98AE33E}"/>
              </a:ext>
            </a:extLst>
          </p:cNvPr>
          <p:cNvSpPr/>
          <p:nvPr/>
        </p:nvSpPr>
        <p:spPr>
          <a:xfrm>
            <a:off x="-811679" y="3907609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0.3286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FBF805-6A75-4733-B6B7-9B1E647D8CEB}"/>
              </a:ext>
            </a:extLst>
          </p:cNvPr>
          <p:cNvSpPr/>
          <p:nvPr/>
        </p:nvSpPr>
        <p:spPr>
          <a:xfrm>
            <a:off x="5174530" y="3907609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0.3322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E1923F-5E08-4FBE-AB35-FF50AC0C29E1}"/>
              </a:ext>
            </a:extLst>
          </p:cNvPr>
          <p:cNvSpPr/>
          <p:nvPr/>
        </p:nvSpPr>
        <p:spPr>
          <a:xfrm>
            <a:off x="5351279" y="4232982"/>
            <a:ext cx="1718036" cy="9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4E0D5E-37E8-480E-864C-E132FBA1FB96}"/>
              </a:ext>
            </a:extLst>
          </p:cNvPr>
          <p:cNvSpPr/>
          <p:nvPr/>
        </p:nvSpPr>
        <p:spPr>
          <a:xfrm>
            <a:off x="3632464" y="3890915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0.33184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17D218-3EB3-4754-8A7E-EAFA432A8E76}"/>
              </a:ext>
            </a:extLst>
          </p:cNvPr>
          <p:cNvSpPr/>
          <p:nvPr/>
        </p:nvSpPr>
        <p:spPr>
          <a:xfrm>
            <a:off x="-734704" y="4838835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0.33184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48D2DD-F503-47C6-9DF7-46568C3CD616}"/>
              </a:ext>
            </a:extLst>
          </p:cNvPr>
          <p:cNvSpPr/>
          <p:nvPr/>
        </p:nvSpPr>
        <p:spPr>
          <a:xfrm>
            <a:off x="5306806" y="4839610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0.3322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469A55-F3A0-445E-A87D-83F86D2990CE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73827" y="4291025"/>
            <a:ext cx="4476672" cy="992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A72FA1-ADBE-4634-B044-38BCA1F1B3B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7069315" y="4280114"/>
            <a:ext cx="34851" cy="1023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B3FF3FA-D20D-47F6-9767-E285486C092F}"/>
              </a:ext>
            </a:extLst>
          </p:cNvPr>
          <p:cNvSpPr/>
          <p:nvPr/>
        </p:nvSpPr>
        <p:spPr>
          <a:xfrm>
            <a:off x="6963699" y="5155058"/>
            <a:ext cx="246081" cy="174508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B04251-B287-4D42-8476-59622C7CA92F}"/>
              </a:ext>
            </a:extLst>
          </p:cNvPr>
          <p:cNvSpPr/>
          <p:nvPr/>
        </p:nvSpPr>
        <p:spPr>
          <a:xfrm>
            <a:off x="873046" y="5189269"/>
            <a:ext cx="6090651" cy="100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46F067-EEE1-41D5-A238-351AA3F91933}"/>
              </a:ext>
            </a:extLst>
          </p:cNvPr>
          <p:cNvCxnSpPr/>
          <p:nvPr/>
        </p:nvCxnSpPr>
        <p:spPr>
          <a:xfrm>
            <a:off x="861897" y="5303639"/>
            <a:ext cx="6240545" cy="0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5E9E82D-1762-4717-874B-44A285CBEF19}"/>
              </a:ext>
            </a:extLst>
          </p:cNvPr>
          <p:cNvSpPr/>
          <p:nvPr/>
        </p:nvSpPr>
        <p:spPr>
          <a:xfrm>
            <a:off x="-736429" y="4839110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0.33184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2AB623-16A0-44DD-9BC8-E015903DCEA7}"/>
              </a:ext>
            </a:extLst>
          </p:cNvPr>
          <p:cNvSpPr/>
          <p:nvPr/>
        </p:nvSpPr>
        <p:spPr>
          <a:xfrm>
            <a:off x="5305081" y="4839885"/>
            <a:ext cx="34360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0.3322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BA5B74-DC86-4CF0-8423-97E71A460DF8}"/>
              </a:ext>
            </a:extLst>
          </p:cNvPr>
          <p:cNvCxnSpPr>
            <a:cxnSpLocks/>
          </p:cNvCxnSpPr>
          <p:nvPr/>
        </p:nvCxnSpPr>
        <p:spPr>
          <a:xfrm flipH="1">
            <a:off x="872102" y="4291300"/>
            <a:ext cx="4476672" cy="992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476E460-65CC-4F90-A821-06D51ED5B3E5}"/>
              </a:ext>
            </a:extLst>
          </p:cNvPr>
          <p:cNvSpPr/>
          <p:nvPr/>
        </p:nvSpPr>
        <p:spPr>
          <a:xfrm>
            <a:off x="871321" y="5189544"/>
            <a:ext cx="6090651" cy="100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 animBg="1"/>
      <p:bldP spid="17" grpId="0"/>
      <p:bldP spid="18" grpId="0"/>
      <p:bldP spid="26" grpId="0"/>
      <p:bldP spid="27" grpId="0" animBg="1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50" grpId="0" animBg="1"/>
      <p:bldP spid="51" grpId="0"/>
      <p:bldP spid="52" grpId="0"/>
      <p:bldP spid="59" grpId="0"/>
      <p:bldP spid="60" grpId="0"/>
      <p:bldP spid="61" grpId="0" animBg="1"/>
      <p:bldP spid="62" grpId="0"/>
      <p:bldP spid="73" grpId="0"/>
      <p:bldP spid="74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Coding: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At the destination side, decode the binary number 0.01010101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2343"/>
            <a:ext cx="6716667" cy="235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51928" y="4122221"/>
                <a:ext cx="479036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𝑳𝒐𝒘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=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𝐿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𝑜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𝑤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 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𝑟𝑎𝑛𝑔𝑒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𝑜𝑓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𝑡h𝑒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𝑑𝑒𝑐𝑜𝑑𝑒𝑑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 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𝑠𝑦𝑚𝑏𝑜𝑙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𝑯𝒊𝒈𝒉</m:t>
                      </m:r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=</m:t>
                      </m:r>
                      <m:r>
                        <a:rPr lang="en-US" sz="1400" b="0" i="1" dirty="0" err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h𝑖𝑔h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 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𝑟𝑎𝑛𝑔𝑒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𝑜𝑓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𝑡h𝑒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𝑑𝑒𝑐𝑜𝑑𝑒𝑑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 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𝑠𝑦𝑚𝑏𝑜𝑙</m:t>
                      </m:r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i="1" dirty="0">
                    <a:latin typeface="Cambria Math"/>
                    <a:cs typeface="Arial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/>
                        <a:cs typeface="Arial" charset="0"/>
                      </a:rPr>
                      <m:t>𝒂𝒏𝒈𝒆</m:t>
                    </m:r>
                    <m:r>
                      <a:rPr lang="en-US" sz="1400" b="1" i="1" dirty="0">
                        <a:latin typeface="Cambria Math"/>
                        <a:cs typeface="Arial" charset="0"/>
                      </a:rPr>
                      <m:t> = </m:t>
                    </m:r>
                    <m:r>
                      <a:rPr lang="en-US" sz="1400" b="1" i="1" dirty="0">
                        <a:latin typeface="Cambria Math"/>
                        <a:cs typeface="Arial" charset="0"/>
                      </a:rPr>
                      <m:t>𝐻𝑖𝑔h</m:t>
                    </m:r>
                    <m:r>
                      <a:rPr lang="en-US" sz="1400" b="1" i="1" dirty="0">
                        <a:latin typeface="Cambria Math"/>
                        <a:cs typeface="Arial" charset="0"/>
                      </a:rPr>
                      <m:t> − </m:t>
                    </m:r>
                    <m:r>
                      <a:rPr lang="en-US" sz="1400" b="1" i="1" dirty="0">
                        <a:latin typeface="Cambria Math"/>
                        <a:cs typeface="Arial" charset="0"/>
                      </a:rPr>
                      <m:t>𝐿𝑜𝑤</m:t>
                    </m:r>
                  </m:oMath>
                </a14:m>
                <a:endParaRPr lang="en-US" sz="1400" b="1" i="1" dirty="0">
                  <a:latin typeface="Cambria Math"/>
                  <a:cs typeface="Arial" charset="0"/>
                </a:endParaRPr>
              </a:p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i="1" dirty="0">
                    <a:latin typeface="Cambria Math"/>
                    <a:cs typeface="Arial" charset="0"/>
                  </a:rPr>
                  <a:t>Value </a:t>
                </a:r>
                <a:r>
                  <a:rPr lang="en-US" sz="1400" i="1" dirty="0">
                    <a:latin typeface="Cambria Math"/>
                    <a:cs typeface="Arial" charset="0"/>
                  </a:rPr>
                  <a:t>=(Value –Low)/Range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928" y="4122221"/>
                <a:ext cx="4790365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382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4EBA-1B85-48FB-99BD-7531485D126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933AB-8E6A-424D-828C-6CD73AD2C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912" y="136526"/>
            <a:ext cx="380581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308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Verdana</vt:lpstr>
      <vt:lpstr>Wingdings</vt:lpstr>
      <vt:lpstr>Office Theme</vt:lpstr>
      <vt:lpstr>Lecture #7: Coding algorithms </vt:lpstr>
      <vt:lpstr>PowerPoint Presentation</vt:lpstr>
      <vt:lpstr>Arithmetic Coding Encoder</vt:lpstr>
      <vt:lpstr>Arithmetic Coding Decoder</vt:lpstr>
      <vt:lpstr>Arithmetic Coding: An Example</vt:lpstr>
      <vt:lpstr>Arithmetic Coding: An Example</vt:lpstr>
      <vt:lpstr>Arithmetic Coding: An Example</vt:lpstr>
      <vt:lpstr>PowerPoint Presentation</vt:lpstr>
      <vt:lpstr>Arithmetic Coding: An Example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LENOVO</cp:lastModifiedBy>
  <cp:revision>60</cp:revision>
  <dcterms:created xsi:type="dcterms:W3CDTF">2015-11-21T22:23:46Z</dcterms:created>
  <dcterms:modified xsi:type="dcterms:W3CDTF">2018-11-13T19:34:06Z</dcterms:modified>
</cp:coreProperties>
</file>