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82" r:id="rId4"/>
    <p:sldId id="286" r:id="rId5"/>
    <p:sldId id="287" r:id="rId6"/>
    <p:sldId id="288" r:id="rId7"/>
    <p:sldId id="289" r:id="rId8"/>
    <p:sldId id="279" r:id="rId9"/>
    <p:sldId id="280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ar-E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Sheet1!$A$1:$A$10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</c:numCache>
            </c:numRef>
          </c:xVal>
          <c:yVal>
            <c:numRef>
              <c:f>Sheet1!$B$1:$B$10</c:f>
              <c:numCache>
                <c:formatCode>General</c:formatCode>
                <c:ptCount val="10"/>
                <c:pt idx="0">
                  <c:v>0</c:v>
                </c:pt>
                <c:pt idx="1">
                  <c:v>0.25</c:v>
                </c:pt>
                <c:pt idx="2">
                  <c:v>0.25</c:v>
                </c:pt>
                <c:pt idx="3">
                  <c:v>0.5</c:v>
                </c:pt>
                <c:pt idx="4">
                  <c:v>0.5</c:v>
                </c:pt>
                <c:pt idx="5">
                  <c:v>0.7</c:v>
                </c:pt>
                <c:pt idx="6">
                  <c:v>0.7</c:v>
                </c:pt>
                <c:pt idx="7">
                  <c:v>0.85</c:v>
                </c:pt>
                <c:pt idx="8">
                  <c:v>0.85</c:v>
                </c:pt>
                <c:pt idx="9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387840"/>
        <c:axId val="127767680"/>
      </c:scatterChart>
      <c:valAx>
        <c:axId val="122387840"/>
        <c:scaling>
          <c:orientation val="minMax"/>
          <c:max val="5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127767680"/>
        <c:crosses val="autoZero"/>
        <c:crossBetween val="midCat"/>
      </c:valAx>
      <c:valAx>
        <c:axId val="127767680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in"/>
        <c:tickLblPos val="nextTo"/>
        <c:crossAx val="122387840"/>
        <c:crosses val="autoZero"/>
        <c:crossBetween val="midCat"/>
        <c:majorUnit val="0.25"/>
        <c:minorUnit val="0.1"/>
      </c:valAx>
      <c:spPr>
        <a:ln>
          <a:solidFill>
            <a:srgbClr val="0070C0"/>
          </a:solidFill>
        </a:ln>
      </c:spPr>
    </c:plotArea>
    <c:plotVisOnly val="1"/>
    <c:dispBlanksAs val="gap"/>
    <c:showDLblsOverMax val="0"/>
  </c:chart>
  <c:txPr>
    <a:bodyPr/>
    <a:lstStyle/>
    <a:p>
      <a:pPr>
        <a:defRPr b="1"/>
      </a:pPr>
      <a:endParaRPr lang="ar-EG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4FFCB-09FF-445A-B6B8-F41ACBA2BD21}" type="doc">
      <dgm:prSet loTypeId="urn:microsoft.com/office/officeart/2005/8/layout/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8E7292-1EA0-4E1A-B12E-66AD9ECFC78D}">
      <dgm:prSet phldrT="[Text]"/>
      <dgm:spPr/>
      <dgm:t>
        <a:bodyPr/>
        <a:lstStyle/>
        <a:p>
          <a:r>
            <a:rPr lang="en-US" dirty="0" smtClean="0"/>
            <a:t>Transmitter</a:t>
          </a:r>
          <a:endParaRPr lang="en-US" dirty="0"/>
        </a:p>
      </dgm:t>
    </dgm:pt>
    <dgm:pt modelId="{D6224DE6-8700-48BD-B9FB-ADCD09E57BD8}" type="parTrans" cxnId="{FAA5F1B9-8560-4D3C-86E5-2F70A7DD5D90}">
      <dgm:prSet/>
      <dgm:spPr/>
      <dgm:t>
        <a:bodyPr/>
        <a:lstStyle/>
        <a:p>
          <a:endParaRPr lang="en-US"/>
        </a:p>
      </dgm:t>
    </dgm:pt>
    <dgm:pt modelId="{7C69FA1B-BBE9-4D2A-9F18-4B435648BAEA}" type="sibTrans" cxnId="{FAA5F1B9-8560-4D3C-86E5-2F70A7DD5D90}">
      <dgm:prSet/>
      <dgm:spPr/>
      <dgm:t>
        <a:bodyPr/>
        <a:lstStyle/>
        <a:p>
          <a:endParaRPr lang="en-US"/>
        </a:p>
      </dgm:t>
    </dgm:pt>
    <dgm:pt modelId="{95C1AAA3-C3A5-4F76-B6B4-4E9A22D54743}">
      <dgm:prSet phldrT="[Text]"/>
      <dgm:spPr/>
      <dgm:t>
        <a:bodyPr/>
        <a:lstStyle/>
        <a:p>
          <a:r>
            <a:rPr lang="en-US" dirty="0" smtClean="0"/>
            <a:t>Noisy Channel</a:t>
          </a:r>
          <a:endParaRPr lang="en-US" dirty="0"/>
        </a:p>
      </dgm:t>
    </dgm:pt>
    <dgm:pt modelId="{394CD26A-44FD-4799-956E-F5468AE5DCB9}" type="parTrans" cxnId="{8430BDFF-BAC8-4489-B3A5-DFA9F1DA5BE7}">
      <dgm:prSet/>
      <dgm:spPr/>
      <dgm:t>
        <a:bodyPr/>
        <a:lstStyle/>
        <a:p>
          <a:endParaRPr lang="en-US"/>
        </a:p>
      </dgm:t>
    </dgm:pt>
    <dgm:pt modelId="{1F194FC2-F4D2-49D6-B7CB-C5C535CA5775}" type="sibTrans" cxnId="{8430BDFF-BAC8-4489-B3A5-DFA9F1DA5BE7}">
      <dgm:prSet/>
      <dgm:spPr/>
      <dgm:t>
        <a:bodyPr/>
        <a:lstStyle/>
        <a:p>
          <a:endParaRPr lang="en-US"/>
        </a:p>
      </dgm:t>
    </dgm:pt>
    <dgm:pt modelId="{7EA86BE6-351F-436A-9992-D9ADA56C88C3}">
      <dgm:prSet phldrT="[Text]"/>
      <dgm:spPr/>
      <dgm:t>
        <a:bodyPr/>
        <a:lstStyle/>
        <a:p>
          <a:r>
            <a:rPr lang="en-US" dirty="0" smtClean="0"/>
            <a:t>Receiver</a:t>
          </a:r>
          <a:endParaRPr lang="en-US" dirty="0"/>
        </a:p>
      </dgm:t>
    </dgm:pt>
    <dgm:pt modelId="{F1C00971-2E71-4D01-A2A9-4C17BCE4E810}" type="parTrans" cxnId="{22FA9B71-FEA2-46B4-9AB6-0E46DA2FA51C}">
      <dgm:prSet/>
      <dgm:spPr/>
      <dgm:t>
        <a:bodyPr/>
        <a:lstStyle/>
        <a:p>
          <a:endParaRPr lang="en-US"/>
        </a:p>
      </dgm:t>
    </dgm:pt>
    <dgm:pt modelId="{4588CCB8-9675-4256-987A-DAACF3D44587}" type="sibTrans" cxnId="{22FA9B71-FEA2-46B4-9AB6-0E46DA2FA51C}">
      <dgm:prSet/>
      <dgm:spPr/>
      <dgm:t>
        <a:bodyPr/>
        <a:lstStyle/>
        <a:p>
          <a:endParaRPr lang="en-US"/>
        </a:p>
      </dgm:t>
    </dgm:pt>
    <dgm:pt modelId="{D01BB42B-301C-45FD-A8F0-C1AE9ED50034}" type="pres">
      <dgm:prSet presAssocID="{1FA4FFCB-09FF-445A-B6B8-F41ACBA2BD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99788F-0448-461B-A63A-2EC00BAC091B}" type="pres">
      <dgm:prSet presAssocID="{B98E7292-1EA0-4E1A-B12E-66AD9ECFC78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007EC-95F1-4B38-9561-CD5C44630A41}" type="pres">
      <dgm:prSet presAssocID="{7C69FA1B-BBE9-4D2A-9F18-4B435648BAE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E5A7972-AE45-496A-8B74-ECF83AF56C67}" type="pres">
      <dgm:prSet presAssocID="{7C69FA1B-BBE9-4D2A-9F18-4B435648BAE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42F7B94-4183-4CC6-A9D3-21930AB234FD}" type="pres">
      <dgm:prSet presAssocID="{95C1AAA3-C3A5-4F76-B6B4-4E9A22D5474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E6272-3F2F-4A81-A5D1-52B0D24D468E}" type="pres">
      <dgm:prSet presAssocID="{1F194FC2-F4D2-49D6-B7CB-C5C535CA577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0BFACEB-5CB1-4FE1-9D13-5622896179F7}" type="pres">
      <dgm:prSet presAssocID="{1F194FC2-F4D2-49D6-B7CB-C5C535CA577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4977958-47FA-4B53-A59B-A39A51B3835E}" type="pres">
      <dgm:prSet presAssocID="{7EA86BE6-351F-436A-9992-D9ADA56C88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8AABF9-9D7E-45DC-A62C-F758A790072C}" type="presOf" srcId="{7C69FA1B-BBE9-4D2A-9F18-4B435648BAEA}" destId="{CE5A7972-AE45-496A-8B74-ECF83AF56C67}" srcOrd="1" destOrd="0" presId="urn:microsoft.com/office/officeart/2005/8/layout/process5"/>
    <dgm:cxn modelId="{718A9BAB-15ED-4089-9D9E-0CE84B6FD429}" type="presOf" srcId="{1F194FC2-F4D2-49D6-B7CB-C5C535CA5775}" destId="{20BFACEB-5CB1-4FE1-9D13-5622896179F7}" srcOrd="1" destOrd="0" presId="urn:microsoft.com/office/officeart/2005/8/layout/process5"/>
    <dgm:cxn modelId="{22FA9B71-FEA2-46B4-9AB6-0E46DA2FA51C}" srcId="{1FA4FFCB-09FF-445A-B6B8-F41ACBA2BD21}" destId="{7EA86BE6-351F-436A-9992-D9ADA56C88C3}" srcOrd="2" destOrd="0" parTransId="{F1C00971-2E71-4D01-A2A9-4C17BCE4E810}" sibTransId="{4588CCB8-9675-4256-987A-DAACF3D44587}"/>
    <dgm:cxn modelId="{C0813A34-0C1E-461D-96BB-9AD3D04D96A3}" type="presOf" srcId="{7EA86BE6-351F-436A-9992-D9ADA56C88C3}" destId="{54977958-47FA-4B53-A59B-A39A51B3835E}" srcOrd="0" destOrd="0" presId="urn:microsoft.com/office/officeart/2005/8/layout/process5"/>
    <dgm:cxn modelId="{FAA5F1B9-8560-4D3C-86E5-2F70A7DD5D90}" srcId="{1FA4FFCB-09FF-445A-B6B8-F41ACBA2BD21}" destId="{B98E7292-1EA0-4E1A-B12E-66AD9ECFC78D}" srcOrd="0" destOrd="0" parTransId="{D6224DE6-8700-48BD-B9FB-ADCD09E57BD8}" sibTransId="{7C69FA1B-BBE9-4D2A-9F18-4B435648BAEA}"/>
    <dgm:cxn modelId="{4EC0BE92-78F9-46C1-846D-DD270B25D536}" type="presOf" srcId="{95C1AAA3-C3A5-4F76-B6B4-4E9A22D54743}" destId="{942F7B94-4183-4CC6-A9D3-21930AB234FD}" srcOrd="0" destOrd="0" presId="urn:microsoft.com/office/officeart/2005/8/layout/process5"/>
    <dgm:cxn modelId="{8430BDFF-BAC8-4489-B3A5-DFA9F1DA5BE7}" srcId="{1FA4FFCB-09FF-445A-B6B8-F41ACBA2BD21}" destId="{95C1AAA3-C3A5-4F76-B6B4-4E9A22D54743}" srcOrd="1" destOrd="0" parTransId="{394CD26A-44FD-4799-956E-F5468AE5DCB9}" sibTransId="{1F194FC2-F4D2-49D6-B7CB-C5C535CA5775}"/>
    <dgm:cxn modelId="{BDC389C5-83B2-4824-9CA0-020C095EB23C}" type="presOf" srcId="{7C69FA1B-BBE9-4D2A-9F18-4B435648BAEA}" destId="{BB2007EC-95F1-4B38-9561-CD5C44630A41}" srcOrd="0" destOrd="0" presId="urn:microsoft.com/office/officeart/2005/8/layout/process5"/>
    <dgm:cxn modelId="{DD20792C-7A7E-4269-AD88-DA37807DCD71}" type="presOf" srcId="{1F194FC2-F4D2-49D6-B7CB-C5C535CA5775}" destId="{9C6E6272-3F2F-4A81-A5D1-52B0D24D468E}" srcOrd="0" destOrd="0" presId="urn:microsoft.com/office/officeart/2005/8/layout/process5"/>
    <dgm:cxn modelId="{E2B448EB-589D-49F7-A586-4F34628C2FB7}" type="presOf" srcId="{B98E7292-1EA0-4E1A-B12E-66AD9ECFC78D}" destId="{2599788F-0448-461B-A63A-2EC00BAC091B}" srcOrd="0" destOrd="0" presId="urn:microsoft.com/office/officeart/2005/8/layout/process5"/>
    <dgm:cxn modelId="{98AF99BA-1E04-4189-A80D-B5810856D8F5}" type="presOf" srcId="{1FA4FFCB-09FF-445A-B6B8-F41ACBA2BD21}" destId="{D01BB42B-301C-45FD-A8F0-C1AE9ED50034}" srcOrd="0" destOrd="0" presId="urn:microsoft.com/office/officeart/2005/8/layout/process5"/>
    <dgm:cxn modelId="{359C7E9D-9666-4752-A7EB-D331A00D468C}" type="presParOf" srcId="{D01BB42B-301C-45FD-A8F0-C1AE9ED50034}" destId="{2599788F-0448-461B-A63A-2EC00BAC091B}" srcOrd="0" destOrd="0" presId="urn:microsoft.com/office/officeart/2005/8/layout/process5"/>
    <dgm:cxn modelId="{8D856201-0525-4A21-8D81-548AC6D2910C}" type="presParOf" srcId="{D01BB42B-301C-45FD-A8F0-C1AE9ED50034}" destId="{BB2007EC-95F1-4B38-9561-CD5C44630A41}" srcOrd="1" destOrd="0" presId="urn:microsoft.com/office/officeart/2005/8/layout/process5"/>
    <dgm:cxn modelId="{55E9FE94-9F5C-45E4-90A8-4B55E71BDC84}" type="presParOf" srcId="{BB2007EC-95F1-4B38-9561-CD5C44630A41}" destId="{CE5A7972-AE45-496A-8B74-ECF83AF56C67}" srcOrd="0" destOrd="0" presId="urn:microsoft.com/office/officeart/2005/8/layout/process5"/>
    <dgm:cxn modelId="{6641C740-E1EF-47F2-86BD-B2722E78E734}" type="presParOf" srcId="{D01BB42B-301C-45FD-A8F0-C1AE9ED50034}" destId="{942F7B94-4183-4CC6-A9D3-21930AB234FD}" srcOrd="2" destOrd="0" presId="urn:microsoft.com/office/officeart/2005/8/layout/process5"/>
    <dgm:cxn modelId="{5D8240A2-A72B-4729-A90A-4E442B6AF0DD}" type="presParOf" srcId="{D01BB42B-301C-45FD-A8F0-C1AE9ED50034}" destId="{9C6E6272-3F2F-4A81-A5D1-52B0D24D468E}" srcOrd="3" destOrd="0" presId="urn:microsoft.com/office/officeart/2005/8/layout/process5"/>
    <dgm:cxn modelId="{57DEB51E-A5FA-4FE1-9A34-ABA0A465CAB1}" type="presParOf" srcId="{9C6E6272-3F2F-4A81-A5D1-52B0D24D468E}" destId="{20BFACEB-5CB1-4FE1-9D13-5622896179F7}" srcOrd="0" destOrd="0" presId="urn:microsoft.com/office/officeart/2005/8/layout/process5"/>
    <dgm:cxn modelId="{2BE12162-81C9-4520-98BE-07E7578D7EAE}" type="presParOf" srcId="{D01BB42B-301C-45FD-A8F0-C1AE9ED50034}" destId="{54977958-47FA-4B53-A59B-A39A51B3835E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9788F-0448-461B-A63A-2EC00BAC091B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Transmitter</a:t>
          </a:r>
          <a:endParaRPr lang="en-US" sz="3900" kern="1200" dirty="0"/>
        </a:p>
      </dsp:txBody>
      <dsp:txXfrm>
        <a:off x="57787" y="1395494"/>
        <a:ext cx="2665308" cy="1560349"/>
      </dsp:txXfrm>
    </dsp:sp>
    <dsp:sp modelId="{BB2007EC-95F1-4B38-9561-CD5C44630A41}">
      <dsp:nvSpPr>
        <dsp:cNvPr id="0" name=""/>
        <dsp:cNvSpPr/>
      </dsp:nvSpPr>
      <dsp:spPr>
        <a:xfrm>
          <a:off x="3014732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014732" y="1970146"/>
        <a:ext cx="409940" cy="411044"/>
      </dsp:txXfrm>
    </dsp:sp>
    <dsp:sp modelId="{942F7B94-4183-4CC6-A9D3-21930AB234FD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Noisy Channel</a:t>
          </a:r>
          <a:endParaRPr lang="en-US" sz="3900" kern="1200" dirty="0"/>
        </a:p>
      </dsp:txBody>
      <dsp:txXfrm>
        <a:off x="3925145" y="1395494"/>
        <a:ext cx="2665308" cy="1560349"/>
      </dsp:txXfrm>
    </dsp:sp>
    <dsp:sp modelId="{9C6E6272-3F2F-4A81-A5D1-52B0D24D468E}">
      <dsp:nvSpPr>
        <dsp:cNvPr id="0" name=""/>
        <dsp:cNvSpPr/>
      </dsp:nvSpPr>
      <dsp:spPr>
        <a:xfrm>
          <a:off x="688209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882090" y="1970146"/>
        <a:ext cx="409940" cy="411044"/>
      </dsp:txXfrm>
    </dsp:sp>
    <dsp:sp modelId="{54977958-47FA-4B53-A59B-A39A51B3835E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Receiver</a:t>
          </a:r>
          <a:endParaRPr lang="en-US" sz="39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A5F15-DFF2-44B6-9994-B676A9BB31F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6D410-3F0A-4CFD-A73E-0F2131B0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6D410-3F0A-4CFD-A73E-0F2131B068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C98-FA3F-4EA4-8DE6-59DDE1DC6422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E00B-6C9E-457D-9046-58A7DCFA3878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92BB-64C7-4B9F-925E-9378CA681253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4730-8593-4BE7-8646-4074EEA9AE16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6B8-B384-42A0-8004-98589002DB9D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2255-5F2D-4623-8F4E-00F387110A1C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0A70-4F34-45EB-B7B1-39DE9DA93E92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5B7-6DDC-4925-A735-D1722A27EC04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DEBD-E9CB-43A1-9DB6-E4F2FE8CD5BD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416A-0D1F-4DED-B506-91CF80F2F4F5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6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1F7E-2CEF-4BA7-9BE9-83C85BF09576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D4B3-77BB-4E67-B755-6F941140C13E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39618" cy="2387600"/>
          </a:xfrm>
        </p:spPr>
        <p:txBody>
          <a:bodyPr>
            <a:normAutofit/>
          </a:bodyPr>
          <a:lstStyle/>
          <a:p>
            <a:r>
              <a:rPr lang="en-US" b="1" dirty="0"/>
              <a:t>Lecture #</a:t>
            </a:r>
            <a:r>
              <a:rPr lang="en-US" b="1" dirty="0" smtClean="0"/>
              <a:t>7: Coding algorithms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z="1600" b="1" smtClean="0"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04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Examples of Channel Capacity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 OF CHANNEL </a:t>
            </a:r>
            <a:r>
              <a:rPr lang="en-US" b="1" dirty="0" smtClean="0"/>
              <a:t>CAPACITY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Noiseless Binary </a:t>
            </a:r>
            <a:r>
              <a:rPr lang="en-US" dirty="0" smtClean="0"/>
              <a:t>Channel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Noisy Channel with </a:t>
            </a:r>
            <a:r>
              <a:rPr lang="en-US" dirty="0" smtClean="0"/>
              <a:t>Non overlapping Outputs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Noisy </a:t>
            </a:r>
            <a:r>
              <a:rPr lang="en-US" dirty="0" smtClean="0"/>
              <a:t>Typewriter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Binary Symmetric </a:t>
            </a:r>
            <a:r>
              <a:rPr lang="en-US" dirty="0" smtClean="0"/>
              <a:t>Channel (BSC)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Z-Channel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Binary Erasure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C67E-A24C-4CCD-85D4-952EEEA2FE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 explanation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181077"/>
              </p:ext>
            </p:extLst>
          </p:nvPr>
        </p:nvGraphicFramePr>
        <p:xfrm>
          <a:off x="1115133" y="1843315"/>
          <a:ext cx="9828341" cy="255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094"/>
                <a:gridCol w="2214916"/>
                <a:gridCol w="2440524"/>
                <a:gridCol w="2769807"/>
              </a:tblGrid>
              <a:tr h="708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Cambria" pitchFamily="18" charset="0"/>
                        </a:rPr>
                        <a:t>Random Variable (X)</a:t>
                      </a:r>
                      <a:endParaRPr lang="en-US" baseline="-25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Cambria" pitchFamily="18" charset="0"/>
                        </a:rPr>
                        <a:t>Probability (p</a:t>
                      </a:r>
                      <a:r>
                        <a:rPr lang="en-CA" baseline="-25000" dirty="0" smtClean="0">
                          <a:latin typeface="Cambria" pitchFamily="18" charset="0"/>
                        </a:rPr>
                        <a:t>i</a:t>
                      </a:r>
                      <a:r>
                        <a:rPr lang="en-CA" baseline="0" dirty="0" smtClean="0">
                          <a:latin typeface="Cambria" pitchFamily="18" charset="0"/>
                        </a:rPr>
                        <a:t> )</a:t>
                      </a:r>
                      <a:endParaRPr lang="en-US" baseline="-25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Code</a:t>
                      </a:r>
                      <a:r>
                        <a:rPr lang="en-CA" baseline="0" dirty="0" smtClean="0">
                          <a:latin typeface="Cambria" pitchFamily="18" charset="0"/>
                        </a:rPr>
                        <a:t> 1 (fixed length)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Code 2 (Variable length)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00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0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2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1/4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01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10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3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1/8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10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110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4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1/8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11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111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214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Average code length </a:t>
                      </a:r>
                      <a:r>
                        <a:rPr lang="en-US" dirty="0" smtClean="0">
                          <a:latin typeface="Cambria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2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1.75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387F25-D527-46AB-A4E6-D783B908DAED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83893" y="4173401"/>
                <a:ext cx="4811849" cy="2003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CA" i="1">
                          <a:solidFill>
                            <a:srgbClr val="C00000"/>
                          </a:solidFill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CA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CA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CA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func>
                            <m:funcPr>
                              <m:ctrlPr>
                                <a:rPr lang="en-CA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CA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CA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CA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CA" i="1" dirty="0" smtClean="0">
                  <a:solidFill>
                    <a:srgbClr val="C00000"/>
                  </a:solidFill>
                </a:endParaRPr>
              </a:p>
              <a:p>
                <a:pPr lvl="1" algn="just"/>
                <a:endParaRPr lang="en-CA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lvl="1" algn="just"/>
                <a:endParaRPr lang="en-CA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CA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CA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𝑏𝑖𝑡𝑠</m:t>
                      </m:r>
                    </m:oMath>
                  </m:oMathPara>
                </a14:m>
                <a:endParaRPr lang="en-CA" i="1" dirty="0" smtClean="0">
                  <a:solidFill>
                    <a:schemeClr val="tx1"/>
                  </a:solidFill>
                </a:endParaRPr>
              </a:p>
              <a:p>
                <a:pPr lvl="1" algn="just"/>
                <a:endParaRPr lang="en-CA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93" y="4173401"/>
                <a:ext cx="4811849" cy="2003562"/>
              </a:xfrm>
              <a:prstGeom prst="rect">
                <a:avLst/>
              </a:prstGeom>
              <a:blipFill rotWithShape="1">
                <a:blip r:embed="rId2"/>
                <a:stretch>
                  <a:fillRect b="-426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941" y="4888691"/>
            <a:ext cx="5029772" cy="6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Source 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What </a:t>
            </a:r>
            <a:r>
              <a:rPr lang="en-CA" b="1" dirty="0"/>
              <a:t>is source coding?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/>
              <a:t> it the process of encoding data using </a:t>
            </a:r>
            <a:r>
              <a:rPr lang="en-CA" dirty="0"/>
              <a:t>fewer bits than the original representation, by identifying </a:t>
            </a:r>
            <a:r>
              <a:rPr lang="en-CA" dirty="0" smtClean="0"/>
              <a:t>statistical redundancy.</a:t>
            </a:r>
            <a:endParaRPr lang="en-CA" dirty="0"/>
          </a:p>
          <a:p>
            <a:r>
              <a:rPr lang="en-CA" b="1" dirty="0"/>
              <a:t>What is a source code</a:t>
            </a:r>
            <a:r>
              <a:rPr lang="en-CA" b="1" dirty="0" smtClean="0"/>
              <a:t>?</a:t>
            </a:r>
            <a:endParaRPr lang="en-CA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A </a:t>
            </a:r>
            <a:r>
              <a:rPr lang="en-US" dirty="0"/>
              <a:t>source code C for a random variable X is a mapping from the range of X </a:t>
            </a:r>
            <a:r>
              <a:rPr lang="en-US" dirty="0" smtClean="0"/>
              <a:t>to a </a:t>
            </a:r>
            <a:r>
              <a:rPr lang="en-US" dirty="0"/>
              <a:t>set of finite-length strings of symbols from a D -</a:t>
            </a:r>
            <a:r>
              <a:rPr lang="en-US" dirty="0" err="1"/>
              <a:t>ary</a:t>
            </a:r>
            <a:r>
              <a:rPr lang="en-US" dirty="0"/>
              <a:t> alphabet. Let C(x)denote the </a:t>
            </a:r>
            <a:r>
              <a:rPr lang="en-US" dirty="0" err="1"/>
              <a:t>codeword</a:t>
            </a:r>
            <a:r>
              <a:rPr lang="en-US" dirty="0"/>
              <a:t> corresponding to x and let l(x) denote the length of C(x).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C(red</a:t>
            </a:r>
            <a:r>
              <a:rPr lang="en-US" dirty="0"/>
              <a:t>) = 00</a:t>
            </a:r>
            <a:r>
              <a:rPr lang="en-US" dirty="0" smtClean="0"/>
              <a:t>, C(blue </a:t>
            </a:r>
            <a:r>
              <a:rPr lang="en-US" dirty="0"/>
              <a:t>) = 11 is a source code for X ={</a:t>
            </a:r>
            <a:r>
              <a:rPr lang="en-US" dirty="0" smtClean="0"/>
              <a:t>red, blue </a:t>
            </a:r>
            <a:r>
              <a:rPr lang="en-US" dirty="0"/>
              <a:t>} with alphabet D ={0, 1}.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8EEA-91BF-4081-85F7-2D31856624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0" y="319314"/>
            <a:ext cx="11669207" cy="631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54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" y="464457"/>
            <a:ext cx="10537372" cy="618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4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Shannon-</a:t>
            </a:r>
            <a:r>
              <a:rPr lang="en-CA" b="1" dirty="0" err="1"/>
              <a:t>Fano</a:t>
            </a:r>
            <a:r>
              <a:rPr lang="en-CA" b="1" dirty="0"/>
              <a:t>-Elias Coding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Cumulative distribution function (CDF)</a:t>
                </a:r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𝑎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CA" dirty="0">
                    <a:solidFill>
                      <a:srgbClr val="C00000"/>
                    </a:solidFill>
                  </a:rPr>
                  <a:t>Example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𝑋</m:t>
                    </m:r>
                    <m:r>
                      <a:rPr lang="en-CA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r>
                          <a:rPr lang="en-CA" i="1" baseline="-25000" dirty="0">
                            <a:latin typeface="Cambria Math"/>
                          </a:rPr>
                          <m:t>1</m:t>
                        </m:r>
                        <m:r>
                          <a:rPr lang="en-CA" i="1" dirty="0">
                            <a:latin typeface="Cambria Math"/>
                          </a:rPr>
                          <m:t>,</m:t>
                        </m:r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r>
                          <a:rPr lang="en-CA" i="1" baseline="-25000" dirty="0">
                            <a:latin typeface="Cambria Math"/>
                          </a:rPr>
                          <m:t>2</m:t>
                        </m:r>
                        <m:r>
                          <a:rPr lang="en-CA" i="1" dirty="0">
                            <a:latin typeface="Cambria Math"/>
                          </a:rPr>
                          <m:t>, </m:t>
                        </m:r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r>
                          <a:rPr lang="en-CA" i="1" baseline="-25000" dirty="0">
                            <a:latin typeface="Cambria Math"/>
                          </a:rPr>
                          <m:t>3</m:t>
                        </m:r>
                        <m:r>
                          <a:rPr lang="en-CA" i="1" dirty="0">
                            <a:latin typeface="Cambria Math"/>
                          </a:rPr>
                          <m:t>, </m:t>
                        </m:r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r>
                          <a:rPr lang="en-CA" i="1" baseline="-25000" dirty="0">
                            <a:latin typeface="Cambria Math"/>
                          </a:rPr>
                          <m:t>4</m:t>
                        </m:r>
                        <m:r>
                          <a:rPr lang="en-CA" i="1" dirty="0">
                            <a:latin typeface="Cambria Math"/>
                          </a:rPr>
                          <m:t>, </m:t>
                        </m:r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r>
                          <a:rPr lang="en-CA" i="1" baseline="-25000" dirty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𝑃</m:t>
                    </m:r>
                    <m:r>
                      <a:rPr lang="en-CA" i="1" dirty="0">
                        <a:latin typeface="Cambria Math"/>
                      </a:rPr>
                      <m:t>(</m:t>
                    </m:r>
                    <m:r>
                      <a:rPr lang="en-CA" i="1" dirty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i="1" dirty="0">
                        <a:latin typeface="Cambria Math"/>
                      </a:rPr>
                      <m:t>= 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CA" i="1" dirty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CA" i="1" dirty="0">
                        <a:latin typeface="Cambria Math"/>
                      </a:rPr>
                      <m:t>, </m:t>
                    </m:r>
                    <m:r>
                      <a:rPr lang="en-CA" i="1" dirty="0">
                        <a:latin typeface="Cambria Math"/>
                      </a:rPr>
                      <m:t>0</m:t>
                    </m:r>
                    <m:r>
                      <a:rPr lang="en-CA" i="1" dirty="0">
                        <a:latin typeface="Cambria Math"/>
                      </a:rPr>
                      <m:t>.</m:t>
                    </m:r>
                    <m:r>
                      <a:rPr lang="en-CA" i="1" dirty="0">
                        <a:latin typeface="Cambria Math"/>
                      </a:rPr>
                      <m:t>2</m:t>
                    </m:r>
                    <m:r>
                      <a:rPr lang="en-CA" i="1" dirty="0">
                        <a:latin typeface="Cambria Math"/>
                      </a:rPr>
                      <m:t>, </m:t>
                    </m:r>
                    <m:r>
                      <a:rPr lang="en-CA" i="1" dirty="0">
                        <a:latin typeface="Cambria Math"/>
                      </a:rPr>
                      <m:t>0</m:t>
                    </m:r>
                    <m:r>
                      <a:rPr lang="en-CA" i="1" dirty="0">
                        <a:latin typeface="Cambria Math"/>
                      </a:rPr>
                      <m:t>.</m:t>
                    </m:r>
                    <m:r>
                      <a:rPr lang="en-CA" i="1" dirty="0">
                        <a:latin typeface="Cambria Math"/>
                      </a:rPr>
                      <m:t>15</m:t>
                    </m:r>
                    <m:r>
                      <a:rPr lang="en-CA" i="1" dirty="0">
                        <a:latin typeface="Cambria Math"/>
                      </a:rPr>
                      <m:t>, </m:t>
                    </m:r>
                    <m:r>
                      <a:rPr lang="en-CA" i="1" dirty="0">
                        <a:latin typeface="Cambria Math"/>
                      </a:rPr>
                      <m:t>0</m:t>
                    </m:r>
                    <m:r>
                      <a:rPr lang="en-CA" i="1" dirty="0">
                        <a:latin typeface="Cambria Math"/>
                      </a:rPr>
                      <m:t>.</m:t>
                    </m:r>
                    <m:r>
                      <a:rPr lang="en-CA" i="1" dirty="0">
                        <a:latin typeface="Cambria Math"/>
                      </a:rPr>
                      <m:t>15</m:t>
                    </m:r>
                    <m:r>
                      <a:rPr lang="en-CA" i="1" dirty="0">
                        <a:latin typeface="Cambria Math"/>
                      </a:rPr>
                      <m:t>}</m:t>
                    </m:r>
                  </m:oMath>
                </a14:m>
                <a:endParaRPr lang="en-CA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333FF"/>
                        </a:solidFill>
                        <a:latin typeface="Cambria Math"/>
                      </a:rPr>
                      <m:t>𝐹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(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𝑋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) = {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25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5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7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85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1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CA" dirty="0">
                  <a:solidFill>
                    <a:srgbClr val="3333FF"/>
                  </a:solidFill>
                </a:endParaRPr>
              </a:p>
              <a:p>
                <a:pPr lvl="1" algn="just"/>
                <a:endParaRPr lang="en-CA" dirty="0"/>
              </a:p>
              <a:p>
                <a:pPr algn="just"/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274146"/>
              </p:ext>
            </p:extLst>
          </p:nvPr>
        </p:nvGraphicFramePr>
        <p:xfrm>
          <a:off x="6918863" y="2964294"/>
          <a:ext cx="4034246" cy="294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Shannon-</a:t>
            </a:r>
            <a:r>
              <a:rPr lang="en-CA" b="1" dirty="0" err="1"/>
              <a:t>Fano</a:t>
            </a:r>
            <a:r>
              <a:rPr lang="en-CA" b="1" dirty="0"/>
              <a:t>-Elias Coding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Modified cumulative distribution function</a:t>
                </a:r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𝑎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CA" dirty="0">
                    <a:solidFill>
                      <a:srgbClr val="C00000"/>
                    </a:solidFill>
                  </a:rPr>
                  <a:t>Example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𝑋</m:t>
                    </m:r>
                    <m:r>
                      <a:rPr lang="en-CA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r>
                          <a:rPr lang="en-CA" i="1" baseline="-25000" dirty="0">
                            <a:latin typeface="Cambria Math"/>
                          </a:rPr>
                          <m:t>1</m:t>
                        </m:r>
                        <m:r>
                          <a:rPr lang="en-CA" i="1" dirty="0">
                            <a:latin typeface="Cambria Math"/>
                          </a:rPr>
                          <m:t>, </m:t>
                        </m:r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r>
                          <a:rPr lang="en-CA" i="1" baseline="-25000" dirty="0">
                            <a:latin typeface="Cambria Math"/>
                          </a:rPr>
                          <m:t>2</m:t>
                        </m:r>
                        <m:r>
                          <a:rPr lang="en-CA" i="1" dirty="0">
                            <a:latin typeface="Cambria Math"/>
                          </a:rPr>
                          <m:t>, </m:t>
                        </m:r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r>
                          <a:rPr lang="en-CA" i="1" baseline="-25000" dirty="0">
                            <a:latin typeface="Cambria Math"/>
                          </a:rPr>
                          <m:t>3</m:t>
                        </m:r>
                        <m:r>
                          <a:rPr lang="en-CA" i="1" dirty="0">
                            <a:latin typeface="Cambria Math"/>
                          </a:rPr>
                          <m:t>, </m:t>
                        </m:r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r>
                          <a:rPr lang="en-CA" i="1" baseline="-25000" dirty="0">
                            <a:latin typeface="Cambria Math"/>
                          </a:rPr>
                          <m:t>4</m:t>
                        </m:r>
                        <m:r>
                          <a:rPr lang="en-CA" i="1" dirty="0">
                            <a:latin typeface="Cambria Math"/>
                          </a:rPr>
                          <m:t>, </m:t>
                        </m:r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r>
                          <a:rPr lang="en-CA" i="1" baseline="-25000" dirty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𝑃</m:t>
                    </m:r>
                    <m:r>
                      <a:rPr lang="en-CA" i="1" dirty="0">
                        <a:latin typeface="Cambria Math"/>
                      </a:rPr>
                      <m:t>(</m:t>
                    </m:r>
                    <m:r>
                      <a:rPr lang="en-CA" i="1" dirty="0">
                        <a:latin typeface="Cambria Math"/>
                      </a:rPr>
                      <m:t>𝑋</m:t>
                    </m:r>
                    <m:r>
                      <a:rPr lang="en-CA" i="1" dirty="0">
                        <a:latin typeface="Cambria Math"/>
                      </a:rPr>
                      <m:t>) = {</m:t>
                    </m:r>
                    <m:r>
                      <a:rPr lang="en-CA" i="1" dirty="0">
                        <a:latin typeface="Cambria Math"/>
                      </a:rPr>
                      <m:t>0</m:t>
                    </m:r>
                    <m:r>
                      <a:rPr lang="en-CA" i="1" dirty="0">
                        <a:latin typeface="Cambria Math"/>
                      </a:rPr>
                      <m:t>.</m:t>
                    </m:r>
                    <m:r>
                      <a:rPr lang="en-CA" i="1" dirty="0">
                        <a:latin typeface="Cambria Math"/>
                      </a:rPr>
                      <m:t>25</m:t>
                    </m:r>
                    <m:r>
                      <a:rPr lang="en-CA" i="1" dirty="0">
                        <a:latin typeface="Cambria Math"/>
                      </a:rPr>
                      <m:t>, </m:t>
                    </m:r>
                    <m:r>
                      <a:rPr lang="en-CA" i="1" dirty="0">
                        <a:latin typeface="Cambria Math"/>
                      </a:rPr>
                      <m:t>0</m:t>
                    </m:r>
                    <m:r>
                      <a:rPr lang="en-CA" i="1" dirty="0">
                        <a:latin typeface="Cambria Math"/>
                      </a:rPr>
                      <m:t>.</m:t>
                    </m:r>
                    <m:r>
                      <a:rPr lang="en-CA" i="1" dirty="0">
                        <a:latin typeface="Cambria Math"/>
                      </a:rPr>
                      <m:t>25</m:t>
                    </m:r>
                    <m:r>
                      <a:rPr lang="en-CA" i="1" dirty="0">
                        <a:latin typeface="Cambria Math"/>
                      </a:rPr>
                      <m:t>, </m:t>
                    </m:r>
                    <m:r>
                      <a:rPr lang="en-CA" i="1" dirty="0">
                        <a:latin typeface="Cambria Math"/>
                      </a:rPr>
                      <m:t>0</m:t>
                    </m:r>
                    <m:r>
                      <a:rPr lang="en-CA" i="1" dirty="0">
                        <a:latin typeface="Cambria Math"/>
                      </a:rPr>
                      <m:t>.</m:t>
                    </m:r>
                    <m:r>
                      <a:rPr lang="en-CA" i="1" dirty="0">
                        <a:latin typeface="Cambria Math"/>
                      </a:rPr>
                      <m:t>2</m:t>
                    </m:r>
                    <m:r>
                      <a:rPr lang="en-CA" i="1" dirty="0">
                        <a:latin typeface="Cambria Math"/>
                      </a:rPr>
                      <m:t>, </m:t>
                    </m:r>
                    <m:r>
                      <a:rPr lang="en-CA" i="1" dirty="0">
                        <a:latin typeface="Cambria Math"/>
                      </a:rPr>
                      <m:t>0</m:t>
                    </m:r>
                    <m:r>
                      <a:rPr lang="en-CA" i="1" dirty="0">
                        <a:latin typeface="Cambria Math"/>
                      </a:rPr>
                      <m:t>.</m:t>
                    </m:r>
                    <m:r>
                      <a:rPr lang="en-CA" i="1" dirty="0">
                        <a:latin typeface="Cambria Math"/>
                      </a:rPr>
                      <m:t>15</m:t>
                    </m:r>
                    <m:r>
                      <a:rPr lang="en-CA" i="1" dirty="0">
                        <a:latin typeface="Cambria Math"/>
                      </a:rPr>
                      <m:t>, </m:t>
                    </m:r>
                    <m:r>
                      <a:rPr lang="en-CA" i="1" dirty="0">
                        <a:latin typeface="Cambria Math"/>
                      </a:rPr>
                      <m:t>0</m:t>
                    </m:r>
                    <m:r>
                      <a:rPr lang="en-CA" i="1" dirty="0">
                        <a:latin typeface="Cambria Math"/>
                      </a:rPr>
                      <m:t>,</m:t>
                    </m:r>
                    <m:r>
                      <a:rPr lang="en-CA" i="1" dirty="0">
                        <a:latin typeface="Cambria Math"/>
                      </a:rPr>
                      <m:t>15</m:t>
                    </m:r>
                    <m:r>
                      <a:rPr lang="en-CA" i="1" dirty="0">
                        <a:latin typeface="Cambria Math"/>
                      </a:rPr>
                      <m:t>}</m:t>
                    </m:r>
                  </m:oMath>
                </a14:m>
                <a:endParaRPr lang="en-CA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333FF"/>
                        </a:solidFill>
                        <a:latin typeface="Cambria Math"/>
                      </a:rPr>
                      <m:t>𝐹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(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𝑋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) = {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25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5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7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85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1</m:t>
                    </m:r>
                    <m:r>
                      <a:rPr lang="en-CA" i="1" dirty="0">
                        <a:solidFill>
                          <a:srgbClr val="3333FF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CA" dirty="0">
                  <a:solidFill>
                    <a:srgbClr val="3333FF"/>
                  </a:solidFill>
                </a:endParaRPr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) = {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125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375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6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775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925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  <a:p>
                <a:pPr lvl="1" algn="just"/>
                <a:endParaRPr lang="en-CA" dirty="0"/>
              </a:p>
              <a:p>
                <a:pPr algn="just"/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205" y="2838734"/>
            <a:ext cx="5090618" cy="31628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Shannon-</a:t>
            </a:r>
            <a:r>
              <a:rPr lang="en-CA" b="1" dirty="0" err="1"/>
              <a:t>Fano</a:t>
            </a:r>
            <a:r>
              <a:rPr lang="en-CA" b="1" dirty="0"/>
              <a:t>-Elias Coding: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a random variable X taking values in the </a:t>
            </a:r>
            <a:r>
              <a:rPr lang="en-US" dirty="0" smtClean="0"/>
              <a:t>set X </a:t>
            </a:r>
            <a:r>
              <a:rPr lang="en-US" dirty="0"/>
              <a:t>={1, 2, 3, 4, 5} with probabilities 0.25, 0.25, 0.2, 0.15, 0.15, </a:t>
            </a:r>
            <a:r>
              <a:rPr lang="en-US" dirty="0" smtClean="0"/>
              <a:t>respectively.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Using </a:t>
            </a:r>
            <a:r>
              <a:rPr lang="en-CA" dirty="0"/>
              <a:t>Shannon-</a:t>
            </a:r>
            <a:r>
              <a:rPr lang="en-CA" dirty="0" err="1"/>
              <a:t>Fano</a:t>
            </a:r>
            <a:r>
              <a:rPr lang="en-CA" dirty="0"/>
              <a:t>-Elias Coding method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Shannon-</a:t>
            </a:r>
            <a:r>
              <a:rPr lang="en-CA" b="1" dirty="0" err="1"/>
              <a:t>Fano</a:t>
            </a:r>
            <a:r>
              <a:rPr lang="en-CA" b="1" dirty="0"/>
              <a:t>-Elias Coding: An Example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89988"/>
                  </p:ext>
                </p:extLst>
              </p:nvPr>
            </p:nvGraphicFramePr>
            <p:xfrm>
              <a:off x="1329519" y="2086554"/>
              <a:ext cx="9095081" cy="290067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91078"/>
                    <a:gridCol w="736115"/>
                    <a:gridCol w="937497"/>
                    <a:gridCol w="981962"/>
                    <a:gridCol w="1885784"/>
                    <a:gridCol w="2429002"/>
                    <a:gridCol w="1533643"/>
                  </a:tblGrid>
                  <a:tr h="7800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b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CA" b="1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𝑭</m:t>
                                  </m:r>
                                </m:e>
                              </m:acc>
                              <m:r>
                                <a:rPr lang="en-CA" b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CA" b="1" dirty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1" dirty="0" smtClean="0"/>
                            <a:t>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CA" b="1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𝑭</m:t>
                                  </m:r>
                                </m:e>
                              </m:acc>
                              <m:r>
                                <a:rPr lang="en-CA" b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CA" b="1" dirty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1" dirty="0" smtClean="0"/>
                            <a:t> in binary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𝒍</m:t>
                                </m:r>
                                <m:d>
                                  <m:dPr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CA" b="1" dirty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CA" b="1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dirty="0">
                                        <a:latin typeface="Cambria Math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CA" b="1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CA" b="1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1" i="1">
                                                <a:latin typeface="Cambria Math"/>
                                              </a:rPr>
                                              <m:t>𝐥𝐨𝐠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CA" b="1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1" i="1">
                                                <a:latin typeface="Cambria Math"/>
                                              </a:rPr>
                                              <m:t>𝒑</m:t>
                                            </m:r>
                                          </m:e>
                                          <m:sub>
                                            <m:r>
                                              <a:rPr lang="en-CA" b="1" i="1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  <m:r>
                                  <a:rPr lang="en-US" b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CA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Codeword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2413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</a:t>
                          </a: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001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001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2413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</a:t>
                          </a: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011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011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2413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</a:t>
                          </a: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1001</a:t>
                          </a:r>
                          <a:r>
                            <a:rPr lang="en-US" dirty="0" smtClean="0"/>
                            <a:t>1…….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1001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2413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</a:t>
                          </a: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1100</a:t>
                          </a:r>
                          <a:r>
                            <a:rPr lang="en-US" dirty="0" smtClean="0"/>
                            <a:t>011……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1100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2413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0.</a:t>
                          </a:r>
                          <a:r>
                            <a:rPr lang="en-US" b="1" smtClean="0">
                              <a:solidFill>
                                <a:srgbClr val="FF0000"/>
                              </a:solidFill>
                            </a:rPr>
                            <a:t>1110</a:t>
                          </a:r>
                          <a:r>
                            <a:rPr lang="en-US" smtClean="0"/>
                            <a:t>110……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1110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458619"/>
                  </p:ext>
                </p:extLst>
              </p:nvPr>
            </p:nvGraphicFramePr>
            <p:xfrm>
              <a:off x="1329519" y="2086554"/>
              <a:ext cx="9095081" cy="290067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91078"/>
                    <a:gridCol w="736115"/>
                    <a:gridCol w="937497"/>
                    <a:gridCol w="981962"/>
                    <a:gridCol w="1885784"/>
                    <a:gridCol w="2429002"/>
                    <a:gridCol w="1533643"/>
                  </a:tblGrid>
                  <a:tr h="7800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31" t="-3906" r="-1443299" b="-277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992" t="-3906" r="-1057025" b="-277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208" t="-3906" r="-730519" b="-277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1677" t="-3906" r="-598758" b="-277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2258" t="-3906" r="-210968" b="-277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2060" t="-3906" r="-64322" b="-277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Codeword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2413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</a:t>
                          </a: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001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001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2413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</a:t>
                          </a: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011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011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2413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</a:t>
                          </a: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1001</a:t>
                          </a:r>
                          <a:r>
                            <a:rPr lang="en-US" dirty="0" smtClean="0"/>
                            <a:t>1…….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1001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2413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</a:t>
                          </a: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1100</a:t>
                          </a:r>
                          <a:r>
                            <a:rPr lang="en-US" dirty="0" smtClean="0"/>
                            <a:t>011……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1100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2413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0.</a:t>
                          </a:r>
                          <a:r>
                            <a:rPr lang="en-US" b="1" smtClean="0">
                              <a:solidFill>
                                <a:srgbClr val="FF0000"/>
                              </a:solidFill>
                            </a:rPr>
                            <a:t>1110</a:t>
                          </a:r>
                          <a:r>
                            <a:rPr lang="en-US" smtClean="0"/>
                            <a:t>110……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1110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Generic Communication System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66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C67E-A24C-4CCD-85D4-952EEEA2FE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Generic Communication System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665224" y="2256021"/>
            <a:ext cx="1081836" cy="708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Source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6340" y="2256021"/>
            <a:ext cx="1129064" cy="708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Encoder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13505" y="2256021"/>
            <a:ext cx="1089182" cy="708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Decoder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2747060" y="2610190"/>
            <a:ext cx="5892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18" idx="1"/>
          </p:cNvCxnSpPr>
          <p:nvPr/>
        </p:nvCxnSpPr>
        <p:spPr>
          <a:xfrm>
            <a:off x="4465404" y="2610190"/>
            <a:ext cx="110385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8" idx="3"/>
            <a:endCxn id="11" idx="1"/>
          </p:cNvCxnSpPr>
          <p:nvPr/>
        </p:nvCxnSpPr>
        <p:spPr>
          <a:xfrm>
            <a:off x="6640643" y="2610190"/>
            <a:ext cx="10728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69263" y="2256021"/>
            <a:ext cx="1071381" cy="708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Channel</a:t>
            </a:r>
          </a:p>
          <a:p>
            <a:pPr algn="ctr"/>
            <a:r>
              <a:rPr lang="en-CA" sz="1600" b="1" dirty="0">
                <a:solidFill>
                  <a:schemeClr val="tx1"/>
                </a:solidFill>
              </a:rPr>
              <a:t>P(Y|X)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1" idx="3"/>
            <a:endCxn id="25" idx="1"/>
          </p:cNvCxnSpPr>
          <p:nvPr/>
        </p:nvCxnSpPr>
        <p:spPr>
          <a:xfrm>
            <a:off x="8802688" y="2610190"/>
            <a:ext cx="51695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4387F25-D527-46AB-A4E6-D783B908DA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19646" y="2256021"/>
            <a:ext cx="1195138" cy="708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Destination</a:t>
            </a:r>
            <a:endParaRPr lang="en-CA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23264" y="1610156"/>
                <a:ext cx="76337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/>
                        </a:rPr>
                        <m:t>𝐍𝐨𝐢𝐬𝐞</m:t>
                      </m:r>
                    </m:oMath>
                  </m:oMathPara>
                </a14:m>
                <a:endParaRPr lang="en-US" sz="2000" b="1" baseline="30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264" y="1610156"/>
                <a:ext cx="763377" cy="392993"/>
              </a:xfrm>
              <a:prstGeom prst="rect">
                <a:avLst/>
              </a:prstGeom>
              <a:blipFill rotWithShape="0">
                <a:blip r:embed="rId2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6" idx="2"/>
            <a:endCxn id="18" idx="0"/>
          </p:cNvCxnSpPr>
          <p:nvPr/>
        </p:nvCxnSpPr>
        <p:spPr>
          <a:xfrm>
            <a:off x="6104953" y="2003149"/>
            <a:ext cx="1" cy="2528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 flipH="1">
            <a:off x="2288946" y="2964359"/>
            <a:ext cx="1611926" cy="398788"/>
          </a:xfrm>
          <a:prstGeom prst="straightConnector1">
            <a:avLst/>
          </a:prstGeom>
          <a:ln w="28575"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88946" y="3363148"/>
            <a:ext cx="3223852" cy="1022889"/>
            <a:chOff x="790414" y="4897464"/>
            <a:chExt cx="3223852" cy="1022889"/>
          </a:xfrm>
        </p:grpSpPr>
        <p:sp>
          <p:nvSpPr>
            <p:cNvPr id="28" name="Rectangle 27"/>
            <p:cNvSpPr/>
            <p:nvPr/>
          </p:nvSpPr>
          <p:spPr>
            <a:xfrm>
              <a:off x="953168" y="5040524"/>
              <a:ext cx="1129064" cy="7083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>
                  <a:solidFill>
                    <a:schemeClr val="tx1"/>
                  </a:solidFill>
                </a:rPr>
                <a:t>Source</a:t>
              </a:r>
            </a:p>
            <a:p>
              <a:pPr algn="ctr"/>
              <a:r>
                <a:rPr lang="en-CA" sz="1600" b="1" dirty="0">
                  <a:solidFill>
                    <a:schemeClr val="tx1"/>
                  </a:solidFill>
                </a:rPr>
                <a:t>Coder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1672" y="5040524"/>
              <a:ext cx="1129064" cy="7083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>
                  <a:solidFill>
                    <a:schemeClr val="tx1"/>
                  </a:solidFill>
                </a:rPr>
                <a:t>Channel</a:t>
              </a:r>
            </a:p>
            <a:p>
              <a:pPr algn="ctr"/>
              <a:r>
                <a:rPr lang="en-CA" sz="1600" b="1" dirty="0">
                  <a:solidFill>
                    <a:schemeClr val="tx1"/>
                  </a:solidFill>
                </a:rPr>
                <a:t>Coder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0414" y="4897464"/>
              <a:ext cx="3223852" cy="1022889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>
            <a:stCxn id="10" idx="2"/>
          </p:cNvCxnSpPr>
          <p:nvPr/>
        </p:nvCxnSpPr>
        <p:spPr>
          <a:xfrm>
            <a:off x="3900872" y="2964359"/>
            <a:ext cx="1611926" cy="398788"/>
          </a:xfrm>
          <a:prstGeom prst="straightConnector1">
            <a:avLst/>
          </a:prstGeom>
          <a:ln w="28575"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620551" y="3363148"/>
            <a:ext cx="3223852" cy="1022889"/>
            <a:chOff x="790414" y="4897464"/>
            <a:chExt cx="3223852" cy="1022889"/>
          </a:xfrm>
        </p:grpSpPr>
        <p:sp>
          <p:nvSpPr>
            <p:cNvPr id="40" name="Rectangle 39"/>
            <p:cNvSpPr/>
            <p:nvPr/>
          </p:nvSpPr>
          <p:spPr>
            <a:xfrm>
              <a:off x="953168" y="5040524"/>
              <a:ext cx="1129064" cy="7083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>
                  <a:solidFill>
                    <a:schemeClr val="tx1"/>
                  </a:solidFill>
                </a:rPr>
                <a:t>Channel</a:t>
              </a:r>
            </a:p>
            <a:p>
              <a:pPr algn="ctr"/>
              <a:r>
                <a:rPr lang="en-CA" sz="1600" b="1" dirty="0">
                  <a:solidFill>
                    <a:schemeClr val="tx1"/>
                  </a:solidFill>
                </a:rPr>
                <a:t>Decoder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81672" y="5040524"/>
              <a:ext cx="1129064" cy="7083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>
                  <a:solidFill>
                    <a:schemeClr val="tx1"/>
                  </a:solidFill>
                </a:rPr>
                <a:t>Source</a:t>
              </a:r>
            </a:p>
            <a:p>
              <a:pPr algn="ctr"/>
              <a:r>
                <a:rPr lang="en-CA" sz="1600" b="1" dirty="0">
                  <a:solidFill>
                    <a:schemeClr val="tx1"/>
                  </a:solidFill>
                </a:rPr>
                <a:t>Decoder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0414" y="4897464"/>
              <a:ext cx="3223852" cy="1022889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>
            <a:stCxn id="11" idx="2"/>
          </p:cNvCxnSpPr>
          <p:nvPr/>
        </p:nvCxnSpPr>
        <p:spPr>
          <a:xfrm flipH="1">
            <a:off x="6620552" y="2964359"/>
            <a:ext cx="1637545" cy="416366"/>
          </a:xfrm>
          <a:prstGeom prst="straightConnector1">
            <a:avLst/>
          </a:prstGeom>
          <a:ln w="28575"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</p:cNvCxnSpPr>
          <p:nvPr/>
        </p:nvCxnSpPr>
        <p:spPr>
          <a:xfrm>
            <a:off x="8258097" y="2964359"/>
            <a:ext cx="1586307" cy="416366"/>
          </a:xfrm>
          <a:prstGeom prst="straightConnector1">
            <a:avLst/>
          </a:prstGeom>
          <a:ln w="28575"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3"/>
            <a:endCxn id="29" idx="1"/>
          </p:cNvCxnSpPr>
          <p:nvPr/>
        </p:nvCxnSpPr>
        <p:spPr>
          <a:xfrm>
            <a:off x="3580764" y="3860376"/>
            <a:ext cx="5994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41" idx="1"/>
          </p:cNvCxnSpPr>
          <p:nvPr/>
        </p:nvCxnSpPr>
        <p:spPr>
          <a:xfrm>
            <a:off x="7912369" y="3860376"/>
            <a:ext cx="5994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99997" y="4597135"/>
            <a:ext cx="179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Remove Redundancy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11626" y="4597135"/>
            <a:ext cx="1790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Controlled Addition of Redundancy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52628" y="4597135"/>
            <a:ext cx="179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Detect/Correct Errors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81132" y="4597134"/>
            <a:ext cx="179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Restore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814014" y="2217319"/>
                <a:ext cx="455372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14" y="2217319"/>
                <a:ext cx="455372" cy="3629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24961" y="2244538"/>
                <a:ext cx="1184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61" y="2244538"/>
                <a:ext cx="118474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37622" y="2225430"/>
                <a:ext cx="477438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622" y="2225430"/>
                <a:ext cx="477438" cy="376770"/>
              </a:xfrm>
              <a:prstGeom prst="rect">
                <a:avLst/>
              </a:prstGeom>
              <a:blipFill rotWithShape="0"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598663" y="2244538"/>
                <a:ext cx="115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663" y="2244538"/>
                <a:ext cx="115682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09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574</Words>
  <Application>Microsoft Office PowerPoint</Application>
  <PresentationFormat>Custom</PresentationFormat>
  <Paragraphs>154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#7: Coding algorithms </vt:lpstr>
      <vt:lpstr>PowerPoint Presentation</vt:lpstr>
      <vt:lpstr>PowerPoint Presentation</vt:lpstr>
      <vt:lpstr>Shannon-Fano-Elias Coding</vt:lpstr>
      <vt:lpstr>Shannon-Fano-Elias Coding</vt:lpstr>
      <vt:lpstr>Shannon-Fano-Elias Coding: An Example</vt:lpstr>
      <vt:lpstr>Shannon-Fano-Elias Coding: An Example</vt:lpstr>
      <vt:lpstr>Generic Communication System</vt:lpstr>
      <vt:lpstr>Generic Communication System</vt:lpstr>
      <vt:lpstr>Examples of Channel Capacity</vt:lpstr>
      <vt:lpstr>An explanation example</vt:lpstr>
      <vt:lpstr>Source coding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</dc:creator>
  <cp:lastModifiedBy>nourmeen lotfy</cp:lastModifiedBy>
  <cp:revision>51</cp:revision>
  <dcterms:created xsi:type="dcterms:W3CDTF">2015-11-21T22:23:46Z</dcterms:created>
  <dcterms:modified xsi:type="dcterms:W3CDTF">2018-11-20T18:06:15Z</dcterms:modified>
</cp:coreProperties>
</file>