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69"/>
  </p:handoutMasterIdLst>
  <p:sldIdLst>
    <p:sldId id="506" r:id="rId2"/>
    <p:sldId id="611" r:id="rId3"/>
    <p:sldId id="546" r:id="rId4"/>
    <p:sldId id="591" r:id="rId5"/>
    <p:sldId id="592" r:id="rId6"/>
    <p:sldId id="593" r:id="rId7"/>
    <p:sldId id="594" r:id="rId8"/>
    <p:sldId id="595" r:id="rId9"/>
    <p:sldId id="596" r:id="rId10"/>
    <p:sldId id="597" r:id="rId11"/>
    <p:sldId id="598" r:id="rId12"/>
    <p:sldId id="599" r:id="rId13"/>
    <p:sldId id="600" r:id="rId14"/>
    <p:sldId id="601" r:id="rId15"/>
    <p:sldId id="603" r:id="rId16"/>
    <p:sldId id="602" r:id="rId17"/>
    <p:sldId id="604" r:id="rId18"/>
    <p:sldId id="605" r:id="rId19"/>
    <p:sldId id="606" r:id="rId20"/>
    <p:sldId id="607" r:id="rId21"/>
    <p:sldId id="608" r:id="rId22"/>
    <p:sldId id="609" r:id="rId23"/>
    <p:sldId id="610" r:id="rId24"/>
    <p:sldId id="612" r:id="rId25"/>
    <p:sldId id="613" r:id="rId26"/>
    <p:sldId id="614" r:id="rId27"/>
    <p:sldId id="658" r:id="rId28"/>
    <p:sldId id="615" r:id="rId29"/>
    <p:sldId id="655" r:id="rId30"/>
    <p:sldId id="616" r:id="rId31"/>
    <p:sldId id="617" r:id="rId32"/>
    <p:sldId id="644" r:id="rId33"/>
    <p:sldId id="643" r:id="rId34"/>
    <p:sldId id="645" r:id="rId35"/>
    <p:sldId id="619" r:id="rId36"/>
    <p:sldId id="646" r:id="rId37"/>
    <p:sldId id="648" r:id="rId38"/>
    <p:sldId id="649" r:id="rId39"/>
    <p:sldId id="650" r:id="rId40"/>
    <p:sldId id="652" r:id="rId41"/>
    <p:sldId id="654" r:id="rId42"/>
    <p:sldId id="653" r:id="rId43"/>
    <p:sldId id="620" r:id="rId44"/>
    <p:sldId id="656" r:id="rId45"/>
    <p:sldId id="621" r:id="rId46"/>
    <p:sldId id="622" r:id="rId47"/>
    <p:sldId id="623" r:id="rId48"/>
    <p:sldId id="624" r:id="rId49"/>
    <p:sldId id="625" r:id="rId50"/>
    <p:sldId id="626" r:id="rId51"/>
    <p:sldId id="627" r:id="rId52"/>
    <p:sldId id="628" r:id="rId53"/>
    <p:sldId id="629" r:id="rId54"/>
    <p:sldId id="630" r:id="rId55"/>
    <p:sldId id="631" r:id="rId56"/>
    <p:sldId id="632" r:id="rId57"/>
    <p:sldId id="633" r:id="rId58"/>
    <p:sldId id="634" r:id="rId59"/>
    <p:sldId id="635" r:id="rId60"/>
    <p:sldId id="636" r:id="rId61"/>
    <p:sldId id="637" r:id="rId62"/>
    <p:sldId id="638" r:id="rId63"/>
    <p:sldId id="639" r:id="rId64"/>
    <p:sldId id="640" r:id="rId65"/>
    <p:sldId id="641" r:id="rId66"/>
    <p:sldId id="589" r:id="rId67"/>
    <p:sldId id="581" r:id="rId68"/>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568424"/>
    <a:srgbClr val="3D2DB1"/>
    <a:srgbClr val="3A5818"/>
    <a:srgbClr val="D6C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46" autoAdjust="0"/>
    <p:restoredTop sz="94660"/>
  </p:normalViewPr>
  <p:slideViewPr>
    <p:cSldViewPr>
      <p:cViewPr>
        <p:scale>
          <a:sx n="75" d="100"/>
          <a:sy n="75" d="100"/>
        </p:scale>
        <p:origin x="-1344" y="-60"/>
      </p:cViewPr>
      <p:guideLst>
        <p:guide orient="horz" pos="2160"/>
        <p:guide pos="2880"/>
      </p:guideLst>
    </p:cSldViewPr>
  </p:slid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2022" y="0"/>
            <a:ext cx="2945659" cy="496412"/>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sz="quarter" idx="1"/>
          </p:nvPr>
        </p:nvSpPr>
        <p:spPr>
          <a:xfrm>
            <a:off x="1580" y="0"/>
            <a:ext cx="2945659" cy="496412"/>
          </a:xfrm>
          <a:prstGeom prst="rect">
            <a:avLst/>
          </a:prstGeom>
        </p:spPr>
        <p:txBody>
          <a:bodyPr vert="horz" lIns="91440" tIns="45720" rIns="91440" bIns="45720" rtlCol="1"/>
          <a:lstStyle>
            <a:lvl1pPr algn="l">
              <a:defRPr sz="1200"/>
            </a:lvl1pPr>
          </a:lstStyle>
          <a:p>
            <a:fld id="{F4207338-8ABC-4BD4-B1DA-520F5C47A86C}" type="datetimeFigureOut">
              <a:rPr lang="ar-EG" smtClean="0"/>
              <a:t>12/06/1439</a:t>
            </a:fld>
            <a:endParaRPr lang="ar-EG"/>
          </a:p>
        </p:txBody>
      </p:sp>
      <p:sp>
        <p:nvSpPr>
          <p:cNvPr id="4" name="Footer Placeholder 3"/>
          <p:cNvSpPr>
            <a:spLocks noGrp="1"/>
          </p:cNvSpPr>
          <p:nvPr>
            <p:ph type="ftr" sz="quarter" idx="2"/>
          </p:nvPr>
        </p:nvSpPr>
        <p:spPr>
          <a:xfrm>
            <a:off x="3852022" y="9430091"/>
            <a:ext cx="2945659" cy="496412"/>
          </a:xfrm>
          <a:prstGeom prst="rect">
            <a:avLst/>
          </a:prstGeom>
        </p:spPr>
        <p:txBody>
          <a:bodyPr vert="horz" lIns="91440" tIns="45720" rIns="91440" bIns="45720" rtlCol="1" anchor="b"/>
          <a:lstStyle>
            <a:lvl1pPr algn="r">
              <a:defRPr sz="1200"/>
            </a:lvl1pPr>
          </a:lstStyle>
          <a:p>
            <a:endParaRPr lang="ar-EG"/>
          </a:p>
        </p:txBody>
      </p:sp>
      <p:sp>
        <p:nvSpPr>
          <p:cNvPr id="5" name="Slide Number Placeholder 4"/>
          <p:cNvSpPr>
            <a:spLocks noGrp="1"/>
          </p:cNvSpPr>
          <p:nvPr>
            <p:ph type="sldNum" sz="quarter" idx="3"/>
          </p:nvPr>
        </p:nvSpPr>
        <p:spPr>
          <a:xfrm>
            <a:off x="1580" y="9430091"/>
            <a:ext cx="2945659" cy="496412"/>
          </a:xfrm>
          <a:prstGeom prst="rect">
            <a:avLst/>
          </a:prstGeom>
        </p:spPr>
        <p:txBody>
          <a:bodyPr vert="horz" lIns="91440" tIns="45720" rIns="91440" bIns="45720" rtlCol="1" anchor="b"/>
          <a:lstStyle>
            <a:lvl1pPr algn="l">
              <a:defRPr sz="1200"/>
            </a:lvl1pPr>
          </a:lstStyle>
          <a:p>
            <a:fld id="{0BA8494B-F8CF-490C-AD00-6582688ACF83}" type="slidenum">
              <a:rPr lang="ar-EG" smtClean="0"/>
              <a:t>‹#›</a:t>
            </a:fld>
            <a:endParaRPr lang="ar-EG"/>
          </a:p>
        </p:txBody>
      </p:sp>
    </p:spTree>
    <p:extLst>
      <p:ext uri="{BB962C8B-B14F-4D97-AF65-F5344CB8AC3E}">
        <p14:creationId xmlns:p14="http://schemas.microsoft.com/office/powerpoint/2010/main" val="22643128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0E4ED5-5B18-4315-B133-8B17ACB477A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314D-F67A-4D7B-8B66-4E3E85465B4D}"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E4ED5-5B18-4315-B133-8B17ACB477A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314D-F67A-4D7B-8B66-4E3E85465B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0E4ED5-5B18-4315-B133-8B17ACB477A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314D-F67A-4D7B-8B66-4E3E85465B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E4ED5-5B18-4315-B133-8B17ACB477A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314D-F67A-4D7B-8B66-4E3E85465B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0E4ED5-5B18-4315-B133-8B17ACB477A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314D-F67A-4D7B-8B66-4E3E85465B4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0E4ED5-5B18-4315-B133-8B17ACB477AF}"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314D-F67A-4D7B-8B66-4E3E85465B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0E4ED5-5B18-4315-B133-8B17ACB477AF}"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B314D-F67A-4D7B-8B66-4E3E85465B4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0E4ED5-5B18-4315-B133-8B17ACB477AF}"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B314D-F67A-4D7B-8B66-4E3E85465B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E4ED5-5B18-4315-B133-8B17ACB477AF}"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B314D-F67A-4D7B-8B66-4E3E85465B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E4ED5-5B18-4315-B133-8B17ACB477AF}"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314D-F67A-4D7B-8B66-4E3E85465B4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E4ED5-5B18-4315-B133-8B17ACB477AF}"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314D-F67A-4D7B-8B66-4E3E85465B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B0E4ED5-5B18-4315-B133-8B17ACB477AF}" type="datetimeFigureOut">
              <a:rPr lang="en-US" smtClean="0"/>
              <a:t>2/27/2018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B9B314D-F67A-4D7B-8B66-4E3E85465B4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jpe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8560" y="2152471"/>
            <a:ext cx="8861560" cy="1200329"/>
          </a:xfrm>
          <a:prstGeom prst="rect">
            <a:avLst/>
          </a:prstGeom>
        </p:spPr>
        <p:txBody>
          <a:bodyPr wrap="square">
            <a:spAutoFit/>
          </a:bodyPr>
          <a:lstStyle/>
          <a:p>
            <a:pPr algn="ctr">
              <a:lnSpc>
                <a:spcPct val="120000"/>
              </a:lnSpc>
            </a:pPr>
            <a:r>
              <a:rPr lang="en-US" sz="3600" b="1" dirty="0">
                <a:solidFill>
                  <a:srgbClr val="C00000"/>
                </a:solidFill>
                <a:latin typeface="Cambria" panose="02040503050406030204" pitchFamily="18" charset="0"/>
              </a:rPr>
              <a:t>Intelligent Information System</a:t>
            </a:r>
          </a:p>
          <a:p>
            <a:pPr algn="ctr">
              <a:lnSpc>
                <a:spcPct val="120000"/>
              </a:lnSpc>
            </a:pPr>
            <a:r>
              <a:rPr lang="en-US" sz="2400" dirty="0">
                <a:latin typeface="Cambria" panose="02040503050406030204" pitchFamily="18" charset="0"/>
                <a:cs typeface="Arial" pitchFamily="34" charset="0"/>
              </a:rPr>
              <a:t>Lecture 4</a:t>
            </a:r>
            <a:r>
              <a:rPr lang="en-US" sz="2400" dirty="0" smtClean="0">
                <a:latin typeface="Cambria" panose="02040503050406030204" pitchFamily="18" charset="0"/>
                <a:cs typeface="Arial" pitchFamily="34" charset="0"/>
              </a:rPr>
              <a:t>: </a:t>
            </a:r>
            <a:r>
              <a:rPr lang="en-US" sz="2400" dirty="0">
                <a:latin typeface="Cambria" panose="02040503050406030204" pitchFamily="18" charset="0"/>
                <a:cs typeface="Arial" pitchFamily="34" charset="0"/>
              </a:rPr>
              <a:t>Solving </a:t>
            </a:r>
            <a:r>
              <a:rPr lang="en-US" sz="2400" dirty="0">
                <a:latin typeface="Cambria" panose="02040503050406030204" pitchFamily="18" charset="0"/>
              </a:rPr>
              <a:t>Problem by Searching</a:t>
            </a:r>
            <a:endParaRPr lang="ar-EG" sz="2400" b="1" dirty="0">
              <a:solidFill>
                <a:srgbClr val="C00000"/>
              </a:solidFill>
              <a:latin typeface="Cambria" panose="02040503050406030204" pitchFamily="18" charset="0"/>
              <a:cs typeface="Arial" pitchFamily="34" charset="0"/>
            </a:endParaRPr>
          </a:p>
        </p:txBody>
      </p:sp>
      <p:sp>
        <p:nvSpPr>
          <p:cNvPr id="21" name="Rectangle 20"/>
          <p:cNvSpPr/>
          <p:nvPr/>
        </p:nvSpPr>
        <p:spPr>
          <a:xfrm>
            <a:off x="2514600" y="3581400"/>
            <a:ext cx="4572000" cy="3170099"/>
          </a:xfrm>
          <a:prstGeom prst="rect">
            <a:avLst/>
          </a:prstGeom>
        </p:spPr>
        <p:txBody>
          <a:bodyPr>
            <a:spAutoFit/>
          </a:bodyPr>
          <a:lstStyle/>
          <a:p>
            <a:pPr algn="ctr"/>
            <a:r>
              <a:rPr lang="en-US" sz="2000" dirty="0">
                <a:latin typeface="Cambria" panose="02040503050406030204" pitchFamily="18" charset="0"/>
              </a:rPr>
              <a:t>Dr. </a:t>
            </a:r>
            <a:r>
              <a:rPr lang="en-US" sz="2000" dirty="0" err="1" smtClean="0">
                <a:latin typeface="Cambria" panose="02040503050406030204" pitchFamily="18" charset="0"/>
              </a:rPr>
              <a:t>Reham</a:t>
            </a:r>
            <a:r>
              <a:rPr lang="en-US" sz="2000" dirty="0" smtClean="0">
                <a:latin typeface="Cambria" panose="02040503050406030204" pitchFamily="18" charset="0"/>
              </a:rPr>
              <a:t> </a:t>
            </a:r>
            <a:r>
              <a:rPr lang="en-US" sz="2000" dirty="0" err="1" smtClean="0">
                <a:latin typeface="Cambria" panose="02040503050406030204" pitchFamily="18" charset="0"/>
              </a:rPr>
              <a:t>Reda</a:t>
            </a:r>
            <a:r>
              <a:rPr lang="en-US" sz="2000" dirty="0" smtClean="0">
                <a:latin typeface="Cambria" panose="02040503050406030204" pitchFamily="18" charset="0"/>
              </a:rPr>
              <a:t> </a:t>
            </a:r>
            <a:r>
              <a:rPr lang="en-US" sz="2000" dirty="0" err="1" smtClean="0">
                <a:latin typeface="Cambria" panose="02040503050406030204" pitchFamily="18" charset="0"/>
              </a:rPr>
              <a:t>Mostafa</a:t>
            </a:r>
            <a:endParaRPr lang="en-US" sz="2000" dirty="0" smtClean="0">
              <a:latin typeface="Cambria" panose="02040503050406030204" pitchFamily="18" charset="0"/>
            </a:endParaRPr>
          </a:p>
          <a:p>
            <a:pPr algn="ctr"/>
            <a:endParaRPr lang="en-US" sz="2000" dirty="0">
              <a:latin typeface="Cambria" panose="02040503050406030204" pitchFamily="18" charset="0"/>
            </a:endParaRPr>
          </a:p>
          <a:p>
            <a:pPr algn="ctr"/>
            <a:r>
              <a:rPr lang="en-US" sz="2000" dirty="0">
                <a:latin typeface="Cambria" panose="02040503050406030204" pitchFamily="18" charset="0"/>
              </a:rPr>
              <a:t>Mansoura University</a:t>
            </a:r>
          </a:p>
          <a:p>
            <a:pPr algn="ctr"/>
            <a:r>
              <a:rPr lang="en-US" sz="2000" dirty="0">
                <a:latin typeface="Cambria" panose="02040503050406030204" pitchFamily="18" charset="0"/>
              </a:rPr>
              <a:t>Faculty of Computers </a:t>
            </a:r>
            <a:r>
              <a:rPr lang="en-US" sz="2000" dirty="0" smtClean="0">
                <a:latin typeface="Cambria" panose="02040503050406030204" pitchFamily="18" charset="0"/>
              </a:rPr>
              <a:t>and Information</a:t>
            </a:r>
          </a:p>
          <a:p>
            <a:pPr algn="ctr"/>
            <a:r>
              <a:rPr lang="en-US" sz="2000" dirty="0" smtClean="0">
                <a:latin typeface="Cambria" panose="02040503050406030204" pitchFamily="18" charset="0"/>
              </a:rPr>
              <a:t>Dept. of Information System</a:t>
            </a:r>
          </a:p>
          <a:p>
            <a:pPr algn="ctr"/>
            <a:endParaRPr lang="en-US" sz="2000" dirty="0" smtClean="0">
              <a:latin typeface="Cambria" panose="02040503050406030204" pitchFamily="18" charset="0"/>
            </a:endParaRPr>
          </a:p>
          <a:p>
            <a:pPr algn="ctr"/>
            <a:r>
              <a:rPr lang="en-US" sz="2000" dirty="0" smtClean="0">
                <a:latin typeface="Cambria" panose="02040503050406030204" pitchFamily="18" charset="0"/>
              </a:rPr>
              <a:t>dr.reham2206@yahoo.com</a:t>
            </a:r>
            <a:endParaRPr lang="en-US" sz="2000" dirty="0">
              <a:latin typeface="Cambria" panose="02040503050406030204" pitchFamily="18" charset="0"/>
            </a:endParaRPr>
          </a:p>
          <a:p>
            <a:pPr algn="ctr"/>
            <a:endParaRPr lang="en-US" sz="2000" dirty="0" smtClean="0">
              <a:latin typeface="Cambria" panose="02040503050406030204" pitchFamily="18" charset="0"/>
            </a:endParaRPr>
          </a:p>
          <a:p>
            <a:pPr algn="ctr"/>
            <a:r>
              <a:rPr lang="en-US" sz="2000" dirty="0">
                <a:latin typeface="Cambria" panose="02040503050406030204" pitchFamily="18" charset="0"/>
              </a:rPr>
              <a:t>7</a:t>
            </a:r>
            <a:r>
              <a:rPr lang="en-US" sz="2000" dirty="0" smtClean="0">
                <a:latin typeface="Cambria" panose="02040503050406030204" pitchFamily="18" charset="0"/>
              </a:rPr>
              <a:t>. March 2017</a:t>
            </a:r>
          </a:p>
          <a:p>
            <a:pPr algn="ctr"/>
            <a:r>
              <a:rPr lang="en-US" sz="2000" dirty="0" smtClean="0">
                <a:latin typeface="Cambria" panose="02040503050406030204" pitchFamily="18" charset="0"/>
              </a:rPr>
              <a:t>14. March 2017</a:t>
            </a:r>
          </a:p>
        </p:txBody>
      </p:sp>
      <p:pic>
        <p:nvPicPr>
          <p:cNvPr id="11"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3" name="TextBox 12"/>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2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4" name="TextBox 13"/>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3791134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57200" y="1524000"/>
            <a:ext cx="8382000" cy="4154984"/>
          </a:xfrm>
          <a:prstGeom prst="rect">
            <a:avLst/>
          </a:prstGeom>
        </p:spPr>
        <p:txBody>
          <a:bodyPr wrap="square">
            <a:spAutoFit/>
          </a:bodyPr>
          <a:lstStyle/>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Problem-solving Agents</a:t>
            </a:r>
          </a:p>
          <a:p>
            <a:pPr marL="800100" lvl="1" indent="-342900">
              <a:lnSpc>
                <a:spcPct val="120000"/>
              </a:lnSpc>
              <a:buClr>
                <a:srgbClr val="000099"/>
              </a:buClr>
              <a:buFont typeface="Wingdings" panose="05000000000000000000" pitchFamily="2" charset="2"/>
              <a:buChar char="Ø"/>
            </a:pPr>
            <a:r>
              <a:rPr lang="en-US" sz="2200" dirty="0">
                <a:solidFill>
                  <a:srgbClr val="000099"/>
                </a:solidFill>
                <a:latin typeface="Cambria" panose="02040503050406030204" pitchFamily="18" charset="0"/>
                <a:cs typeface="Simplified Arabic Fixed" panose="02070309020205020404" pitchFamily="49" charset="-78"/>
              </a:rPr>
              <a:t>Well-defined Problems and Solutions</a:t>
            </a:r>
          </a:p>
          <a:p>
            <a:pPr marL="800100" lvl="1" indent="-342900">
              <a:lnSpc>
                <a:spcPct val="120000"/>
              </a:lnSpc>
              <a:buClr>
                <a:srgbClr val="000099"/>
              </a:buClr>
              <a:buFont typeface="Wingdings" panose="05000000000000000000" pitchFamily="2" charset="2"/>
              <a:buChar char="Ø"/>
            </a:pPr>
            <a:r>
              <a:rPr lang="en-US" sz="2200" dirty="0">
                <a:solidFill>
                  <a:srgbClr val="000099"/>
                </a:solidFill>
                <a:latin typeface="Cambria" panose="02040503050406030204" pitchFamily="18" charset="0"/>
                <a:cs typeface="Simplified Arabic Fixed" panose="02070309020205020404" pitchFamily="49" charset="-78"/>
              </a:rPr>
              <a:t>Problem Types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Example Problems</a:t>
            </a:r>
          </a:p>
          <a:p>
            <a:pPr marL="800100" lvl="1" indent="-342900">
              <a:lnSpc>
                <a:spcPct val="120000"/>
              </a:lnSpc>
              <a:buClr>
                <a:srgbClr val="000099"/>
              </a:buClr>
              <a:buFont typeface="Wingdings" panose="05000000000000000000" pitchFamily="2" charset="2"/>
              <a:buChar char="Ø"/>
            </a:pPr>
            <a:r>
              <a:rPr lang="en-US" sz="2200" dirty="0">
                <a:solidFill>
                  <a:srgbClr val="000099"/>
                </a:solidFill>
                <a:latin typeface="Cambria" panose="02040503050406030204" pitchFamily="18" charset="0"/>
                <a:cs typeface="Simplified Arabic Fixed" panose="02070309020205020404" pitchFamily="49" charset="-78"/>
              </a:rPr>
              <a:t>Toy Problems</a:t>
            </a:r>
          </a:p>
          <a:p>
            <a:pPr marL="800100" lvl="1" indent="-342900">
              <a:lnSpc>
                <a:spcPct val="120000"/>
              </a:lnSpc>
              <a:buClr>
                <a:srgbClr val="000099"/>
              </a:buClr>
              <a:buFont typeface="Wingdings" panose="05000000000000000000" pitchFamily="2" charset="2"/>
              <a:buChar char="Ø"/>
            </a:pPr>
            <a:r>
              <a:rPr lang="en-US" sz="2200" dirty="0">
                <a:solidFill>
                  <a:srgbClr val="000099"/>
                </a:solidFill>
                <a:latin typeface="Cambria" panose="02040503050406030204" pitchFamily="18" charset="0"/>
                <a:cs typeface="Simplified Arabic Fixed" panose="02070309020205020404" pitchFamily="49" charset="-78"/>
              </a:rPr>
              <a:t>Real-world Problems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Searching for Solutions</a:t>
            </a:r>
          </a:p>
          <a:p>
            <a:pPr marL="800100" lvl="1" indent="-342900">
              <a:lnSpc>
                <a:spcPct val="120000"/>
              </a:lnSpc>
              <a:buClr>
                <a:srgbClr val="000099"/>
              </a:buClr>
              <a:buFont typeface="Wingdings" panose="05000000000000000000" pitchFamily="2" charset="2"/>
              <a:buChar char="Ø"/>
            </a:pPr>
            <a:r>
              <a:rPr lang="en-US" sz="2200" dirty="0">
                <a:solidFill>
                  <a:srgbClr val="000099"/>
                </a:solidFill>
                <a:latin typeface="Cambria" panose="02040503050406030204" pitchFamily="18" charset="0"/>
                <a:cs typeface="Simplified Arabic Fixed" panose="02070309020205020404" pitchFamily="49" charset="-78"/>
              </a:rPr>
              <a:t>Tree Search Algorithms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Uninformed Search Strategies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Avoiding repeated </a:t>
            </a:r>
            <a:r>
              <a:rPr lang="en-US" sz="2200" dirty="0" smtClean="0">
                <a:latin typeface="Cambria" panose="02040503050406030204" pitchFamily="18" charset="0"/>
                <a:cs typeface="Simplified Arabic Fixed" panose="02070309020205020404" pitchFamily="49" charset="-78"/>
              </a:rPr>
              <a:t>states</a:t>
            </a:r>
            <a:endParaRPr lang="en-US" sz="2200" dirty="0">
              <a:latin typeface="Cambria" panose="02040503050406030204" pitchFamily="18" charset="0"/>
              <a:cs typeface="Simplified Arabic Fixed" panose="02070309020205020404" pitchFamily="49" charset="-78"/>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2200" b="1" dirty="0" smtClean="0">
                <a:solidFill>
                  <a:srgbClr val="FF0000"/>
                </a:solidFill>
                <a:latin typeface="Cambria" panose="02040503050406030204" pitchFamily="18" charset="0"/>
                <a:cs typeface="Arial" pitchFamily="34" charset="0"/>
              </a:rPr>
              <a:t>Outlines</a:t>
            </a:r>
            <a:endParaRPr lang="ar-EG" sz="22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1" name="TextBox 10"/>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294486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2">
                                            <p:txEl>
                                              <p:pRg st="0" end="0"/>
                                            </p:txEl>
                                          </p:spTgt>
                                        </p:tgtEl>
                                        <p:attrNameLst>
                                          <p:attrName>style.opacity</p:attrName>
                                        </p:attrNameLst>
                                      </p:cBhvr>
                                      <p:to>
                                        <p:strVal val="0.25"/>
                                      </p:to>
                                    </p:set>
                                    <p:animEffect filter="image" prLst="opacity: 0.25">
                                      <p:cBhvr rctx="IE">
                                        <p:cTn id="7" dur="indefinite"/>
                                        <p:tgtEl>
                                          <p:spTgt spid="22">
                                            <p:txEl>
                                              <p:pRg st="0" end="0"/>
                                            </p:txEl>
                                          </p:spTgt>
                                        </p:tgtEl>
                                      </p:cBhvr>
                                    </p:animEffect>
                                  </p:childTnLst>
                                </p:cTn>
                              </p:par>
                              <p:par>
                                <p:cTn id="8" presetID="9" presetClass="emph" presetSubtype="0" nodeType="withEffect">
                                  <p:stCondLst>
                                    <p:cond delay="0"/>
                                  </p:stCondLst>
                                  <p:childTnLst>
                                    <p:set>
                                      <p:cBhvr rctx="PPT">
                                        <p:cTn id="9" dur="indefinite"/>
                                        <p:tgtEl>
                                          <p:spTgt spid="22">
                                            <p:txEl>
                                              <p:pRg st="1" end="1"/>
                                            </p:txEl>
                                          </p:spTgt>
                                        </p:tgtEl>
                                        <p:attrNameLst>
                                          <p:attrName>style.opacity</p:attrName>
                                        </p:attrNameLst>
                                      </p:cBhvr>
                                      <p:to>
                                        <p:strVal val="0.25"/>
                                      </p:to>
                                    </p:set>
                                    <p:animEffect filter="image" prLst="opacity: 0.25">
                                      <p:cBhvr rctx="IE">
                                        <p:cTn id="10" dur="indefinite"/>
                                        <p:tgtEl>
                                          <p:spTgt spid="22">
                                            <p:txEl>
                                              <p:pRg st="1" end="1"/>
                                            </p:txEl>
                                          </p:spTgt>
                                        </p:tgtEl>
                                      </p:cBhvr>
                                    </p:animEffect>
                                  </p:childTnLst>
                                </p:cTn>
                              </p:par>
                              <p:par>
                                <p:cTn id="11" presetID="9" presetClass="emph" presetSubtype="0" nodeType="withEffect">
                                  <p:stCondLst>
                                    <p:cond delay="0"/>
                                  </p:stCondLst>
                                  <p:childTnLst>
                                    <p:set>
                                      <p:cBhvr rctx="PPT">
                                        <p:cTn id="12" dur="indefinite"/>
                                        <p:tgtEl>
                                          <p:spTgt spid="22">
                                            <p:txEl>
                                              <p:pRg st="2" end="2"/>
                                            </p:txEl>
                                          </p:spTgt>
                                        </p:tgtEl>
                                        <p:attrNameLst>
                                          <p:attrName>style.opacity</p:attrName>
                                        </p:attrNameLst>
                                      </p:cBhvr>
                                      <p:to>
                                        <p:strVal val="0.25"/>
                                      </p:to>
                                    </p:set>
                                    <p:animEffect filter="image" prLst="opacity: 0.25">
                                      <p:cBhvr rctx="IE">
                                        <p:cTn id="13" dur="indefinite"/>
                                        <p:tgtEl>
                                          <p:spTgt spid="22">
                                            <p:txEl>
                                              <p:pRg st="2" end="2"/>
                                            </p:txEl>
                                          </p:spTgt>
                                        </p:tgtEl>
                                      </p:cBhvr>
                                    </p:animEffect>
                                  </p:childTnLst>
                                </p:cTn>
                              </p:par>
                              <p:par>
                                <p:cTn id="14" presetID="9" presetClass="emph" presetSubtype="0" nodeType="withEffect">
                                  <p:stCondLst>
                                    <p:cond delay="0"/>
                                  </p:stCondLst>
                                  <p:childTnLst>
                                    <p:set>
                                      <p:cBhvr rctx="PPT">
                                        <p:cTn id="15" dur="indefinite"/>
                                        <p:tgtEl>
                                          <p:spTgt spid="22">
                                            <p:txEl>
                                              <p:pRg st="6" end="6"/>
                                            </p:txEl>
                                          </p:spTgt>
                                        </p:tgtEl>
                                        <p:attrNameLst>
                                          <p:attrName>style.opacity</p:attrName>
                                        </p:attrNameLst>
                                      </p:cBhvr>
                                      <p:to>
                                        <p:strVal val="0.25"/>
                                      </p:to>
                                    </p:set>
                                    <p:animEffect filter="image" prLst="opacity: 0.25">
                                      <p:cBhvr rctx="IE">
                                        <p:cTn id="16" dur="indefinite"/>
                                        <p:tgtEl>
                                          <p:spTgt spid="22">
                                            <p:txEl>
                                              <p:pRg st="6" end="6"/>
                                            </p:txEl>
                                          </p:spTgt>
                                        </p:tgtEl>
                                      </p:cBhvr>
                                    </p:animEffect>
                                  </p:childTnLst>
                                </p:cTn>
                              </p:par>
                              <p:par>
                                <p:cTn id="17" presetID="9" presetClass="emph" presetSubtype="0" nodeType="withEffect">
                                  <p:stCondLst>
                                    <p:cond delay="0"/>
                                  </p:stCondLst>
                                  <p:childTnLst>
                                    <p:set>
                                      <p:cBhvr rctx="PPT">
                                        <p:cTn id="18" dur="indefinite"/>
                                        <p:tgtEl>
                                          <p:spTgt spid="22">
                                            <p:txEl>
                                              <p:pRg st="7" end="7"/>
                                            </p:txEl>
                                          </p:spTgt>
                                        </p:tgtEl>
                                        <p:attrNameLst>
                                          <p:attrName>style.opacity</p:attrName>
                                        </p:attrNameLst>
                                      </p:cBhvr>
                                      <p:to>
                                        <p:strVal val="0.25"/>
                                      </p:to>
                                    </p:set>
                                    <p:animEffect filter="image" prLst="opacity: 0.25">
                                      <p:cBhvr rctx="IE">
                                        <p:cTn id="19" dur="indefinite"/>
                                        <p:tgtEl>
                                          <p:spTgt spid="22">
                                            <p:txEl>
                                              <p:pRg st="7" end="7"/>
                                            </p:txEl>
                                          </p:spTgt>
                                        </p:tgtEl>
                                      </p:cBhvr>
                                    </p:animEffect>
                                  </p:childTnLst>
                                </p:cTn>
                              </p:par>
                              <p:par>
                                <p:cTn id="20" presetID="9" presetClass="emph" presetSubtype="0" nodeType="withEffect">
                                  <p:stCondLst>
                                    <p:cond delay="0"/>
                                  </p:stCondLst>
                                  <p:childTnLst>
                                    <p:set>
                                      <p:cBhvr rctx="PPT">
                                        <p:cTn id="21" dur="indefinite"/>
                                        <p:tgtEl>
                                          <p:spTgt spid="22">
                                            <p:txEl>
                                              <p:pRg st="8" end="8"/>
                                            </p:txEl>
                                          </p:spTgt>
                                        </p:tgtEl>
                                        <p:attrNameLst>
                                          <p:attrName>style.opacity</p:attrName>
                                        </p:attrNameLst>
                                      </p:cBhvr>
                                      <p:to>
                                        <p:strVal val="0.25"/>
                                      </p:to>
                                    </p:set>
                                    <p:animEffect filter="image" prLst="opacity: 0.25">
                                      <p:cBhvr rctx="IE">
                                        <p:cTn id="22" dur="indefinite"/>
                                        <p:tgtEl>
                                          <p:spTgt spid="22">
                                            <p:txEl>
                                              <p:pRg st="8" end="8"/>
                                            </p:txEl>
                                          </p:spTgt>
                                        </p:tgtEl>
                                      </p:cBhvr>
                                    </p:animEffect>
                                  </p:childTnLst>
                                </p:cTn>
                              </p:par>
                              <p:par>
                                <p:cTn id="23" presetID="9" presetClass="emph" presetSubtype="0" nodeType="withEffect">
                                  <p:stCondLst>
                                    <p:cond delay="0"/>
                                  </p:stCondLst>
                                  <p:childTnLst>
                                    <p:set>
                                      <p:cBhvr rctx="PPT">
                                        <p:cTn id="24" dur="indefinite"/>
                                        <p:tgtEl>
                                          <p:spTgt spid="22">
                                            <p:txEl>
                                              <p:pRg st="9" end="9"/>
                                            </p:txEl>
                                          </p:spTgt>
                                        </p:tgtEl>
                                        <p:attrNameLst>
                                          <p:attrName>style.opacity</p:attrName>
                                        </p:attrNameLst>
                                      </p:cBhvr>
                                      <p:to>
                                        <p:strVal val="0.25"/>
                                      </p:to>
                                    </p:set>
                                    <p:animEffect filter="image" prLst="opacity: 0.25">
                                      <p:cBhvr rctx="IE">
                                        <p:cTn id="25" dur="indefinite"/>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24000"/>
            <a:ext cx="8686800" cy="3173176"/>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This </a:t>
            </a:r>
            <a:r>
              <a:rPr lang="en-US" sz="2200" dirty="0">
                <a:solidFill>
                  <a:srgbClr val="C00000"/>
                </a:solidFill>
                <a:latin typeface="Cambria" panose="02040503050406030204" pitchFamily="18" charset="0"/>
                <a:cs typeface="Times New Roman" panose="02020603050405020304" pitchFamily="18" charset="0"/>
              </a:rPr>
              <a:t>vacuum world </a:t>
            </a:r>
            <a:r>
              <a:rPr lang="en-US" sz="2200" dirty="0">
                <a:latin typeface="Cambria" panose="02040503050406030204" pitchFamily="18" charset="0"/>
                <a:cs typeface="Times New Roman" panose="02020603050405020304" pitchFamily="18" charset="0"/>
              </a:rPr>
              <a:t>has just two </a:t>
            </a:r>
            <a:r>
              <a:rPr lang="en-US" sz="2200" dirty="0">
                <a:solidFill>
                  <a:srgbClr val="C00000"/>
                </a:solidFill>
                <a:latin typeface="Cambria" panose="02040503050406030204" pitchFamily="18" charset="0"/>
                <a:cs typeface="Times New Roman" panose="02020603050405020304" pitchFamily="18" charset="0"/>
              </a:rPr>
              <a:t>locations</a:t>
            </a:r>
            <a:r>
              <a:rPr lang="en-US" sz="2200" dirty="0">
                <a:latin typeface="Cambria" panose="02040503050406030204" pitchFamily="18" charset="0"/>
                <a:cs typeface="Times New Roman" panose="02020603050405020304" pitchFamily="18" charset="0"/>
              </a:rPr>
              <a:t>: </a:t>
            </a:r>
            <a:r>
              <a:rPr lang="en-US" sz="2200" dirty="0">
                <a:solidFill>
                  <a:srgbClr val="000099"/>
                </a:solidFill>
                <a:latin typeface="Cambria" panose="02040503050406030204" pitchFamily="18" charset="0"/>
                <a:cs typeface="Times New Roman" panose="02020603050405020304" pitchFamily="18" charset="0"/>
              </a:rPr>
              <a:t>square A and B</a:t>
            </a:r>
            <a:r>
              <a:rPr lang="en-US" sz="2200" dirty="0">
                <a:latin typeface="Cambria" panose="02040503050406030204" pitchFamily="18" charset="0"/>
                <a:cs typeface="Times New Roman" panose="02020603050405020304" pitchFamily="18" charset="0"/>
              </a:rPr>
              <a:t>.</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The vacuum agent </a:t>
            </a:r>
            <a:r>
              <a:rPr lang="en-US" sz="2200" dirty="0">
                <a:solidFill>
                  <a:srgbClr val="C00000"/>
                </a:solidFill>
                <a:latin typeface="Cambria" panose="02040503050406030204" pitchFamily="18" charset="0"/>
                <a:cs typeface="Times New Roman" panose="02020603050405020304" pitchFamily="18" charset="0"/>
              </a:rPr>
              <a:t>perceives</a:t>
            </a:r>
            <a:r>
              <a:rPr lang="en-US" sz="2200" dirty="0">
                <a:latin typeface="Cambria" panose="02040503050406030204" pitchFamily="18" charset="0"/>
                <a:cs typeface="Times New Roman" panose="02020603050405020304" pitchFamily="18" charset="0"/>
              </a:rPr>
              <a:t> which </a:t>
            </a:r>
            <a:r>
              <a:rPr lang="en-US" sz="2200" dirty="0">
                <a:solidFill>
                  <a:srgbClr val="000099"/>
                </a:solidFill>
                <a:latin typeface="Cambria" panose="02040503050406030204" pitchFamily="18" charset="0"/>
                <a:cs typeface="Times New Roman" panose="02020603050405020304" pitchFamily="18" charset="0"/>
              </a:rPr>
              <a:t>square it is in </a:t>
            </a:r>
            <a:r>
              <a:rPr lang="en-US" sz="2200" dirty="0">
                <a:latin typeface="Cambria" panose="02040503050406030204" pitchFamily="18" charset="0"/>
                <a:cs typeface="Times New Roman" panose="02020603050405020304" pitchFamily="18" charset="0"/>
              </a:rPr>
              <a:t>and whether there is </a:t>
            </a:r>
            <a:r>
              <a:rPr lang="en-US" sz="2200" dirty="0">
                <a:solidFill>
                  <a:srgbClr val="000099"/>
                </a:solidFill>
                <a:latin typeface="Cambria" panose="02040503050406030204" pitchFamily="18" charset="0"/>
                <a:cs typeface="Times New Roman" panose="02020603050405020304" pitchFamily="18" charset="0"/>
              </a:rPr>
              <a:t>dirt in the square</a:t>
            </a:r>
            <a:r>
              <a:rPr lang="en-US" sz="2200" dirty="0">
                <a:latin typeface="Cambria" panose="02040503050406030204" pitchFamily="18" charset="0"/>
                <a:cs typeface="Times New Roman" panose="02020603050405020304" pitchFamily="18" charset="0"/>
              </a:rPr>
              <a:t>.</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It can choose to move </a:t>
            </a:r>
            <a:r>
              <a:rPr lang="en-US" sz="2200" dirty="0">
                <a:solidFill>
                  <a:srgbClr val="000099"/>
                </a:solidFill>
                <a:latin typeface="Cambria" panose="02040503050406030204" pitchFamily="18" charset="0"/>
                <a:cs typeface="Times New Roman" panose="02020603050405020304" pitchFamily="18" charset="0"/>
              </a:rPr>
              <a:t>left, move right, suck up the dirt</a:t>
            </a:r>
            <a:r>
              <a:rPr lang="en-US" sz="2200" dirty="0">
                <a:latin typeface="Cambria" panose="02040503050406030204" pitchFamily="18" charset="0"/>
                <a:cs typeface="Times New Roman" panose="02020603050405020304" pitchFamily="18" charset="0"/>
              </a:rPr>
              <a:t>, or do </a:t>
            </a:r>
            <a:r>
              <a:rPr lang="en-US" sz="2200" dirty="0">
                <a:solidFill>
                  <a:srgbClr val="000099"/>
                </a:solidFill>
                <a:latin typeface="Cambria" panose="02040503050406030204" pitchFamily="18" charset="0"/>
                <a:cs typeface="Times New Roman" panose="02020603050405020304" pitchFamily="18" charset="0"/>
              </a:rPr>
              <a:t>nothing</a:t>
            </a:r>
            <a:r>
              <a:rPr lang="en-US" sz="2200" dirty="0">
                <a:latin typeface="Cambria" panose="02040503050406030204" pitchFamily="18" charset="0"/>
                <a:cs typeface="Times New Roman" panose="02020603050405020304" pitchFamily="18" charset="0"/>
              </a:rPr>
              <a:t>.</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One very simple agent function is the following: if the current square is dirty, then suck, otherwise move to the other square. </a:t>
            </a: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Example: Vacuum World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1013528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24000"/>
                <a:ext cx="8686800" cy="2800767"/>
              </a:xfrm>
              <a:prstGeom prst="rect">
                <a:avLst/>
              </a:prstGeom>
            </p:spPr>
            <p:txBody>
              <a:bodyPr wrap="square">
                <a:spAutoFit/>
              </a:bodyPr>
              <a:lstStyle/>
              <a:p>
                <a:pPr marL="342900" indent="-342900" algn="just">
                  <a:buClr>
                    <a:srgbClr val="C00000"/>
                  </a:buClr>
                  <a:buFont typeface="Wingdings" panose="05000000000000000000" pitchFamily="2" charset="2"/>
                  <a:buChar char="Ø"/>
                </a:pPr>
                <a:r>
                  <a:rPr lang="en-US" sz="2200" dirty="0">
                    <a:solidFill>
                      <a:srgbClr val="C00000"/>
                    </a:solidFill>
                    <a:latin typeface="Cambria" panose="02040503050406030204" pitchFamily="18" charset="0"/>
                    <a:cs typeface="Times New Roman" panose="02020603050405020304" pitchFamily="18" charset="0"/>
                  </a:rPr>
                  <a:t>States</a:t>
                </a:r>
                <a:r>
                  <a:rPr lang="en-US" sz="2200" dirty="0">
                    <a:latin typeface="Cambria" panose="02040503050406030204" pitchFamily="18" charset="0"/>
                    <a:cs typeface="Times New Roman" panose="02020603050405020304" pitchFamily="18" charset="0"/>
                  </a:rPr>
                  <a:t>: The agent is in one of two locations. Thus there are </a:t>
                </a:r>
                <a14:m>
                  <m:oMath xmlns:m="http://schemas.openxmlformats.org/officeDocument/2006/math">
                    <m:r>
                      <a:rPr lang="en-US" sz="2200" i="1">
                        <a:latin typeface="Cambria Math"/>
                        <a:cs typeface="Times New Roman" panose="02020603050405020304" pitchFamily="18" charset="0"/>
                      </a:rPr>
                      <m:t>2</m:t>
                    </m:r>
                    <m:r>
                      <a:rPr lang="en-US" sz="2200" i="1">
                        <a:latin typeface="Cambria Math"/>
                        <a:ea typeface="Cambria Math"/>
                        <a:cs typeface="Times New Roman" panose="02020603050405020304" pitchFamily="18" charset="0"/>
                      </a:rPr>
                      <m:t>×</m:t>
                    </m:r>
                    <m:sSup>
                      <m:sSupPr>
                        <m:ctrlPr>
                          <a:rPr lang="en-US" sz="2200" i="1">
                            <a:latin typeface="Cambria Math"/>
                            <a:ea typeface="Cambria Math"/>
                            <a:cs typeface="Times New Roman" panose="02020603050405020304" pitchFamily="18" charset="0"/>
                          </a:rPr>
                        </m:ctrlPr>
                      </m:sSupPr>
                      <m:e>
                        <m:r>
                          <a:rPr lang="en-US" sz="2200" i="1">
                            <a:latin typeface="Cambria Math"/>
                            <a:ea typeface="Cambria Math"/>
                            <a:cs typeface="Times New Roman" panose="02020603050405020304" pitchFamily="18" charset="0"/>
                          </a:rPr>
                          <m:t>2</m:t>
                        </m:r>
                      </m:e>
                      <m:sup>
                        <m:r>
                          <a:rPr lang="en-US" sz="2200" i="1">
                            <a:latin typeface="Cambria Math"/>
                            <a:ea typeface="Cambria Math"/>
                            <a:cs typeface="Times New Roman" panose="02020603050405020304" pitchFamily="18" charset="0"/>
                          </a:rPr>
                          <m:t>2</m:t>
                        </m:r>
                      </m:sup>
                    </m:sSup>
                    <m:r>
                      <a:rPr lang="en-US" sz="2200" i="1">
                        <a:latin typeface="Cambria Math"/>
                        <a:ea typeface="Cambria Math"/>
                        <a:cs typeface="Times New Roman" panose="02020603050405020304" pitchFamily="18" charset="0"/>
                      </a:rPr>
                      <m:t>=</m:t>
                    </m:r>
                    <m:r>
                      <a:rPr lang="en-US" sz="2200" i="1">
                        <a:latin typeface="Cambria Math"/>
                        <a:ea typeface="Cambria Math"/>
                        <a:cs typeface="Times New Roman" panose="02020603050405020304" pitchFamily="18" charset="0"/>
                      </a:rPr>
                      <m:t>8</m:t>
                    </m:r>
                  </m:oMath>
                </a14:m>
                <a:r>
                  <a:rPr lang="en-US" sz="2200" dirty="0">
                    <a:latin typeface="Cambria" panose="02040503050406030204" pitchFamily="18" charset="0"/>
                    <a:cs typeface="Times New Roman" panose="02020603050405020304" pitchFamily="18" charset="0"/>
                  </a:rPr>
                  <a:t> possible world states.</a:t>
                </a:r>
              </a:p>
              <a:p>
                <a:pPr marL="342900" indent="-342900" algn="just">
                  <a:buClr>
                    <a:srgbClr val="C00000"/>
                  </a:buClr>
                  <a:buFont typeface="Wingdings" panose="05000000000000000000" pitchFamily="2" charset="2"/>
                  <a:buChar char="Ø"/>
                </a:pPr>
                <a:r>
                  <a:rPr lang="en-US" sz="2200" dirty="0">
                    <a:solidFill>
                      <a:srgbClr val="C00000"/>
                    </a:solidFill>
                    <a:latin typeface="Cambria" panose="02040503050406030204" pitchFamily="18" charset="0"/>
                    <a:cs typeface="Times New Roman" panose="02020603050405020304" pitchFamily="18" charset="0"/>
                  </a:rPr>
                  <a:t>Initial State</a:t>
                </a:r>
                <a:r>
                  <a:rPr lang="en-US" sz="2200" dirty="0">
                    <a:latin typeface="Cambria" panose="02040503050406030204" pitchFamily="18" charset="0"/>
                    <a:cs typeface="Times New Roman" panose="02020603050405020304" pitchFamily="18" charset="0"/>
                  </a:rPr>
                  <a:t>: Any state can be designed as the initial state.</a:t>
                </a:r>
              </a:p>
              <a:p>
                <a:pPr marL="342900" indent="-342900" algn="just">
                  <a:buClr>
                    <a:srgbClr val="C00000"/>
                  </a:buClr>
                  <a:buFont typeface="Wingdings" panose="05000000000000000000" pitchFamily="2" charset="2"/>
                  <a:buChar char="Ø"/>
                </a:pPr>
                <a:r>
                  <a:rPr lang="en-US" sz="2200" dirty="0">
                    <a:solidFill>
                      <a:srgbClr val="C00000"/>
                    </a:solidFill>
                    <a:latin typeface="Cambria" panose="02040503050406030204" pitchFamily="18" charset="0"/>
                    <a:cs typeface="Times New Roman" panose="02020603050405020304" pitchFamily="18" charset="0"/>
                  </a:rPr>
                  <a:t>Successor function</a:t>
                </a:r>
                <a:r>
                  <a:rPr lang="en-US" sz="2200" dirty="0">
                    <a:latin typeface="Cambria" panose="02040503050406030204" pitchFamily="18" charset="0"/>
                    <a:cs typeface="Times New Roman" panose="02020603050405020304" pitchFamily="18" charset="0"/>
                  </a:rPr>
                  <a:t>: This generate the legal </a:t>
                </a:r>
                <a:r>
                  <a:rPr lang="en-US" sz="2200" dirty="0">
                    <a:solidFill>
                      <a:srgbClr val="000099"/>
                    </a:solidFill>
                    <a:latin typeface="Cambria" panose="02040503050406030204" pitchFamily="18" charset="0"/>
                    <a:cs typeface="Times New Roman" panose="02020603050405020304" pitchFamily="18" charset="0"/>
                  </a:rPr>
                  <a:t>states</a:t>
                </a:r>
                <a:r>
                  <a:rPr lang="en-US" sz="2200" dirty="0">
                    <a:latin typeface="Cambria" panose="02040503050406030204" pitchFamily="18" charset="0"/>
                    <a:cs typeface="Times New Roman" panose="02020603050405020304" pitchFamily="18" charset="0"/>
                  </a:rPr>
                  <a:t> that </a:t>
                </a:r>
                <a:r>
                  <a:rPr lang="en-US" sz="2200" dirty="0">
                    <a:solidFill>
                      <a:srgbClr val="000099"/>
                    </a:solidFill>
                    <a:latin typeface="Cambria" panose="02040503050406030204" pitchFamily="18" charset="0"/>
                    <a:cs typeface="Times New Roman" panose="02020603050405020304" pitchFamily="18" charset="0"/>
                  </a:rPr>
                  <a:t>result</a:t>
                </a:r>
                <a:r>
                  <a:rPr lang="en-US" sz="2200" dirty="0">
                    <a:latin typeface="Cambria" panose="02040503050406030204" pitchFamily="18" charset="0"/>
                    <a:cs typeface="Times New Roman" panose="02020603050405020304" pitchFamily="18" charset="0"/>
                  </a:rPr>
                  <a:t> from </a:t>
                </a:r>
                <a:r>
                  <a:rPr lang="en-US" sz="2200" dirty="0">
                    <a:solidFill>
                      <a:srgbClr val="000099"/>
                    </a:solidFill>
                    <a:latin typeface="Cambria" panose="02040503050406030204" pitchFamily="18" charset="0"/>
                    <a:cs typeface="Times New Roman" panose="02020603050405020304" pitchFamily="18" charset="0"/>
                  </a:rPr>
                  <a:t>trying the three actions </a:t>
                </a:r>
                <a:r>
                  <a:rPr lang="en-US" sz="2200" dirty="0">
                    <a:latin typeface="Cambria" panose="02040503050406030204" pitchFamily="18" charset="0"/>
                    <a:cs typeface="Times New Roman" panose="02020603050405020304" pitchFamily="18" charset="0"/>
                  </a:rPr>
                  <a:t>(Left, Right, Suck).</a:t>
                </a:r>
              </a:p>
              <a:p>
                <a:pPr marL="342900" indent="-342900" algn="just">
                  <a:buClr>
                    <a:srgbClr val="C00000"/>
                  </a:buClr>
                  <a:buFont typeface="Wingdings" panose="05000000000000000000" pitchFamily="2" charset="2"/>
                  <a:buChar char="Ø"/>
                </a:pPr>
                <a:r>
                  <a:rPr lang="en-US" sz="2200" dirty="0">
                    <a:solidFill>
                      <a:srgbClr val="C00000"/>
                    </a:solidFill>
                    <a:latin typeface="Cambria" panose="02040503050406030204" pitchFamily="18" charset="0"/>
                    <a:cs typeface="Times New Roman" panose="02020603050405020304" pitchFamily="18" charset="0"/>
                  </a:rPr>
                  <a:t>Goal Test</a:t>
                </a:r>
                <a:r>
                  <a:rPr lang="en-US" sz="2200" dirty="0">
                    <a:latin typeface="Cambria" panose="02040503050406030204" pitchFamily="18" charset="0"/>
                    <a:cs typeface="Times New Roman" panose="02020603050405020304" pitchFamily="18" charset="0"/>
                  </a:rPr>
                  <a:t>: This checks whether </a:t>
                </a:r>
                <a:r>
                  <a:rPr lang="en-US" sz="2200" dirty="0">
                    <a:solidFill>
                      <a:srgbClr val="000099"/>
                    </a:solidFill>
                    <a:latin typeface="Cambria" panose="02040503050406030204" pitchFamily="18" charset="0"/>
                    <a:cs typeface="Times New Roman" panose="02020603050405020304" pitchFamily="18" charset="0"/>
                  </a:rPr>
                  <a:t>all the squares are clean</a:t>
                </a:r>
                <a:r>
                  <a:rPr lang="en-US" sz="2200" dirty="0">
                    <a:latin typeface="Cambria" panose="02040503050406030204" pitchFamily="18" charset="0"/>
                    <a:cs typeface="Times New Roman" panose="02020603050405020304" pitchFamily="18" charset="0"/>
                  </a:rPr>
                  <a:t>.</a:t>
                </a:r>
              </a:p>
              <a:p>
                <a:pPr marL="342900" indent="-342900" algn="just">
                  <a:buClr>
                    <a:srgbClr val="C00000"/>
                  </a:buClr>
                  <a:buFont typeface="Wingdings" panose="05000000000000000000" pitchFamily="2" charset="2"/>
                  <a:buChar char="Ø"/>
                </a:pPr>
                <a:r>
                  <a:rPr lang="en-US" sz="2200" dirty="0">
                    <a:solidFill>
                      <a:srgbClr val="C00000"/>
                    </a:solidFill>
                    <a:latin typeface="Cambria" panose="02040503050406030204" pitchFamily="18" charset="0"/>
                    <a:cs typeface="Times New Roman" panose="02020603050405020304" pitchFamily="18" charset="0"/>
                  </a:rPr>
                  <a:t>Path Cost</a:t>
                </a:r>
                <a:r>
                  <a:rPr lang="en-US" sz="2200" dirty="0">
                    <a:latin typeface="Cambria" panose="02040503050406030204" pitchFamily="18" charset="0"/>
                    <a:cs typeface="Times New Roman" panose="02020603050405020304" pitchFamily="18" charset="0"/>
                  </a:rPr>
                  <a:t>: Each step </a:t>
                </a:r>
                <a:r>
                  <a:rPr lang="en-US" sz="2200" dirty="0">
                    <a:solidFill>
                      <a:srgbClr val="000099"/>
                    </a:solidFill>
                    <a:latin typeface="Cambria" panose="02040503050406030204" pitchFamily="18" charset="0"/>
                    <a:cs typeface="Times New Roman" panose="02020603050405020304" pitchFamily="18" charset="0"/>
                  </a:rPr>
                  <a:t>costs 1</a:t>
                </a:r>
                <a:r>
                  <a:rPr lang="en-US" sz="2200" dirty="0">
                    <a:latin typeface="Cambria" panose="02040503050406030204" pitchFamily="18" charset="0"/>
                    <a:cs typeface="Times New Roman" panose="02020603050405020304" pitchFamily="18" charset="0"/>
                  </a:rPr>
                  <a:t>, so the path cost is the </a:t>
                </a:r>
                <a:r>
                  <a:rPr lang="en-US" sz="2200" dirty="0">
                    <a:solidFill>
                      <a:srgbClr val="000099"/>
                    </a:solidFill>
                    <a:latin typeface="Cambria" panose="02040503050406030204" pitchFamily="18" charset="0"/>
                    <a:cs typeface="Times New Roman" panose="02020603050405020304" pitchFamily="18" charset="0"/>
                  </a:rPr>
                  <a:t>number of steps in the path</a:t>
                </a:r>
                <a:r>
                  <a:rPr lang="en-US" sz="2200" dirty="0">
                    <a:latin typeface="Cambria" panose="02040503050406030204" pitchFamily="18" charset="0"/>
                    <a:cs typeface="Times New Roman" panose="02020603050405020304" pitchFamily="18" charset="0"/>
                  </a:rPr>
                  <a:t>.</a:t>
                </a:r>
              </a:p>
            </p:txBody>
          </p:sp>
        </mc:Choice>
        <mc:Fallback xmlns="">
          <p:sp>
            <p:nvSpPr>
              <p:cNvPr id="22" name="Rectangle 21"/>
              <p:cNvSpPr>
                <a:spLocks noRot="1" noChangeAspect="1" noMove="1" noResize="1" noEditPoints="1" noAdjustHandles="1" noChangeArrowheads="1" noChangeShapeType="1" noTextEdit="1"/>
              </p:cNvSpPr>
              <p:nvPr/>
            </p:nvSpPr>
            <p:spPr>
              <a:xfrm>
                <a:off x="152400" y="1524000"/>
                <a:ext cx="8686800" cy="2800767"/>
              </a:xfrm>
              <a:prstGeom prst="rect">
                <a:avLst/>
              </a:prstGeom>
              <a:blipFill rotWithShape="1">
                <a:blip r:embed="rId3"/>
                <a:stretch>
                  <a:fillRect l="-702" t="-1307" r="-912" b="-3486"/>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Example: Vacuum </a:t>
            </a:r>
            <a:r>
              <a:rPr lang="en-US" sz="2400" b="1" dirty="0" smtClean="0">
                <a:solidFill>
                  <a:srgbClr val="FF0000"/>
                </a:solidFill>
                <a:latin typeface="Cambria" panose="02040503050406030204" pitchFamily="18" charset="0"/>
              </a:rPr>
              <a:t>World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4343400"/>
            <a:ext cx="499110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078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24000"/>
            <a:ext cx="5638800" cy="5189113"/>
          </a:xfrm>
          <a:prstGeom prst="rect">
            <a:avLst/>
          </a:prstGeom>
        </p:spPr>
        <p:txBody>
          <a:bodyPr wrap="square">
            <a:spAutoFit/>
          </a:bodyPr>
          <a:lstStyle/>
          <a:p>
            <a:pPr marL="342900" indent="-342900" algn="just">
              <a:lnSpc>
                <a:spcPct val="120000"/>
              </a:lnSpc>
              <a:buClr>
                <a:srgbClr val="C00000"/>
              </a:buClr>
              <a:buFont typeface="Wingdings" panose="05000000000000000000" pitchFamily="2" charset="2"/>
              <a:buChar char="Ø"/>
            </a:pPr>
            <a:r>
              <a:rPr lang="en-US" sz="2100" dirty="0">
                <a:latin typeface="Cambria" panose="02040503050406030204" pitchFamily="18" charset="0"/>
                <a:cs typeface="Times New Roman" panose="02020603050405020304" pitchFamily="18" charset="0"/>
              </a:rPr>
              <a:t>The </a:t>
            </a:r>
            <a:r>
              <a:rPr lang="en-US" sz="2100" dirty="0">
                <a:solidFill>
                  <a:srgbClr val="C00000"/>
                </a:solidFill>
                <a:latin typeface="Cambria" panose="02040503050406030204" pitchFamily="18" charset="0"/>
                <a:cs typeface="Times New Roman" panose="02020603050405020304" pitchFamily="18" charset="0"/>
              </a:rPr>
              <a:t>goal of 8-queens </a:t>
            </a:r>
            <a:r>
              <a:rPr lang="en-US" sz="2100" dirty="0">
                <a:latin typeface="Cambria" panose="02040503050406030204" pitchFamily="18" charset="0"/>
                <a:cs typeface="Times New Roman" panose="02020603050405020304" pitchFamily="18" charset="0"/>
              </a:rPr>
              <a:t>problem is to </a:t>
            </a:r>
            <a:r>
              <a:rPr lang="en-US" sz="2100" dirty="0">
                <a:solidFill>
                  <a:srgbClr val="000099"/>
                </a:solidFill>
                <a:latin typeface="Cambria" panose="02040503050406030204" pitchFamily="18" charset="0"/>
                <a:cs typeface="Times New Roman" panose="02020603050405020304" pitchFamily="18" charset="0"/>
              </a:rPr>
              <a:t>place 8 queens on chessboard such that no queens attacks any other </a:t>
            </a:r>
            <a:r>
              <a:rPr lang="en-US" sz="2100" dirty="0">
                <a:latin typeface="Cambria" panose="02040503050406030204" pitchFamily="18" charset="0"/>
                <a:cs typeface="Times New Roman" panose="02020603050405020304" pitchFamily="18" charset="0"/>
              </a:rPr>
              <a:t>( a queen attacks any piece in the same row, column or diagonal</a:t>
            </a:r>
            <a:r>
              <a:rPr lang="en-US" sz="2100" dirty="0" smtClean="0">
                <a:latin typeface="Cambria" panose="02040503050406030204" pitchFamily="18" charset="0"/>
                <a:cs typeface="Times New Roman" panose="02020603050405020304" pitchFamily="18" charset="0"/>
              </a:rPr>
              <a:t>)</a:t>
            </a:r>
          </a:p>
          <a:p>
            <a:pPr marL="171450" indent="-171450" algn="just">
              <a:lnSpc>
                <a:spcPct val="120000"/>
              </a:lnSpc>
              <a:buClr>
                <a:srgbClr val="C00000"/>
              </a:buClr>
              <a:buFont typeface="Wingdings" panose="05000000000000000000" pitchFamily="2" charset="2"/>
              <a:buChar char="Ø"/>
            </a:pPr>
            <a:endParaRPr lang="en-US" sz="800" dirty="0">
              <a:latin typeface="Cambria" panose="02040503050406030204" pitchFamily="18" charset="0"/>
              <a:cs typeface="Times New Roman" panose="02020603050405020304" pitchFamily="18" charset="0"/>
            </a:endParaRPr>
          </a:p>
          <a:p>
            <a:pPr marL="342900" indent="-342900" algn="just">
              <a:lnSpc>
                <a:spcPct val="120000"/>
              </a:lnSpc>
              <a:buClr>
                <a:srgbClr val="C00000"/>
              </a:buClr>
              <a:buFont typeface="Wingdings" panose="05000000000000000000" pitchFamily="2" charset="2"/>
              <a:buChar char="Ø"/>
            </a:pPr>
            <a:r>
              <a:rPr lang="en-US" sz="2100" dirty="0">
                <a:latin typeface="Cambria" panose="02040503050406030204" pitchFamily="18" charset="0"/>
                <a:cs typeface="Times New Roman" panose="02020603050405020304" pitchFamily="18" charset="0"/>
              </a:rPr>
              <a:t>An </a:t>
            </a:r>
            <a:r>
              <a:rPr lang="en-US" sz="2100" b="1" dirty="0">
                <a:solidFill>
                  <a:srgbClr val="C00000"/>
                </a:solidFill>
                <a:latin typeface="Cambria" panose="02040503050406030204" pitchFamily="18" charset="0"/>
                <a:cs typeface="Times New Roman" panose="02020603050405020304" pitchFamily="18" charset="0"/>
              </a:rPr>
              <a:t>incremental formulation </a:t>
            </a:r>
            <a:r>
              <a:rPr lang="en-US" sz="2100" dirty="0">
                <a:latin typeface="Cambria" panose="02040503050406030204" pitchFamily="18" charset="0"/>
                <a:cs typeface="Times New Roman" panose="02020603050405020304" pitchFamily="18" charset="0"/>
              </a:rPr>
              <a:t>involves operators that augment the state description, </a:t>
            </a:r>
            <a:r>
              <a:rPr lang="en-US" sz="2100" dirty="0">
                <a:solidFill>
                  <a:srgbClr val="000099"/>
                </a:solidFill>
                <a:latin typeface="Cambria" panose="02040503050406030204" pitchFamily="18" charset="0"/>
                <a:cs typeface="Times New Roman" panose="02020603050405020304" pitchFamily="18" charset="0"/>
              </a:rPr>
              <a:t>starting with an empty state</a:t>
            </a:r>
            <a:r>
              <a:rPr lang="en-US" sz="2100" dirty="0" smtClean="0">
                <a:latin typeface="Cambria" panose="02040503050406030204" pitchFamily="18" charset="0"/>
                <a:cs typeface="Times New Roman" panose="02020603050405020304" pitchFamily="18" charset="0"/>
              </a:rPr>
              <a:t>.</a:t>
            </a:r>
          </a:p>
          <a:p>
            <a:pPr marL="171450" indent="-171450" algn="just">
              <a:lnSpc>
                <a:spcPct val="120000"/>
              </a:lnSpc>
              <a:buClr>
                <a:srgbClr val="C00000"/>
              </a:buClr>
              <a:buFont typeface="Wingdings" panose="05000000000000000000" pitchFamily="2" charset="2"/>
              <a:buChar char="Ø"/>
            </a:pPr>
            <a:endParaRPr lang="en-US" sz="800" dirty="0">
              <a:latin typeface="Cambria" panose="02040503050406030204" pitchFamily="18" charset="0"/>
              <a:cs typeface="Times New Roman" panose="02020603050405020304" pitchFamily="18" charset="0"/>
            </a:endParaRPr>
          </a:p>
          <a:p>
            <a:pPr marL="342900" indent="-342900" algn="just">
              <a:lnSpc>
                <a:spcPct val="120000"/>
              </a:lnSpc>
              <a:buClr>
                <a:srgbClr val="C00000"/>
              </a:buClr>
              <a:buFont typeface="Wingdings" panose="05000000000000000000" pitchFamily="2" charset="2"/>
              <a:buChar char="Ø"/>
            </a:pPr>
            <a:r>
              <a:rPr lang="en-US" sz="2100" dirty="0">
                <a:latin typeface="Cambria" panose="02040503050406030204" pitchFamily="18" charset="0"/>
                <a:cs typeface="Times New Roman" panose="02020603050405020304" pitchFamily="18" charset="0"/>
              </a:rPr>
              <a:t>For the 8-queens problem, this means that </a:t>
            </a:r>
            <a:r>
              <a:rPr lang="en-US" sz="2100" dirty="0">
                <a:solidFill>
                  <a:srgbClr val="000099"/>
                </a:solidFill>
                <a:latin typeface="Cambria" panose="02040503050406030204" pitchFamily="18" charset="0"/>
                <a:cs typeface="Times New Roman" panose="02020603050405020304" pitchFamily="18" charset="0"/>
              </a:rPr>
              <a:t>each action add queen to the state</a:t>
            </a:r>
            <a:r>
              <a:rPr lang="en-US" sz="2100" dirty="0" smtClean="0">
                <a:latin typeface="Cambria" panose="02040503050406030204" pitchFamily="18" charset="0"/>
                <a:cs typeface="Times New Roman" panose="02020603050405020304" pitchFamily="18" charset="0"/>
              </a:rPr>
              <a:t>.</a:t>
            </a:r>
          </a:p>
          <a:p>
            <a:pPr marL="171450" indent="-171450" algn="just">
              <a:lnSpc>
                <a:spcPct val="120000"/>
              </a:lnSpc>
              <a:buClr>
                <a:srgbClr val="C00000"/>
              </a:buClr>
              <a:buFont typeface="Wingdings" panose="05000000000000000000" pitchFamily="2" charset="2"/>
              <a:buChar char="Ø"/>
            </a:pPr>
            <a:endParaRPr lang="en-US" sz="800" dirty="0">
              <a:latin typeface="Cambria" panose="02040503050406030204" pitchFamily="18" charset="0"/>
              <a:cs typeface="Times New Roman" panose="02020603050405020304" pitchFamily="18" charset="0"/>
            </a:endParaRPr>
          </a:p>
          <a:p>
            <a:pPr marL="342900" indent="-342900" algn="just">
              <a:lnSpc>
                <a:spcPct val="120000"/>
              </a:lnSpc>
              <a:buClr>
                <a:srgbClr val="C00000"/>
              </a:buClr>
              <a:buFont typeface="Wingdings" panose="05000000000000000000" pitchFamily="2" charset="2"/>
              <a:buChar char="Ø"/>
            </a:pPr>
            <a:r>
              <a:rPr lang="en-US" sz="2100" dirty="0">
                <a:latin typeface="Cambria" panose="02040503050406030204" pitchFamily="18" charset="0"/>
                <a:cs typeface="Times New Roman" panose="02020603050405020304" pitchFamily="18" charset="0"/>
              </a:rPr>
              <a:t>A </a:t>
            </a:r>
            <a:r>
              <a:rPr lang="en-US" sz="2100" b="1" dirty="0">
                <a:solidFill>
                  <a:srgbClr val="C00000"/>
                </a:solidFill>
                <a:latin typeface="Cambria" panose="02040503050406030204" pitchFamily="18" charset="0"/>
                <a:cs typeface="Times New Roman" panose="02020603050405020304" pitchFamily="18" charset="0"/>
              </a:rPr>
              <a:t>complete state formulation </a:t>
            </a:r>
            <a:r>
              <a:rPr lang="en-US" sz="2100" dirty="0">
                <a:latin typeface="Cambria" panose="02040503050406030204" pitchFamily="18" charset="0"/>
                <a:cs typeface="Times New Roman" panose="02020603050405020304" pitchFamily="18" charset="0"/>
              </a:rPr>
              <a:t>starts with the </a:t>
            </a:r>
            <a:r>
              <a:rPr lang="en-US" sz="2100" dirty="0">
                <a:solidFill>
                  <a:srgbClr val="000099"/>
                </a:solidFill>
                <a:latin typeface="Cambria" panose="02040503050406030204" pitchFamily="18" charset="0"/>
                <a:cs typeface="Times New Roman" panose="02020603050405020304" pitchFamily="18" charset="0"/>
              </a:rPr>
              <a:t>8-queens on the board</a:t>
            </a:r>
            <a:r>
              <a:rPr lang="en-US" sz="2100" dirty="0">
                <a:latin typeface="Cambria" panose="02040503050406030204" pitchFamily="18" charset="0"/>
                <a:cs typeface="Times New Roman" panose="02020603050405020304" pitchFamily="18" charset="0"/>
              </a:rPr>
              <a:t> and </a:t>
            </a:r>
            <a:r>
              <a:rPr lang="en-US" sz="2100" dirty="0">
                <a:solidFill>
                  <a:srgbClr val="000099"/>
                </a:solidFill>
                <a:latin typeface="Cambria" panose="02040503050406030204" pitchFamily="18" charset="0"/>
                <a:cs typeface="Times New Roman" panose="02020603050405020304" pitchFamily="18" charset="0"/>
              </a:rPr>
              <a:t>move them around</a:t>
            </a:r>
            <a:r>
              <a:rPr lang="en-US" sz="2100" dirty="0">
                <a:latin typeface="Cambria" panose="02040503050406030204" pitchFamily="18" charset="0"/>
                <a:cs typeface="Times New Roman" panose="02020603050405020304" pitchFamily="18" charset="0"/>
              </a:rPr>
              <a:t>. </a:t>
            </a: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Example: </a:t>
            </a:r>
            <a:r>
              <a:rPr lang="en-US" sz="2400" b="1" dirty="0" smtClean="0">
                <a:solidFill>
                  <a:srgbClr val="FF0000"/>
                </a:solidFill>
                <a:latin typeface="Cambria" panose="02040503050406030204" pitchFamily="18" charset="0"/>
              </a:rPr>
              <a:t>8 Queens</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057400"/>
            <a:ext cx="2895600" cy="2903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2400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24000"/>
            <a:ext cx="5638800" cy="4353499"/>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200" dirty="0">
                <a:solidFill>
                  <a:srgbClr val="C00000"/>
                </a:solidFill>
                <a:latin typeface="Times New Roman" panose="02020603050405020304" pitchFamily="18" charset="0"/>
                <a:cs typeface="Times New Roman" panose="02020603050405020304" pitchFamily="18" charset="0"/>
              </a:rPr>
              <a:t>Incremental</a:t>
            </a:r>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formulation</a:t>
            </a:r>
            <a:r>
              <a:rPr lang="en-US" sz="2200" dirty="0">
                <a:latin typeface="Times New Roman" panose="02020603050405020304" pitchFamily="18" charset="0"/>
                <a:cs typeface="Times New Roman" panose="02020603050405020304" pitchFamily="18" charset="0"/>
              </a:rPr>
              <a:t>:</a:t>
            </a:r>
          </a:p>
          <a:p>
            <a:pPr marL="800100" lvl="1" indent="-342900" algn="just">
              <a:lnSpc>
                <a:spcPct val="130000"/>
              </a:lnSpc>
              <a:buClr>
                <a:srgbClr val="000099"/>
              </a:buClr>
              <a:buFont typeface="Aharoni" panose="02010803020104030203" pitchFamily="2" charset="-79"/>
              <a:buChar char="—"/>
            </a:pPr>
            <a:r>
              <a:rPr lang="en-US" sz="2100" dirty="0">
                <a:solidFill>
                  <a:srgbClr val="000099"/>
                </a:solidFill>
                <a:latin typeface="Times New Roman" panose="02020603050405020304" pitchFamily="18" charset="0"/>
                <a:cs typeface="Times New Roman" panose="02020603050405020304" pitchFamily="18" charset="0"/>
              </a:rPr>
              <a:t>States</a:t>
            </a:r>
            <a:r>
              <a:rPr lang="en-US" sz="2100" dirty="0">
                <a:latin typeface="Times New Roman" panose="02020603050405020304" pitchFamily="18" charset="0"/>
                <a:cs typeface="Times New Roman" panose="02020603050405020304" pitchFamily="18" charset="0"/>
              </a:rPr>
              <a:t>: Any arrangement of 0 to 8 queens on the board is a state.</a:t>
            </a:r>
          </a:p>
          <a:p>
            <a:pPr marL="800100" lvl="1" indent="-342900" algn="just">
              <a:lnSpc>
                <a:spcPct val="130000"/>
              </a:lnSpc>
              <a:buClr>
                <a:srgbClr val="000099"/>
              </a:buClr>
              <a:buFont typeface="Aharoni" panose="02010803020104030203" pitchFamily="2" charset="-79"/>
              <a:buChar char="—"/>
            </a:pPr>
            <a:r>
              <a:rPr lang="en-US" sz="2100" dirty="0">
                <a:solidFill>
                  <a:srgbClr val="000099"/>
                </a:solidFill>
                <a:latin typeface="Times New Roman" panose="02020603050405020304" pitchFamily="18" charset="0"/>
                <a:cs typeface="Times New Roman" panose="02020603050405020304" pitchFamily="18" charset="0"/>
              </a:rPr>
              <a:t>Initial State</a:t>
            </a:r>
            <a:r>
              <a:rPr lang="en-US" sz="2100" dirty="0">
                <a:latin typeface="Times New Roman" panose="02020603050405020304" pitchFamily="18" charset="0"/>
                <a:cs typeface="Times New Roman" panose="02020603050405020304" pitchFamily="18" charset="0"/>
              </a:rPr>
              <a:t>: No queens on the board.</a:t>
            </a:r>
          </a:p>
          <a:p>
            <a:pPr marL="800100" lvl="1" indent="-342900" algn="just">
              <a:lnSpc>
                <a:spcPct val="130000"/>
              </a:lnSpc>
              <a:buClr>
                <a:srgbClr val="000099"/>
              </a:buClr>
              <a:buFont typeface="Aharoni" panose="02010803020104030203" pitchFamily="2" charset="-79"/>
              <a:buChar char="—"/>
            </a:pPr>
            <a:r>
              <a:rPr lang="en-US" sz="2100" dirty="0">
                <a:solidFill>
                  <a:srgbClr val="000099"/>
                </a:solidFill>
                <a:latin typeface="Times New Roman" panose="02020603050405020304" pitchFamily="18" charset="0"/>
                <a:cs typeface="Times New Roman" panose="02020603050405020304" pitchFamily="18" charset="0"/>
              </a:rPr>
              <a:t>Successor Function</a:t>
            </a:r>
            <a:r>
              <a:rPr lang="en-US" sz="2100" dirty="0">
                <a:latin typeface="Times New Roman" panose="02020603050405020304" pitchFamily="18" charset="0"/>
                <a:cs typeface="Times New Roman" panose="02020603050405020304" pitchFamily="18" charset="0"/>
              </a:rPr>
              <a:t>: Add a queen to any empty square that is not attacked.</a:t>
            </a:r>
          </a:p>
          <a:p>
            <a:pPr marL="800100" lvl="1" indent="-342900" algn="just">
              <a:lnSpc>
                <a:spcPct val="130000"/>
              </a:lnSpc>
              <a:buClr>
                <a:srgbClr val="000099"/>
              </a:buClr>
              <a:buFont typeface="Aharoni" panose="02010803020104030203" pitchFamily="2" charset="-79"/>
              <a:buChar char="—"/>
            </a:pPr>
            <a:r>
              <a:rPr lang="en-US" sz="2100" dirty="0">
                <a:solidFill>
                  <a:srgbClr val="000099"/>
                </a:solidFill>
                <a:latin typeface="Times New Roman" panose="02020603050405020304" pitchFamily="18" charset="0"/>
                <a:cs typeface="Times New Roman" panose="02020603050405020304" pitchFamily="18" charset="0"/>
              </a:rPr>
              <a:t>Goal Test</a:t>
            </a:r>
            <a:r>
              <a:rPr lang="en-US" sz="2100" dirty="0">
                <a:latin typeface="Times New Roman" panose="02020603050405020304" pitchFamily="18" charset="0"/>
                <a:cs typeface="Times New Roman" panose="02020603050405020304" pitchFamily="18" charset="0"/>
              </a:rPr>
              <a:t>: 8 queens are on the board, none attached.</a:t>
            </a:r>
          </a:p>
          <a:p>
            <a:pPr marL="342900" indent="-342900" algn="just">
              <a:lnSpc>
                <a:spcPct val="130000"/>
              </a:lnSpc>
              <a:buClr>
                <a:srgbClr val="C00000"/>
              </a:buClr>
              <a:buFont typeface="Wingdings" panose="05000000000000000000" pitchFamily="2" charset="2"/>
              <a:buChar char="Ø"/>
            </a:pPr>
            <a:r>
              <a:rPr lang="en-US" sz="2200" dirty="0">
                <a:solidFill>
                  <a:srgbClr val="C00000"/>
                </a:solidFill>
                <a:latin typeface="Times New Roman" panose="02020603050405020304" pitchFamily="18" charset="0"/>
                <a:cs typeface="Times New Roman" panose="02020603050405020304" pitchFamily="18" charset="0"/>
              </a:rPr>
              <a:t>A complete-state formulation </a:t>
            </a:r>
            <a:r>
              <a:rPr lang="en-US" sz="2200" dirty="0">
                <a:latin typeface="Times New Roman" panose="02020603050405020304" pitchFamily="18" charset="0"/>
                <a:cs typeface="Times New Roman" panose="02020603050405020304" pitchFamily="18" charset="0"/>
              </a:rPr>
              <a:t>starts with all 8 queens on the board and move them around.</a:t>
            </a: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Example: </a:t>
            </a:r>
            <a:r>
              <a:rPr lang="en-US" sz="2400" b="1" dirty="0" smtClean="0">
                <a:solidFill>
                  <a:srgbClr val="FF0000"/>
                </a:solidFill>
                <a:latin typeface="Cambria" panose="02040503050406030204" pitchFamily="18" charset="0"/>
              </a:rPr>
              <a:t>8 Queens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057400"/>
            <a:ext cx="2895600" cy="2903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377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2400" y="3213131"/>
            <a:ext cx="8763000" cy="3600986"/>
          </a:xfrm>
          <a:prstGeom prst="rect">
            <a:avLst/>
          </a:prstGeom>
          <a:solidFill>
            <a:schemeClr val="bg1"/>
          </a:solidFill>
        </p:spPr>
        <p:txBody>
          <a:bodyPr wrap="square">
            <a:spAutoFit/>
          </a:bodyPr>
          <a:lstStyle/>
          <a:p>
            <a:pPr marL="342900" indent="-342900" algn="just">
              <a:lnSpc>
                <a:spcPct val="120000"/>
              </a:lnSpc>
              <a:buClr>
                <a:srgbClr val="C00000"/>
              </a:buClr>
              <a:buFont typeface="Wingdings" panose="05000000000000000000" pitchFamily="2" charset="2"/>
              <a:buChar char="Ø"/>
            </a:pPr>
            <a:r>
              <a:rPr lang="en-US" sz="1900" dirty="0" smtClean="0">
                <a:latin typeface="Cambria" panose="02040503050406030204" pitchFamily="18" charset="0"/>
                <a:cs typeface="Times New Roman" panose="02020603050405020304" pitchFamily="18" charset="0"/>
              </a:rPr>
              <a:t>The formulation is:</a:t>
            </a:r>
          </a:p>
          <a:p>
            <a:pPr marL="800100" lvl="1" indent="-342900" algn="just">
              <a:lnSpc>
                <a:spcPct val="120000"/>
              </a:lnSpc>
              <a:buClr>
                <a:srgbClr val="000099"/>
              </a:buClr>
              <a:buFont typeface="Aharoni" panose="02010803020104030203" pitchFamily="2" charset="-79"/>
              <a:buChar char="—"/>
            </a:pPr>
            <a:r>
              <a:rPr lang="en-US" sz="1900" b="1" dirty="0" smtClean="0">
                <a:solidFill>
                  <a:srgbClr val="000099"/>
                </a:solidFill>
                <a:latin typeface="Cambria" panose="02040503050406030204" pitchFamily="18" charset="0"/>
                <a:cs typeface="Times New Roman" panose="02020603050405020304" pitchFamily="18" charset="0"/>
              </a:rPr>
              <a:t>States</a:t>
            </a:r>
            <a:r>
              <a:rPr lang="en-US" sz="1900" dirty="0">
                <a:latin typeface="Cambria" panose="02040503050406030204" pitchFamily="18" charset="0"/>
                <a:cs typeface="Times New Roman" panose="02020603050405020304" pitchFamily="18" charset="0"/>
              </a:rPr>
              <a:t>: A state </a:t>
            </a:r>
            <a:r>
              <a:rPr lang="en-US" sz="1900" dirty="0">
                <a:solidFill>
                  <a:srgbClr val="000099"/>
                </a:solidFill>
                <a:latin typeface="Cambria" panose="02040503050406030204" pitchFamily="18" charset="0"/>
                <a:cs typeface="Times New Roman" panose="02020603050405020304" pitchFamily="18" charset="0"/>
              </a:rPr>
              <a:t>description specifies the location of each of the </a:t>
            </a:r>
            <a:r>
              <a:rPr lang="en-US" sz="1900" dirty="0" smtClean="0">
                <a:solidFill>
                  <a:srgbClr val="000099"/>
                </a:solidFill>
                <a:latin typeface="Cambria" panose="02040503050406030204" pitchFamily="18" charset="0"/>
                <a:cs typeface="Times New Roman" panose="02020603050405020304" pitchFamily="18" charset="0"/>
              </a:rPr>
              <a:t>8 tiles </a:t>
            </a:r>
            <a:r>
              <a:rPr lang="en-US" sz="1900" dirty="0">
                <a:latin typeface="Cambria" panose="02040503050406030204" pitchFamily="18" charset="0"/>
                <a:cs typeface="Times New Roman" panose="02020603050405020304" pitchFamily="18" charset="0"/>
              </a:rPr>
              <a:t>and the </a:t>
            </a:r>
            <a:r>
              <a:rPr lang="en-US" sz="1900" dirty="0" smtClean="0">
                <a:latin typeface="Cambria" panose="02040503050406030204" pitchFamily="18" charset="0"/>
                <a:cs typeface="Times New Roman" panose="02020603050405020304" pitchFamily="18" charset="0"/>
              </a:rPr>
              <a:t>blank in </a:t>
            </a:r>
            <a:r>
              <a:rPr lang="en-US" sz="1900" dirty="0">
                <a:latin typeface="Cambria" panose="02040503050406030204" pitchFamily="18" charset="0"/>
                <a:cs typeface="Times New Roman" panose="02020603050405020304" pitchFamily="18" charset="0"/>
              </a:rPr>
              <a:t>one of the </a:t>
            </a:r>
            <a:r>
              <a:rPr lang="en-US" sz="1900" dirty="0" smtClean="0">
                <a:latin typeface="Cambria" panose="02040503050406030204" pitchFamily="18" charset="0"/>
                <a:cs typeface="Times New Roman" panose="02020603050405020304" pitchFamily="18" charset="0"/>
              </a:rPr>
              <a:t>9 squares.</a:t>
            </a:r>
          </a:p>
          <a:p>
            <a:pPr marL="800100" lvl="1" indent="-342900" algn="just">
              <a:lnSpc>
                <a:spcPct val="120000"/>
              </a:lnSpc>
              <a:buClr>
                <a:srgbClr val="000099"/>
              </a:buClr>
              <a:buFont typeface="Aharoni" panose="02010803020104030203" pitchFamily="2" charset="-79"/>
              <a:buChar char="—"/>
            </a:pPr>
            <a:r>
              <a:rPr lang="en-US" sz="1900" b="1" dirty="0" smtClean="0">
                <a:solidFill>
                  <a:srgbClr val="000099"/>
                </a:solidFill>
                <a:latin typeface="Cambria" panose="02040503050406030204" pitchFamily="18" charset="0"/>
                <a:cs typeface="Times New Roman" panose="02020603050405020304" pitchFamily="18" charset="0"/>
              </a:rPr>
              <a:t>Initial </a:t>
            </a:r>
            <a:r>
              <a:rPr lang="en-US" sz="1900" b="1" dirty="0">
                <a:solidFill>
                  <a:srgbClr val="000099"/>
                </a:solidFill>
                <a:latin typeface="Cambria" panose="02040503050406030204" pitchFamily="18" charset="0"/>
                <a:cs typeface="Times New Roman" panose="02020603050405020304" pitchFamily="18" charset="0"/>
              </a:rPr>
              <a:t>state</a:t>
            </a:r>
            <a:r>
              <a:rPr lang="en-US" sz="1900" dirty="0">
                <a:latin typeface="Cambria" panose="02040503050406030204" pitchFamily="18" charset="0"/>
                <a:cs typeface="Times New Roman" panose="02020603050405020304" pitchFamily="18" charset="0"/>
              </a:rPr>
              <a:t>: Any state can be designated as the initial state. </a:t>
            </a:r>
            <a:endParaRPr lang="en-US" sz="1900" dirty="0" smtClean="0">
              <a:latin typeface="Cambria" panose="02040503050406030204" pitchFamily="18" charset="0"/>
              <a:cs typeface="Times New Roman" panose="02020603050405020304" pitchFamily="18" charset="0"/>
            </a:endParaRPr>
          </a:p>
          <a:p>
            <a:pPr marL="800100" lvl="1" indent="-342900" algn="just">
              <a:lnSpc>
                <a:spcPct val="120000"/>
              </a:lnSpc>
              <a:buClr>
                <a:srgbClr val="000099"/>
              </a:buClr>
              <a:buFont typeface="Aharoni" panose="02010803020104030203" pitchFamily="2" charset="-79"/>
              <a:buChar char="—"/>
            </a:pPr>
            <a:r>
              <a:rPr lang="en-US" sz="1900" b="1" dirty="0">
                <a:solidFill>
                  <a:srgbClr val="000099"/>
                </a:solidFill>
                <a:latin typeface="Cambria" panose="02040503050406030204" pitchFamily="18" charset="0"/>
                <a:cs typeface="Times New Roman" panose="02020603050405020304" pitchFamily="18" charset="0"/>
              </a:rPr>
              <a:t>Successor </a:t>
            </a:r>
            <a:r>
              <a:rPr lang="en-US" sz="1900" b="1" dirty="0" smtClean="0">
                <a:solidFill>
                  <a:srgbClr val="000099"/>
                </a:solidFill>
                <a:latin typeface="Cambria" panose="02040503050406030204" pitchFamily="18" charset="0"/>
                <a:cs typeface="Times New Roman" panose="02020603050405020304" pitchFamily="18" charset="0"/>
              </a:rPr>
              <a:t>Function</a:t>
            </a:r>
            <a:r>
              <a:rPr lang="en-US" sz="1900" b="1" dirty="0" smtClean="0">
                <a:latin typeface="Cambria" panose="02040503050406030204" pitchFamily="18" charset="0"/>
                <a:cs typeface="Times New Roman" panose="02020603050405020304" pitchFamily="18" charset="0"/>
              </a:rPr>
              <a:t>:</a:t>
            </a:r>
            <a:r>
              <a:rPr lang="en-US" sz="1900" dirty="0" smtClean="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The simplest formulation defines the actions as movements of the blank </a:t>
            </a:r>
            <a:r>
              <a:rPr lang="en-US" sz="1900" dirty="0" smtClean="0">
                <a:latin typeface="Cambria" panose="02040503050406030204" pitchFamily="18" charset="0"/>
                <a:cs typeface="Times New Roman" panose="02020603050405020304" pitchFamily="18" charset="0"/>
              </a:rPr>
              <a:t>space </a:t>
            </a:r>
            <a:r>
              <a:rPr lang="en-US" sz="1900" i="1" dirty="0" smtClean="0">
                <a:latin typeface="Cambria" panose="02040503050406030204" pitchFamily="18" charset="0"/>
                <a:cs typeface="Times New Roman" panose="02020603050405020304" pitchFamily="18" charset="0"/>
              </a:rPr>
              <a:t>Left</a:t>
            </a:r>
            <a:r>
              <a:rPr lang="en-US" sz="1900" dirty="0">
                <a:latin typeface="Cambria" panose="02040503050406030204" pitchFamily="18" charset="0"/>
                <a:cs typeface="Times New Roman" panose="02020603050405020304" pitchFamily="18" charset="0"/>
              </a:rPr>
              <a:t>, </a:t>
            </a:r>
            <a:r>
              <a:rPr lang="en-US" sz="1900" i="1" dirty="0">
                <a:latin typeface="Cambria" panose="02040503050406030204" pitchFamily="18" charset="0"/>
                <a:cs typeface="Times New Roman" panose="02020603050405020304" pitchFamily="18" charset="0"/>
              </a:rPr>
              <a:t>Right</a:t>
            </a:r>
            <a:r>
              <a:rPr lang="en-US" sz="1900" dirty="0">
                <a:latin typeface="Cambria" panose="02040503050406030204" pitchFamily="18" charset="0"/>
                <a:cs typeface="Times New Roman" panose="02020603050405020304" pitchFamily="18" charset="0"/>
              </a:rPr>
              <a:t>, </a:t>
            </a:r>
            <a:r>
              <a:rPr lang="en-US" sz="1900" i="1" dirty="0">
                <a:latin typeface="Cambria" panose="02040503050406030204" pitchFamily="18" charset="0"/>
                <a:cs typeface="Times New Roman" panose="02020603050405020304" pitchFamily="18" charset="0"/>
              </a:rPr>
              <a:t>Up</a:t>
            </a:r>
            <a:r>
              <a:rPr lang="en-US" sz="1900" dirty="0">
                <a:latin typeface="Cambria" panose="02040503050406030204" pitchFamily="18" charset="0"/>
                <a:cs typeface="Times New Roman" panose="02020603050405020304" pitchFamily="18" charset="0"/>
              </a:rPr>
              <a:t>, or </a:t>
            </a:r>
            <a:r>
              <a:rPr lang="en-US" sz="1900" i="1" dirty="0">
                <a:latin typeface="Cambria" panose="02040503050406030204" pitchFamily="18" charset="0"/>
                <a:cs typeface="Times New Roman" panose="02020603050405020304" pitchFamily="18" charset="0"/>
              </a:rPr>
              <a:t>Down</a:t>
            </a:r>
            <a:r>
              <a:rPr lang="en-US" sz="1900" dirty="0">
                <a:latin typeface="Cambria" panose="02040503050406030204" pitchFamily="18" charset="0"/>
                <a:cs typeface="Times New Roman" panose="02020603050405020304" pitchFamily="18" charset="0"/>
              </a:rPr>
              <a:t>. Different subsets of these are possible depending on </a:t>
            </a:r>
            <a:r>
              <a:rPr lang="en-US" sz="1900" dirty="0" smtClean="0">
                <a:latin typeface="Cambria" panose="02040503050406030204" pitchFamily="18" charset="0"/>
                <a:cs typeface="Times New Roman" panose="02020603050405020304" pitchFamily="18" charset="0"/>
              </a:rPr>
              <a:t>where the </a:t>
            </a:r>
            <a:r>
              <a:rPr lang="en-US" sz="1900" dirty="0">
                <a:latin typeface="Cambria" panose="02040503050406030204" pitchFamily="18" charset="0"/>
                <a:cs typeface="Times New Roman" panose="02020603050405020304" pitchFamily="18" charset="0"/>
              </a:rPr>
              <a:t>blank is</a:t>
            </a:r>
            <a:r>
              <a:rPr lang="en-US" sz="1900" dirty="0" smtClean="0">
                <a:latin typeface="Cambria" panose="02040503050406030204" pitchFamily="18" charset="0"/>
                <a:cs typeface="Times New Roman" panose="02020603050405020304" pitchFamily="18" charset="0"/>
              </a:rPr>
              <a:t>.</a:t>
            </a:r>
          </a:p>
          <a:p>
            <a:pPr marL="800100" lvl="1" indent="-342900" algn="just">
              <a:lnSpc>
                <a:spcPct val="120000"/>
              </a:lnSpc>
              <a:buClr>
                <a:srgbClr val="000099"/>
              </a:buClr>
              <a:buFont typeface="Aharoni" panose="02010803020104030203" pitchFamily="2" charset="-79"/>
              <a:buChar char="—"/>
            </a:pPr>
            <a:r>
              <a:rPr lang="en-US" sz="1900" b="1" dirty="0" smtClean="0">
                <a:solidFill>
                  <a:srgbClr val="000099"/>
                </a:solidFill>
                <a:latin typeface="Cambria" panose="02040503050406030204" pitchFamily="18" charset="0"/>
                <a:cs typeface="Times New Roman" panose="02020603050405020304" pitchFamily="18" charset="0"/>
              </a:rPr>
              <a:t>Goal </a:t>
            </a:r>
            <a:r>
              <a:rPr lang="en-US" sz="1900" b="1" dirty="0">
                <a:solidFill>
                  <a:srgbClr val="000099"/>
                </a:solidFill>
                <a:latin typeface="Cambria" panose="02040503050406030204" pitchFamily="18" charset="0"/>
                <a:cs typeface="Times New Roman" panose="02020603050405020304" pitchFamily="18" charset="0"/>
              </a:rPr>
              <a:t>test</a:t>
            </a:r>
            <a:r>
              <a:rPr lang="en-US" sz="1900" dirty="0">
                <a:latin typeface="Cambria" panose="02040503050406030204" pitchFamily="18" charset="0"/>
                <a:cs typeface="Times New Roman" panose="02020603050405020304" pitchFamily="18" charset="0"/>
              </a:rPr>
              <a:t>: This checks whether the state matches the goal configuration </a:t>
            </a:r>
            <a:endParaRPr lang="en-US" sz="1900" dirty="0" smtClean="0">
              <a:latin typeface="Cambria" panose="02040503050406030204" pitchFamily="18" charset="0"/>
              <a:cs typeface="Times New Roman" panose="02020603050405020304" pitchFamily="18" charset="0"/>
            </a:endParaRPr>
          </a:p>
          <a:p>
            <a:pPr marL="800100" lvl="1" indent="-342900" algn="just">
              <a:lnSpc>
                <a:spcPct val="120000"/>
              </a:lnSpc>
              <a:buClr>
                <a:srgbClr val="000099"/>
              </a:buClr>
              <a:buFont typeface="Aharoni" panose="02010803020104030203" pitchFamily="2" charset="-79"/>
              <a:buChar char="—"/>
            </a:pPr>
            <a:r>
              <a:rPr lang="en-US" sz="1900" b="1" dirty="0" smtClean="0">
                <a:solidFill>
                  <a:srgbClr val="000099"/>
                </a:solidFill>
                <a:latin typeface="Cambria" panose="02040503050406030204" pitchFamily="18" charset="0"/>
                <a:cs typeface="Times New Roman" panose="02020603050405020304" pitchFamily="18" charset="0"/>
              </a:rPr>
              <a:t>Path </a:t>
            </a:r>
            <a:r>
              <a:rPr lang="en-US" sz="1900" b="1" dirty="0">
                <a:solidFill>
                  <a:srgbClr val="000099"/>
                </a:solidFill>
                <a:latin typeface="Cambria" panose="02040503050406030204" pitchFamily="18" charset="0"/>
                <a:cs typeface="Times New Roman" panose="02020603050405020304" pitchFamily="18" charset="0"/>
              </a:rPr>
              <a:t>cost</a:t>
            </a:r>
            <a:r>
              <a:rPr lang="en-US" sz="1900" dirty="0">
                <a:latin typeface="Cambria" panose="02040503050406030204" pitchFamily="18" charset="0"/>
                <a:cs typeface="Times New Roman" panose="02020603050405020304" pitchFamily="18" charset="0"/>
              </a:rPr>
              <a:t>: Each step costs 1, so the path cost is the number of steps in the path</a:t>
            </a:r>
            <a:endParaRPr lang="en-US" sz="1900" dirty="0" smtClean="0">
              <a:solidFill>
                <a:schemeClr val="tx1"/>
              </a:solidFill>
              <a:latin typeface="Cambria" panose="02040503050406030204" pitchFamily="18" charset="0"/>
              <a:cs typeface="Times New Roman" pitchFamily="18" charset="0"/>
            </a:endParaRPr>
          </a:p>
        </p:txBody>
      </p:sp>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447800"/>
                <a:ext cx="5638800" cy="1814343"/>
              </a:xfrm>
              <a:prstGeom prst="rect">
                <a:avLst/>
              </a:prstGeom>
            </p:spPr>
            <p:txBody>
              <a:bodyPr wrap="square">
                <a:spAutoFit/>
              </a:bodyPr>
              <a:lstStyle/>
              <a:p>
                <a:pPr marL="342900" indent="-342900" algn="just">
                  <a:lnSpc>
                    <a:spcPct val="120000"/>
                  </a:lnSpc>
                  <a:buClr>
                    <a:srgbClr val="C00000"/>
                  </a:buClr>
                  <a:buFont typeface="Wingdings" panose="05000000000000000000" pitchFamily="2" charset="2"/>
                  <a:buChar char="Ø"/>
                </a:pPr>
                <a:r>
                  <a:rPr lang="en-US" sz="1900" dirty="0">
                    <a:latin typeface="Cambria" panose="02040503050406030204" pitchFamily="18" charset="0"/>
                    <a:cs typeface="Times New Roman" panose="02020603050405020304" pitchFamily="18" charset="0"/>
                  </a:rPr>
                  <a:t>A </a:t>
                </a:r>
                <a14:m>
                  <m:oMath xmlns:m="http://schemas.openxmlformats.org/officeDocument/2006/math">
                    <m:r>
                      <a:rPr lang="en-US" sz="1900" i="1">
                        <a:solidFill>
                          <a:srgbClr val="C00000"/>
                        </a:solidFill>
                        <a:latin typeface="Cambria Math"/>
                        <a:cs typeface="Times New Roman" panose="02020603050405020304" pitchFamily="18" charset="0"/>
                      </a:rPr>
                      <m:t>3</m:t>
                    </m:r>
                    <m:r>
                      <a:rPr lang="en-US" sz="1900" i="1">
                        <a:solidFill>
                          <a:srgbClr val="C00000"/>
                        </a:solidFill>
                        <a:latin typeface="Cambria Math"/>
                        <a:ea typeface="Cambria Math"/>
                        <a:cs typeface="Times New Roman" panose="02020603050405020304" pitchFamily="18" charset="0"/>
                      </a:rPr>
                      <m:t>×</m:t>
                    </m:r>
                    <m:r>
                      <a:rPr lang="en-US" sz="1900" i="1">
                        <a:solidFill>
                          <a:srgbClr val="C00000"/>
                        </a:solidFill>
                        <a:latin typeface="Cambria Math"/>
                        <a:ea typeface="Cambria Math"/>
                        <a:cs typeface="Times New Roman" panose="02020603050405020304" pitchFamily="18" charset="0"/>
                      </a:rPr>
                      <m:t>3</m:t>
                    </m:r>
                  </m:oMath>
                </a14:m>
                <a:r>
                  <a:rPr lang="en-US" sz="1900" dirty="0">
                    <a:solidFill>
                      <a:srgbClr val="C00000"/>
                    </a:solidFill>
                    <a:latin typeface="Cambria" panose="02040503050406030204" pitchFamily="18" charset="0"/>
                    <a:cs typeface="Times New Roman" pitchFamily="18" charset="0"/>
                  </a:rPr>
                  <a:t> board with numbered tiles </a:t>
                </a:r>
                <a:r>
                  <a:rPr lang="en-US" sz="1900" dirty="0">
                    <a:latin typeface="Cambria" panose="02040503050406030204" pitchFamily="18" charset="0"/>
                    <a:cs typeface="Times New Roman" pitchFamily="18" charset="0"/>
                  </a:rPr>
                  <a:t>and a </a:t>
                </a:r>
                <a:r>
                  <a:rPr lang="en-US" sz="1900" dirty="0">
                    <a:solidFill>
                      <a:srgbClr val="C00000"/>
                    </a:solidFill>
                    <a:latin typeface="Cambria" panose="02040503050406030204" pitchFamily="18" charset="0"/>
                    <a:cs typeface="Times New Roman" pitchFamily="18" charset="0"/>
                  </a:rPr>
                  <a:t>blank space</a:t>
                </a:r>
                <a:r>
                  <a:rPr lang="en-US" sz="1900" dirty="0">
                    <a:latin typeface="Cambria" panose="02040503050406030204" pitchFamily="18" charset="0"/>
                    <a:cs typeface="Times New Roman" pitchFamily="18" charset="0"/>
                  </a:rPr>
                  <a:t>. </a:t>
                </a:r>
                <a:endParaRPr lang="en-US" sz="1900" dirty="0" smtClean="0">
                  <a:latin typeface="Cambria" panose="02040503050406030204" pitchFamily="18" charset="0"/>
                  <a:cs typeface="Times New Roman" pitchFamily="18" charset="0"/>
                </a:endParaRPr>
              </a:p>
              <a:p>
                <a:pPr marL="342900" indent="-342900" algn="just">
                  <a:lnSpc>
                    <a:spcPct val="120000"/>
                  </a:lnSpc>
                  <a:buClr>
                    <a:srgbClr val="C00000"/>
                  </a:buClr>
                  <a:buFont typeface="Wingdings" panose="05000000000000000000" pitchFamily="2" charset="2"/>
                  <a:buChar char="Ø"/>
                </a:pPr>
                <a:r>
                  <a:rPr lang="en-US" sz="1900" dirty="0" smtClean="0">
                    <a:latin typeface="Cambria" panose="02040503050406030204" pitchFamily="18" charset="0"/>
                    <a:cs typeface="Times New Roman" pitchFamily="18" charset="0"/>
                  </a:rPr>
                  <a:t>A </a:t>
                </a:r>
                <a:r>
                  <a:rPr lang="en-US" sz="1900" dirty="0">
                    <a:solidFill>
                      <a:srgbClr val="C00000"/>
                    </a:solidFill>
                    <a:latin typeface="Cambria" panose="02040503050406030204" pitchFamily="18" charset="0"/>
                    <a:cs typeface="Times New Roman" pitchFamily="18" charset="0"/>
                  </a:rPr>
                  <a:t>tile adjacent to the blank space </a:t>
                </a:r>
                <a:r>
                  <a:rPr lang="en-US" sz="1900" dirty="0">
                    <a:latin typeface="Cambria" panose="02040503050406030204" pitchFamily="18" charset="0"/>
                    <a:cs typeface="Times New Roman" pitchFamily="18" charset="0"/>
                  </a:rPr>
                  <a:t>can </a:t>
                </a:r>
                <a:r>
                  <a:rPr lang="en-US" sz="1900" dirty="0">
                    <a:solidFill>
                      <a:srgbClr val="000099"/>
                    </a:solidFill>
                    <a:latin typeface="Cambria" panose="02040503050406030204" pitchFamily="18" charset="0"/>
                    <a:cs typeface="Times New Roman" pitchFamily="18" charset="0"/>
                  </a:rPr>
                  <a:t>slide into the space</a:t>
                </a:r>
                <a:r>
                  <a:rPr lang="en-US" sz="1900" dirty="0">
                    <a:latin typeface="Cambria" panose="02040503050406030204" pitchFamily="18" charset="0"/>
                    <a:cs typeface="Times New Roman" pitchFamily="18" charset="0"/>
                  </a:rPr>
                  <a:t>. The </a:t>
                </a:r>
                <a:r>
                  <a:rPr lang="en-US" sz="1900" dirty="0">
                    <a:solidFill>
                      <a:srgbClr val="C00000"/>
                    </a:solidFill>
                    <a:latin typeface="Cambria" panose="02040503050406030204" pitchFamily="18" charset="0"/>
                    <a:cs typeface="Times New Roman" pitchFamily="18" charset="0"/>
                  </a:rPr>
                  <a:t>objective</a:t>
                </a:r>
                <a:r>
                  <a:rPr lang="en-US" sz="1900" dirty="0">
                    <a:latin typeface="Cambria" panose="02040503050406030204" pitchFamily="18" charset="0"/>
                    <a:cs typeface="Times New Roman" pitchFamily="18" charset="0"/>
                  </a:rPr>
                  <a:t> is to </a:t>
                </a:r>
                <a:r>
                  <a:rPr lang="en-US" sz="1900" dirty="0">
                    <a:solidFill>
                      <a:srgbClr val="000099"/>
                    </a:solidFill>
                    <a:latin typeface="Cambria" panose="02040503050406030204" pitchFamily="18" charset="0"/>
                    <a:cs typeface="Times New Roman" pitchFamily="18" charset="0"/>
                  </a:rPr>
                  <a:t>reach a specified goal </a:t>
                </a:r>
                <a:r>
                  <a:rPr lang="en-US" sz="1900" dirty="0">
                    <a:latin typeface="Cambria" panose="02040503050406030204" pitchFamily="18" charset="0"/>
                    <a:cs typeface="Times New Roman" pitchFamily="18" charset="0"/>
                  </a:rPr>
                  <a:t>state.</a:t>
                </a:r>
              </a:p>
            </p:txBody>
          </p:sp>
        </mc:Choice>
        <mc:Fallback xmlns="">
          <p:sp>
            <p:nvSpPr>
              <p:cNvPr id="22" name="Rectangle 21"/>
              <p:cNvSpPr>
                <a:spLocks noRot="1" noChangeAspect="1" noMove="1" noResize="1" noEditPoints="1" noAdjustHandles="1" noChangeArrowheads="1" noChangeShapeType="1" noTextEdit="1"/>
              </p:cNvSpPr>
              <p:nvPr/>
            </p:nvSpPr>
            <p:spPr>
              <a:xfrm>
                <a:off x="152400" y="1447800"/>
                <a:ext cx="5638800" cy="1814343"/>
              </a:xfrm>
              <a:prstGeom prst="rect">
                <a:avLst/>
              </a:prstGeom>
              <a:blipFill rotWithShape="1">
                <a:blip r:embed="rId3"/>
                <a:stretch>
                  <a:fillRect l="-757" t="-337" r="-973" b="-4714"/>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Example: </a:t>
            </a:r>
            <a:r>
              <a:rPr lang="en-US" sz="2400" b="1" dirty="0" smtClean="0">
                <a:solidFill>
                  <a:srgbClr val="FF0000"/>
                </a:solidFill>
                <a:latin typeface="Cambria" panose="02040503050406030204" pitchFamily="18" charset="0"/>
              </a:rPr>
              <a:t>8 puzzle</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600200"/>
            <a:ext cx="3352800" cy="1738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8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5" end="5"/>
                                            </p:txEl>
                                          </p:spTgt>
                                        </p:tgtEl>
                                        <p:attrNameLst>
                                          <p:attrName>style.visibility</p:attrName>
                                        </p:attrNameLst>
                                      </p:cBhvr>
                                      <p:to>
                                        <p:strVal val="visible"/>
                                      </p:to>
                                    </p:set>
                                    <p:animEffect transition="in" filter="fade">
                                      <p:cBhvr>
                                        <p:cTn id="32"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763000" cy="4993675"/>
          </a:xfrm>
          <a:prstGeom prst="rect">
            <a:avLst/>
          </a:prstGeom>
        </p:spPr>
        <p:txBody>
          <a:bodyPr wrap="square">
            <a:spAutoFit/>
          </a:bodyPr>
          <a:lstStyle/>
          <a:p>
            <a:pPr marL="285750" indent="-285750" algn="just">
              <a:lnSpc>
                <a:spcPct val="130000"/>
              </a:lnSpc>
              <a:buClr>
                <a:srgbClr val="C00000"/>
              </a:buClr>
              <a:buFont typeface="Wingdings" panose="05000000000000000000" pitchFamily="2" charset="2"/>
              <a:buChar char="Ø"/>
            </a:pPr>
            <a:r>
              <a:rPr lang="en-US" sz="1750" b="1" dirty="0">
                <a:latin typeface="Cambria" panose="02040503050406030204" pitchFamily="18" charset="0"/>
                <a:cs typeface="Times New Roman" panose="02020603050405020304" pitchFamily="18" charset="0"/>
              </a:rPr>
              <a:t>Route-finding problem </a:t>
            </a:r>
            <a:r>
              <a:rPr lang="en-US" sz="1750" dirty="0">
                <a:latin typeface="Cambria" panose="02040503050406030204" pitchFamily="18" charset="0"/>
                <a:cs typeface="Times New Roman" panose="02020603050405020304" pitchFamily="18" charset="0"/>
              </a:rPr>
              <a:t>is defined in terms of specified locations and transitions along links between </a:t>
            </a:r>
            <a:r>
              <a:rPr lang="en-US" sz="1750" dirty="0" smtClean="0">
                <a:latin typeface="Cambria" panose="02040503050406030204" pitchFamily="18" charset="0"/>
                <a:cs typeface="Times New Roman" panose="02020603050405020304" pitchFamily="18" charset="0"/>
              </a:rPr>
              <a:t>them.</a:t>
            </a:r>
          </a:p>
          <a:p>
            <a:pPr marL="285750" indent="-285750" algn="just">
              <a:lnSpc>
                <a:spcPct val="130000"/>
              </a:lnSpc>
              <a:buClr>
                <a:srgbClr val="C00000"/>
              </a:buClr>
              <a:buFont typeface="Wingdings" panose="05000000000000000000" pitchFamily="2" charset="2"/>
              <a:buChar char="Ø"/>
            </a:pPr>
            <a:r>
              <a:rPr lang="en-US" sz="1750" dirty="0" smtClean="0">
                <a:latin typeface="Cambria" panose="02040503050406030204" pitchFamily="18" charset="0"/>
                <a:cs typeface="Times New Roman" panose="02020603050405020304" pitchFamily="18" charset="0"/>
              </a:rPr>
              <a:t>Route-finding </a:t>
            </a:r>
            <a:r>
              <a:rPr lang="en-US" sz="1750" dirty="0">
                <a:latin typeface="Cambria" panose="02040503050406030204" pitchFamily="18" charset="0"/>
                <a:cs typeface="Times New Roman" panose="02020603050405020304" pitchFamily="18" charset="0"/>
              </a:rPr>
              <a:t>algorithms are used in a variety of applications, such as routing in computer networks, and airline travel planning </a:t>
            </a:r>
            <a:r>
              <a:rPr lang="en-US" sz="1750" dirty="0" smtClean="0">
                <a:latin typeface="Cambria" panose="02040503050406030204" pitchFamily="18" charset="0"/>
                <a:cs typeface="Times New Roman" panose="02020603050405020304" pitchFamily="18" charset="0"/>
              </a:rPr>
              <a:t>systems.</a:t>
            </a:r>
          </a:p>
          <a:p>
            <a:pPr marL="285750" indent="-285750" algn="just">
              <a:lnSpc>
                <a:spcPct val="130000"/>
              </a:lnSpc>
              <a:buClr>
                <a:srgbClr val="C00000"/>
              </a:buClr>
              <a:buFont typeface="Wingdings" panose="05000000000000000000" pitchFamily="2" charset="2"/>
              <a:buChar char="Ø"/>
            </a:pPr>
            <a:r>
              <a:rPr lang="en-US" sz="1750" dirty="0" smtClean="0">
                <a:latin typeface="Cambria" panose="02040503050406030204" pitchFamily="18" charset="0"/>
                <a:cs typeface="Times New Roman" panose="02020603050405020304" pitchFamily="18" charset="0"/>
              </a:rPr>
              <a:t>Consider </a:t>
            </a:r>
            <a:r>
              <a:rPr lang="en-US" sz="1750" dirty="0">
                <a:latin typeface="Cambria" panose="02040503050406030204" pitchFamily="18" charset="0"/>
                <a:cs typeface="Times New Roman" panose="02020603050405020304" pitchFamily="18" charset="0"/>
              </a:rPr>
              <a:t>the </a:t>
            </a:r>
            <a:r>
              <a:rPr lang="en-US" sz="1750" dirty="0">
                <a:solidFill>
                  <a:srgbClr val="C00000"/>
                </a:solidFill>
                <a:latin typeface="Cambria" panose="02040503050406030204" pitchFamily="18" charset="0"/>
                <a:cs typeface="Times New Roman" panose="02020603050405020304" pitchFamily="18" charset="0"/>
              </a:rPr>
              <a:t>airline travel problems </a:t>
            </a:r>
            <a:r>
              <a:rPr lang="en-US" sz="1750" dirty="0">
                <a:latin typeface="Cambria" panose="02040503050406030204" pitchFamily="18" charset="0"/>
                <a:cs typeface="Times New Roman" panose="02020603050405020304" pitchFamily="18" charset="0"/>
              </a:rPr>
              <a:t>that must be solved by a travel-planning Web site:</a:t>
            </a:r>
          </a:p>
          <a:p>
            <a:pPr marL="742950" lvl="1" indent="-285750" algn="just">
              <a:lnSpc>
                <a:spcPct val="130000"/>
              </a:lnSpc>
              <a:buClr>
                <a:srgbClr val="000099"/>
              </a:buClr>
              <a:buFont typeface="Aharoni" panose="02010803020104030203" pitchFamily="2" charset="-79"/>
              <a:buChar char="—"/>
            </a:pPr>
            <a:r>
              <a:rPr lang="en-US" sz="1750" b="1" dirty="0">
                <a:solidFill>
                  <a:srgbClr val="000099"/>
                </a:solidFill>
                <a:latin typeface="Cambria" panose="02040503050406030204" pitchFamily="18" charset="0"/>
                <a:cs typeface="Times New Roman" panose="02020603050405020304" pitchFamily="18" charset="0"/>
              </a:rPr>
              <a:t>States</a:t>
            </a:r>
            <a:r>
              <a:rPr lang="en-US" sz="1750" dirty="0">
                <a:latin typeface="Cambria" panose="02040503050406030204" pitchFamily="18" charset="0"/>
                <a:cs typeface="Times New Roman" panose="02020603050405020304" pitchFamily="18" charset="0"/>
              </a:rPr>
              <a:t>: Each state obviously includes a location (e.g., an airport) and the current </a:t>
            </a:r>
            <a:r>
              <a:rPr lang="en-US" sz="1750" dirty="0" smtClean="0">
                <a:latin typeface="Cambria" panose="02040503050406030204" pitchFamily="18" charset="0"/>
                <a:cs typeface="Times New Roman" panose="02020603050405020304" pitchFamily="18" charset="0"/>
              </a:rPr>
              <a:t>time.</a:t>
            </a:r>
          </a:p>
          <a:p>
            <a:pPr marL="742950" lvl="1" indent="-285750" algn="just">
              <a:lnSpc>
                <a:spcPct val="130000"/>
              </a:lnSpc>
              <a:buClr>
                <a:srgbClr val="000099"/>
              </a:buClr>
              <a:buFont typeface="Aharoni" panose="02010803020104030203" pitchFamily="2" charset="-79"/>
              <a:buChar char="—"/>
            </a:pPr>
            <a:r>
              <a:rPr lang="en-US" sz="1750" b="1" dirty="0" smtClean="0">
                <a:solidFill>
                  <a:srgbClr val="000099"/>
                </a:solidFill>
                <a:latin typeface="Cambria" panose="02040503050406030204" pitchFamily="18" charset="0"/>
                <a:cs typeface="Times New Roman" panose="02020603050405020304" pitchFamily="18" charset="0"/>
              </a:rPr>
              <a:t>Initial</a:t>
            </a:r>
            <a:r>
              <a:rPr lang="en-US" sz="1750" b="1" dirty="0" smtClean="0">
                <a:latin typeface="Cambria" panose="02040503050406030204" pitchFamily="18" charset="0"/>
                <a:cs typeface="Times New Roman" panose="02020603050405020304" pitchFamily="18" charset="0"/>
              </a:rPr>
              <a:t> </a:t>
            </a:r>
            <a:r>
              <a:rPr lang="en-US" sz="1750" b="1" dirty="0">
                <a:solidFill>
                  <a:srgbClr val="000099"/>
                </a:solidFill>
                <a:latin typeface="Cambria" panose="02040503050406030204" pitchFamily="18" charset="0"/>
                <a:cs typeface="Times New Roman" panose="02020603050405020304" pitchFamily="18" charset="0"/>
              </a:rPr>
              <a:t>state</a:t>
            </a:r>
            <a:r>
              <a:rPr lang="en-US" sz="1750" dirty="0">
                <a:latin typeface="Cambria" panose="02040503050406030204" pitchFamily="18" charset="0"/>
                <a:cs typeface="Times New Roman" panose="02020603050405020304" pitchFamily="18" charset="0"/>
              </a:rPr>
              <a:t>: This is specified by the user’s </a:t>
            </a:r>
            <a:r>
              <a:rPr lang="en-US" sz="1750" dirty="0" smtClean="0">
                <a:latin typeface="Cambria" panose="02040503050406030204" pitchFamily="18" charset="0"/>
                <a:cs typeface="Times New Roman" panose="02020603050405020304" pitchFamily="18" charset="0"/>
              </a:rPr>
              <a:t>query.</a:t>
            </a:r>
          </a:p>
          <a:p>
            <a:pPr marL="742950" lvl="1" indent="-285750" algn="just">
              <a:lnSpc>
                <a:spcPct val="130000"/>
              </a:lnSpc>
              <a:buClr>
                <a:srgbClr val="000099"/>
              </a:buClr>
              <a:buFont typeface="Aharoni" panose="02010803020104030203" pitchFamily="2" charset="-79"/>
              <a:buChar char="—"/>
            </a:pPr>
            <a:r>
              <a:rPr lang="en-US" sz="1750" b="1" dirty="0" smtClean="0">
                <a:solidFill>
                  <a:srgbClr val="000099"/>
                </a:solidFill>
                <a:latin typeface="Cambria" panose="02040503050406030204" pitchFamily="18" charset="0"/>
                <a:cs typeface="Times New Roman" panose="02020603050405020304" pitchFamily="18" charset="0"/>
              </a:rPr>
              <a:t>Actions</a:t>
            </a:r>
            <a:r>
              <a:rPr lang="en-US" sz="1750" dirty="0">
                <a:latin typeface="Cambria" panose="02040503050406030204" pitchFamily="18" charset="0"/>
                <a:cs typeface="Times New Roman" panose="02020603050405020304" pitchFamily="18" charset="0"/>
              </a:rPr>
              <a:t>: Take any flight from the current location, in any seat class, leaving after the current time, leaving enough time for within-airport transfer if </a:t>
            </a:r>
            <a:r>
              <a:rPr lang="en-US" sz="1750" dirty="0" smtClean="0">
                <a:latin typeface="Cambria" panose="02040503050406030204" pitchFamily="18" charset="0"/>
                <a:cs typeface="Times New Roman" panose="02020603050405020304" pitchFamily="18" charset="0"/>
              </a:rPr>
              <a:t>needed.</a:t>
            </a:r>
          </a:p>
          <a:p>
            <a:pPr marL="742950" lvl="1" indent="-285750" algn="just">
              <a:lnSpc>
                <a:spcPct val="130000"/>
              </a:lnSpc>
              <a:buClr>
                <a:srgbClr val="000099"/>
              </a:buClr>
              <a:buFont typeface="Aharoni" panose="02010803020104030203" pitchFamily="2" charset="-79"/>
              <a:buChar char="—"/>
            </a:pPr>
            <a:r>
              <a:rPr lang="en-US" sz="1750" b="1" dirty="0" smtClean="0">
                <a:solidFill>
                  <a:srgbClr val="000099"/>
                </a:solidFill>
                <a:latin typeface="Cambria" panose="02040503050406030204" pitchFamily="18" charset="0"/>
                <a:cs typeface="Times New Roman" panose="02020603050405020304" pitchFamily="18" charset="0"/>
              </a:rPr>
              <a:t>Goal</a:t>
            </a:r>
            <a:r>
              <a:rPr lang="en-US" sz="1750" b="1" dirty="0" smtClean="0">
                <a:latin typeface="Cambria" panose="02040503050406030204" pitchFamily="18" charset="0"/>
                <a:cs typeface="Times New Roman" panose="02020603050405020304" pitchFamily="18" charset="0"/>
              </a:rPr>
              <a:t> </a:t>
            </a:r>
            <a:r>
              <a:rPr lang="en-US" sz="1750" b="1" dirty="0">
                <a:solidFill>
                  <a:srgbClr val="000099"/>
                </a:solidFill>
                <a:latin typeface="Cambria" panose="02040503050406030204" pitchFamily="18" charset="0"/>
                <a:cs typeface="Times New Roman" panose="02020603050405020304" pitchFamily="18" charset="0"/>
              </a:rPr>
              <a:t>test</a:t>
            </a:r>
            <a:r>
              <a:rPr lang="en-US" sz="1750" dirty="0">
                <a:latin typeface="Cambria" panose="02040503050406030204" pitchFamily="18" charset="0"/>
                <a:cs typeface="Times New Roman" panose="02020603050405020304" pitchFamily="18" charset="0"/>
              </a:rPr>
              <a:t>: Are we at the final destination specified by the </a:t>
            </a:r>
            <a:r>
              <a:rPr lang="en-US" sz="1750" dirty="0" smtClean="0">
                <a:latin typeface="Cambria" panose="02040503050406030204" pitchFamily="18" charset="0"/>
                <a:cs typeface="Times New Roman" panose="02020603050405020304" pitchFamily="18" charset="0"/>
              </a:rPr>
              <a:t>user?</a:t>
            </a:r>
          </a:p>
          <a:p>
            <a:pPr marL="742950" lvl="1" indent="-285750" algn="just">
              <a:lnSpc>
                <a:spcPct val="130000"/>
              </a:lnSpc>
              <a:buClr>
                <a:srgbClr val="000099"/>
              </a:buClr>
              <a:buFont typeface="Aharoni" panose="02010803020104030203" pitchFamily="2" charset="-79"/>
              <a:buChar char="—"/>
            </a:pPr>
            <a:r>
              <a:rPr lang="en-US" sz="1750" b="1" dirty="0" smtClean="0">
                <a:solidFill>
                  <a:srgbClr val="000099"/>
                </a:solidFill>
                <a:latin typeface="Cambria" panose="02040503050406030204" pitchFamily="18" charset="0"/>
                <a:cs typeface="Times New Roman" panose="02020603050405020304" pitchFamily="18" charset="0"/>
              </a:rPr>
              <a:t>Path</a:t>
            </a:r>
            <a:r>
              <a:rPr lang="en-US" sz="1750" b="1" dirty="0" smtClean="0">
                <a:latin typeface="Cambria" panose="02040503050406030204" pitchFamily="18" charset="0"/>
                <a:cs typeface="Times New Roman" panose="02020603050405020304" pitchFamily="18" charset="0"/>
              </a:rPr>
              <a:t> </a:t>
            </a:r>
            <a:r>
              <a:rPr lang="en-US" sz="1750" b="1" dirty="0">
                <a:solidFill>
                  <a:srgbClr val="000099"/>
                </a:solidFill>
                <a:latin typeface="Cambria" panose="02040503050406030204" pitchFamily="18" charset="0"/>
                <a:cs typeface="Times New Roman" panose="02020603050405020304" pitchFamily="18" charset="0"/>
              </a:rPr>
              <a:t>cost</a:t>
            </a:r>
            <a:r>
              <a:rPr lang="en-US" sz="1750" dirty="0">
                <a:latin typeface="Cambria" panose="02040503050406030204" pitchFamily="18" charset="0"/>
                <a:cs typeface="Times New Roman" panose="02020603050405020304" pitchFamily="18" charset="0"/>
              </a:rPr>
              <a:t>: This depends on monetary cost, waiting time, flight time, customs and immigration procedures, seat quality, time of day, type of airplane, frequent-flyer mileage awards, and so on. </a:t>
            </a: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Example: Route-finding</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3547468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57200" y="1524000"/>
            <a:ext cx="8382000" cy="4154984"/>
          </a:xfrm>
          <a:prstGeom prst="rect">
            <a:avLst/>
          </a:prstGeom>
        </p:spPr>
        <p:txBody>
          <a:bodyPr wrap="square">
            <a:spAutoFit/>
          </a:bodyPr>
          <a:lstStyle/>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Problem-solving Agents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Well-defined Problems and Solutions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Problem Types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Example Problems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Toy Problems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Real-world Problems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Searching for Solutions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Tree Search Algorithms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Uninformed Search Strategies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Avoiding repeated </a:t>
            </a:r>
            <a:r>
              <a:rPr lang="en-US" sz="2200" dirty="0" smtClean="0">
                <a:latin typeface="Cambria" panose="02040503050406030204" pitchFamily="18" charset="0"/>
                <a:cs typeface="Simplified Arabic Fixed" panose="02070309020205020404" pitchFamily="49" charset="-78"/>
              </a:rPr>
              <a:t>states</a:t>
            </a:r>
            <a:endParaRPr lang="en-US" sz="2200" dirty="0">
              <a:latin typeface="Cambria" panose="02040503050406030204" pitchFamily="18" charset="0"/>
              <a:cs typeface="Simplified Arabic Fixed" panose="02070309020205020404" pitchFamily="49" charset="-78"/>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2200" b="1" dirty="0" smtClean="0">
                <a:solidFill>
                  <a:srgbClr val="FF0000"/>
                </a:solidFill>
                <a:latin typeface="Cambria" panose="02040503050406030204" pitchFamily="18" charset="0"/>
                <a:cs typeface="Arial" pitchFamily="34" charset="0"/>
              </a:rPr>
              <a:t>Outlines</a:t>
            </a:r>
            <a:endParaRPr lang="ar-EG" sz="22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1" name="TextBox 10"/>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14840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2">
                                            <p:txEl>
                                              <p:pRg st="0" end="0"/>
                                            </p:txEl>
                                          </p:spTgt>
                                        </p:tgtEl>
                                        <p:attrNameLst>
                                          <p:attrName>style.opacity</p:attrName>
                                        </p:attrNameLst>
                                      </p:cBhvr>
                                      <p:to>
                                        <p:strVal val="0.25"/>
                                      </p:to>
                                    </p:set>
                                    <p:animEffect filter="image" prLst="opacity: 0.25">
                                      <p:cBhvr rctx="IE">
                                        <p:cTn id="7" dur="indefinite"/>
                                        <p:tgtEl>
                                          <p:spTgt spid="22">
                                            <p:txEl>
                                              <p:pRg st="0" end="0"/>
                                            </p:txEl>
                                          </p:spTgt>
                                        </p:tgtEl>
                                      </p:cBhvr>
                                    </p:animEffect>
                                  </p:childTnLst>
                                </p:cTn>
                              </p:par>
                              <p:par>
                                <p:cTn id="8" presetID="9" presetClass="emph" presetSubtype="0" nodeType="withEffect">
                                  <p:stCondLst>
                                    <p:cond delay="0"/>
                                  </p:stCondLst>
                                  <p:childTnLst>
                                    <p:set>
                                      <p:cBhvr rctx="PPT">
                                        <p:cTn id="9" dur="indefinite"/>
                                        <p:tgtEl>
                                          <p:spTgt spid="22">
                                            <p:txEl>
                                              <p:pRg st="1" end="1"/>
                                            </p:txEl>
                                          </p:spTgt>
                                        </p:tgtEl>
                                        <p:attrNameLst>
                                          <p:attrName>style.opacity</p:attrName>
                                        </p:attrNameLst>
                                      </p:cBhvr>
                                      <p:to>
                                        <p:strVal val="0.25"/>
                                      </p:to>
                                    </p:set>
                                    <p:animEffect filter="image" prLst="opacity: 0.25">
                                      <p:cBhvr rctx="IE">
                                        <p:cTn id="10" dur="indefinite"/>
                                        <p:tgtEl>
                                          <p:spTgt spid="22">
                                            <p:txEl>
                                              <p:pRg st="1" end="1"/>
                                            </p:txEl>
                                          </p:spTgt>
                                        </p:tgtEl>
                                      </p:cBhvr>
                                    </p:animEffect>
                                  </p:childTnLst>
                                </p:cTn>
                              </p:par>
                              <p:par>
                                <p:cTn id="11" presetID="9" presetClass="emph" presetSubtype="0" nodeType="withEffect">
                                  <p:stCondLst>
                                    <p:cond delay="0"/>
                                  </p:stCondLst>
                                  <p:childTnLst>
                                    <p:set>
                                      <p:cBhvr rctx="PPT">
                                        <p:cTn id="12" dur="indefinite"/>
                                        <p:tgtEl>
                                          <p:spTgt spid="22">
                                            <p:txEl>
                                              <p:pRg st="2" end="2"/>
                                            </p:txEl>
                                          </p:spTgt>
                                        </p:tgtEl>
                                        <p:attrNameLst>
                                          <p:attrName>style.opacity</p:attrName>
                                        </p:attrNameLst>
                                      </p:cBhvr>
                                      <p:to>
                                        <p:strVal val="0.25"/>
                                      </p:to>
                                    </p:set>
                                    <p:animEffect filter="image" prLst="opacity: 0.25">
                                      <p:cBhvr rctx="IE">
                                        <p:cTn id="13" dur="indefinite"/>
                                        <p:tgtEl>
                                          <p:spTgt spid="22">
                                            <p:txEl>
                                              <p:pRg st="2" end="2"/>
                                            </p:txEl>
                                          </p:spTgt>
                                        </p:tgtEl>
                                      </p:cBhvr>
                                    </p:animEffect>
                                  </p:childTnLst>
                                </p:cTn>
                              </p:par>
                              <p:par>
                                <p:cTn id="14" presetID="9" presetClass="emph" presetSubtype="0" nodeType="withEffect">
                                  <p:stCondLst>
                                    <p:cond delay="0"/>
                                  </p:stCondLst>
                                  <p:childTnLst>
                                    <p:set>
                                      <p:cBhvr rctx="PPT">
                                        <p:cTn id="15" dur="indefinite"/>
                                        <p:tgtEl>
                                          <p:spTgt spid="22">
                                            <p:txEl>
                                              <p:pRg st="3" end="3"/>
                                            </p:txEl>
                                          </p:spTgt>
                                        </p:tgtEl>
                                        <p:attrNameLst>
                                          <p:attrName>style.opacity</p:attrName>
                                        </p:attrNameLst>
                                      </p:cBhvr>
                                      <p:to>
                                        <p:strVal val="0.25"/>
                                      </p:to>
                                    </p:set>
                                    <p:animEffect filter="image" prLst="opacity: 0.25">
                                      <p:cBhvr rctx="IE">
                                        <p:cTn id="16" dur="indefinite"/>
                                        <p:tgtEl>
                                          <p:spTgt spid="22">
                                            <p:txEl>
                                              <p:pRg st="3" end="3"/>
                                            </p:txEl>
                                          </p:spTgt>
                                        </p:tgtEl>
                                      </p:cBhvr>
                                    </p:animEffect>
                                  </p:childTnLst>
                                </p:cTn>
                              </p:par>
                              <p:par>
                                <p:cTn id="17" presetID="9" presetClass="emph" presetSubtype="0" nodeType="withEffect">
                                  <p:stCondLst>
                                    <p:cond delay="0"/>
                                  </p:stCondLst>
                                  <p:childTnLst>
                                    <p:set>
                                      <p:cBhvr rctx="PPT">
                                        <p:cTn id="18" dur="indefinite"/>
                                        <p:tgtEl>
                                          <p:spTgt spid="22">
                                            <p:txEl>
                                              <p:pRg st="4" end="4"/>
                                            </p:txEl>
                                          </p:spTgt>
                                        </p:tgtEl>
                                        <p:attrNameLst>
                                          <p:attrName>style.opacity</p:attrName>
                                        </p:attrNameLst>
                                      </p:cBhvr>
                                      <p:to>
                                        <p:strVal val="0.25"/>
                                      </p:to>
                                    </p:set>
                                    <p:animEffect filter="image" prLst="opacity: 0.25">
                                      <p:cBhvr rctx="IE">
                                        <p:cTn id="19" dur="indefinite"/>
                                        <p:tgtEl>
                                          <p:spTgt spid="22">
                                            <p:txEl>
                                              <p:pRg st="4" end="4"/>
                                            </p:txEl>
                                          </p:spTgt>
                                        </p:tgtEl>
                                      </p:cBhvr>
                                    </p:animEffect>
                                  </p:childTnLst>
                                </p:cTn>
                              </p:par>
                              <p:par>
                                <p:cTn id="20" presetID="9" presetClass="emph" presetSubtype="0" nodeType="withEffect">
                                  <p:stCondLst>
                                    <p:cond delay="0"/>
                                  </p:stCondLst>
                                  <p:childTnLst>
                                    <p:set>
                                      <p:cBhvr rctx="PPT">
                                        <p:cTn id="21" dur="indefinite"/>
                                        <p:tgtEl>
                                          <p:spTgt spid="22">
                                            <p:txEl>
                                              <p:pRg st="5" end="5"/>
                                            </p:txEl>
                                          </p:spTgt>
                                        </p:tgtEl>
                                        <p:attrNameLst>
                                          <p:attrName>style.opacity</p:attrName>
                                        </p:attrNameLst>
                                      </p:cBhvr>
                                      <p:to>
                                        <p:strVal val="0.25"/>
                                      </p:to>
                                    </p:set>
                                    <p:animEffect filter="image" prLst="opacity: 0.25">
                                      <p:cBhvr rctx="IE">
                                        <p:cTn id="22" dur="indefinite"/>
                                        <p:tgtEl>
                                          <p:spTgt spid="22">
                                            <p:txEl>
                                              <p:pRg st="5" end="5"/>
                                            </p:txEl>
                                          </p:spTgt>
                                        </p:tgtEl>
                                      </p:cBhvr>
                                    </p:animEffect>
                                  </p:childTnLst>
                                </p:cTn>
                              </p:par>
                              <p:par>
                                <p:cTn id="23" presetID="9" presetClass="emph" presetSubtype="0" nodeType="withEffect">
                                  <p:stCondLst>
                                    <p:cond delay="0"/>
                                  </p:stCondLst>
                                  <p:childTnLst>
                                    <p:set>
                                      <p:cBhvr rctx="PPT">
                                        <p:cTn id="24" dur="indefinite"/>
                                        <p:tgtEl>
                                          <p:spTgt spid="22">
                                            <p:txEl>
                                              <p:pRg st="8" end="8"/>
                                            </p:txEl>
                                          </p:spTgt>
                                        </p:tgtEl>
                                        <p:attrNameLst>
                                          <p:attrName>style.opacity</p:attrName>
                                        </p:attrNameLst>
                                      </p:cBhvr>
                                      <p:to>
                                        <p:strVal val="0.25"/>
                                      </p:to>
                                    </p:set>
                                    <p:animEffect filter="image" prLst="opacity: 0.25">
                                      <p:cBhvr rctx="IE">
                                        <p:cTn id="25" dur="indefinite"/>
                                        <p:tgtEl>
                                          <p:spTgt spid="22">
                                            <p:txEl>
                                              <p:pRg st="8" end="8"/>
                                            </p:txEl>
                                          </p:spTgt>
                                        </p:tgtEl>
                                      </p:cBhvr>
                                    </p:animEffect>
                                  </p:childTnLst>
                                </p:cTn>
                              </p:par>
                              <p:par>
                                <p:cTn id="26" presetID="9" presetClass="emph" presetSubtype="0" nodeType="withEffect">
                                  <p:stCondLst>
                                    <p:cond delay="0"/>
                                  </p:stCondLst>
                                  <p:childTnLst>
                                    <p:set>
                                      <p:cBhvr rctx="PPT">
                                        <p:cTn id="27" dur="indefinite"/>
                                        <p:tgtEl>
                                          <p:spTgt spid="22">
                                            <p:txEl>
                                              <p:pRg st="9" end="9"/>
                                            </p:txEl>
                                          </p:spTgt>
                                        </p:tgtEl>
                                        <p:attrNameLst>
                                          <p:attrName>style.opacity</p:attrName>
                                        </p:attrNameLst>
                                      </p:cBhvr>
                                      <p:to>
                                        <p:strVal val="0.25"/>
                                      </p:to>
                                    </p:set>
                                    <p:animEffect filter="image" prLst="opacity: 0.25">
                                      <p:cBhvr rctx="IE">
                                        <p:cTn id="28" dur="indefinite"/>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763000" cy="5272213"/>
          </a:xfrm>
          <a:prstGeom prst="rect">
            <a:avLst/>
          </a:prstGeom>
        </p:spPr>
        <p:txBody>
          <a:bodyPr wrap="square">
            <a:spAutoFit/>
          </a:bodyPr>
          <a:lstStyle/>
          <a:p>
            <a:pPr marL="342900" indent="-342900" algn="just">
              <a:lnSpc>
                <a:spcPct val="110000"/>
              </a:lnSpc>
              <a:buClr>
                <a:srgbClr val="C00000"/>
              </a:buClr>
              <a:buFont typeface="Wingdings" panose="05000000000000000000" pitchFamily="2" charset="2"/>
              <a:buChar char="Ø"/>
            </a:pPr>
            <a:r>
              <a:rPr lang="en-US" sz="2100" dirty="0" smtClean="0">
                <a:solidFill>
                  <a:srgbClr val="C00000"/>
                </a:solidFill>
                <a:latin typeface="Cambria" panose="02040503050406030204" pitchFamily="18" charset="0"/>
                <a:cs typeface="Times New Roman" panose="02020603050405020304" pitchFamily="18" charset="0"/>
              </a:rPr>
              <a:t>Having formulated </a:t>
            </a:r>
            <a:r>
              <a:rPr lang="en-US" sz="2100" dirty="0" smtClean="0">
                <a:latin typeface="Cambria" panose="02040503050406030204" pitchFamily="18" charset="0"/>
                <a:cs typeface="Times New Roman" panose="02020603050405020304" pitchFamily="18" charset="0"/>
              </a:rPr>
              <a:t>some </a:t>
            </a:r>
            <a:r>
              <a:rPr lang="en-US" sz="2100" dirty="0" smtClean="0">
                <a:solidFill>
                  <a:srgbClr val="C00000"/>
                </a:solidFill>
                <a:latin typeface="Cambria" panose="02040503050406030204" pitchFamily="18" charset="0"/>
                <a:cs typeface="Times New Roman" panose="02020603050405020304" pitchFamily="18" charset="0"/>
              </a:rPr>
              <a:t>problems</a:t>
            </a:r>
            <a:r>
              <a:rPr lang="en-US" sz="2100" dirty="0" smtClean="0">
                <a:latin typeface="Cambria" panose="02040503050406030204" pitchFamily="18" charset="0"/>
                <a:cs typeface="Times New Roman" panose="02020603050405020304" pitchFamily="18" charset="0"/>
              </a:rPr>
              <a:t>, we now </a:t>
            </a:r>
            <a:r>
              <a:rPr lang="en-US" sz="2100" dirty="0" smtClean="0">
                <a:solidFill>
                  <a:srgbClr val="000099"/>
                </a:solidFill>
                <a:latin typeface="Cambria" panose="02040503050406030204" pitchFamily="18" charset="0"/>
                <a:cs typeface="Times New Roman" panose="02020603050405020304" pitchFamily="18" charset="0"/>
              </a:rPr>
              <a:t>need to solve them</a:t>
            </a:r>
            <a:r>
              <a:rPr lang="en-US" sz="2100" dirty="0" smtClean="0">
                <a:latin typeface="Cambria" panose="02040503050406030204" pitchFamily="18" charset="0"/>
                <a:cs typeface="Times New Roman" panose="02020603050405020304" pitchFamily="18" charset="0"/>
              </a:rPr>
              <a:t>. This is done by a search through the state space.</a:t>
            </a:r>
          </a:p>
          <a:p>
            <a:pPr algn="just">
              <a:lnSpc>
                <a:spcPct val="110000"/>
              </a:lnSpc>
              <a:buClr>
                <a:srgbClr val="C00000"/>
              </a:buClr>
            </a:pPr>
            <a:r>
              <a:rPr lang="en-US" sz="300" dirty="0" smtClean="0">
                <a:latin typeface="Cambria" panose="02040503050406030204" pitchFamily="18" charset="0"/>
                <a:cs typeface="Times New Roman" panose="02020603050405020304" pitchFamily="18" charset="0"/>
              </a:rPr>
              <a:t> </a:t>
            </a:r>
          </a:p>
          <a:p>
            <a:pPr marL="342900" indent="-342900" algn="just">
              <a:lnSpc>
                <a:spcPct val="110000"/>
              </a:lnSpc>
              <a:buClr>
                <a:srgbClr val="C00000"/>
              </a:buClr>
              <a:buFont typeface="Wingdings" panose="05000000000000000000" pitchFamily="2" charset="2"/>
              <a:buChar char="Ø"/>
            </a:pPr>
            <a:r>
              <a:rPr lang="en-US" sz="2100" dirty="0" smtClean="0">
                <a:latin typeface="Cambria" panose="02040503050406030204" pitchFamily="18" charset="0"/>
                <a:cs typeface="Times New Roman" panose="02020603050405020304" pitchFamily="18" charset="0"/>
              </a:rPr>
              <a:t>This chapter deals with </a:t>
            </a:r>
            <a:r>
              <a:rPr lang="en-US" sz="2100" dirty="0" smtClean="0">
                <a:solidFill>
                  <a:srgbClr val="C00000"/>
                </a:solidFill>
                <a:latin typeface="Cambria" panose="02040503050406030204" pitchFamily="18" charset="0"/>
                <a:cs typeface="Times New Roman" panose="02020603050405020304" pitchFamily="18" charset="0"/>
              </a:rPr>
              <a:t>search techniques </a:t>
            </a:r>
            <a:r>
              <a:rPr lang="en-US" sz="2100" dirty="0" smtClean="0">
                <a:latin typeface="Cambria" panose="02040503050406030204" pitchFamily="18" charset="0"/>
                <a:cs typeface="Times New Roman" panose="02020603050405020304" pitchFamily="18" charset="0"/>
              </a:rPr>
              <a:t>that </a:t>
            </a:r>
            <a:r>
              <a:rPr lang="en-US" sz="2100" dirty="0" smtClean="0">
                <a:solidFill>
                  <a:srgbClr val="C00000"/>
                </a:solidFill>
                <a:latin typeface="Cambria" panose="02040503050406030204" pitchFamily="18" charset="0"/>
                <a:cs typeface="Times New Roman" panose="02020603050405020304" pitchFamily="18" charset="0"/>
              </a:rPr>
              <a:t>use</a:t>
            </a:r>
            <a:r>
              <a:rPr lang="en-US" sz="2100" dirty="0" smtClean="0">
                <a:latin typeface="Cambria" panose="02040503050406030204" pitchFamily="18" charset="0"/>
                <a:cs typeface="Times New Roman" panose="02020603050405020304" pitchFamily="18" charset="0"/>
              </a:rPr>
              <a:t> an explicit </a:t>
            </a:r>
            <a:r>
              <a:rPr lang="en-US" sz="2100" b="1" dirty="0" smtClean="0">
                <a:solidFill>
                  <a:srgbClr val="000099"/>
                </a:solidFill>
                <a:latin typeface="Cambria" panose="02040503050406030204" pitchFamily="18" charset="0"/>
                <a:cs typeface="Times New Roman" panose="02020603050405020304" pitchFamily="18" charset="0"/>
              </a:rPr>
              <a:t>search</a:t>
            </a:r>
            <a:r>
              <a:rPr lang="en-US" sz="2100" dirty="0" smtClean="0">
                <a:solidFill>
                  <a:srgbClr val="000099"/>
                </a:solidFill>
                <a:latin typeface="Cambria" panose="02040503050406030204" pitchFamily="18" charset="0"/>
                <a:cs typeface="Times New Roman" panose="02020603050405020304" pitchFamily="18" charset="0"/>
              </a:rPr>
              <a:t> </a:t>
            </a:r>
            <a:r>
              <a:rPr lang="en-US" sz="2100" b="1" dirty="0" smtClean="0">
                <a:solidFill>
                  <a:srgbClr val="000099"/>
                </a:solidFill>
                <a:latin typeface="Cambria" panose="02040503050406030204" pitchFamily="18" charset="0"/>
                <a:cs typeface="Times New Roman" panose="02020603050405020304" pitchFamily="18" charset="0"/>
              </a:rPr>
              <a:t>tree </a:t>
            </a:r>
            <a:r>
              <a:rPr lang="en-US" sz="2100" dirty="0" smtClean="0">
                <a:latin typeface="Cambria" panose="02040503050406030204" pitchFamily="18" charset="0"/>
                <a:cs typeface="Times New Roman" panose="02020603050405020304" pitchFamily="18" charset="0"/>
              </a:rPr>
              <a:t>that is </a:t>
            </a:r>
            <a:r>
              <a:rPr lang="en-US" sz="2100" dirty="0" smtClean="0">
                <a:solidFill>
                  <a:srgbClr val="000099"/>
                </a:solidFill>
                <a:latin typeface="Cambria" panose="02040503050406030204" pitchFamily="18" charset="0"/>
                <a:cs typeface="Times New Roman" panose="02020603050405020304" pitchFamily="18" charset="0"/>
              </a:rPr>
              <a:t>generated by the initial state and the successor function that together define</a:t>
            </a:r>
            <a:r>
              <a:rPr lang="en-US" sz="2100" dirty="0" smtClean="0">
                <a:latin typeface="Cambria" panose="02040503050406030204" pitchFamily="18" charset="0"/>
                <a:cs typeface="Times New Roman" panose="02020603050405020304" pitchFamily="18" charset="0"/>
              </a:rPr>
              <a:t> the </a:t>
            </a:r>
            <a:r>
              <a:rPr lang="en-US" sz="2100" b="1" dirty="0" smtClean="0">
                <a:solidFill>
                  <a:srgbClr val="000099"/>
                </a:solidFill>
                <a:latin typeface="Cambria" panose="02040503050406030204" pitchFamily="18" charset="0"/>
                <a:cs typeface="Times New Roman" panose="02020603050405020304" pitchFamily="18" charset="0"/>
              </a:rPr>
              <a:t>state space</a:t>
            </a:r>
            <a:r>
              <a:rPr lang="en-US" sz="2100" dirty="0" smtClean="0">
                <a:latin typeface="Cambria" panose="02040503050406030204" pitchFamily="18" charset="0"/>
                <a:cs typeface="Times New Roman" panose="02020603050405020304" pitchFamily="18" charset="0"/>
              </a:rPr>
              <a:t>.</a:t>
            </a:r>
          </a:p>
          <a:p>
            <a:pPr marL="342900" indent="-342900" algn="just">
              <a:lnSpc>
                <a:spcPct val="110000"/>
              </a:lnSpc>
              <a:buClr>
                <a:srgbClr val="C00000"/>
              </a:buClr>
              <a:buFont typeface="Wingdings" panose="05000000000000000000" pitchFamily="2" charset="2"/>
              <a:buChar char="Ø"/>
            </a:pPr>
            <a:endParaRPr lang="en-US" sz="300" dirty="0" smtClean="0">
              <a:latin typeface="Cambria" panose="02040503050406030204" pitchFamily="18" charset="0"/>
              <a:cs typeface="Times New Roman" panose="02020603050405020304" pitchFamily="18" charset="0"/>
            </a:endParaRPr>
          </a:p>
          <a:p>
            <a:pPr marL="342900" indent="-342900" algn="just">
              <a:lnSpc>
                <a:spcPct val="110000"/>
              </a:lnSpc>
              <a:buClr>
                <a:srgbClr val="C00000"/>
              </a:buClr>
              <a:buFont typeface="Wingdings" panose="05000000000000000000" pitchFamily="2" charset="2"/>
              <a:buChar char="Ø"/>
            </a:pPr>
            <a:r>
              <a:rPr lang="en-US" sz="2100" dirty="0" smtClean="0">
                <a:latin typeface="Cambria" panose="02040503050406030204" pitchFamily="18" charset="0"/>
                <a:cs typeface="Times New Roman" panose="02020603050405020304" pitchFamily="18" charset="0"/>
              </a:rPr>
              <a:t>Figure 3.6 shows some of the expansions in the search tree for finding a route from Arad to Bucharest.</a:t>
            </a:r>
          </a:p>
          <a:p>
            <a:pPr marL="342900" indent="-342900" algn="just">
              <a:lnSpc>
                <a:spcPct val="110000"/>
              </a:lnSpc>
              <a:buClr>
                <a:srgbClr val="C00000"/>
              </a:buClr>
              <a:buFont typeface="Wingdings" panose="05000000000000000000" pitchFamily="2" charset="2"/>
              <a:buChar char="Ø"/>
            </a:pPr>
            <a:endParaRPr lang="en-US" sz="300" dirty="0" smtClean="0">
              <a:latin typeface="Cambria" panose="02040503050406030204" pitchFamily="18" charset="0"/>
              <a:cs typeface="Times New Roman" panose="02020603050405020304" pitchFamily="18" charset="0"/>
            </a:endParaRPr>
          </a:p>
          <a:p>
            <a:pPr marL="342900" indent="-342900" algn="just">
              <a:lnSpc>
                <a:spcPct val="110000"/>
              </a:lnSpc>
              <a:buClr>
                <a:srgbClr val="C00000"/>
              </a:buClr>
              <a:buFont typeface="Wingdings" panose="05000000000000000000" pitchFamily="2" charset="2"/>
              <a:buChar char="Ø"/>
            </a:pPr>
            <a:r>
              <a:rPr lang="en-US" sz="2100" dirty="0" smtClean="0">
                <a:latin typeface="Cambria" panose="02040503050406030204" pitchFamily="18" charset="0"/>
                <a:cs typeface="Times New Roman" panose="02020603050405020304" pitchFamily="18" charset="0"/>
              </a:rPr>
              <a:t>The root of the search tree is a </a:t>
            </a:r>
            <a:r>
              <a:rPr lang="en-US" sz="2100" b="1" dirty="0" smtClean="0">
                <a:latin typeface="Cambria" panose="02040503050406030204" pitchFamily="18" charset="0"/>
                <a:cs typeface="Times New Roman" panose="02020603050405020304" pitchFamily="18" charset="0"/>
              </a:rPr>
              <a:t>search node </a:t>
            </a:r>
            <a:r>
              <a:rPr lang="en-US" sz="2100" dirty="0" smtClean="0">
                <a:latin typeface="Cambria" panose="02040503050406030204" pitchFamily="18" charset="0"/>
                <a:cs typeface="Times New Roman" panose="02020603050405020304" pitchFamily="18" charset="0"/>
              </a:rPr>
              <a:t>corresponding to the initial state, </a:t>
            </a:r>
            <a:r>
              <a:rPr lang="en-US" sz="2100" i="1" dirty="0" smtClean="0">
                <a:latin typeface="Cambria" panose="02040503050406030204" pitchFamily="18" charset="0"/>
                <a:cs typeface="Times New Roman" panose="02020603050405020304" pitchFamily="18" charset="0"/>
              </a:rPr>
              <a:t>In(Arad)</a:t>
            </a:r>
          </a:p>
          <a:p>
            <a:pPr marL="342900" indent="-342900" algn="just">
              <a:lnSpc>
                <a:spcPct val="110000"/>
              </a:lnSpc>
              <a:buClr>
                <a:srgbClr val="C00000"/>
              </a:buClr>
              <a:buFont typeface="Wingdings" panose="05000000000000000000" pitchFamily="2" charset="2"/>
              <a:buChar char="Ø"/>
            </a:pPr>
            <a:endParaRPr lang="en-US" sz="300" i="1" dirty="0" smtClean="0">
              <a:latin typeface="Cambria" panose="02040503050406030204" pitchFamily="18" charset="0"/>
              <a:cs typeface="Times New Roman" panose="02020603050405020304" pitchFamily="18" charset="0"/>
            </a:endParaRPr>
          </a:p>
          <a:p>
            <a:pPr marL="342900" indent="-342900" algn="just">
              <a:lnSpc>
                <a:spcPct val="110000"/>
              </a:lnSpc>
              <a:buClr>
                <a:srgbClr val="C00000"/>
              </a:buClr>
              <a:buFont typeface="Wingdings" panose="05000000000000000000" pitchFamily="2" charset="2"/>
              <a:buChar char="Ø"/>
            </a:pPr>
            <a:r>
              <a:rPr lang="en-US" sz="2100" dirty="0" smtClean="0">
                <a:latin typeface="Cambria" panose="02040503050406030204" pitchFamily="18" charset="0"/>
                <a:cs typeface="Times New Roman" panose="02020603050405020304" pitchFamily="18" charset="0"/>
              </a:rPr>
              <a:t>The first step is to test whether this is a goal state. Because this is not a goal state, we need to consider some other states. This is done by </a:t>
            </a:r>
            <a:r>
              <a:rPr lang="en-US" sz="2100" b="1" dirty="0" smtClean="0">
                <a:latin typeface="Cambria" panose="02040503050406030204" pitchFamily="18" charset="0"/>
                <a:cs typeface="Times New Roman" panose="02020603050405020304" pitchFamily="18" charset="0"/>
              </a:rPr>
              <a:t>expanding </a:t>
            </a:r>
            <a:r>
              <a:rPr lang="en-US" sz="2100" dirty="0" smtClean="0">
                <a:latin typeface="Cambria" panose="02040503050406030204" pitchFamily="18" charset="0"/>
                <a:cs typeface="Times New Roman" panose="02020603050405020304" pitchFamily="18" charset="0"/>
              </a:rPr>
              <a:t>the current state; that is, applying the successor function to the current state, thereby </a:t>
            </a:r>
            <a:r>
              <a:rPr lang="en-US" sz="2100" b="1" dirty="0" smtClean="0">
                <a:latin typeface="Cambria" panose="02040503050406030204" pitchFamily="18" charset="0"/>
                <a:cs typeface="Times New Roman" panose="02020603050405020304" pitchFamily="18" charset="0"/>
              </a:rPr>
              <a:t>generating </a:t>
            </a:r>
            <a:r>
              <a:rPr lang="en-US" sz="2100" dirty="0" smtClean="0">
                <a:latin typeface="Cambria" panose="02040503050406030204" pitchFamily="18" charset="0"/>
                <a:cs typeface="Times New Roman" panose="02020603050405020304" pitchFamily="18" charset="0"/>
              </a:rPr>
              <a:t>a new set of states. In this case, we get three new states: </a:t>
            </a:r>
            <a:r>
              <a:rPr lang="en-US" sz="2100" i="1" dirty="0" smtClean="0">
                <a:latin typeface="Cambria" panose="02040503050406030204" pitchFamily="18" charset="0"/>
                <a:cs typeface="Times New Roman" panose="02020603050405020304" pitchFamily="18" charset="0"/>
              </a:rPr>
              <a:t>In(Sibiu), In(Timisoara), </a:t>
            </a:r>
            <a:r>
              <a:rPr lang="en-US" sz="2100" dirty="0" smtClean="0">
                <a:latin typeface="Cambria" panose="02040503050406030204" pitchFamily="18" charset="0"/>
                <a:cs typeface="Times New Roman" panose="02020603050405020304" pitchFamily="18" charset="0"/>
              </a:rPr>
              <a:t>and </a:t>
            </a:r>
            <a:r>
              <a:rPr lang="en-US" sz="2100" i="1" dirty="0" smtClean="0">
                <a:latin typeface="Cambria" panose="02040503050406030204" pitchFamily="18" charset="0"/>
                <a:cs typeface="Times New Roman" panose="02020603050405020304" pitchFamily="18" charset="0"/>
              </a:rPr>
              <a:t>In(</a:t>
            </a:r>
            <a:r>
              <a:rPr lang="en-US" sz="2100" i="1" dirty="0" err="1" smtClean="0">
                <a:latin typeface="Cambria" panose="02040503050406030204" pitchFamily="18" charset="0"/>
                <a:cs typeface="Times New Roman" panose="02020603050405020304" pitchFamily="18" charset="0"/>
              </a:rPr>
              <a:t>Zerind</a:t>
            </a:r>
            <a:r>
              <a:rPr lang="en-US" sz="2100" i="1" dirty="0" smtClean="0">
                <a:latin typeface="Cambria" panose="02040503050406030204" pitchFamily="18" charset="0"/>
                <a:cs typeface="Times New Roman" panose="02020603050405020304" pitchFamily="18" charset="0"/>
              </a:rPr>
              <a:t>). </a:t>
            </a:r>
            <a:endParaRPr lang="en-US" sz="2100" i="1"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Searching for solutions </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581750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Searching for </a:t>
            </a:r>
            <a:r>
              <a:rPr lang="en-US" sz="2400" b="1" dirty="0" smtClean="0">
                <a:solidFill>
                  <a:srgbClr val="FF0000"/>
                </a:solidFill>
                <a:latin typeface="Cambria" panose="02040503050406030204" pitchFamily="18" charset="0"/>
              </a:rPr>
              <a:t>solutions (cont’d) </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1741538"/>
            <a:ext cx="6410325" cy="481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799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57200" y="1524000"/>
            <a:ext cx="8382000" cy="4154984"/>
          </a:xfrm>
          <a:prstGeom prst="rect">
            <a:avLst/>
          </a:prstGeom>
        </p:spPr>
        <p:txBody>
          <a:bodyPr wrap="square">
            <a:spAutoFit/>
          </a:bodyPr>
          <a:lstStyle/>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Problem-solving Agents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Well-defined Problems and Solutions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Problem Types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Example Problems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Toy Problems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Real-world Problems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Searching for Solutions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Tree Search Algorithms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Uninformed Search Strategies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Avoiding repeated </a:t>
            </a:r>
            <a:r>
              <a:rPr lang="en-US" sz="2200" dirty="0" smtClean="0">
                <a:latin typeface="Cambria" panose="02040503050406030204" pitchFamily="18" charset="0"/>
                <a:cs typeface="Simplified Arabic Fixed" panose="02070309020205020404" pitchFamily="49" charset="-78"/>
              </a:rPr>
              <a:t>states</a:t>
            </a:r>
            <a:endParaRPr lang="en-US" sz="2200" dirty="0">
              <a:latin typeface="Cambria" panose="02040503050406030204" pitchFamily="18" charset="0"/>
              <a:cs typeface="Simplified Arabic Fixed" panose="02070309020205020404" pitchFamily="49" charset="-78"/>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2200" b="1" dirty="0" smtClean="0">
                <a:solidFill>
                  <a:srgbClr val="FF0000"/>
                </a:solidFill>
                <a:latin typeface="Cambria" panose="02040503050406030204" pitchFamily="18" charset="0"/>
                <a:cs typeface="Arial" pitchFamily="34" charset="0"/>
              </a:rPr>
              <a:t>Outlines</a:t>
            </a:r>
            <a:endParaRPr lang="ar-EG" sz="22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1" name="TextBox 10"/>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40948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2">
                                            <p:txEl>
                                              <p:pRg st="3" end="3"/>
                                            </p:txEl>
                                          </p:spTgt>
                                        </p:tgtEl>
                                        <p:attrNameLst>
                                          <p:attrName>style.opacity</p:attrName>
                                        </p:attrNameLst>
                                      </p:cBhvr>
                                      <p:to>
                                        <p:strVal val="0.25"/>
                                      </p:to>
                                    </p:set>
                                    <p:animEffect filter="image" prLst="opacity: 0.25">
                                      <p:cBhvr rctx="IE">
                                        <p:cTn id="7" dur="indefinite"/>
                                        <p:tgtEl>
                                          <p:spTgt spid="22">
                                            <p:txEl>
                                              <p:pRg st="3" end="3"/>
                                            </p:txEl>
                                          </p:spTgt>
                                        </p:tgtEl>
                                      </p:cBhvr>
                                    </p:animEffect>
                                  </p:childTnLst>
                                </p:cTn>
                              </p:par>
                              <p:par>
                                <p:cTn id="8" presetID="9" presetClass="emph" presetSubtype="0" nodeType="withEffect">
                                  <p:stCondLst>
                                    <p:cond delay="0"/>
                                  </p:stCondLst>
                                  <p:childTnLst>
                                    <p:set>
                                      <p:cBhvr rctx="PPT">
                                        <p:cTn id="9" dur="indefinite"/>
                                        <p:tgtEl>
                                          <p:spTgt spid="22">
                                            <p:txEl>
                                              <p:pRg st="4" end="4"/>
                                            </p:txEl>
                                          </p:spTgt>
                                        </p:tgtEl>
                                        <p:attrNameLst>
                                          <p:attrName>style.opacity</p:attrName>
                                        </p:attrNameLst>
                                      </p:cBhvr>
                                      <p:to>
                                        <p:strVal val="0.25"/>
                                      </p:to>
                                    </p:set>
                                    <p:animEffect filter="image" prLst="opacity: 0.25">
                                      <p:cBhvr rctx="IE">
                                        <p:cTn id="10" dur="indefinite"/>
                                        <p:tgtEl>
                                          <p:spTgt spid="22">
                                            <p:txEl>
                                              <p:pRg st="4" end="4"/>
                                            </p:txEl>
                                          </p:spTgt>
                                        </p:tgtEl>
                                      </p:cBhvr>
                                    </p:animEffect>
                                  </p:childTnLst>
                                </p:cTn>
                              </p:par>
                              <p:par>
                                <p:cTn id="11" presetID="9" presetClass="emph" presetSubtype="0" nodeType="withEffect">
                                  <p:stCondLst>
                                    <p:cond delay="0"/>
                                  </p:stCondLst>
                                  <p:childTnLst>
                                    <p:set>
                                      <p:cBhvr rctx="PPT">
                                        <p:cTn id="12" dur="indefinite"/>
                                        <p:tgtEl>
                                          <p:spTgt spid="22">
                                            <p:txEl>
                                              <p:pRg st="5" end="5"/>
                                            </p:txEl>
                                          </p:spTgt>
                                        </p:tgtEl>
                                        <p:attrNameLst>
                                          <p:attrName>style.opacity</p:attrName>
                                        </p:attrNameLst>
                                      </p:cBhvr>
                                      <p:to>
                                        <p:strVal val="0.25"/>
                                      </p:to>
                                    </p:set>
                                    <p:animEffect filter="image" prLst="opacity: 0.25">
                                      <p:cBhvr rctx="IE">
                                        <p:cTn id="13" dur="indefinite"/>
                                        <p:tgtEl>
                                          <p:spTgt spid="22">
                                            <p:txEl>
                                              <p:pRg st="5" end="5"/>
                                            </p:txEl>
                                          </p:spTgt>
                                        </p:tgtEl>
                                      </p:cBhvr>
                                    </p:animEffect>
                                  </p:childTnLst>
                                </p:cTn>
                              </p:par>
                              <p:par>
                                <p:cTn id="14" presetID="9" presetClass="emph" presetSubtype="0" nodeType="withEffect">
                                  <p:stCondLst>
                                    <p:cond delay="0"/>
                                  </p:stCondLst>
                                  <p:childTnLst>
                                    <p:set>
                                      <p:cBhvr rctx="PPT">
                                        <p:cTn id="15" dur="indefinite"/>
                                        <p:tgtEl>
                                          <p:spTgt spid="22">
                                            <p:txEl>
                                              <p:pRg st="6" end="6"/>
                                            </p:txEl>
                                          </p:spTgt>
                                        </p:tgtEl>
                                        <p:attrNameLst>
                                          <p:attrName>style.opacity</p:attrName>
                                        </p:attrNameLst>
                                      </p:cBhvr>
                                      <p:to>
                                        <p:strVal val="0.25"/>
                                      </p:to>
                                    </p:set>
                                    <p:animEffect filter="image" prLst="opacity: 0.25">
                                      <p:cBhvr rctx="IE">
                                        <p:cTn id="16" dur="indefinite"/>
                                        <p:tgtEl>
                                          <p:spTgt spid="22">
                                            <p:txEl>
                                              <p:pRg st="6" end="6"/>
                                            </p:txEl>
                                          </p:spTgt>
                                        </p:tgtEl>
                                      </p:cBhvr>
                                    </p:animEffect>
                                  </p:childTnLst>
                                </p:cTn>
                              </p:par>
                              <p:par>
                                <p:cTn id="17" presetID="9" presetClass="emph" presetSubtype="0" nodeType="withEffect">
                                  <p:stCondLst>
                                    <p:cond delay="0"/>
                                  </p:stCondLst>
                                  <p:childTnLst>
                                    <p:set>
                                      <p:cBhvr rctx="PPT">
                                        <p:cTn id="18" dur="indefinite"/>
                                        <p:tgtEl>
                                          <p:spTgt spid="22">
                                            <p:txEl>
                                              <p:pRg st="7" end="7"/>
                                            </p:txEl>
                                          </p:spTgt>
                                        </p:tgtEl>
                                        <p:attrNameLst>
                                          <p:attrName>style.opacity</p:attrName>
                                        </p:attrNameLst>
                                      </p:cBhvr>
                                      <p:to>
                                        <p:strVal val="0.25"/>
                                      </p:to>
                                    </p:set>
                                    <p:animEffect filter="image" prLst="opacity: 0.25">
                                      <p:cBhvr rctx="IE">
                                        <p:cTn id="19" dur="indefinite"/>
                                        <p:tgtEl>
                                          <p:spTgt spid="22">
                                            <p:txEl>
                                              <p:pRg st="7" end="7"/>
                                            </p:txEl>
                                          </p:spTgt>
                                        </p:tgtEl>
                                      </p:cBhvr>
                                    </p:animEffect>
                                  </p:childTnLst>
                                </p:cTn>
                              </p:par>
                              <p:par>
                                <p:cTn id="20" presetID="9" presetClass="emph" presetSubtype="0" nodeType="withEffect">
                                  <p:stCondLst>
                                    <p:cond delay="0"/>
                                  </p:stCondLst>
                                  <p:childTnLst>
                                    <p:set>
                                      <p:cBhvr rctx="PPT">
                                        <p:cTn id="21" dur="indefinite"/>
                                        <p:tgtEl>
                                          <p:spTgt spid="22">
                                            <p:txEl>
                                              <p:pRg st="8" end="8"/>
                                            </p:txEl>
                                          </p:spTgt>
                                        </p:tgtEl>
                                        <p:attrNameLst>
                                          <p:attrName>style.opacity</p:attrName>
                                        </p:attrNameLst>
                                      </p:cBhvr>
                                      <p:to>
                                        <p:strVal val="0.25"/>
                                      </p:to>
                                    </p:set>
                                    <p:animEffect filter="image" prLst="opacity: 0.25">
                                      <p:cBhvr rctx="IE">
                                        <p:cTn id="22" dur="indefinite"/>
                                        <p:tgtEl>
                                          <p:spTgt spid="22">
                                            <p:txEl>
                                              <p:pRg st="8" end="8"/>
                                            </p:txEl>
                                          </p:spTgt>
                                        </p:tgtEl>
                                      </p:cBhvr>
                                    </p:animEffect>
                                  </p:childTnLst>
                                </p:cTn>
                              </p:par>
                              <p:par>
                                <p:cTn id="23" presetID="9" presetClass="emph" presetSubtype="0" nodeType="withEffect">
                                  <p:stCondLst>
                                    <p:cond delay="0"/>
                                  </p:stCondLst>
                                  <p:childTnLst>
                                    <p:set>
                                      <p:cBhvr rctx="PPT">
                                        <p:cTn id="24" dur="indefinite"/>
                                        <p:tgtEl>
                                          <p:spTgt spid="22">
                                            <p:txEl>
                                              <p:pRg st="9" end="9"/>
                                            </p:txEl>
                                          </p:spTgt>
                                        </p:tgtEl>
                                        <p:attrNameLst>
                                          <p:attrName>style.opacity</p:attrName>
                                        </p:attrNameLst>
                                      </p:cBhvr>
                                      <p:to>
                                        <p:strVal val="0.25"/>
                                      </p:to>
                                    </p:set>
                                    <p:animEffect filter="image" prLst="opacity: 0.25">
                                      <p:cBhvr rctx="IE">
                                        <p:cTn id="25" dur="indefinite"/>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763000" cy="3748719"/>
          </a:xfrm>
          <a:prstGeom prst="rect">
            <a:avLst/>
          </a:prstGeom>
        </p:spPr>
        <p:txBody>
          <a:bodyPr wrap="square">
            <a:spAutoFit/>
          </a:bodyPr>
          <a:lstStyle/>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Now we must </a:t>
            </a:r>
            <a:r>
              <a:rPr lang="en-US" sz="2200" dirty="0">
                <a:solidFill>
                  <a:srgbClr val="C00000"/>
                </a:solidFill>
                <a:latin typeface="Cambria" panose="02040503050406030204" pitchFamily="18" charset="0"/>
                <a:cs typeface="Times New Roman" panose="02020603050405020304" pitchFamily="18" charset="0"/>
              </a:rPr>
              <a:t>choose which of these three possibilities to consider further</a:t>
            </a:r>
            <a:r>
              <a:rPr lang="en-US" sz="2200" dirty="0">
                <a:latin typeface="Cambria" panose="02040503050406030204" pitchFamily="18" charset="0"/>
                <a:cs typeface="Times New Roman" panose="02020603050405020304" pitchFamily="18" charset="0"/>
              </a:rPr>
              <a:t>.</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The </a:t>
            </a:r>
            <a:r>
              <a:rPr lang="en-US" sz="2200" dirty="0">
                <a:solidFill>
                  <a:srgbClr val="C00000"/>
                </a:solidFill>
                <a:latin typeface="Cambria" panose="02040503050406030204" pitchFamily="18" charset="0"/>
                <a:cs typeface="Times New Roman" panose="02020603050405020304" pitchFamily="18" charset="0"/>
              </a:rPr>
              <a:t>choice of which state to expand </a:t>
            </a:r>
            <a:r>
              <a:rPr lang="en-US" sz="2200" dirty="0">
                <a:latin typeface="Cambria" panose="02040503050406030204" pitchFamily="18" charset="0"/>
                <a:cs typeface="Times New Roman" panose="02020603050405020304" pitchFamily="18" charset="0"/>
              </a:rPr>
              <a:t>is </a:t>
            </a:r>
            <a:r>
              <a:rPr lang="en-US" sz="2200" dirty="0">
                <a:solidFill>
                  <a:srgbClr val="C00000"/>
                </a:solidFill>
                <a:latin typeface="Cambria" panose="02040503050406030204" pitchFamily="18" charset="0"/>
                <a:cs typeface="Times New Roman" panose="02020603050405020304" pitchFamily="18" charset="0"/>
              </a:rPr>
              <a:t>determined </a:t>
            </a:r>
            <a:r>
              <a:rPr lang="en-US" sz="2200" dirty="0">
                <a:latin typeface="Cambria" panose="02040503050406030204" pitchFamily="18" charset="0"/>
                <a:cs typeface="Times New Roman" panose="02020603050405020304" pitchFamily="18" charset="0"/>
              </a:rPr>
              <a:t>by the </a:t>
            </a:r>
            <a:r>
              <a:rPr lang="en-US" sz="2200" b="1" dirty="0">
                <a:solidFill>
                  <a:srgbClr val="000099"/>
                </a:solidFill>
                <a:latin typeface="Cambria" panose="02040503050406030204" pitchFamily="18" charset="0"/>
                <a:cs typeface="Times New Roman" panose="02020603050405020304" pitchFamily="18" charset="0"/>
              </a:rPr>
              <a:t>search</a:t>
            </a:r>
            <a:r>
              <a:rPr lang="en-US" sz="2200" b="1" dirty="0">
                <a:latin typeface="Cambria" panose="02040503050406030204" pitchFamily="18" charset="0"/>
                <a:cs typeface="Times New Roman" panose="02020603050405020304" pitchFamily="18" charset="0"/>
              </a:rPr>
              <a:t> </a:t>
            </a:r>
            <a:r>
              <a:rPr lang="en-US" sz="2200" b="1" dirty="0">
                <a:solidFill>
                  <a:srgbClr val="000099"/>
                </a:solidFill>
                <a:latin typeface="Cambria" panose="02040503050406030204" pitchFamily="18" charset="0"/>
                <a:cs typeface="Times New Roman" panose="02020603050405020304" pitchFamily="18" charset="0"/>
              </a:rPr>
              <a:t>strategy</a:t>
            </a:r>
            <a:r>
              <a:rPr lang="en-US" sz="2200" b="1" dirty="0" smtClean="0">
                <a:latin typeface="Cambria" panose="02040503050406030204" pitchFamily="18" charset="0"/>
                <a:cs typeface="Times New Roman" panose="02020603050405020304" pitchFamily="18" charset="0"/>
              </a:rPr>
              <a:t>.</a:t>
            </a:r>
          </a:p>
          <a:p>
            <a:pPr marL="342900" indent="-342900" algn="just">
              <a:lnSpc>
                <a:spcPct val="12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itchFamily="18" charset="0"/>
              </a:rPr>
              <a:t>It is important to distinguish between the state space and the search tree. For the route finding problem, there are only 20 states in the state space, one for each city. But there are an infinite number of paths in this state space, so the search tree has an infinite number of nodes.</a:t>
            </a:r>
            <a:endParaRPr lang="en-US" sz="2200" dirty="0">
              <a:latin typeface="Cambria" panose="02040503050406030204" pitchFamily="18" charset="0"/>
              <a:cs typeface="Times New Roman"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Searching for </a:t>
            </a:r>
            <a:r>
              <a:rPr lang="en-US" sz="2400" b="1" dirty="0" smtClean="0">
                <a:solidFill>
                  <a:srgbClr val="FF0000"/>
                </a:solidFill>
                <a:latin typeface="Cambria" panose="02040503050406030204" pitchFamily="18" charset="0"/>
              </a:rPr>
              <a:t>solutions (cont’d) </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1468077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5486400" cy="5170646"/>
          </a:xfrm>
          <a:prstGeom prst="rect">
            <a:avLst/>
          </a:prstGeom>
        </p:spPr>
        <p:txBody>
          <a:bodyPr wrap="square">
            <a:spAutoFit/>
          </a:bodyPr>
          <a:lstStyle/>
          <a:p>
            <a:pPr marL="342900" indent="-342900" algn="just">
              <a:lnSpc>
                <a:spcPct val="110000"/>
              </a:lnSpc>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There are many ways to </a:t>
            </a:r>
            <a:r>
              <a:rPr lang="en-US" sz="2000" dirty="0">
                <a:solidFill>
                  <a:srgbClr val="C00000"/>
                </a:solidFill>
                <a:latin typeface="Cambria" panose="02040503050406030204" pitchFamily="18" charset="0"/>
                <a:cs typeface="Times New Roman" panose="02020603050405020304" pitchFamily="18" charset="0"/>
              </a:rPr>
              <a:t>represent nodes</a:t>
            </a:r>
            <a:r>
              <a:rPr lang="en-US" sz="2000" dirty="0">
                <a:latin typeface="Cambria" panose="02040503050406030204" pitchFamily="18" charset="0"/>
                <a:cs typeface="Times New Roman" panose="02020603050405020304" pitchFamily="18" charset="0"/>
              </a:rPr>
              <a:t>, but we will assume that a node is a data structure with </a:t>
            </a:r>
            <a:r>
              <a:rPr lang="en-US" sz="2000" dirty="0">
                <a:solidFill>
                  <a:srgbClr val="C00000"/>
                </a:solidFill>
                <a:latin typeface="Cambria" panose="02040503050406030204" pitchFamily="18" charset="0"/>
                <a:cs typeface="Times New Roman" panose="02020603050405020304" pitchFamily="18" charset="0"/>
              </a:rPr>
              <a:t>five components</a:t>
            </a:r>
            <a:r>
              <a:rPr lang="en-US" sz="2000" dirty="0">
                <a:latin typeface="Cambria" panose="02040503050406030204" pitchFamily="18" charset="0"/>
                <a:cs typeface="Times New Roman" panose="02020603050405020304" pitchFamily="18" charset="0"/>
              </a:rPr>
              <a:t>:</a:t>
            </a:r>
          </a:p>
          <a:p>
            <a:pPr marL="800100" lvl="1" indent="-342900" algn="just">
              <a:lnSpc>
                <a:spcPct val="110000"/>
              </a:lnSpc>
              <a:buClr>
                <a:srgbClr val="000099"/>
              </a:buClr>
              <a:buFont typeface="Aharoni" panose="02010803020104030203" pitchFamily="2" charset="-79"/>
              <a:buChar char="—"/>
            </a:pPr>
            <a:r>
              <a:rPr lang="en-US" sz="2000" dirty="0">
                <a:solidFill>
                  <a:srgbClr val="000099"/>
                </a:solidFill>
                <a:latin typeface="Cambria" panose="02040503050406030204" pitchFamily="18" charset="0"/>
                <a:cs typeface="Times New Roman" panose="02020603050405020304" pitchFamily="18" charset="0"/>
              </a:rPr>
              <a:t>STATE</a:t>
            </a:r>
            <a:r>
              <a:rPr lang="en-US" sz="2000" dirty="0">
                <a:latin typeface="Cambria" panose="02040503050406030204" pitchFamily="18" charset="0"/>
                <a:cs typeface="Times New Roman" panose="02020603050405020304" pitchFamily="18" charset="0"/>
              </a:rPr>
              <a:t>: the state in the state space to which the node corresponds;</a:t>
            </a:r>
          </a:p>
          <a:p>
            <a:pPr marL="800100" lvl="1" indent="-342900" algn="just">
              <a:lnSpc>
                <a:spcPct val="110000"/>
              </a:lnSpc>
              <a:buClr>
                <a:srgbClr val="000099"/>
              </a:buClr>
              <a:buFont typeface="Aharoni" panose="02010803020104030203" pitchFamily="2" charset="-79"/>
              <a:buChar char="—"/>
            </a:pPr>
            <a:r>
              <a:rPr lang="en-US" sz="2000" dirty="0">
                <a:solidFill>
                  <a:srgbClr val="000099"/>
                </a:solidFill>
                <a:latin typeface="Cambria" panose="02040503050406030204" pitchFamily="18" charset="0"/>
                <a:cs typeface="Times New Roman" panose="02020603050405020304" pitchFamily="18" charset="0"/>
              </a:rPr>
              <a:t>PARENT-NODE</a:t>
            </a:r>
            <a:r>
              <a:rPr lang="en-US" sz="2000" dirty="0">
                <a:latin typeface="Cambria" panose="02040503050406030204" pitchFamily="18" charset="0"/>
                <a:cs typeface="Times New Roman" panose="02020603050405020304" pitchFamily="18" charset="0"/>
              </a:rPr>
              <a:t>: the node in the search tree that generated this node;</a:t>
            </a:r>
          </a:p>
          <a:p>
            <a:pPr marL="800100" lvl="1" indent="-342900" algn="just">
              <a:lnSpc>
                <a:spcPct val="110000"/>
              </a:lnSpc>
              <a:buClr>
                <a:srgbClr val="000099"/>
              </a:buClr>
              <a:buFont typeface="Aharoni" panose="02010803020104030203" pitchFamily="2" charset="-79"/>
              <a:buChar char="—"/>
            </a:pPr>
            <a:r>
              <a:rPr lang="en-US" sz="2000" dirty="0">
                <a:solidFill>
                  <a:srgbClr val="000099"/>
                </a:solidFill>
                <a:latin typeface="Cambria" panose="02040503050406030204" pitchFamily="18" charset="0"/>
                <a:cs typeface="Times New Roman" panose="02020603050405020304" pitchFamily="18" charset="0"/>
              </a:rPr>
              <a:t>ACTION</a:t>
            </a:r>
            <a:r>
              <a:rPr lang="en-US" sz="2000" dirty="0">
                <a:latin typeface="Cambria" panose="02040503050406030204" pitchFamily="18" charset="0"/>
                <a:cs typeface="Times New Roman" panose="02020603050405020304" pitchFamily="18" charset="0"/>
              </a:rPr>
              <a:t>: the action that was applied to the parent to generate the node;</a:t>
            </a:r>
          </a:p>
          <a:p>
            <a:pPr marL="800100" lvl="1" indent="-342900" algn="just">
              <a:lnSpc>
                <a:spcPct val="110000"/>
              </a:lnSpc>
              <a:buClr>
                <a:srgbClr val="000099"/>
              </a:buClr>
              <a:buFont typeface="Aharoni" panose="02010803020104030203" pitchFamily="2" charset="-79"/>
              <a:buChar char="—"/>
            </a:pPr>
            <a:r>
              <a:rPr lang="en-US" sz="2000" dirty="0">
                <a:solidFill>
                  <a:srgbClr val="000099"/>
                </a:solidFill>
                <a:latin typeface="Cambria" panose="02040503050406030204" pitchFamily="18" charset="0"/>
                <a:cs typeface="Times New Roman" panose="02020603050405020304" pitchFamily="18" charset="0"/>
              </a:rPr>
              <a:t>PATH-COST</a:t>
            </a:r>
            <a:r>
              <a:rPr lang="en-US" sz="2000" dirty="0">
                <a:latin typeface="Cambria" panose="02040503050406030204" pitchFamily="18" charset="0"/>
                <a:cs typeface="Times New Roman" panose="02020603050405020304" pitchFamily="18" charset="0"/>
              </a:rPr>
              <a:t>: the cost, traditionally denoted by </a:t>
            </a:r>
            <a:r>
              <a:rPr lang="en-US" sz="2000" i="1" dirty="0">
                <a:latin typeface="Cambria" panose="02040503050406030204" pitchFamily="18" charset="0"/>
                <a:cs typeface="Times New Roman" panose="02020603050405020304" pitchFamily="18" charset="0"/>
              </a:rPr>
              <a:t>g(n), </a:t>
            </a:r>
            <a:r>
              <a:rPr lang="en-US" sz="2000" dirty="0">
                <a:latin typeface="Cambria" panose="02040503050406030204" pitchFamily="18" charset="0"/>
                <a:cs typeface="Times New Roman" panose="02020603050405020304" pitchFamily="18" charset="0"/>
              </a:rPr>
              <a:t>of the path from the initial state to the node, as indicated by the parent pointers; and</a:t>
            </a:r>
          </a:p>
          <a:p>
            <a:pPr marL="800100" lvl="1" indent="-342900" algn="just">
              <a:lnSpc>
                <a:spcPct val="110000"/>
              </a:lnSpc>
              <a:buClr>
                <a:srgbClr val="000099"/>
              </a:buClr>
              <a:buFont typeface="Aharoni" panose="02010803020104030203" pitchFamily="2" charset="-79"/>
              <a:buChar char="—"/>
            </a:pPr>
            <a:r>
              <a:rPr lang="en-US" sz="2000" dirty="0">
                <a:solidFill>
                  <a:srgbClr val="000099"/>
                </a:solidFill>
                <a:latin typeface="Cambria" panose="02040503050406030204" pitchFamily="18" charset="0"/>
                <a:cs typeface="Times New Roman" panose="02020603050405020304" pitchFamily="18" charset="0"/>
              </a:rPr>
              <a:t>DEPTH</a:t>
            </a:r>
            <a:r>
              <a:rPr lang="en-US" sz="2000" dirty="0">
                <a:latin typeface="Cambria" panose="02040503050406030204" pitchFamily="18" charset="0"/>
                <a:cs typeface="Times New Roman" panose="02020603050405020304" pitchFamily="18" charset="0"/>
              </a:rPr>
              <a:t>: the number of steps along the path from the initial state.</a:t>
            </a:r>
            <a:endParaRPr lang="en-US" sz="2000" b="1"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Searching for </a:t>
            </a:r>
            <a:r>
              <a:rPr lang="en-US" sz="2400" b="1" dirty="0" smtClean="0">
                <a:solidFill>
                  <a:srgbClr val="FF0000"/>
                </a:solidFill>
                <a:latin typeface="Cambria" panose="02040503050406030204" pitchFamily="18" charset="0"/>
              </a:rPr>
              <a:t>solutions (cont’d) </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793039"/>
            <a:ext cx="3505200" cy="2159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921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4967514"/>
          </a:xfrm>
          <a:prstGeom prst="rect">
            <a:avLst/>
          </a:prstGeom>
        </p:spPr>
        <p:txBody>
          <a:bodyPr wrap="square">
            <a:spAutoFit/>
          </a:bodyPr>
          <a:lstStyle/>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A node is a bookkeeping data structure used to represent the search tree. </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A state corresponds to a configuration of the world.</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We also need to represent the </a:t>
            </a:r>
            <a:r>
              <a:rPr lang="en-US" sz="2200" dirty="0">
                <a:solidFill>
                  <a:srgbClr val="000099"/>
                </a:solidFill>
                <a:latin typeface="Cambria" panose="02040503050406030204" pitchFamily="18" charset="0"/>
                <a:cs typeface="Times New Roman" panose="02020603050405020304" pitchFamily="18" charset="0"/>
              </a:rPr>
              <a:t>collection of nodes that have been generated but not yet expanded </a:t>
            </a:r>
            <a:r>
              <a:rPr lang="en-US" sz="2200" dirty="0">
                <a:latin typeface="Cambria" panose="02040503050406030204" pitchFamily="18" charset="0"/>
                <a:cs typeface="Times New Roman" panose="02020603050405020304" pitchFamily="18" charset="0"/>
              </a:rPr>
              <a:t>- this collection is called the </a:t>
            </a:r>
            <a:r>
              <a:rPr lang="en-US" sz="2200" b="1" dirty="0">
                <a:solidFill>
                  <a:srgbClr val="C00000"/>
                </a:solidFill>
                <a:latin typeface="Cambria" panose="02040503050406030204" pitchFamily="18" charset="0"/>
                <a:cs typeface="Times New Roman" panose="02020603050405020304" pitchFamily="18" charset="0"/>
              </a:rPr>
              <a:t>fringe</a:t>
            </a:r>
            <a:r>
              <a:rPr lang="en-US" sz="2200" b="1" dirty="0">
                <a:latin typeface="Cambria" panose="02040503050406030204" pitchFamily="18" charset="0"/>
                <a:cs typeface="Times New Roman" panose="02020603050405020304" pitchFamily="18" charset="0"/>
              </a:rPr>
              <a:t>. </a:t>
            </a:r>
            <a:r>
              <a:rPr lang="en-US" sz="2200" dirty="0">
                <a:latin typeface="Cambria" panose="02040503050406030204" pitchFamily="18" charset="0"/>
                <a:cs typeface="Times New Roman" panose="02020603050405020304" pitchFamily="18" charset="0"/>
              </a:rPr>
              <a:t>Each element of the fringe is a </a:t>
            </a:r>
            <a:r>
              <a:rPr lang="en-US" sz="2200" b="1" dirty="0">
                <a:solidFill>
                  <a:srgbClr val="C00000"/>
                </a:solidFill>
                <a:latin typeface="Cambria" panose="02040503050406030204" pitchFamily="18" charset="0"/>
                <a:cs typeface="Times New Roman" panose="02020603050405020304" pitchFamily="18" charset="0"/>
              </a:rPr>
              <a:t>leaf node</a:t>
            </a:r>
            <a:r>
              <a:rPr lang="en-US" sz="2200" b="1" dirty="0">
                <a:latin typeface="Cambria" panose="02040503050406030204" pitchFamily="18" charset="0"/>
                <a:cs typeface="Times New Roman" panose="02020603050405020304" pitchFamily="18" charset="0"/>
              </a:rPr>
              <a:t>, </a:t>
            </a:r>
            <a:r>
              <a:rPr lang="en-US" sz="2200" dirty="0">
                <a:latin typeface="Cambria" panose="02040503050406030204" pitchFamily="18" charset="0"/>
                <a:cs typeface="Times New Roman" panose="02020603050405020304" pitchFamily="18" charset="0"/>
              </a:rPr>
              <a:t>that is, a </a:t>
            </a:r>
            <a:r>
              <a:rPr lang="en-US" sz="2200" dirty="0">
                <a:solidFill>
                  <a:srgbClr val="000099"/>
                </a:solidFill>
                <a:latin typeface="Cambria" panose="02040503050406030204" pitchFamily="18" charset="0"/>
                <a:cs typeface="Times New Roman" panose="02020603050405020304" pitchFamily="18" charset="0"/>
              </a:rPr>
              <a:t>node with no successors in the tree</a:t>
            </a:r>
            <a:r>
              <a:rPr lang="en-US" sz="2200" dirty="0">
                <a:latin typeface="Cambria" panose="02040503050406030204" pitchFamily="18" charset="0"/>
                <a:cs typeface="Times New Roman" panose="02020603050405020304" pitchFamily="18" charset="0"/>
              </a:rPr>
              <a:t>.</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The </a:t>
            </a:r>
            <a:r>
              <a:rPr lang="en-US" sz="2200" b="1" dirty="0">
                <a:solidFill>
                  <a:srgbClr val="C00000"/>
                </a:solidFill>
                <a:latin typeface="Cambria" panose="02040503050406030204" pitchFamily="18" charset="0"/>
                <a:cs typeface="Times New Roman" panose="02020603050405020304" pitchFamily="18" charset="0"/>
              </a:rPr>
              <a:t>search strategy </a:t>
            </a:r>
            <a:r>
              <a:rPr lang="en-US" sz="2200" dirty="0">
                <a:latin typeface="Cambria" panose="02040503050406030204" pitchFamily="18" charset="0"/>
                <a:cs typeface="Times New Roman" panose="02020603050405020304" pitchFamily="18" charset="0"/>
              </a:rPr>
              <a:t>then would be a </a:t>
            </a:r>
            <a:r>
              <a:rPr lang="en-US" sz="2200" dirty="0">
                <a:solidFill>
                  <a:srgbClr val="000099"/>
                </a:solidFill>
                <a:latin typeface="Cambria" panose="02040503050406030204" pitchFamily="18" charset="0"/>
                <a:cs typeface="Times New Roman" panose="02020603050405020304" pitchFamily="18" charset="0"/>
              </a:rPr>
              <a:t>function that selects the next node to be expanded from this set</a:t>
            </a:r>
            <a:r>
              <a:rPr lang="en-US" sz="2200" dirty="0" smtClean="0">
                <a:latin typeface="Cambria" panose="02040503050406030204" pitchFamily="18" charset="0"/>
                <a:cs typeface="Times New Roman" panose="02020603050405020304" pitchFamily="18" charset="0"/>
              </a:rPr>
              <a:t>.</a:t>
            </a:r>
          </a:p>
          <a:p>
            <a:pPr marL="342900" indent="-342900" algn="just">
              <a:lnSpc>
                <a:spcPct val="12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There are two types of search algorithms:</a:t>
            </a:r>
          </a:p>
          <a:p>
            <a:pPr marL="800100" lvl="1" indent="-342900" algn="just">
              <a:lnSpc>
                <a:spcPct val="120000"/>
              </a:lnSpc>
              <a:buClr>
                <a:srgbClr val="000099"/>
              </a:buClr>
              <a:buFont typeface="Aharoni" panose="02010803020104030203" pitchFamily="2" charset="-79"/>
              <a:buChar char="—"/>
            </a:pPr>
            <a:r>
              <a:rPr lang="en-US" sz="2200" dirty="0" smtClean="0">
                <a:solidFill>
                  <a:srgbClr val="000099"/>
                </a:solidFill>
                <a:latin typeface="Cambria" panose="02040503050406030204" pitchFamily="18" charset="0"/>
                <a:cs typeface="Times New Roman" panose="02020603050405020304" pitchFamily="18" charset="0"/>
              </a:rPr>
              <a:t>Uninformed Search Algorithms (blind Search)</a:t>
            </a:r>
          </a:p>
          <a:p>
            <a:pPr marL="800100" lvl="1" indent="-342900" algn="just">
              <a:lnSpc>
                <a:spcPct val="120000"/>
              </a:lnSpc>
              <a:buClr>
                <a:srgbClr val="000099"/>
              </a:buClr>
              <a:buFont typeface="Aharoni" panose="02010803020104030203" pitchFamily="2" charset="-79"/>
              <a:buChar char="—"/>
            </a:pPr>
            <a:r>
              <a:rPr lang="en-US" sz="2200" dirty="0" smtClean="0">
                <a:solidFill>
                  <a:srgbClr val="000099"/>
                </a:solidFill>
                <a:latin typeface="Cambria" panose="02040503050406030204" pitchFamily="18" charset="0"/>
                <a:cs typeface="Times New Roman" panose="02020603050405020304" pitchFamily="18" charset="0"/>
              </a:rPr>
              <a:t>Informed Search Algorithms (heuristic search)</a:t>
            </a:r>
            <a:endParaRPr lang="en-US" sz="2200" dirty="0">
              <a:solidFill>
                <a:srgbClr val="000099"/>
              </a:solidFill>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Searching for </a:t>
            </a:r>
            <a:r>
              <a:rPr lang="en-US" sz="2400" b="1" dirty="0" smtClean="0">
                <a:solidFill>
                  <a:srgbClr val="FF0000"/>
                </a:solidFill>
                <a:latin typeface="Cambria" panose="02040503050406030204" pitchFamily="18" charset="0"/>
              </a:rPr>
              <a:t>solutions (cont’d) </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3425311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4972130"/>
          </a:xfrm>
          <a:prstGeom prst="rect">
            <a:avLst/>
          </a:prstGeom>
        </p:spPr>
        <p:txBody>
          <a:bodyPr wrap="square">
            <a:spAutoFit/>
          </a:bodyPr>
          <a:lstStyle/>
          <a:p>
            <a:pPr marL="457200" indent="-457200" algn="just">
              <a:lnSpc>
                <a:spcPct val="120000"/>
              </a:lnSpc>
              <a:buClr>
                <a:srgbClr val="C00000"/>
              </a:buClr>
              <a:buFont typeface="Wingdings" pitchFamily="2" charset="2"/>
              <a:buChar char="Ø"/>
            </a:pPr>
            <a:r>
              <a:rPr lang="en-US" sz="1900" b="1" dirty="0">
                <a:solidFill>
                  <a:srgbClr val="C00000"/>
                </a:solidFill>
                <a:latin typeface="Cambria" panose="02040503050406030204" pitchFamily="18" charset="0"/>
                <a:cs typeface="Times New Roman" panose="02020603050405020304" pitchFamily="18" charset="0"/>
              </a:rPr>
              <a:t>Measuring problem-solving performance:</a:t>
            </a:r>
            <a:r>
              <a:rPr lang="en-US" sz="1900" b="1" dirty="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We will evaluate an algorithm's performance in four ways:</a:t>
            </a:r>
          </a:p>
          <a:p>
            <a:pPr marL="914400" lvl="1" indent="-457200" algn="just">
              <a:lnSpc>
                <a:spcPct val="120000"/>
              </a:lnSpc>
              <a:buClr>
                <a:srgbClr val="000099"/>
              </a:buClr>
              <a:buFont typeface="Aharoni" panose="02010803020104030203" pitchFamily="2" charset="-79"/>
              <a:buChar char="—"/>
            </a:pPr>
            <a:r>
              <a:rPr lang="en-US" sz="1900" b="1" dirty="0">
                <a:solidFill>
                  <a:srgbClr val="000099"/>
                </a:solidFill>
                <a:latin typeface="Cambria" panose="02040503050406030204" pitchFamily="18" charset="0"/>
                <a:cs typeface="Times New Roman" panose="02020603050405020304" pitchFamily="18" charset="0"/>
              </a:rPr>
              <a:t>Completeness</a:t>
            </a:r>
            <a:r>
              <a:rPr lang="en-US" sz="1900" b="1" dirty="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Is the algorithm guaranteed to find a solution when there is one?</a:t>
            </a:r>
          </a:p>
          <a:p>
            <a:pPr marL="914400" lvl="1" indent="-457200" algn="just">
              <a:lnSpc>
                <a:spcPct val="120000"/>
              </a:lnSpc>
              <a:buClr>
                <a:srgbClr val="000099"/>
              </a:buClr>
              <a:buFont typeface="Aharoni" panose="02010803020104030203" pitchFamily="2" charset="-79"/>
              <a:buChar char="—"/>
            </a:pPr>
            <a:r>
              <a:rPr lang="en-US" sz="1900" b="1" dirty="0">
                <a:solidFill>
                  <a:srgbClr val="000099"/>
                </a:solidFill>
                <a:latin typeface="Cambria" panose="02040503050406030204" pitchFamily="18" charset="0"/>
                <a:cs typeface="Times New Roman" panose="02020603050405020304" pitchFamily="18" charset="0"/>
              </a:rPr>
              <a:t>Optimality</a:t>
            </a:r>
            <a:r>
              <a:rPr lang="en-US" sz="1900" b="1" dirty="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Does the strategy find the optimal solution</a:t>
            </a:r>
          </a:p>
          <a:p>
            <a:pPr marL="914400" lvl="1" indent="-457200" algn="just">
              <a:lnSpc>
                <a:spcPct val="120000"/>
              </a:lnSpc>
              <a:buClr>
                <a:srgbClr val="000099"/>
              </a:buClr>
              <a:buFont typeface="Aharoni" panose="02010803020104030203" pitchFamily="2" charset="-79"/>
              <a:buChar char="—"/>
            </a:pPr>
            <a:r>
              <a:rPr lang="en-US" sz="1900" b="1" dirty="0">
                <a:solidFill>
                  <a:srgbClr val="000099"/>
                </a:solidFill>
                <a:latin typeface="Cambria" panose="02040503050406030204" pitchFamily="18" charset="0"/>
                <a:cs typeface="Times New Roman" panose="02020603050405020304" pitchFamily="18" charset="0"/>
              </a:rPr>
              <a:t>Time</a:t>
            </a:r>
            <a:r>
              <a:rPr lang="en-US" sz="1900" b="1" dirty="0">
                <a:latin typeface="Cambria" panose="02040503050406030204" pitchFamily="18" charset="0"/>
                <a:cs typeface="Times New Roman" panose="02020603050405020304" pitchFamily="18" charset="0"/>
              </a:rPr>
              <a:t> </a:t>
            </a:r>
            <a:r>
              <a:rPr lang="en-US" sz="1900" b="1" dirty="0">
                <a:solidFill>
                  <a:srgbClr val="000099"/>
                </a:solidFill>
                <a:latin typeface="Cambria" panose="02040503050406030204" pitchFamily="18" charset="0"/>
                <a:cs typeface="Times New Roman" panose="02020603050405020304" pitchFamily="18" charset="0"/>
              </a:rPr>
              <a:t>complexity</a:t>
            </a:r>
            <a:r>
              <a:rPr lang="en-US" sz="1900" b="1" dirty="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How long does it take to find a solution?</a:t>
            </a:r>
          </a:p>
          <a:p>
            <a:pPr marL="914400" lvl="1" indent="-457200" algn="just">
              <a:lnSpc>
                <a:spcPct val="120000"/>
              </a:lnSpc>
              <a:buClr>
                <a:srgbClr val="000099"/>
              </a:buClr>
              <a:buFont typeface="Aharoni" panose="02010803020104030203" pitchFamily="2" charset="-79"/>
              <a:buChar char="—"/>
            </a:pPr>
            <a:r>
              <a:rPr lang="en-US" sz="1900" b="1" dirty="0">
                <a:solidFill>
                  <a:srgbClr val="000099"/>
                </a:solidFill>
                <a:latin typeface="Cambria" panose="02040503050406030204" pitchFamily="18" charset="0"/>
                <a:cs typeface="Times New Roman" panose="02020603050405020304" pitchFamily="18" charset="0"/>
              </a:rPr>
              <a:t>Space</a:t>
            </a:r>
            <a:r>
              <a:rPr lang="en-US" sz="1900" b="1" dirty="0">
                <a:latin typeface="Cambria" panose="02040503050406030204" pitchFamily="18" charset="0"/>
                <a:cs typeface="Times New Roman" panose="02020603050405020304" pitchFamily="18" charset="0"/>
              </a:rPr>
              <a:t> </a:t>
            </a:r>
            <a:r>
              <a:rPr lang="en-US" sz="1900" b="1" dirty="0">
                <a:solidFill>
                  <a:srgbClr val="000099"/>
                </a:solidFill>
                <a:latin typeface="Cambria" panose="02040503050406030204" pitchFamily="18" charset="0"/>
                <a:cs typeface="Times New Roman" panose="02020603050405020304" pitchFamily="18" charset="0"/>
              </a:rPr>
              <a:t>complexity</a:t>
            </a:r>
            <a:r>
              <a:rPr lang="en-US" sz="1900" b="1" dirty="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How much memory is needed to perform the search?</a:t>
            </a:r>
          </a:p>
          <a:p>
            <a:pPr marL="457200" indent="-457200" algn="just">
              <a:lnSpc>
                <a:spcPct val="120000"/>
              </a:lnSpc>
              <a:buClr>
                <a:srgbClr val="C00000"/>
              </a:buClr>
              <a:buFont typeface="Wingdings" pitchFamily="2" charset="2"/>
              <a:buChar char="Ø"/>
            </a:pPr>
            <a:r>
              <a:rPr lang="en-US" sz="1900" dirty="0">
                <a:latin typeface="Cambria" panose="02040503050406030204" pitchFamily="18" charset="0"/>
                <a:cs typeface="Times New Roman" panose="02020603050405020304" pitchFamily="18" charset="0"/>
              </a:rPr>
              <a:t>complexity is expressed in terms of three quantities: </a:t>
            </a:r>
          </a:p>
          <a:p>
            <a:pPr marL="914400" lvl="1" indent="-457200" algn="just">
              <a:lnSpc>
                <a:spcPct val="120000"/>
              </a:lnSpc>
              <a:buClr>
                <a:srgbClr val="000099"/>
              </a:buClr>
              <a:buFont typeface="Aharoni" panose="02010803020104030203" pitchFamily="2" charset="-79"/>
              <a:buChar char="—"/>
            </a:pPr>
            <a:r>
              <a:rPr lang="en-US" sz="1900" b="1" i="1" dirty="0">
                <a:solidFill>
                  <a:srgbClr val="000099"/>
                </a:solidFill>
                <a:latin typeface="Cambria" panose="02040503050406030204" pitchFamily="18" charset="0"/>
                <a:cs typeface="Times New Roman" panose="02020603050405020304" pitchFamily="18" charset="0"/>
              </a:rPr>
              <a:t>b</a:t>
            </a:r>
            <a:r>
              <a:rPr lang="en-US" sz="1900" b="1" i="1" dirty="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the </a:t>
            </a:r>
            <a:r>
              <a:rPr lang="en-US" sz="1900" b="1" dirty="0">
                <a:latin typeface="Cambria" panose="02040503050406030204" pitchFamily="18" charset="0"/>
                <a:cs typeface="Times New Roman" panose="02020603050405020304" pitchFamily="18" charset="0"/>
              </a:rPr>
              <a:t>branching factor </a:t>
            </a:r>
            <a:r>
              <a:rPr lang="en-US" sz="1900" dirty="0">
                <a:latin typeface="Cambria" panose="02040503050406030204" pitchFamily="18" charset="0"/>
                <a:cs typeface="Times New Roman" panose="02020603050405020304" pitchFamily="18" charset="0"/>
              </a:rPr>
              <a:t>or maximum number of successors of any node; </a:t>
            </a:r>
          </a:p>
          <a:p>
            <a:pPr marL="914400" lvl="1" indent="-457200" algn="just">
              <a:lnSpc>
                <a:spcPct val="120000"/>
              </a:lnSpc>
              <a:buClr>
                <a:srgbClr val="000099"/>
              </a:buClr>
              <a:buFont typeface="Aharoni" panose="02010803020104030203" pitchFamily="2" charset="-79"/>
              <a:buChar char="—"/>
            </a:pPr>
            <a:r>
              <a:rPr lang="en-US" sz="1900" b="1" dirty="0">
                <a:solidFill>
                  <a:srgbClr val="000099"/>
                </a:solidFill>
                <a:latin typeface="Cambria" panose="02040503050406030204" pitchFamily="18" charset="0"/>
                <a:cs typeface="Times New Roman" panose="02020603050405020304" pitchFamily="18" charset="0"/>
              </a:rPr>
              <a:t>d</a:t>
            </a:r>
            <a:r>
              <a:rPr lang="en-US" sz="1900" dirty="0">
                <a:latin typeface="Cambria" panose="02040503050406030204" pitchFamily="18" charset="0"/>
                <a:cs typeface="Times New Roman" panose="02020603050405020304" pitchFamily="18" charset="0"/>
              </a:rPr>
              <a:t>, the depth of the shallowest goal node; and </a:t>
            </a:r>
          </a:p>
          <a:p>
            <a:pPr marL="914400" lvl="1" indent="-457200" algn="just">
              <a:lnSpc>
                <a:spcPct val="120000"/>
              </a:lnSpc>
              <a:buClr>
                <a:srgbClr val="000099"/>
              </a:buClr>
              <a:buFont typeface="Aharoni" panose="02010803020104030203" pitchFamily="2" charset="-79"/>
              <a:buChar char="—"/>
            </a:pPr>
            <a:r>
              <a:rPr lang="en-US" sz="1900" b="1" dirty="0">
                <a:solidFill>
                  <a:srgbClr val="000099"/>
                </a:solidFill>
                <a:latin typeface="Cambria" panose="02040503050406030204" pitchFamily="18" charset="0"/>
                <a:cs typeface="Times New Roman" panose="02020603050405020304" pitchFamily="18" charset="0"/>
              </a:rPr>
              <a:t>m</a:t>
            </a:r>
            <a:r>
              <a:rPr lang="en-US" sz="1900" dirty="0">
                <a:latin typeface="Cambria" panose="02040503050406030204" pitchFamily="18" charset="0"/>
                <a:cs typeface="Times New Roman" panose="02020603050405020304" pitchFamily="18" charset="0"/>
              </a:rPr>
              <a:t>, the maximum length of any path in the state space.</a:t>
            </a:r>
          </a:p>
          <a:p>
            <a:pPr marL="457200" indent="-457200" algn="just">
              <a:lnSpc>
                <a:spcPct val="120000"/>
              </a:lnSpc>
              <a:buClr>
                <a:srgbClr val="C00000"/>
              </a:buClr>
              <a:buFont typeface="Wingdings" pitchFamily="2" charset="2"/>
              <a:buChar char="Ø"/>
            </a:pPr>
            <a:r>
              <a:rPr lang="en-US" sz="1900" b="1" dirty="0">
                <a:solidFill>
                  <a:srgbClr val="C00000"/>
                </a:solidFill>
                <a:latin typeface="Cambria" panose="02040503050406030204" pitchFamily="18" charset="0"/>
                <a:cs typeface="Times New Roman" panose="02020603050405020304" pitchFamily="18" charset="0"/>
              </a:rPr>
              <a:t>Time</a:t>
            </a:r>
            <a:r>
              <a:rPr lang="en-US" sz="1900" dirty="0">
                <a:latin typeface="Cambria" panose="02040503050406030204" pitchFamily="18" charset="0"/>
                <a:cs typeface="Times New Roman" panose="02020603050405020304" pitchFamily="18" charset="0"/>
              </a:rPr>
              <a:t> is often measured in terms of the number of nodes generated during the search, and </a:t>
            </a:r>
            <a:r>
              <a:rPr lang="en-US" sz="1900" b="1" dirty="0">
                <a:solidFill>
                  <a:srgbClr val="C00000"/>
                </a:solidFill>
                <a:latin typeface="Cambria" panose="02040503050406030204" pitchFamily="18" charset="0"/>
                <a:cs typeface="Times New Roman" panose="02020603050405020304" pitchFamily="18" charset="0"/>
              </a:rPr>
              <a:t>space</a:t>
            </a:r>
            <a:r>
              <a:rPr lang="en-US" sz="1900" dirty="0">
                <a:latin typeface="Cambria" panose="02040503050406030204" pitchFamily="18" charset="0"/>
                <a:cs typeface="Times New Roman" panose="02020603050405020304" pitchFamily="18" charset="0"/>
              </a:rPr>
              <a:t> in terms of the maximum number of nodes stored in memory.</a:t>
            </a:r>
            <a:endParaRPr lang="en-US" sz="1900" b="1"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Searching for </a:t>
            </a:r>
            <a:r>
              <a:rPr lang="en-US" sz="2400" b="1" dirty="0" smtClean="0">
                <a:solidFill>
                  <a:srgbClr val="FF0000"/>
                </a:solidFill>
                <a:latin typeface="Cambria" panose="02040503050406030204" pitchFamily="18" charset="0"/>
              </a:rPr>
              <a:t>solutions (cont’d) </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3577258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57200" y="1524000"/>
            <a:ext cx="8382000" cy="4154984"/>
          </a:xfrm>
          <a:prstGeom prst="rect">
            <a:avLst/>
          </a:prstGeom>
        </p:spPr>
        <p:txBody>
          <a:bodyPr wrap="square">
            <a:spAutoFit/>
          </a:bodyPr>
          <a:lstStyle/>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Problem-solving Agents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Well-defined Problems and Solutions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Problem Types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Example Problems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Toy Problems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Real-world Problems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Searching for Solutions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Tree Search Algorithms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Uninformed Search Strategies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Avoiding repeated </a:t>
            </a:r>
            <a:r>
              <a:rPr lang="en-US" sz="2200" dirty="0" smtClean="0">
                <a:latin typeface="Cambria" panose="02040503050406030204" pitchFamily="18" charset="0"/>
                <a:cs typeface="Simplified Arabic Fixed" panose="02070309020205020404" pitchFamily="49" charset="-78"/>
              </a:rPr>
              <a:t>states</a:t>
            </a:r>
            <a:endParaRPr lang="en-US" sz="2200" dirty="0">
              <a:latin typeface="Cambria" panose="02040503050406030204" pitchFamily="18" charset="0"/>
              <a:cs typeface="Simplified Arabic Fixed" panose="02070309020205020404" pitchFamily="49" charset="-78"/>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2200" b="1" dirty="0" smtClean="0">
                <a:solidFill>
                  <a:srgbClr val="FF0000"/>
                </a:solidFill>
                <a:latin typeface="Cambria" panose="02040503050406030204" pitchFamily="18" charset="0"/>
                <a:cs typeface="Arial" pitchFamily="34" charset="0"/>
              </a:rPr>
              <a:t>Outlines</a:t>
            </a:r>
            <a:endParaRPr lang="ar-EG" sz="22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1" name="TextBox 10"/>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44634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2">
                                            <p:txEl>
                                              <p:pRg st="0" end="0"/>
                                            </p:txEl>
                                          </p:spTgt>
                                        </p:tgtEl>
                                        <p:attrNameLst>
                                          <p:attrName>style.opacity</p:attrName>
                                        </p:attrNameLst>
                                      </p:cBhvr>
                                      <p:to>
                                        <p:strVal val="0.25"/>
                                      </p:to>
                                    </p:set>
                                    <p:animEffect filter="image" prLst="opacity: 0.25">
                                      <p:cBhvr rctx="IE">
                                        <p:cTn id="7" dur="indefinite"/>
                                        <p:tgtEl>
                                          <p:spTgt spid="22">
                                            <p:txEl>
                                              <p:pRg st="0" end="0"/>
                                            </p:txEl>
                                          </p:spTgt>
                                        </p:tgtEl>
                                      </p:cBhvr>
                                    </p:animEffect>
                                  </p:childTnLst>
                                </p:cTn>
                              </p:par>
                              <p:par>
                                <p:cTn id="8" presetID="9" presetClass="emph" presetSubtype="0" nodeType="withEffect">
                                  <p:stCondLst>
                                    <p:cond delay="0"/>
                                  </p:stCondLst>
                                  <p:childTnLst>
                                    <p:set>
                                      <p:cBhvr rctx="PPT">
                                        <p:cTn id="9" dur="indefinite"/>
                                        <p:tgtEl>
                                          <p:spTgt spid="22">
                                            <p:txEl>
                                              <p:pRg st="1" end="1"/>
                                            </p:txEl>
                                          </p:spTgt>
                                        </p:tgtEl>
                                        <p:attrNameLst>
                                          <p:attrName>style.opacity</p:attrName>
                                        </p:attrNameLst>
                                      </p:cBhvr>
                                      <p:to>
                                        <p:strVal val="0.25"/>
                                      </p:to>
                                    </p:set>
                                    <p:animEffect filter="image" prLst="opacity: 0.25">
                                      <p:cBhvr rctx="IE">
                                        <p:cTn id="10" dur="indefinite"/>
                                        <p:tgtEl>
                                          <p:spTgt spid="22">
                                            <p:txEl>
                                              <p:pRg st="1" end="1"/>
                                            </p:txEl>
                                          </p:spTgt>
                                        </p:tgtEl>
                                      </p:cBhvr>
                                    </p:animEffect>
                                  </p:childTnLst>
                                </p:cTn>
                              </p:par>
                              <p:par>
                                <p:cTn id="11" presetID="9" presetClass="emph" presetSubtype="0" nodeType="withEffect">
                                  <p:stCondLst>
                                    <p:cond delay="0"/>
                                  </p:stCondLst>
                                  <p:childTnLst>
                                    <p:set>
                                      <p:cBhvr rctx="PPT">
                                        <p:cTn id="12" dur="indefinite"/>
                                        <p:tgtEl>
                                          <p:spTgt spid="22">
                                            <p:txEl>
                                              <p:pRg st="2" end="2"/>
                                            </p:txEl>
                                          </p:spTgt>
                                        </p:tgtEl>
                                        <p:attrNameLst>
                                          <p:attrName>style.opacity</p:attrName>
                                        </p:attrNameLst>
                                      </p:cBhvr>
                                      <p:to>
                                        <p:strVal val="0.25"/>
                                      </p:to>
                                    </p:set>
                                    <p:animEffect filter="image" prLst="opacity: 0.25">
                                      <p:cBhvr rctx="IE">
                                        <p:cTn id="13" dur="indefinite"/>
                                        <p:tgtEl>
                                          <p:spTgt spid="22">
                                            <p:txEl>
                                              <p:pRg st="2" end="2"/>
                                            </p:txEl>
                                          </p:spTgt>
                                        </p:tgtEl>
                                      </p:cBhvr>
                                    </p:animEffect>
                                  </p:childTnLst>
                                </p:cTn>
                              </p:par>
                              <p:par>
                                <p:cTn id="14" presetID="9" presetClass="emph" presetSubtype="0" nodeType="withEffect">
                                  <p:stCondLst>
                                    <p:cond delay="0"/>
                                  </p:stCondLst>
                                  <p:childTnLst>
                                    <p:set>
                                      <p:cBhvr rctx="PPT">
                                        <p:cTn id="15" dur="indefinite"/>
                                        <p:tgtEl>
                                          <p:spTgt spid="22">
                                            <p:txEl>
                                              <p:pRg st="3" end="3"/>
                                            </p:txEl>
                                          </p:spTgt>
                                        </p:tgtEl>
                                        <p:attrNameLst>
                                          <p:attrName>style.opacity</p:attrName>
                                        </p:attrNameLst>
                                      </p:cBhvr>
                                      <p:to>
                                        <p:strVal val="0.25"/>
                                      </p:to>
                                    </p:set>
                                    <p:animEffect filter="image" prLst="opacity: 0.25">
                                      <p:cBhvr rctx="IE">
                                        <p:cTn id="16" dur="indefinite"/>
                                        <p:tgtEl>
                                          <p:spTgt spid="22">
                                            <p:txEl>
                                              <p:pRg st="3" end="3"/>
                                            </p:txEl>
                                          </p:spTgt>
                                        </p:tgtEl>
                                      </p:cBhvr>
                                    </p:animEffect>
                                  </p:childTnLst>
                                </p:cTn>
                              </p:par>
                              <p:par>
                                <p:cTn id="17" presetID="9" presetClass="emph" presetSubtype="0" nodeType="withEffect">
                                  <p:stCondLst>
                                    <p:cond delay="0"/>
                                  </p:stCondLst>
                                  <p:childTnLst>
                                    <p:set>
                                      <p:cBhvr rctx="PPT">
                                        <p:cTn id="18" dur="indefinite"/>
                                        <p:tgtEl>
                                          <p:spTgt spid="22">
                                            <p:txEl>
                                              <p:pRg st="4" end="4"/>
                                            </p:txEl>
                                          </p:spTgt>
                                        </p:tgtEl>
                                        <p:attrNameLst>
                                          <p:attrName>style.opacity</p:attrName>
                                        </p:attrNameLst>
                                      </p:cBhvr>
                                      <p:to>
                                        <p:strVal val="0.25"/>
                                      </p:to>
                                    </p:set>
                                    <p:animEffect filter="image" prLst="opacity: 0.25">
                                      <p:cBhvr rctx="IE">
                                        <p:cTn id="19" dur="indefinite"/>
                                        <p:tgtEl>
                                          <p:spTgt spid="22">
                                            <p:txEl>
                                              <p:pRg st="4" end="4"/>
                                            </p:txEl>
                                          </p:spTgt>
                                        </p:tgtEl>
                                      </p:cBhvr>
                                    </p:animEffect>
                                  </p:childTnLst>
                                </p:cTn>
                              </p:par>
                              <p:par>
                                <p:cTn id="20" presetID="9" presetClass="emph" presetSubtype="0" nodeType="withEffect">
                                  <p:stCondLst>
                                    <p:cond delay="0"/>
                                  </p:stCondLst>
                                  <p:childTnLst>
                                    <p:set>
                                      <p:cBhvr rctx="PPT">
                                        <p:cTn id="21" dur="indefinite"/>
                                        <p:tgtEl>
                                          <p:spTgt spid="22">
                                            <p:txEl>
                                              <p:pRg st="5" end="5"/>
                                            </p:txEl>
                                          </p:spTgt>
                                        </p:tgtEl>
                                        <p:attrNameLst>
                                          <p:attrName>style.opacity</p:attrName>
                                        </p:attrNameLst>
                                      </p:cBhvr>
                                      <p:to>
                                        <p:strVal val="0.25"/>
                                      </p:to>
                                    </p:set>
                                    <p:animEffect filter="image" prLst="opacity: 0.25">
                                      <p:cBhvr rctx="IE">
                                        <p:cTn id="22" dur="indefinite"/>
                                        <p:tgtEl>
                                          <p:spTgt spid="22">
                                            <p:txEl>
                                              <p:pRg st="5" end="5"/>
                                            </p:txEl>
                                          </p:spTgt>
                                        </p:tgtEl>
                                      </p:cBhvr>
                                    </p:animEffect>
                                  </p:childTnLst>
                                </p:cTn>
                              </p:par>
                              <p:par>
                                <p:cTn id="23" presetID="9" presetClass="emph" presetSubtype="0" nodeType="withEffect">
                                  <p:stCondLst>
                                    <p:cond delay="0"/>
                                  </p:stCondLst>
                                  <p:childTnLst>
                                    <p:set>
                                      <p:cBhvr rctx="PPT">
                                        <p:cTn id="24" dur="indefinite"/>
                                        <p:tgtEl>
                                          <p:spTgt spid="22">
                                            <p:txEl>
                                              <p:pRg st="6" end="6"/>
                                            </p:txEl>
                                          </p:spTgt>
                                        </p:tgtEl>
                                        <p:attrNameLst>
                                          <p:attrName>style.opacity</p:attrName>
                                        </p:attrNameLst>
                                      </p:cBhvr>
                                      <p:to>
                                        <p:strVal val="0.25"/>
                                      </p:to>
                                    </p:set>
                                    <p:animEffect filter="image" prLst="opacity: 0.25">
                                      <p:cBhvr rctx="IE">
                                        <p:cTn id="25" dur="indefinite"/>
                                        <p:tgtEl>
                                          <p:spTgt spid="22">
                                            <p:txEl>
                                              <p:pRg st="6" end="6"/>
                                            </p:txEl>
                                          </p:spTgt>
                                        </p:tgtEl>
                                      </p:cBhvr>
                                    </p:animEffect>
                                  </p:childTnLst>
                                </p:cTn>
                              </p:par>
                              <p:par>
                                <p:cTn id="26" presetID="9" presetClass="emph" presetSubtype="0" nodeType="withEffect">
                                  <p:stCondLst>
                                    <p:cond delay="0"/>
                                  </p:stCondLst>
                                  <p:childTnLst>
                                    <p:set>
                                      <p:cBhvr rctx="PPT">
                                        <p:cTn id="27" dur="indefinite"/>
                                        <p:tgtEl>
                                          <p:spTgt spid="22">
                                            <p:txEl>
                                              <p:pRg st="7" end="7"/>
                                            </p:txEl>
                                          </p:spTgt>
                                        </p:tgtEl>
                                        <p:attrNameLst>
                                          <p:attrName>style.opacity</p:attrName>
                                        </p:attrNameLst>
                                      </p:cBhvr>
                                      <p:to>
                                        <p:strVal val="0.25"/>
                                      </p:to>
                                    </p:set>
                                    <p:animEffect filter="image" prLst="opacity: 0.25">
                                      <p:cBhvr rctx="IE">
                                        <p:cTn id="28" dur="indefinite"/>
                                        <p:tgtEl>
                                          <p:spTgt spid="22">
                                            <p:txEl>
                                              <p:pRg st="7" end="7"/>
                                            </p:txEl>
                                          </p:spTgt>
                                        </p:tgtEl>
                                      </p:cBhvr>
                                    </p:animEffect>
                                  </p:childTnLst>
                                </p:cTn>
                              </p:par>
                              <p:par>
                                <p:cTn id="29" presetID="9" presetClass="emph" presetSubtype="0" nodeType="withEffect">
                                  <p:stCondLst>
                                    <p:cond delay="0"/>
                                  </p:stCondLst>
                                  <p:childTnLst>
                                    <p:set>
                                      <p:cBhvr rctx="PPT">
                                        <p:cTn id="30" dur="indefinite"/>
                                        <p:tgtEl>
                                          <p:spTgt spid="22">
                                            <p:txEl>
                                              <p:pRg st="9" end="9"/>
                                            </p:txEl>
                                          </p:spTgt>
                                        </p:tgtEl>
                                        <p:attrNameLst>
                                          <p:attrName>style.opacity</p:attrName>
                                        </p:attrNameLst>
                                      </p:cBhvr>
                                      <p:to>
                                        <p:strVal val="0.25"/>
                                      </p:to>
                                    </p:set>
                                    <p:animEffect filter="image" prLst="opacity: 0.25">
                                      <p:cBhvr rctx="IE">
                                        <p:cTn id="31" dur="indefinite"/>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3789499"/>
          </a:xfrm>
          <a:prstGeom prst="rect">
            <a:avLst/>
          </a:prstGeom>
        </p:spPr>
        <p:txBody>
          <a:bodyPr wrap="square">
            <a:spAutoFit/>
          </a:bodyPr>
          <a:lstStyle/>
          <a:p>
            <a:pPr marL="457200" indent="-457200" algn="just">
              <a:lnSpc>
                <a:spcPct val="110000"/>
              </a:lnSpc>
              <a:buClr>
                <a:srgbClr val="C00000"/>
              </a:buClr>
              <a:buFont typeface="Wingdings" pitchFamily="2" charset="2"/>
              <a:buChar char="Ø"/>
            </a:pPr>
            <a:r>
              <a:rPr lang="en-US" sz="2200" dirty="0">
                <a:latin typeface="Cambria" panose="02040503050406030204" pitchFamily="18" charset="0"/>
                <a:cs typeface="Times New Roman" panose="02020603050405020304" pitchFamily="18" charset="0"/>
              </a:rPr>
              <a:t>Uninformed search strategies </a:t>
            </a:r>
            <a:r>
              <a:rPr lang="en-US" sz="2200" dirty="0">
                <a:solidFill>
                  <a:srgbClr val="C00000"/>
                </a:solidFill>
                <a:latin typeface="Cambria" panose="02040503050406030204" pitchFamily="18" charset="0"/>
                <a:cs typeface="Times New Roman" panose="02020603050405020304" pitchFamily="18" charset="0"/>
              </a:rPr>
              <a:t>use only the information available in the problem definition</a:t>
            </a:r>
            <a:r>
              <a:rPr lang="en-US" sz="2200" dirty="0">
                <a:latin typeface="Cambria" panose="02040503050406030204" pitchFamily="18" charset="0"/>
                <a:cs typeface="Times New Roman" panose="02020603050405020304" pitchFamily="18" charset="0"/>
              </a:rPr>
              <a:t>.</a:t>
            </a:r>
          </a:p>
          <a:p>
            <a:pPr marL="457200" indent="-457200" algn="just">
              <a:lnSpc>
                <a:spcPct val="110000"/>
              </a:lnSpc>
              <a:buClr>
                <a:srgbClr val="C00000"/>
              </a:buClr>
              <a:buFont typeface="Wingdings" pitchFamily="2" charset="2"/>
              <a:buChar char="Ø"/>
            </a:pPr>
            <a:r>
              <a:rPr lang="en-US" sz="2200" dirty="0">
                <a:latin typeface="Cambria" panose="02040503050406030204" pitchFamily="18" charset="0"/>
                <a:cs typeface="Times New Roman" panose="02020603050405020304" pitchFamily="18" charset="0"/>
              </a:rPr>
              <a:t>All they can do is </a:t>
            </a:r>
            <a:r>
              <a:rPr lang="en-US" sz="2200" dirty="0">
                <a:solidFill>
                  <a:srgbClr val="C00000"/>
                </a:solidFill>
                <a:latin typeface="Cambria" panose="02040503050406030204" pitchFamily="18" charset="0"/>
                <a:cs typeface="Times New Roman" panose="02020603050405020304" pitchFamily="18" charset="0"/>
              </a:rPr>
              <a:t>generate successors and distinguish a goal state from non-goal state</a:t>
            </a:r>
            <a:r>
              <a:rPr lang="en-US" sz="2200" dirty="0">
                <a:latin typeface="Cambria" panose="02040503050406030204" pitchFamily="18" charset="0"/>
                <a:cs typeface="Times New Roman" panose="02020603050405020304" pitchFamily="18" charset="0"/>
              </a:rPr>
              <a:t>.</a:t>
            </a:r>
          </a:p>
          <a:p>
            <a:pPr marL="457200" indent="-457200" algn="just">
              <a:lnSpc>
                <a:spcPct val="110000"/>
              </a:lnSpc>
              <a:buClr>
                <a:srgbClr val="C00000"/>
              </a:buClr>
              <a:buFont typeface="Wingdings" pitchFamily="2" charset="2"/>
              <a:buChar char="Ø"/>
            </a:pPr>
            <a:r>
              <a:rPr lang="en-US" sz="2200" dirty="0">
                <a:latin typeface="Cambria" panose="02040503050406030204" pitchFamily="18" charset="0"/>
                <a:cs typeface="Times New Roman" panose="02020603050405020304" pitchFamily="18" charset="0"/>
              </a:rPr>
              <a:t>Example:</a:t>
            </a:r>
          </a:p>
          <a:p>
            <a:pPr marL="914400" lvl="1" indent="-457200" algn="just">
              <a:lnSpc>
                <a:spcPct val="11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Times New Roman" panose="02020603050405020304" pitchFamily="18" charset="0"/>
              </a:rPr>
              <a:t>Breadth-first search</a:t>
            </a:r>
          </a:p>
          <a:p>
            <a:pPr marL="914400" lvl="1" indent="-457200" algn="just">
              <a:lnSpc>
                <a:spcPct val="11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Times New Roman" panose="02020603050405020304" pitchFamily="18" charset="0"/>
              </a:rPr>
              <a:t>Uniform-cost search</a:t>
            </a:r>
          </a:p>
          <a:p>
            <a:pPr marL="914400" lvl="1" indent="-457200" algn="just">
              <a:lnSpc>
                <a:spcPct val="11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Times New Roman" panose="02020603050405020304" pitchFamily="18" charset="0"/>
              </a:rPr>
              <a:t>Depth-first search</a:t>
            </a:r>
          </a:p>
          <a:p>
            <a:pPr marL="914400" lvl="1" indent="-457200" algn="just">
              <a:lnSpc>
                <a:spcPct val="11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Times New Roman" panose="02020603050405020304" pitchFamily="18" charset="0"/>
              </a:rPr>
              <a:t>Depth-limited search</a:t>
            </a:r>
          </a:p>
          <a:p>
            <a:pPr marL="914400" lvl="1" indent="-457200" algn="just">
              <a:lnSpc>
                <a:spcPct val="11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Times New Roman" panose="02020603050405020304" pitchFamily="18" charset="0"/>
              </a:rPr>
              <a:t>Iterative deepening search</a:t>
            </a: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Uninformed Search Strategies</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2005378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4548808" cy="3816429"/>
          </a:xfrm>
          <a:prstGeom prst="rect">
            <a:avLst/>
          </a:prstGeom>
        </p:spPr>
        <p:txBody>
          <a:bodyPr wrap="square">
            <a:spAutoFit/>
          </a:bodyPr>
          <a:lstStyle/>
          <a:p>
            <a:pPr marL="342900" indent="-342900" algn="just">
              <a:lnSpc>
                <a:spcPct val="110000"/>
              </a:lnSpc>
              <a:buClr>
                <a:srgbClr val="C00000"/>
              </a:buClr>
              <a:buFont typeface="Wingdings" panose="05000000000000000000" pitchFamily="2" charset="2"/>
              <a:buChar char="Ø"/>
            </a:pPr>
            <a:r>
              <a:rPr lang="en-US" sz="2200" b="1" dirty="0">
                <a:solidFill>
                  <a:srgbClr val="C00000"/>
                </a:solidFill>
                <a:latin typeface="Cambria" panose="02040503050406030204" pitchFamily="18" charset="0"/>
                <a:cs typeface="Times New Roman" panose="02020603050405020304" pitchFamily="18" charset="0"/>
              </a:rPr>
              <a:t>Breadth-first search </a:t>
            </a:r>
            <a:r>
              <a:rPr lang="en-US" sz="2200" dirty="0">
                <a:latin typeface="Cambria" panose="02040503050406030204" pitchFamily="18" charset="0"/>
                <a:cs typeface="Times New Roman" panose="02020603050405020304" pitchFamily="18" charset="0"/>
              </a:rPr>
              <a:t>is a simple strategy in which the </a:t>
            </a:r>
            <a:r>
              <a:rPr lang="en-US" sz="2200" dirty="0">
                <a:solidFill>
                  <a:srgbClr val="000099"/>
                </a:solidFill>
                <a:latin typeface="Cambria" panose="02040503050406030204" pitchFamily="18" charset="0"/>
                <a:cs typeface="Times New Roman" panose="02020603050405020304" pitchFamily="18" charset="0"/>
              </a:rPr>
              <a:t>root node is expanded first</a:t>
            </a:r>
            <a:r>
              <a:rPr lang="en-US" sz="2200" dirty="0">
                <a:latin typeface="Cambria" panose="02040503050406030204" pitchFamily="18" charset="0"/>
                <a:cs typeface="Times New Roman" panose="02020603050405020304" pitchFamily="18" charset="0"/>
              </a:rPr>
              <a:t>, </a:t>
            </a:r>
            <a:r>
              <a:rPr lang="en-US" sz="2200" dirty="0">
                <a:solidFill>
                  <a:srgbClr val="000099"/>
                </a:solidFill>
                <a:latin typeface="Cambria" panose="02040503050406030204" pitchFamily="18" charset="0"/>
                <a:cs typeface="Times New Roman" panose="02020603050405020304" pitchFamily="18" charset="0"/>
              </a:rPr>
              <a:t>then all the successors of the root node are expanded next</a:t>
            </a:r>
            <a:r>
              <a:rPr lang="en-US" sz="2200" dirty="0">
                <a:latin typeface="Cambria" panose="02040503050406030204" pitchFamily="18" charset="0"/>
                <a:cs typeface="Times New Roman" panose="02020603050405020304" pitchFamily="18" charset="0"/>
              </a:rPr>
              <a:t>, then </a:t>
            </a:r>
            <a:r>
              <a:rPr lang="en-US" sz="2200" dirty="0">
                <a:solidFill>
                  <a:srgbClr val="000099"/>
                </a:solidFill>
                <a:latin typeface="Cambria" panose="02040503050406030204" pitchFamily="18" charset="0"/>
                <a:cs typeface="Times New Roman" panose="02020603050405020304" pitchFamily="18" charset="0"/>
              </a:rPr>
              <a:t>their successors</a:t>
            </a:r>
            <a:r>
              <a:rPr lang="en-US" sz="2200" dirty="0">
                <a:latin typeface="Cambria" panose="02040503050406030204" pitchFamily="18" charset="0"/>
                <a:cs typeface="Times New Roman" panose="02020603050405020304" pitchFamily="18" charset="0"/>
              </a:rPr>
              <a:t>, and so on. </a:t>
            </a:r>
          </a:p>
          <a:p>
            <a:pPr marL="342900" indent="-342900" algn="just">
              <a:lnSpc>
                <a:spcPct val="11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In general, </a:t>
            </a:r>
            <a:r>
              <a:rPr lang="en-US" sz="2200" dirty="0">
                <a:solidFill>
                  <a:srgbClr val="000099"/>
                </a:solidFill>
                <a:latin typeface="Cambria" panose="02040503050406030204" pitchFamily="18" charset="0"/>
                <a:cs typeface="Times New Roman" panose="02020603050405020304" pitchFamily="18" charset="0"/>
              </a:rPr>
              <a:t>all the nodes are expanded at a given depth in the search tree before any nodes at the next level are expanded</a:t>
            </a:r>
            <a:r>
              <a:rPr lang="en-US" sz="2200" dirty="0" smtClean="0">
                <a:latin typeface="Cambria" panose="02040503050406030204" pitchFamily="18" charset="0"/>
                <a:cs typeface="Times New Roman" panose="02020603050405020304" pitchFamily="18" charset="0"/>
              </a:rPr>
              <a:t>.</a:t>
            </a:r>
            <a:endParaRPr lang="en-US" sz="2200"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Breadth-first Search (BFS)</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1" name="Picture 2" descr="صورة ذات صلة"/>
          <p:cNvPicPr>
            <a:picLocks noChangeAspect="1" noChangeArrowheads="1"/>
          </p:cNvPicPr>
          <p:nvPr/>
        </p:nvPicPr>
        <p:blipFill rotWithShape="1">
          <a:blip r:embed="rId4">
            <a:extLst>
              <a:ext uri="{28A0092B-C50C-407E-A947-70E740481C1C}">
                <a14:useLocalDpi xmlns:a14="http://schemas.microsoft.com/office/drawing/2010/main" val="0"/>
              </a:ext>
            </a:extLst>
          </a:blip>
          <a:srcRect t="20187" r="52398" b="7969"/>
          <a:stretch/>
        </p:blipFill>
        <p:spPr bwMode="auto">
          <a:xfrm>
            <a:off x="4953000" y="1600200"/>
            <a:ext cx="3860800" cy="437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047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420180"/>
          </a:xfrm>
          <a:prstGeom prst="rect">
            <a:avLst/>
          </a:prstGeom>
        </p:spPr>
        <p:txBody>
          <a:bodyPr wrap="square">
            <a:spAutoFit/>
          </a:bodyPr>
          <a:lstStyle/>
          <a:p>
            <a:pPr marL="342900" indent="-342900" algn="just">
              <a:lnSpc>
                <a:spcPct val="110000"/>
              </a:lnSpc>
              <a:buClr>
                <a:srgbClr val="C00000"/>
              </a:buClr>
              <a:buFont typeface="Wingdings" panose="05000000000000000000" pitchFamily="2" charset="2"/>
              <a:buChar char="Ø"/>
            </a:pPr>
            <a:r>
              <a:rPr lang="en-US" sz="2100" dirty="0" smtClean="0">
                <a:latin typeface="Cambria" panose="02040503050406030204" pitchFamily="18" charset="0"/>
                <a:cs typeface="Times New Roman" panose="02020603050405020304" pitchFamily="18" charset="0"/>
              </a:rPr>
              <a:t>The </a:t>
            </a:r>
            <a:r>
              <a:rPr lang="en-US" sz="2100" dirty="0">
                <a:latin typeface="Cambria" panose="02040503050406030204" pitchFamily="18" charset="0"/>
                <a:cs typeface="Times New Roman" panose="02020603050405020304" pitchFamily="18" charset="0"/>
              </a:rPr>
              <a:t>following shows the progress of the search on a simple binary tree</a:t>
            </a:r>
            <a:r>
              <a:rPr lang="en-US" sz="2100" dirty="0" smtClean="0">
                <a:latin typeface="Cambria" panose="02040503050406030204" pitchFamily="18" charset="0"/>
                <a:cs typeface="Times New Roman" panose="02020603050405020304" pitchFamily="18" charset="0"/>
              </a:rPr>
              <a:t>.</a:t>
            </a:r>
            <a:endParaRPr lang="en-US" sz="2100"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Breadth-first Search (BFS)</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7" y="2133600"/>
            <a:ext cx="8234363" cy="2348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35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3962400" cy="4510466"/>
          </a:xfrm>
          <a:prstGeom prst="rect">
            <a:avLst/>
          </a:prstGeom>
        </p:spPr>
        <p:txBody>
          <a:bodyPr wrap="square">
            <a:spAutoFit/>
          </a:bodyPr>
          <a:lstStyle/>
          <a:p>
            <a:pPr algn="just">
              <a:lnSpc>
                <a:spcPct val="110000"/>
              </a:lnSpc>
              <a:buClr>
                <a:srgbClr val="C00000"/>
              </a:buClr>
            </a:pPr>
            <a:r>
              <a:rPr lang="en-US" sz="2100" b="1" u="sng" dirty="0" smtClean="0">
                <a:solidFill>
                  <a:srgbClr val="C00000"/>
                </a:solidFill>
                <a:latin typeface="Cambria" panose="02040503050406030204" pitchFamily="18" charset="0"/>
                <a:cs typeface="Times New Roman" panose="02020603050405020304" pitchFamily="18" charset="0"/>
              </a:rPr>
              <a:t>Implementation</a:t>
            </a:r>
          </a:p>
          <a:p>
            <a:pPr algn="just">
              <a:lnSpc>
                <a:spcPct val="110000"/>
              </a:lnSpc>
              <a:buClr>
                <a:srgbClr val="C00000"/>
              </a:buClr>
            </a:pPr>
            <a:endParaRPr lang="en-US" sz="900" b="1" u="sng" dirty="0">
              <a:solidFill>
                <a:srgbClr val="C00000"/>
              </a:solidFill>
              <a:latin typeface="Cambria" panose="02040503050406030204" pitchFamily="18" charset="0"/>
              <a:cs typeface="Times New Roman" panose="02020603050405020304" pitchFamily="18" charset="0"/>
            </a:endParaRPr>
          </a:p>
          <a:p>
            <a:pPr marL="457200" indent="-457200" algn="just">
              <a:lnSpc>
                <a:spcPct val="110000"/>
              </a:lnSpc>
              <a:buClr>
                <a:srgbClr val="C00000"/>
              </a:buClr>
              <a:buFont typeface="Wingdings" pitchFamily="2" charset="2"/>
              <a:buChar char="Ø"/>
            </a:pPr>
            <a:r>
              <a:rPr lang="en-US" sz="2100" dirty="0">
                <a:latin typeface="Cambria" panose="02040503050406030204" pitchFamily="18" charset="0"/>
                <a:cs typeface="Times New Roman" panose="02020603050405020304" pitchFamily="18" charset="0"/>
              </a:rPr>
              <a:t>BFS can be implemented by a </a:t>
            </a:r>
            <a:r>
              <a:rPr lang="en-US" sz="2100" dirty="0">
                <a:solidFill>
                  <a:srgbClr val="C00000"/>
                </a:solidFill>
                <a:latin typeface="Cambria" panose="02040503050406030204" pitchFamily="18" charset="0"/>
                <a:cs typeface="Times New Roman" panose="02020603050405020304" pitchFamily="18" charset="0"/>
              </a:rPr>
              <a:t>first-in-first-out (FIFO) queue</a:t>
            </a:r>
            <a:r>
              <a:rPr lang="en-US" sz="2100" dirty="0">
                <a:latin typeface="Cambria" panose="02040503050406030204" pitchFamily="18" charset="0"/>
                <a:cs typeface="Times New Roman" panose="02020603050405020304" pitchFamily="18" charset="0"/>
              </a:rPr>
              <a:t>, assuring that the </a:t>
            </a:r>
            <a:r>
              <a:rPr lang="en-US" sz="2100" dirty="0">
                <a:solidFill>
                  <a:srgbClr val="000099"/>
                </a:solidFill>
                <a:latin typeface="Cambria" panose="02040503050406030204" pitchFamily="18" charset="0"/>
                <a:cs typeface="Times New Roman" panose="02020603050405020304" pitchFamily="18" charset="0"/>
              </a:rPr>
              <a:t>nodes that are visited first will be expanded first</a:t>
            </a:r>
            <a:r>
              <a:rPr lang="en-US" sz="2100" dirty="0">
                <a:latin typeface="Cambria" panose="02040503050406030204" pitchFamily="18" charset="0"/>
                <a:cs typeface="Times New Roman" panose="02020603050405020304" pitchFamily="18" charset="0"/>
              </a:rPr>
              <a:t>.</a:t>
            </a:r>
          </a:p>
          <a:p>
            <a:pPr marL="457200" indent="-457200" algn="just">
              <a:lnSpc>
                <a:spcPct val="110000"/>
              </a:lnSpc>
              <a:buClr>
                <a:srgbClr val="C00000"/>
              </a:buClr>
              <a:buFont typeface="Wingdings" pitchFamily="2" charset="2"/>
              <a:buChar char="Ø"/>
            </a:pPr>
            <a:r>
              <a:rPr lang="en-US" sz="2100" dirty="0">
                <a:latin typeface="Cambria" panose="02040503050406030204" pitchFamily="18" charset="0"/>
                <a:cs typeface="Times New Roman" panose="02020603050405020304" pitchFamily="18" charset="0"/>
              </a:rPr>
              <a:t>The </a:t>
            </a:r>
            <a:r>
              <a:rPr lang="en-US" sz="2100" dirty="0">
                <a:solidFill>
                  <a:srgbClr val="C00000"/>
                </a:solidFill>
                <a:latin typeface="Cambria" panose="02040503050406030204" pitchFamily="18" charset="0"/>
                <a:cs typeface="Times New Roman" panose="02020603050405020304" pitchFamily="18" charset="0"/>
              </a:rPr>
              <a:t>FIFO queue puts</a:t>
            </a:r>
            <a:r>
              <a:rPr lang="en-US" sz="2100" dirty="0">
                <a:latin typeface="Cambria" panose="02040503050406030204" pitchFamily="18" charset="0"/>
                <a:cs typeface="Times New Roman" panose="02020603050405020304" pitchFamily="18" charset="0"/>
              </a:rPr>
              <a:t> all </a:t>
            </a:r>
            <a:r>
              <a:rPr lang="en-US" sz="2100" dirty="0">
                <a:solidFill>
                  <a:srgbClr val="000099"/>
                </a:solidFill>
                <a:latin typeface="Cambria" panose="02040503050406030204" pitchFamily="18" charset="0"/>
                <a:cs typeface="Times New Roman" panose="02020603050405020304" pitchFamily="18" charset="0"/>
              </a:rPr>
              <a:t>newly generated successors at the end of the queue</a:t>
            </a:r>
            <a:r>
              <a:rPr lang="en-US" sz="2100" dirty="0">
                <a:latin typeface="Cambria" panose="02040503050406030204" pitchFamily="18" charset="0"/>
                <a:cs typeface="Times New Roman" panose="02020603050405020304" pitchFamily="18" charset="0"/>
              </a:rPr>
              <a:t>, which means that </a:t>
            </a:r>
            <a:r>
              <a:rPr lang="en-US" sz="2100" dirty="0">
                <a:solidFill>
                  <a:srgbClr val="000099"/>
                </a:solidFill>
                <a:latin typeface="Cambria" panose="02040503050406030204" pitchFamily="18" charset="0"/>
                <a:cs typeface="Times New Roman" panose="02020603050405020304" pitchFamily="18" charset="0"/>
              </a:rPr>
              <a:t>shallow nodes are expanded before deeper nodes</a:t>
            </a:r>
            <a:r>
              <a:rPr lang="en-US" sz="2100" dirty="0">
                <a:latin typeface="Cambria" panose="02040503050406030204" pitchFamily="18" charset="0"/>
                <a:cs typeface="Times New Roman" panose="02020603050405020304" pitchFamily="18" charset="0"/>
              </a:rPr>
              <a:t>. </a:t>
            </a: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Breadth-first Search (BFS</a:t>
            </a:r>
            <a:r>
              <a:rPr lang="en-US" sz="2400" b="1" dirty="0" smtClean="0">
                <a:solidFill>
                  <a:srgbClr val="FF0000"/>
                </a:solidFill>
                <a:latin typeface="Cambria" panose="02040503050406030204" pitchFamily="18" charset="0"/>
              </a:rPr>
              <a:t>)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879035"/>
            <a:ext cx="4992584" cy="3639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737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3962400" cy="600164"/>
          </a:xfrm>
          <a:prstGeom prst="rect">
            <a:avLst/>
          </a:prstGeom>
        </p:spPr>
        <p:txBody>
          <a:bodyPr wrap="square">
            <a:spAutoFit/>
          </a:bodyPr>
          <a:lstStyle/>
          <a:p>
            <a:pPr algn="just">
              <a:lnSpc>
                <a:spcPct val="110000"/>
              </a:lnSpc>
              <a:buClr>
                <a:srgbClr val="C00000"/>
              </a:buClr>
            </a:pPr>
            <a:r>
              <a:rPr lang="en-US" sz="2100" b="1" u="sng" dirty="0" smtClean="0">
                <a:solidFill>
                  <a:srgbClr val="C00000"/>
                </a:solidFill>
                <a:latin typeface="Cambria" panose="02040503050406030204" pitchFamily="18" charset="0"/>
                <a:cs typeface="Times New Roman" panose="02020603050405020304" pitchFamily="18" charset="0"/>
              </a:rPr>
              <a:t>Example</a:t>
            </a:r>
          </a:p>
          <a:p>
            <a:pPr algn="just">
              <a:lnSpc>
                <a:spcPct val="110000"/>
              </a:lnSpc>
              <a:buClr>
                <a:srgbClr val="C00000"/>
              </a:buClr>
            </a:pPr>
            <a:endParaRPr lang="en-US" sz="900" b="1" u="sng" dirty="0">
              <a:solidFill>
                <a:srgbClr val="C00000"/>
              </a:solidFill>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Breadth-first Search (BFS</a:t>
            </a:r>
            <a:r>
              <a:rPr lang="en-US" sz="2400" b="1" dirty="0" smtClean="0">
                <a:solidFill>
                  <a:srgbClr val="FF0000"/>
                </a:solidFill>
                <a:latin typeface="Cambria" panose="02040503050406030204" pitchFamily="18" charset="0"/>
              </a:rPr>
              <a:t>)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5892" t="25654" r="27666" b="11593"/>
          <a:stretch/>
        </p:blipFill>
        <p:spPr bwMode="auto">
          <a:xfrm>
            <a:off x="1102692" y="1983960"/>
            <a:ext cx="7355508" cy="459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862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24000"/>
            <a:ext cx="8686800" cy="4233467"/>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300" dirty="0">
                <a:latin typeface="Cambria" panose="02040503050406030204" pitchFamily="18" charset="0"/>
                <a:cs typeface="Times New Roman" pitchFamily="18" charset="0"/>
              </a:rPr>
              <a:t>A </a:t>
            </a:r>
            <a:r>
              <a:rPr lang="en-US" sz="2300" dirty="0">
                <a:solidFill>
                  <a:srgbClr val="C00000"/>
                </a:solidFill>
                <a:latin typeface="Cambria" panose="02040503050406030204" pitchFamily="18" charset="0"/>
                <a:cs typeface="Times New Roman" pitchFamily="18" charset="0"/>
              </a:rPr>
              <a:t>problem solving agent</a:t>
            </a:r>
            <a:r>
              <a:rPr lang="en-US" sz="2300" dirty="0">
                <a:latin typeface="Cambria" panose="02040503050406030204" pitchFamily="18" charset="0"/>
                <a:cs typeface="Times New Roman" pitchFamily="18" charset="0"/>
              </a:rPr>
              <a:t>:</a:t>
            </a:r>
          </a:p>
          <a:p>
            <a:pPr marL="800100" lvl="1" indent="-342900" algn="just">
              <a:lnSpc>
                <a:spcPct val="130000"/>
              </a:lnSpc>
              <a:buClr>
                <a:srgbClr val="000099"/>
              </a:buClr>
              <a:buFont typeface="Aharoni" panose="02010803020104030203" pitchFamily="2" charset="-79"/>
              <a:buChar char="—"/>
            </a:pPr>
            <a:r>
              <a:rPr lang="en-US" sz="2300" dirty="0">
                <a:latin typeface="Cambria" panose="02040503050406030204" pitchFamily="18" charset="0"/>
                <a:cs typeface="Times New Roman" pitchFamily="18" charset="0"/>
              </a:rPr>
              <a:t>A kind of </a:t>
            </a:r>
            <a:r>
              <a:rPr lang="en-US" sz="2300" dirty="0">
                <a:solidFill>
                  <a:srgbClr val="000099"/>
                </a:solidFill>
                <a:latin typeface="Cambria" panose="02040503050406030204" pitchFamily="18" charset="0"/>
                <a:cs typeface="Times New Roman" pitchFamily="18" charset="0"/>
              </a:rPr>
              <a:t>goal-based agents</a:t>
            </a:r>
          </a:p>
          <a:p>
            <a:pPr marL="800100" lvl="1" indent="-342900" algn="just">
              <a:lnSpc>
                <a:spcPct val="130000"/>
              </a:lnSpc>
              <a:buClr>
                <a:srgbClr val="000099"/>
              </a:buClr>
              <a:buFont typeface="Aharoni" panose="02010803020104030203" pitchFamily="2" charset="-79"/>
              <a:buChar char="—"/>
            </a:pPr>
            <a:r>
              <a:rPr lang="en-US" sz="2300" dirty="0">
                <a:latin typeface="Cambria" panose="02040503050406030204" pitchFamily="18" charset="0"/>
                <a:cs typeface="Times New Roman" pitchFamily="18" charset="0"/>
              </a:rPr>
              <a:t>Decides what to do </a:t>
            </a:r>
            <a:r>
              <a:rPr lang="en-US" sz="2300" dirty="0">
                <a:solidFill>
                  <a:srgbClr val="000099"/>
                </a:solidFill>
                <a:latin typeface="Cambria" panose="02040503050406030204" pitchFamily="18" charset="0"/>
                <a:cs typeface="Times New Roman" pitchFamily="18" charset="0"/>
              </a:rPr>
              <a:t>by finding sequence of actions that lead to desirable states</a:t>
            </a:r>
            <a:r>
              <a:rPr lang="en-US" sz="2300" dirty="0">
                <a:latin typeface="Cambria" panose="02040503050406030204" pitchFamily="18" charset="0"/>
                <a:cs typeface="Times New Roman" pitchFamily="18" charset="0"/>
              </a:rPr>
              <a:t>.</a:t>
            </a:r>
          </a:p>
          <a:p>
            <a:pPr marL="342900" indent="-342900" algn="just">
              <a:lnSpc>
                <a:spcPct val="130000"/>
              </a:lnSpc>
              <a:buClr>
                <a:srgbClr val="C00000"/>
              </a:buClr>
              <a:buFont typeface="Wingdings" panose="05000000000000000000" pitchFamily="2" charset="2"/>
              <a:buChar char="Ø"/>
            </a:pPr>
            <a:r>
              <a:rPr lang="en-US" sz="2300" dirty="0">
                <a:solidFill>
                  <a:srgbClr val="C00000"/>
                </a:solidFill>
                <a:latin typeface="Cambria" panose="02040503050406030204" pitchFamily="18" charset="0"/>
                <a:cs typeface="Times New Roman" pitchFamily="18" charset="0"/>
              </a:rPr>
              <a:t>Goal Formulation</a:t>
            </a:r>
            <a:r>
              <a:rPr lang="en-US" sz="2300" dirty="0">
                <a:latin typeface="Cambria" panose="02040503050406030204" pitchFamily="18" charset="0"/>
                <a:cs typeface="Times New Roman" pitchFamily="18" charset="0"/>
              </a:rPr>
              <a:t>: It is the first step in problem solving. It is based on the </a:t>
            </a:r>
            <a:r>
              <a:rPr lang="en-US" sz="2300" dirty="0">
                <a:solidFill>
                  <a:srgbClr val="000099"/>
                </a:solidFill>
                <a:latin typeface="Cambria" panose="02040503050406030204" pitchFamily="18" charset="0"/>
                <a:cs typeface="Times New Roman" pitchFamily="18" charset="0"/>
              </a:rPr>
              <a:t>current situation </a:t>
            </a:r>
            <a:r>
              <a:rPr lang="en-US" sz="2300" dirty="0">
                <a:latin typeface="Cambria" panose="02040503050406030204" pitchFamily="18" charset="0"/>
                <a:cs typeface="Times New Roman" pitchFamily="18" charset="0"/>
              </a:rPr>
              <a:t>and the agent's </a:t>
            </a:r>
            <a:r>
              <a:rPr lang="en-US" sz="2300" dirty="0">
                <a:solidFill>
                  <a:srgbClr val="000099"/>
                </a:solidFill>
                <a:latin typeface="Cambria" panose="02040503050406030204" pitchFamily="18" charset="0"/>
                <a:cs typeface="Times New Roman" pitchFamily="18" charset="0"/>
              </a:rPr>
              <a:t>performance measure</a:t>
            </a:r>
            <a:r>
              <a:rPr lang="en-US" sz="2300" dirty="0">
                <a:latin typeface="Cambria" panose="02040503050406030204" pitchFamily="18" charset="0"/>
                <a:cs typeface="Times New Roman" pitchFamily="18" charset="0"/>
              </a:rPr>
              <a:t>.</a:t>
            </a:r>
            <a:endParaRPr lang="en-US" sz="2300" dirty="0">
              <a:solidFill>
                <a:srgbClr val="C00000"/>
              </a:solidFill>
              <a:latin typeface="Cambria" panose="02040503050406030204" pitchFamily="18" charset="0"/>
              <a:cs typeface="Times New Roman" pitchFamily="18" charset="0"/>
            </a:endParaRPr>
          </a:p>
          <a:p>
            <a:pPr marL="342900" indent="-342900" algn="just">
              <a:lnSpc>
                <a:spcPct val="130000"/>
              </a:lnSpc>
              <a:buClr>
                <a:srgbClr val="C00000"/>
              </a:buClr>
              <a:buFont typeface="Wingdings" panose="05000000000000000000" pitchFamily="2" charset="2"/>
              <a:buChar char="Ø"/>
            </a:pPr>
            <a:r>
              <a:rPr lang="en-US" sz="2300" dirty="0">
                <a:solidFill>
                  <a:srgbClr val="C00000"/>
                </a:solidFill>
                <a:latin typeface="Cambria" panose="02040503050406030204" pitchFamily="18" charset="0"/>
                <a:cs typeface="Times New Roman" pitchFamily="18" charset="0"/>
              </a:rPr>
              <a:t>Problem Formulation</a:t>
            </a:r>
            <a:r>
              <a:rPr lang="en-US" sz="2300" dirty="0">
                <a:latin typeface="Cambria" panose="02040503050406030204" pitchFamily="18" charset="0"/>
                <a:cs typeface="Times New Roman" panose="02020603050405020304" pitchFamily="18" charset="0"/>
              </a:rPr>
              <a:t>: It is the process of deciding what </a:t>
            </a:r>
            <a:r>
              <a:rPr lang="en-US" sz="2300" dirty="0">
                <a:solidFill>
                  <a:srgbClr val="000099"/>
                </a:solidFill>
                <a:latin typeface="Cambria" panose="02040503050406030204" pitchFamily="18" charset="0"/>
                <a:cs typeface="Times New Roman" panose="02020603050405020304" pitchFamily="18" charset="0"/>
              </a:rPr>
              <a:t>actions</a:t>
            </a:r>
            <a:r>
              <a:rPr lang="en-US" sz="2300" dirty="0">
                <a:latin typeface="Cambria" panose="02040503050406030204" pitchFamily="18" charset="0"/>
                <a:cs typeface="Times New Roman" panose="02020603050405020304" pitchFamily="18" charset="0"/>
              </a:rPr>
              <a:t> and </a:t>
            </a:r>
            <a:r>
              <a:rPr lang="en-US" sz="2300" dirty="0">
                <a:solidFill>
                  <a:srgbClr val="000099"/>
                </a:solidFill>
                <a:latin typeface="Cambria" panose="02040503050406030204" pitchFamily="18" charset="0"/>
                <a:cs typeface="Times New Roman" panose="02020603050405020304" pitchFamily="18" charset="0"/>
              </a:rPr>
              <a:t>states</a:t>
            </a:r>
            <a:r>
              <a:rPr lang="en-US" sz="2300" dirty="0">
                <a:latin typeface="Cambria" panose="02040503050406030204" pitchFamily="18" charset="0"/>
                <a:cs typeface="Times New Roman" panose="02020603050405020304" pitchFamily="18" charset="0"/>
              </a:rPr>
              <a:t> to consider, </a:t>
            </a:r>
            <a:r>
              <a:rPr lang="en-US" sz="2300" dirty="0">
                <a:solidFill>
                  <a:srgbClr val="000099"/>
                </a:solidFill>
                <a:latin typeface="Cambria" panose="02040503050406030204" pitchFamily="18" charset="0"/>
                <a:cs typeface="Times New Roman" panose="02020603050405020304" pitchFamily="18" charset="0"/>
              </a:rPr>
              <a:t>given a goal</a:t>
            </a:r>
            <a:r>
              <a:rPr lang="en-US" sz="2300" dirty="0">
                <a:latin typeface="Cambria" panose="02040503050406030204" pitchFamily="18" charset="0"/>
                <a:cs typeface="Times New Roman" panose="02020603050405020304" pitchFamily="18" charset="0"/>
              </a:rPr>
              <a:t>.</a:t>
            </a: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Problem-solving Agents</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470918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686800" cy="3531608"/>
              </a:xfrm>
              <a:prstGeom prst="rect">
                <a:avLst/>
              </a:prstGeom>
            </p:spPr>
            <p:txBody>
              <a:bodyPr wrap="square">
                <a:spAutoFit/>
              </a:bodyPr>
              <a:lstStyle/>
              <a:p>
                <a:pPr marL="457200" indent="-457200" algn="just">
                  <a:lnSpc>
                    <a:spcPct val="150000"/>
                  </a:lnSpc>
                  <a:buClr>
                    <a:srgbClr val="C00000"/>
                  </a:buClr>
                  <a:buFont typeface="Wingdings" pitchFamily="2" charset="2"/>
                  <a:buChar char="Ø"/>
                </a:pPr>
                <a:r>
                  <a:rPr lang="en-US" sz="2400" dirty="0">
                    <a:latin typeface="Cambria" panose="02040503050406030204" pitchFamily="18" charset="0"/>
                    <a:cs typeface="Times New Roman" panose="02020603050405020304" pitchFamily="18" charset="0"/>
                  </a:rPr>
                  <a:t>Properties of Breadth-first Search</a:t>
                </a:r>
              </a:p>
              <a:p>
                <a:pPr marL="914400" lvl="1" indent="-457200" algn="just">
                  <a:lnSpc>
                    <a:spcPct val="150000"/>
                  </a:lnSpc>
                  <a:buClr>
                    <a:srgbClr val="000099"/>
                  </a:buClr>
                  <a:buFont typeface="Aharoni" panose="02010803020104030203" pitchFamily="2" charset="-79"/>
                  <a:buChar char="—"/>
                </a:pPr>
                <a:r>
                  <a:rPr lang="en-US" sz="2400" b="1" dirty="0">
                    <a:solidFill>
                      <a:srgbClr val="000099"/>
                    </a:solidFill>
                    <a:latin typeface="Cambria" panose="02040503050406030204" pitchFamily="18" charset="0"/>
                    <a:cs typeface="Times New Roman" panose="02020603050405020304" pitchFamily="18" charset="0"/>
                  </a:rPr>
                  <a:t>Complete? </a:t>
                </a:r>
                <a:r>
                  <a:rPr lang="en-US" sz="2400" dirty="0">
                    <a:latin typeface="Cambria" panose="02040503050406030204" pitchFamily="18" charset="0"/>
                    <a:cs typeface="Times New Roman" panose="02020603050405020304" pitchFamily="18" charset="0"/>
                  </a:rPr>
                  <a:t>Yes (if b is finite)</a:t>
                </a:r>
              </a:p>
              <a:p>
                <a:pPr marL="914400" lvl="1" indent="-457200" algn="just">
                  <a:lnSpc>
                    <a:spcPct val="150000"/>
                  </a:lnSpc>
                  <a:buClr>
                    <a:srgbClr val="000099"/>
                  </a:buClr>
                  <a:buFont typeface="Aharoni" panose="02010803020104030203" pitchFamily="2" charset="-79"/>
                  <a:buChar char="—"/>
                </a:pPr>
                <a:endParaRPr lang="en-US" sz="800" dirty="0">
                  <a:latin typeface="Cambria" panose="02040503050406030204" pitchFamily="18" charset="0"/>
                  <a:cs typeface="Times New Roman" panose="02020603050405020304" pitchFamily="18" charset="0"/>
                </a:endParaRPr>
              </a:p>
              <a:p>
                <a:pPr marL="914400" lvl="1" indent="-457200" algn="just">
                  <a:lnSpc>
                    <a:spcPct val="150000"/>
                  </a:lnSpc>
                  <a:buClr>
                    <a:srgbClr val="000099"/>
                  </a:buClr>
                  <a:buFont typeface="Aharoni" panose="02010803020104030203" pitchFamily="2" charset="-79"/>
                  <a:buChar char="—"/>
                </a:pPr>
                <a:r>
                  <a:rPr lang="en-US" sz="2400" b="1" dirty="0">
                    <a:solidFill>
                      <a:srgbClr val="000099"/>
                    </a:solidFill>
                    <a:latin typeface="Cambria" panose="02040503050406030204" pitchFamily="18" charset="0"/>
                    <a:cs typeface="Times New Roman" panose="02020603050405020304" pitchFamily="18" charset="0"/>
                  </a:rPr>
                  <a:t>Time?</a:t>
                </a:r>
                <a:r>
                  <a:rPr lang="en-US" sz="2400" dirty="0">
                    <a:latin typeface="Cambria" panose="02040503050406030204" pitchFamily="18" charset="0"/>
                    <a:cs typeface="Times New Roman" panose="02020603050405020304" pitchFamily="18" charset="0"/>
                  </a:rPr>
                  <a:t> </a:t>
                </a:r>
                <a14:m>
                  <m:oMath xmlns:m="http://schemas.openxmlformats.org/officeDocument/2006/math">
                    <m:r>
                      <a:rPr lang="en-US" sz="2400" b="1" i="1">
                        <a:latin typeface="Cambria Math"/>
                        <a:cs typeface="Times New Roman" panose="02020603050405020304" pitchFamily="18" charset="0"/>
                      </a:rPr>
                      <m:t>𝒃</m:t>
                    </m:r>
                    <m:r>
                      <a:rPr lang="en-US" sz="2400" i="1">
                        <a:solidFill>
                          <a:srgbClr val="000099"/>
                        </a:solidFill>
                        <a:latin typeface="Cambria Math"/>
                        <a:cs typeface="Times New Roman" panose="02020603050405020304" pitchFamily="18" charset="0"/>
                      </a:rPr>
                      <m:t>+</m:t>
                    </m:r>
                    <m:sSup>
                      <m:sSupPr>
                        <m:ctrlPr>
                          <a:rPr lang="en-US" sz="2400" b="1" i="1">
                            <a:latin typeface="Cambria Math"/>
                            <a:cs typeface="Times New Roman" panose="02020603050405020304" pitchFamily="18" charset="0"/>
                          </a:rPr>
                        </m:ctrlPr>
                      </m:sSupPr>
                      <m:e>
                        <m:r>
                          <a:rPr lang="en-US" sz="2400" b="1" i="1">
                            <a:latin typeface="Cambria Math"/>
                            <a:cs typeface="Times New Roman" panose="02020603050405020304" pitchFamily="18" charset="0"/>
                          </a:rPr>
                          <m:t>𝒃</m:t>
                        </m:r>
                      </m:e>
                      <m:sup>
                        <m:r>
                          <a:rPr lang="en-US" sz="2400" b="1" i="1">
                            <a:latin typeface="Cambria Math"/>
                            <a:cs typeface="Times New Roman" panose="02020603050405020304" pitchFamily="18" charset="0"/>
                          </a:rPr>
                          <m:t>𝟐</m:t>
                        </m:r>
                      </m:sup>
                    </m:sSup>
                    <m:r>
                      <a:rPr lang="en-US" sz="2400" b="1" i="1">
                        <a:latin typeface="Cambria Math"/>
                        <a:cs typeface="Times New Roman" panose="02020603050405020304" pitchFamily="18" charset="0"/>
                      </a:rPr>
                      <m:t>+</m:t>
                    </m:r>
                    <m:sSup>
                      <m:sSupPr>
                        <m:ctrlPr>
                          <a:rPr lang="en-US" sz="2400" b="1" i="1">
                            <a:latin typeface="Cambria Math"/>
                            <a:cs typeface="Times New Roman" panose="02020603050405020304" pitchFamily="18" charset="0"/>
                          </a:rPr>
                        </m:ctrlPr>
                      </m:sSupPr>
                      <m:e>
                        <m:r>
                          <a:rPr lang="en-US" sz="2400" b="1" i="1">
                            <a:latin typeface="Cambria Math"/>
                            <a:cs typeface="Times New Roman" panose="02020603050405020304" pitchFamily="18" charset="0"/>
                          </a:rPr>
                          <m:t>𝒃</m:t>
                        </m:r>
                      </m:e>
                      <m:sup>
                        <m:r>
                          <a:rPr lang="en-US" sz="2400" b="1" i="1">
                            <a:latin typeface="Cambria Math"/>
                            <a:cs typeface="Times New Roman" panose="02020603050405020304" pitchFamily="18" charset="0"/>
                          </a:rPr>
                          <m:t>𝟑</m:t>
                        </m:r>
                      </m:sup>
                    </m:sSup>
                    <m:r>
                      <a:rPr lang="en-US" sz="2400" b="1" i="1">
                        <a:latin typeface="Cambria Math"/>
                        <a:cs typeface="Times New Roman" panose="02020603050405020304" pitchFamily="18" charset="0"/>
                      </a:rPr>
                      <m:t>+…+</m:t>
                    </m:r>
                    <m:sSup>
                      <m:sSupPr>
                        <m:ctrlPr>
                          <a:rPr lang="en-US" sz="2400" b="1" i="1">
                            <a:latin typeface="Cambria Math"/>
                            <a:cs typeface="Times New Roman" panose="02020603050405020304" pitchFamily="18" charset="0"/>
                          </a:rPr>
                        </m:ctrlPr>
                      </m:sSupPr>
                      <m:e>
                        <m:r>
                          <a:rPr lang="en-US" sz="2400" b="1" i="1">
                            <a:latin typeface="Cambria Math"/>
                            <a:cs typeface="Times New Roman" panose="02020603050405020304" pitchFamily="18" charset="0"/>
                          </a:rPr>
                          <m:t>𝒃</m:t>
                        </m:r>
                      </m:e>
                      <m:sup>
                        <m:r>
                          <a:rPr lang="en-US" sz="2400" b="1" i="1">
                            <a:latin typeface="Cambria Math"/>
                            <a:cs typeface="Times New Roman" panose="02020603050405020304" pitchFamily="18" charset="0"/>
                          </a:rPr>
                          <m:t>𝒅</m:t>
                        </m:r>
                      </m:sup>
                    </m:sSup>
                    <m:r>
                      <a:rPr lang="en-US" sz="2400" b="1" i="1">
                        <a:latin typeface="Cambria Math"/>
                        <a:cs typeface="Times New Roman" panose="02020603050405020304" pitchFamily="18" charset="0"/>
                      </a:rPr>
                      <m:t>+</m:t>
                    </m:r>
                    <m:sSup>
                      <m:sSupPr>
                        <m:ctrlPr>
                          <a:rPr lang="en-US" sz="2400" b="1" i="1">
                            <a:latin typeface="Cambria Math"/>
                            <a:cs typeface="Times New Roman" panose="02020603050405020304" pitchFamily="18" charset="0"/>
                          </a:rPr>
                        </m:ctrlPr>
                      </m:sSupPr>
                      <m:e>
                        <m:r>
                          <a:rPr lang="en-US" sz="2400" b="1" i="1">
                            <a:latin typeface="Cambria Math"/>
                            <a:cs typeface="Times New Roman" panose="02020603050405020304" pitchFamily="18" charset="0"/>
                          </a:rPr>
                          <m:t>(</m:t>
                        </m:r>
                        <m:r>
                          <a:rPr lang="en-US" sz="2400" b="1" i="1">
                            <a:latin typeface="Cambria Math"/>
                            <a:cs typeface="Times New Roman" panose="02020603050405020304" pitchFamily="18" charset="0"/>
                          </a:rPr>
                          <m:t>𝒃</m:t>
                        </m:r>
                      </m:e>
                      <m:sup>
                        <m:r>
                          <a:rPr lang="en-US" sz="2400" b="1" i="1">
                            <a:latin typeface="Cambria Math"/>
                            <a:cs typeface="Times New Roman" panose="02020603050405020304" pitchFamily="18" charset="0"/>
                          </a:rPr>
                          <m:t>𝒅</m:t>
                        </m:r>
                        <m:r>
                          <a:rPr lang="en-US" sz="2400" b="1" i="1">
                            <a:latin typeface="Cambria Math"/>
                            <a:cs typeface="Times New Roman" panose="02020603050405020304" pitchFamily="18" charset="0"/>
                          </a:rPr>
                          <m:t>+</m:t>
                        </m:r>
                        <m:r>
                          <a:rPr lang="en-US" sz="2400" b="1" i="1">
                            <a:latin typeface="Cambria Math"/>
                            <a:cs typeface="Times New Roman" panose="02020603050405020304" pitchFamily="18" charset="0"/>
                          </a:rPr>
                          <m:t>𝟏</m:t>
                        </m:r>
                      </m:sup>
                    </m:sSup>
                    <m:r>
                      <a:rPr lang="en-US" sz="2400" b="1" i="1">
                        <a:latin typeface="Cambria Math"/>
                        <a:cs typeface="Times New Roman" panose="02020603050405020304" pitchFamily="18" charset="0"/>
                      </a:rPr>
                      <m:t>−</m:t>
                    </m:r>
                    <m:r>
                      <a:rPr lang="en-US" sz="2400" b="1" i="1">
                        <a:latin typeface="Cambria Math"/>
                        <a:cs typeface="Times New Roman" panose="02020603050405020304" pitchFamily="18" charset="0"/>
                      </a:rPr>
                      <m:t>𝒃</m:t>
                    </m:r>
                    <m:r>
                      <a:rPr lang="en-US" sz="2400" b="1" i="1">
                        <a:latin typeface="Cambria Math"/>
                        <a:cs typeface="Times New Roman" panose="02020603050405020304" pitchFamily="18" charset="0"/>
                      </a:rPr>
                      <m:t>)=</m:t>
                    </m:r>
                    <m:r>
                      <a:rPr lang="en-US" sz="2400" b="1" i="1">
                        <a:latin typeface="Cambria Math"/>
                        <a:cs typeface="Times New Roman" panose="02020603050405020304" pitchFamily="18" charset="0"/>
                      </a:rPr>
                      <m:t>𝑶</m:t>
                    </m:r>
                    <m:r>
                      <a:rPr lang="en-US" sz="2400" b="1" i="1">
                        <a:latin typeface="Cambria Math"/>
                        <a:cs typeface="Times New Roman" panose="02020603050405020304" pitchFamily="18" charset="0"/>
                      </a:rPr>
                      <m:t>(</m:t>
                    </m:r>
                    <m:sSup>
                      <m:sSupPr>
                        <m:ctrlPr>
                          <a:rPr lang="en-US" sz="2400" b="1" i="1">
                            <a:latin typeface="Cambria Math"/>
                            <a:cs typeface="Times New Roman" panose="02020603050405020304" pitchFamily="18" charset="0"/>
                          </a:rPr>
                        </m:ctrlPr>
                      </m:sSupPr>
                      <m:e>
                        <m:r>
                          <a:rPr lang="en-US" sz="2400" b="1" i="1">
                            <a:latin typeface="Cambria Math"/>
                            <a:cs typeface="Times New Roman" panose="02020603050405020304" pitchFamily="18" charset="0"/>
                          </a:rPr>
                          <m:t>𝒃</m:t>
                        </m:r>
                      </m:e>
                      <m:sup>
                        <m:r>
                          <a:rPr lang="en-US" sz="2400" b="1" i="1">
                            <a:latin typeface="Cambria Math"/>
                            <a:cs typeface="Times New Roman" panose="02020603050405020304" pitchFamily="18" charset="0"/>
                          </a:rPr>
                          <m:t>𝒅</m:t>
                        </m:r>
                        <m:r>
                          <a:rPr lang="en-US" sz="2400" b="1" i="1">
                            <a:latin typeface="Cambria Math"/>
                            <a:cs typeface="Times New Roman" panose="02020603050405020304" pitchFamily="18" charset="0"/>
                          </a:rPr>
                          <m:t>+</m:t>
                        </m:r>
                        <m:r>
                          <a:rPr lang="en-US" sz="2400" b="1" i="1">
                            <a:latin typeface="Cambria Math"/>
                            <a:cs typeface="Times New Roman" panose="02020603050405020304" pitchFamily="18" charset="0"/>
                          </a:rPr>
                          <m:t>𝟏</m:t>
                        </m:r>
                      </m:sup>
                    </m:sSup>
                    <m:r>
                      <a:rPr lang="en-US" sz="2400" b="1" i="1">
                        <a:latin typeface="Cambria Math"/>
                        <a:cs typeface="Times New Roman" panose="02020603050405020304" pitchFamily="18" charset="0"/>
                      </a:rPr>
                      <m:t>)</m:t>
                    </m:r>
                  </m:oMath>
                </a14:m>
                <a:endParaRPr lang="en-US" sz="2400" b="1" dirty="0">
                  <a:latin typeface="Cambria" panose="02040503050406030204" pitchFamily="18" charset="0"/>
                  <a:cs typeface="Times New Roman" panose="02020603050405020304" pitchFamily="18" charset="0"/>
                </a:endParaRPr>
              </a:p>
              <a:p>
                <a:pPr marL="914400" lvl="1" indent="-457200" algn="just">
                  <a:lnSpc>
                    <a:spcPct val="150000"/>
                  </a:lnSpc>
                  <a:buClr>
                    <a:srgbClr val="000099"/>
                  </a:buClr>
                  <a:buFont typeface="Aharoni" panose="02010803020104030203" pitchFamily="2" charset="-79"/>
                  <a:buChar char="—"/>
                </a:pPr>
                <a:endParaRPr lang="en-US" sz="900" dirty="0">
                  <a:solidFill>
                    <a:srgbClr val="000099"/>
                  </a:solidFill>
                  <a:latin typeface="Cambria" panose="02040503050406030204" pitchFamily="18" charset="0"/>
                  <a:cs typeface="Times New Roman" panose="02020603050405020304" pitchFamily="18" charset="0"/>
                </a:endParaRPr>
              </a:p>
              <a:p>
                <a:pPr marL="914400" lvl="1" indent="-457200" algn="just">
                  <a:lnSpc>
                    <a:spcPct val="150000"/>
                  </a:lnSpc>
                  <a:buClr>
                    <a:srgbClr val="000099"/>
                  </a:buClr>
                  <a:buFont typeface="Aharoni" panose="02010803020104030203" pitchFamily="2" charset="-79"/>
                  <a:buChar char="—"/>
                </a:pPr>
                <a:r>
                  <a:rPr lang="en-US" sz="2400" b="1" dirty="0">
                    <a:solidFill>
                      <a:srgbClr val="000099"/>
                    </a:solidFill>
                    <a:latin typeface="Cambria" panose="02040503050406030204" pitchFamily="18" charset="0"/>
                    <a:cs typeface="Times New Roman" panose="02020603050405020304" pitchFamily="18" charset="0"/>
                  </a:rPr>
                  <a:t>Speed? </a:t>
                </a:r>
                <a14:m>
                  <m:oMath xmlns:m="http://schemas.openxmlformats.org/officeDocument/2006/math">
                    <m:r>
                      <a:rPr lang="en-US" sz="2400" b="1" i="1">
                        <a:latin typeface="Cambria Math"/>
                        <a:cs typeface="Times New Roman" panose="02020603050405020304" pitchFamily="18" charset="0"/>
                      </a:rPr>
                      <m:t>𝑶</m:t>
                    </m:r>
                    <m:d>
                      <m:dPr>
                        <m:ctrlPr>
                          <a:rPr lang="en-US" sz="2400" b="1" i="1">
                            <a:latin typeface="Cambria Math"/>
                            <a:cs typeface="Times New Roman" panose="02020603050405020304" pitchFamily="18" charset="0"/>
                          </a:rPr>
                        </m:ctrlPr>
                      </m:dPr>
                      <m:e>
                        <m:sSup>
                          <m:sSupPr>
                            <m:ctrlPr>
                              <a:rPr lang="en-US" sz="2400" b="1" i="1">
                                <a:latin typeface="Cambria Math"/>
                                <a:cs typeface="Times New Roman" panose="02020603050405020304" pitchFamily="18" charset="0"/>
                              </a:rPr>
                            </m:ctrlPr>
                          </m:sSupPr>
                          <m:e>
                            <m:r>
                              <a:rPr lang="en-US" sz="2400" b="1" i="1">
                                <a:latin typeface="Cambria Math"/>
                                <a:cs typeface="Times New Roman" panose="02020603050405020304" pitchFamily="18" charset="0"/>
                              </a:rPr>
                              <m:t>𝒃</m:t>
                            </m:r>
                          </m:e>
                          <m:sup>
                            <m:r>
                              <a:rPr lang="en-US" sz="2400" b="1" i="1">
                                <a:latin typeface="Cambria Math"/>
                                <a:cs typeface="Times New Roman" panose="02020603050405020304" pitchFamily="18" charset="0"/>
                              </a:rPr>
                              <m:t>𝒅</m:t>
                            </m:r>
                            <m:r>
                              <a:rPr lang="en-US" sz="2400" b="1" i="1">
                                <a:latin typeface="Cambria Math"/>
                                <a:cs typeface="Times New Roman" panose="02020603050405020304" pitchFamily="18" charset="0"/>
                              </a:rPr>
                              <m:t>+</m:t>
                            </m:r>
                            <m:r>
                              <a:rPr lang="en-US" sz="2400" b="1" i="1">
                                <a:latin typeface="Cambria Math"/>
                                <a:cs typeface="Times New Roman" panose="02020603050405020304" pitchFamily="18" charset="0"/>
                              </a:rPr>
                              <m:t>𝟏</m:t>
                            </m:r>
                          </m:sup>
                        </m:sSup>
                      </m:e>
                    </m:d>
                  </m:oMath>
                </a14:m>
                <a:endParaRPr lang="en-US" sz="2400" b="1" dirty="0">
                  <a:latin typeface="Cambria" panose="02040503050406030204" pitchFamily="18" charset="0"/>
                  <a:cs typeface="Times New Roman" panose="02020603050405020304" pitchFamily="18" charset="0"/>
                </a:endParaRPr>
              </a:p>
              <a:p>
                <a:pPr marL="914400" lvl="1" indent="-457200" algn="just">
                  <a:lnSpc>
                    <a:spcPct val="150000"/>
                  </a:lnSpc>
                  <a:buClr>
                    <a:srgbClr val="000099"/>
                  </a:buClr>
                  <a:buFont typeface="Aharoni" panose="02010803020104030203" pitchFamily="2" charset="-79"/>
                  <a:buChar char="—"/>
                </a:pPr>
                <a:endParaRPr lang="en-US" sz="800" dirty="0">
                  <a:solidFill>
                    <a:srgbClr val="000099"/>
                  </a:solidFill>
                  <a:latin typeface="Cambria" panose="02040503050406030204" pitchFamily="18" charset="0"/>
                  <a:cs typeface="Times New Roman" panose="02020603050405020304" pitchFamily="18" charset="0"/>
                </a:endParaRPr>
              </a:p>
              <a:p>
                <a:pPr marL="914400" lvl="1" indent="-457200" algn="just">
                  <a:lnSpc>
                    <a:spcPct val="150000"/>
                  </a:lnSpc>
                  <a:buClr>
                    <a:srgbClr val="000099"/>
                  </a:buClr>
                  <a:buFont typeface="Aharoni" panose="02010803020104030203" pitchFamily="2" charset="-79"/>
                  <a:buChar char="—"/>
                </a:pPr>
                <a:r>
                  <a:rPr lang="en-US" sz="2400" b="1" dirty="0">
                    <a:solidFill>
                      <a:srgbClr val="000099"/>
                    </a:solidFill>
                    <a:latin typeface="Cambria" panose="02040503050406030204" pitchFamily="18" charset="0"/>
                    <a:cs typeface="Times New Roman" panose="02020603050405020304" pitchFamily="18" charset="0"/>
                  </a:rPr>
                  <a:t>Optimal?</a:t>
                </a:r>
                <a:r>
                  <a:rPr lang="en-US" sz="2400" dirty="0">
                    <a:latin typeface="Cambria" panose="02040503050406030204" pitchFamily="18" charset="0"/>
                    <a:cs typeface="Times New Roman" panose="02020603050405020304" pitchFamily="18" charset="0"/>
                  </a:rPr>
                  <a:t> Yes (if step cost = 1</a:t>
                </a:r>
                <a:r>
                  <a:rPr lang="en-US" sz="2400" dirty="0" smtClean="0">
                    <a:latin typeface="Cambria" panose="02040503050406030204" pitchFamily="18" charset="0"/>
                    <a:cs typeface="Times New Roman" panose="02020603050405020304" pitchFamily="18" charset="0"/>
                  </a:rPr>
                  <a:t>)</a:t>
                </a:r>
                <a:endParaRPr lang="en-US" sz="2400" dirty="0">
                  <a:latin typeface="Cambria" panose="02040503050406030204" pitchFamily="18" charset="0"/>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686800" cy="3531608"/>
              </a:xfrm>
              <a:prstGeom prst="rect">
                <a:avLst/>
              </a:prstGeom>
              <a:blipFill rotWithShape="1">
                <a:blip r:embed="rId3"/>
                <a:stretch>
                  <a:fillRect l="-912" b="-862"/>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Breadth-first Search (BFS</a:t>
            </a:r>
            <a:r>
              <a:rPr lang="en-US" sz="2400" b="1" dirty="0" smtClean="0">
                <a:solidFill>
                  <a:srgbClr val="FF0000"/>
                </a:solidFill>
                <a:latin typeface="Cambria" panose="02040503050406030204" pitchFamily="18" charset="0"/>
              </a:rPr>
              <a:t>)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4137081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686800" cy="5390835"/>
              </a:xfrm>
              <a:prstGeom prst="rect">
                <a:avLst/>
              </a:prstGeom>
            </p:spPr>
            <p:txBody>
              <a:bodyPr wrap="square">
                <a:spAutoFit/>
              </a:bodyPr>
              <a:lstStyle/>
              <a:p>
                <a:pPr algn="just">
                  <a:buClr>
                    <a:srgbClr val="C00000"/>
                  </a:buClr>
                </a:pPr>
                <a:r>
                  <a:rPr lang="en-US" sz="1900" b="1" u="sng" dirty="0" smtClean="0">
                    <a:solidFill>
                      <a:srgbClr val="C00000"/>
                    </a:solidFill>
                    <a:latin typeface="Cambria" panose="02040503050406030204" pitchFamily="18" charset="0"/>
                    <a:cs typeface="Times New Roman" panose="02020603050405020304" pitchFamily="18" charset="0"/>
                  </a:rPr>
                  <a:t>Analysis</a:t>
                </a:r>
              </a:p>
              <a:p>
                <a:pPr algn="just">
                  <a:buClr>
                    <a:srgbClr val="C00000"/>
                  </a:buClr>
                </a:pPr>
                <a:endParaRPr lang="en-US" sz="800" b="1" u="sng" dirty="0">
                  <a:solidFill>
                    <a:srgbClr val="C00000"/>
                  </a:solidFill>
                  <a:latin typeface="Cambria" panose="02040503050406030204" pitchFamily="18" charset="0"/>
                  <a:cs typeface="Times New Roman" panose="02020603050405020304" pitchFamily="18" charset="0"/>
                </a:endParaRPr>
              </a:p>
              <a:p>
                <a:pPr marL="457200" indent="-457200" algn="just">
                  <a:buClr>
                    <a:srgbClr val="C00000"/>
                  </a:buClr>
                  <a:buFont typeface="Wingdings" pitchFamily="2" charset="2"/>
                  <a:buChar char="Ø"/>
                </a:pPr>
                <a:r>
                  <a:rPr lang="en-US" sz="1900" b="1" dirty="0">
                    <a:solidFill>
                      <a:srgbClr val="C00000"/>
                    </a:solidFill>
                    <a:latin typeface="Cambria" panose="02040503050406030204" pitchFamily="18" charset="0"/>
                    <a:cs typeface="Times New Roman" panose="02020603050405020304" pitchFamily="18" charset="0"/>
                  </a:rPr>
                  <a:t>BFS</a:t>
                </a:r>
                <a:r>
                  <a:rPr lang="en-US" sz="1900" dirty="0">
                    <a:solidFill>
                      <a:srgbClr val="C00000"/>
                    </a:solidFill>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is </a:t>
                </a:r>
                <a:r>
                  <a:rPr lang="en-US" sz="1900" dirty="0">
                    <a:solidFill>
                      <a:srgbClr val="3D2DB1"/>
                    </a:solidFill>
                    <a:latin typeface="Cambria" panose="02040503050406030204" pitchFamily="18" charset="0"/>
                    <a:cs typeface="Times New Roman" panose="02020603050405020304" pitchFamily="18" charset="0"/>
                  </a:rPr>
                  <a:t>complete</a:t>
                </a:r>
                <a:r>
                  <a:rPr lang="en-US" sz="1900" dirty="0">
                    <a:latin typeface="Cambria" panose="02040503050406030204" pitchFamily="18" charset="0"/>
                    <a:cs typeface="Times New Roman" panose="02020603050405020304" pitchFamily="18" charset="0"/>
                  </a:rPr>
                  <a:t>, if the shallowest goal node is at some finite depth d, breadth-first search will eventually find it after expanding all shallower nodes (provided the branching factor b is finite). </a:t>
                </a:r>
              </a:p>
              <a:p>
                <a:pPr marL="457200" indent="-457200" algn="just">
                  <a:buClr>
                    <a:srgbClr val="C00000"/>
                  </a:buClr>
                  <a:buFont typeface="Wingdings" pitchFamily="2" charset="2"/>
                  <a:buChar char="Ø"/>
                </a:pPr>
                <a:r>
                  <a:rPr lang="en-US" sz="1900" dirty="0">
                    <a:latin typeface="Cambria" panose="02040503050406030204" pitchFamily="18" charset="0"/>
                    <a:cs typeface="Times New Roman" panose="02020603050405020304" pitchFamily="18" charset="0"/>
                  </a:rPr>
                  <a:t>The shallowest goal node is not necessarily the optimal one.</a:t>
                </a:r>
              </a:p>
              <a:p>
                <a:pPr marL="457200" indent="-457200" algn="just">
                  <a:buClr>
                    <a:srgbClr val="C00000"/>
                  </a:buClr>
                  <a:buFont typeface="Wingdings" pitchFamily="2" charset="2"/>
                  <a:buChar char="Ø"/>
                </a:pPr>
                <a:r>
                  <a:rPr lang="en-US" sz="1900" b="1" dirty="0">
                    <a:solidFill>
                      <a:srgbClr val="C00000"/>
                    </a:solidFill>
                    <a:latin typeface="Cambria" panose="02040503050406030204" pitchFamily="18" charset="0"/>
                    <a:cs typeface="Times New Roman" panose="02020603050405020304" pitchFamily="18" charset="0"/>
                  </a:rPr>
                  <a:t>BFS</a:t>
                </a:r>
                <a:r>
                  <a:rPr lang="en-US" sz="1900" dirty="0">
                    <a:latin typeface="Cambria" panose="02040503050406030204" pitchFamily="18" charset="0"/>
                    <a:cs typeface="Times New Roman" panose="02020603050405020304" pitchFamily="18" charset="0"/>
                  </a:rPr>
                  <a:t> is </a:t>
                </a:r>
                <a:r>
                  <a:rPr lang="en-US" sz="1900" dirty="0">
                    <a:solidFill>
                      <a:srgbClr val="3D2DB1"/>
                    </a:solidFill>
                    <a:latin typeface="Cambria" panose="02040503050406030204" pitchFamily="18" charset="0"/>
                    <a:cs typeface="Times New Roman" panose="02020603050405020304" pitchFamily="18" charset="0"/>
                  </a:rPr>
                  <a:t>optimal</a:t>
                </a:r>
                <a:r>
                  <a:rPr lang="en-US" sz="1900" dirty="0">
                    <a:latin typeface="Cambria" panose="02040503050406030204" pitchFamily="18" charset="0"/>
                    <a:cs typeface="Times New Roman" panose="02020603050405020304" pitchFamily="18" charset="0"/>
                  </a:rPr>
                  <a:t> if the path cost is a non-decreasing function of the depth of the node. (For example, when all actions have the same cost.</a:t>
                </a:r>
              </a:p>
              <a:p>
                <a:pPr marL="457200" indent="-457200" algn="just">
                  <a:buClr>
                    <a:srgbClr val="C00000"/>
                  </a:buClr>
                  <a:buFont typeface="Wingdings" pitchFamily="2" charset="2"/>
                  <a:buChar char="Ø"/>
                </a:pPr>
                <a:r>
                  <a:rPr lang="en-US" sz="1900" b="1" dirty="0">
                    <a:solidFill>
                      <a:srgbClr val="C00000"/>
                    </a:solidFill>
                    <a:latin typeface="Cambria" panose="02040503050406030204" pitchFamily="18" charset="0"/>
                    <a:cs typeface="Times New Roman" panose="02020603050405020304" pitchFamily="18" charset="0"/>
                  </a:rPr>
                  <a:t>BFS</a:t>
                </a:r>
                <a:r>
                  <a:rPr lang="en-US" sz="1900" dirty="0">
                    <a:solidFill>
                      <a:srgbClr val="000099"/>
                    </a:solidFill>
                    <a:latin typeface="Cambria" panose="02040503050406030204" pitchFamily="18" charset="0"/>
                    <a:cs typeface="Times New Roman" panose="02020603050405020304" pitchFamily="18" charset="0"/>
                  </a:rPr>
                  <a:t> is </a:t>
                </a:r>
                <a:r>
                  <a:rPr lang="en-US" sz="1900" dirty="0">
                    <a:latin typeface="Cambria" panose="02040503050406030204" pitchFamily="18" charset="0"/>
                    <a:cs typeface="Times New Roman" panose="02020603050405020304" pitchFamily="18" charset="0"/>
                  </a:rPr>
                  <a:t>not always the strategy of choice, because </a:t>
                </a:r>
                <a:r>
                  <a:rPr lang="en-US" sz="1900" dirty="0">
                    <a:solidFill>
                      <a:srgbClr val="000099"/>
                    </a:solidFill>
                    <a:latin typeface="Cambria" panose="02040503050406030204" pitchFamily="18" charset="0"/>
                    <a:cs typeface="Times New Roman" panose="02020603050405020304" pitchFamily="18" charset="0"/>
                  </a:rPr>
                  <a:t>the </a:t>
                </a:r>
                <a:r>
                  <a:rPr lang="en-US" sz="1900" dirty="0">
                    <a:solidFill>
                      <a:srgbClr val="3D2DB1"/>
                    </a:solidFill>
                    <a:latin typeface="Cambria" panose="02040503050406030204" pitchFamily="18" charset="0"/>
                    <a:cs typeface="Times New Roman" panose="02020603050405020304" pitchFamily="18" charset="0"/>
                  </a:rPr>
                  <a:t>amount of time and memory </a:t>
                </a:r>
                <a:r>
                  <a:rPr lang="en-US" sz="1900" dirty="0">
                    <a:latin typeface="Cambria" panose="02040503050406030204" pitchFamily="18" charset="0"/>
                    <a:cs typeface="Times New Roman" panose="02020603050405020304" pitchFamily="18" charset="0"/>
                  </a:rPr>
                  <a:t>it takes to complete a search.</a:t>
                </a:r>
              </a:p>
              <a:p>
                <a:pPr marL="457200" indent="-457200" algn="just">
                  <a:buClr>
                    <a:srgbClr val="C00000"/>
                  </a:buClr>
                  <a:buFont typeface="Wingdings" pitchFamily="2" charset="2"/>
                  <a:buChar char="Ø"/>
                </a:pPr>
                <a:r>
                  <a:rPr lang="en-US" sz="1900" dirty="0">
                    <a:latin typeface="Cambria" panose="02040503050406030204" pitchFamily="18" charset="0"/>
                    <a:cs typeface="Times New Roman" panose="02020603050405020304" pitchFamily="18" charset="0"/>
                  </a:rPr>
                  <a:t>Consider a state space where every state has </a:t>
                </a:r>
                <a14:m>
                  <m:oMath xmlns:m="http://schemas.openxmlformats.org/officeDocument/2006/math">
                    <m:r>
                      <a:rPr lang="en-US" sz="1900" b="1" i="1" dirty="0">
                        <a:latin typeface="Cambria Math"/>
                        <a:cs typeface="Times New Roman" panose="02020603050405020304" pitchFamily="18" charset="0"/>
                      </a:rPr>
                      <m:t>𝒃</m:t>
                    </m:r>
                    <m:r>
                      <a:rPr lang="en-US" sz="1900" i="1" dirty="0">
                        <a:latin typeface="Cambria Math"/>
                        <a:cs typeface="Times New Roman" panose="02020603050405020304" pitchFamily="18" charset="0"/>
                      </a:rPr>
                      <m:t> </m:t>
                    </m:r>
                  </m:oMath>
                </a14:m>
                <a:r>
                  <a:rPr lang="en-US" sz="1900" dirty="0">
                    <a:latin typeface="Cambria" panose="02040503050406030204" pitchFamily="18" charset="0"/>
                    <a:cs typeface="Times New Roman" panose="02020603050405020304" pitchFamily="18" charset="0"/>
                  </a:rPr>
                  <a:t>successors. The root of the search tree generates </a:t>
                </a:r>
                <a14:m>
                  <m:oMath xmlns:m="http://schemas.openxmlformats.org/officeDocument/2006/math">
                    <m:r>
                      <a:rPr lang="en-US" sz="1900" b="1" i="1" dirty="0">
                        <a:latin typeface="Cambria Math"/>
                        <a:cs typeface="Times New Roman" panose="02020603050405020304" pitchFamily="18" charset="0"/>
                      </a:rPr>
                      <m:t>𝒃</m:t>
                    </m:r>
                    <m:r>
                      <a:rPr lang="en-US" sz="1900" b="1" i="1" dirty="0">
                        <a:latin typeface="Cambria Math"/>
                        <a:cs typeface="Times New Roman" panose="02020603050405020304" pitchFamily="18" charset="0"/>
                      </a:rPr>
                      <m:t> </m:t>
                    </m:r>
                  </m:oMath>
                </a14:m>
                <a:r>
                  <a:rPr lang="en-US" sz="1900" dirty="0">
                    <a:latin typeface="Cambria" panose="02040503050406030204" pitchFamily="18" charset="0"/>
                    <a:cs typeface="Times New Roman" panose="02020603050405020304" pitchFamily="18" charset="0"/>
                  </a:rPr>
                  <a:t>nodes at the first level, each of which generates </a:t>
                </a:r>
                <a14:m>
                  <m:oMath xmlns:m="http://schemas.openxmlformats.org/officeDocument/2006/math">
                    <m:r>
                      <a:rPr lang="en-US" sz="1900" b="1" i="1" dirty="0">
                        <a:latin typeface="Cambria Math"/>
                        <a:cs typeface="Times New Roman" panose="02020603050405020304" pitchFamily="18" charset="0"/>
                      </a:rPr>
                      <m:t>𝒃</m:t>
                    </m:r>
                    <m:r>
                      <a:rPr lang="en-US" sz="1900" i="1" dirty="0">
                        <a:latin typeface="Cambria Math"/>
                        <a:cs typeface="Times New Roman" panose="02020603050405020304" pitchFamily="18" charset="0"/>
                      </a:rPr>
                      <m:t> </m:t>
                    </m:r>
                  </m:oMath>
                </a14:m>
                <a:r>
                  <a:rPr lang="en-US" sz="1900" dirty="0">
                    <a:latin typeface="Cambria" panose="02040503050406030204" pitchFamily="18" charset="0"/>
                    <a:cs typeface="Times New Roman" panose="02020603050405020304" pitchFamily="18" charset="0"/>
                  </a:rPr>
                  <a:t>more nodes, for a total of </a:t>
                </a:r>
                <a14:m>
                  <m:oMath xmlns:m="http://schemas.openxmlformats.org/officeDocument/2006/math">
                    <m:sSup>
                      <m:sSupPr>
                        <m:ctrlPr>
                          <a:rPr lang="en-US" sz="1900" b="1" i="1">
                            <a:latin typeface="Cambria Math"/>
                            <a:cs typeface="Times New Roman" panose="02020603050405020304" pitchFamily="18" charset="0"/>
                          </a:rPr>
                        </m:ctrlPr>
                      </m:sSupPr>
                      <m:e>
                        <m:r>
                          <a:rPr lang="en-US" sz="1900" b="1" i="1">
                            <a:latin typeface="Cambria Math"/>
                            <a:cs typeface="Times New Roman" panose="02020603050405020304" pitchFamily="18" charset="0"/>
                          </a:rPr>
                          <m:t>𝒃</m:t>
                        </m:r>
                      </m:e>
                      <m:sup>
                        <m:r>
                          <a:rPr lang="en-US" sz="1900" b="1" i="1">
                            <a:latin typeface="Cambria Math"/>
                            <a:cs typeface="Times New Roman" panose="02020603050405020304" pitchFamily="18" charset="0"/>
                          </a:rPr>
                          <m:t>𝟐</m:t>
                        </m:r>
                      </m:sup>
                    </m:sSup>
                  </m:oMath>
                </a14:m>
                <a:r>
                  <a:rPr lang="en-US" sz="1900" dirty="0">
                    <a:latin typeface="Cambria" panose="02040503050406030204" pitchFamily="18" charset="0"/>
                    <a:cs typeface="Times New Roman" panose="02020603050405020304" pitchFamily="18" charset="0"/>
                  </a:rPr>
                  <a:t> at the second level. Each of these generates b more nodes, yielding </a:t>
                </a:r>
                <a14:m>
                  <m:oMath xmlns:m="http://schemas.openxmlformats.org/officeDocument/2006/math">
                    <m:sSup>
                      <m:sSupPr>
                        <m:ctrlPr>
                          <a:rPr lang="en-US" sz="1900" b="1" i="1">
                            <a:latin typeface="Cambria Math"/>
                            <a:cs typeface="Times New Roman" panose="02020603050405020304" pitchFamily="18" charset="0"/>
                          </a:rPr>
                        </m:ctrlPr>
                      </m:sSupPr>
                      <m:e>
                        <m:r>
                          <a:rPr lang="en-US" sz="1900" b="1" i="1">
                            <a:latin typeface="Cambria Math"/>
                            <a:cs typeface="Times New Roman" panose="02020603050405020304" pitchFamily="18" charset="0"/>
                          </a:rPr>
                          <m:t>𝒃</m:t>
                        </m:r>
                      </m:e>
                      <m:sup>
                        <m:r>
                          <a:rPr lang="en-US" sz="1900" b="1" i="1">
                            <a:latin typeface="Cambria Math"/>
                            <a:cs typeface="Times New Roman" panose="02020603050405020304" pitchFamily="18" charset="0"/>
                          </a:rPr>
                          <m:t>𝟑</m:t>
                        </m:r>
                      </m:sup>
                    </m:sSup>
                  </m:oMath>
                </a14:m>
                <a:r>
                  <a:rPr lang="en-US" sz="1900" dirty="0">
                    <a:latin typeface="Cambria" panose="02040503050406030204" pitchFamily="18" charset="0"/>
                    <a:cs typeface="Times New Roman" panose="02020603050405020304" pitchFamily="18" charset="0"/>
                  </a:rPr>
                  <a:t> nodes at the third level, and so on. Now suppose that the solution is at depth d. In the worst-case, we would expand all but the last node at level d (since the goal itself is not expanded), generating </a:t>
                </a:r>
                <a14:m>
                  <m:oMath xmlns:m="http://schemas.openxmlformats.org/officeDocument/2006/math">
                    <m:sSup>
                      <m:sSupPr>
                        <m:ctrlPr>
                          <a:rPr lang="en-US" sz="1900" b="1" i="1">
                            <a:latin typeface="Cambria Math"/>
                            <a:cs typeface="Times New Roman" panose="02020603050405020304" pitchFamily="18" charset="0"/>
                          </a:rPr>
                        </m:ctrlPr>
                      </m:sSupPr>
                      <m:e>
                        <m:r>
                          <a:rPr lang="en-US" sz="1900" b="1" i="1">
                            <a:latin typeface="Cambria Math"/>
                            <a:cs typeface="Times New Roman" panose="02020603050405020304" pitchFamily="18" charset="0"/>
                          </a:rPr>
                          <m:t>(</m:t>
                        </m:r>
                        <m:r>
                          <a:rPr lang="en-US" sz="1900" b="1" i="1">
                            <a:latin typeface="Cambria Math"/>
                            <a:cs typeface="Times New Roman" panose="02020603050405020304" pitchFamily="18" charset="0"/>
                          </a:rPr>
                          <m:t>𝒃</m:t>
                        </m:r>
                      </m:e>
                      <m:sup>
                        <m:r>
                          <a:rPr lang="en-US" sz="1900" b="1" i="1">
                            <a:latin typeface="Cambria Math"/>
                            <a:cs typeface="Times New Roman" panose="02020603050405020304" pitchFamily="18" charset="0"/>
                          </a:rPr>
                          <m:t>𝒅</m:t>
                        </m:r>
                        <m:r>
                          <a:rPr lang="en-US" sz="1900" b="1" i="1">
                            <a:latin typeface="Cambria Math"/>
                            <a:cs typeface="Times New Roman" panose="02020603050405020304" pitchFamily="18" charset="0"/>
                          </a:rPr>
                          <m:t>+</m:t>
                        </m:r>
                        <m:r>
                          <a:rPr lang="en-US" sz="1900" b="1" i="1">
                            <a:latin typeface="Cambria Math"/>
                            <a:cs typeface="Times New Roman" panose="02020603050405020304" pitchFamily="18" charset="0"/>
                          </a:rPr>
                          <m:t>𝟏</m:t>
                        </m:r>
                      </m:sup>
                    </m:sSup>
                    <m:r>
                      <a:rPr lang="en-US" sz="1900" b="1" i="1">
                        <a:latin typeface="Cambria Math"/>
                        <a:cs typeface="Times New Roman" panose="02020603050405020304" pitchFamily="18" charset="0"/>
                      </a:rPr>
                      <m:t>−</m:t>
                    </m:r>
                    <m:r>
                      <a:rPr lang="en-US" sz="1900" b="1" i="1">
                        <a:latin typeface="Cambria Math"/>
                        <a:cs typeface="Times New Roman" panose="02020603050405020304" pitchFamily="18" charset="0"/>
                      </a:rPr>
                      <m:t>𝒃</m:t>
                    </m:r>
                    <m:r>
                      <a:rPr lang="en-US" sz="1900" b="1" i="1">
                        <a:latin typeface="Cambria Math"/>
                        <a:cs typeface="Times New Roman" panose="02020603050405020304" pitchFamily="18" charset="0"/>
                      </a:rPr>
                      <m:t>)</m:t>
                    </m:r>
                  </m:oMath>
                </a14:m>
                <a:r>
                  <a:rPr lang="en-US" sz="1900" dirty="0">
                    <a:latin typeface="Cambria" panose="02040503050406030204" pitchFamily="18" charset="0"/>
                    <a:cs typeface="Times New Roman" panose="02020603050405020304" pitchFamily="18" charset="0"/>
                  </a:rPr>
                  <a:t> nodes at level </a:t>
                </a:r>
                <a14:m>
                  <m:oMath xmlns:m="http://schemas.openxmlformats.org/officeDocument/2006/math">
                    <m:r>
                      <a:rPr lang="en-US" sz="1900" i="1" dirty="0">
                        <a:latin typeface="Cambria Math"/>
                        <a:cs typeface="Times New Roman" panose="02020603050405020304" pitchFamily="18" charset="0"/>
                      </a:rPr>
                      <m:t>𝑑</m:t>
                    </m:r>
                    <m:r>
                      <a:rPr lang="en-US" sz="1900" i="1" dirty="0">
                        <a:latin typeface="Cambria Math"/>
                        <a:cs typeface="Times New Roman" panose="02020603050405020304" pitchFamily="18" charset="0"/>
                      </a:rPr>
                      <m:t>+</m:t>
                    </m:r>
                    <m:r>
                      <a:rPr lang="en-US" sz="1900" i="1" dirty="0">
                        <a:latin typeface="Cambria Math"/>
                        <a:cs typeface="Times New Roman" panose="02020603050405020304" pitchFamily="18" charset="0"/>
                      </a:rPr>
                      <m:t>1</m:t>
                    </m:r>
                  </m:oMath>
                </a14:m>
                <a:r>
                  <a:rPr lang="en-US" sz="1900" dirty="0">
                    <a:latin typeface="Cambria" panose="02040503050406030204" pitchFamily="18" charset="0"/>
                    <a:cs typeface="Times New Roman" panose="02020603050405020304" pitchFamily="18" charset="0"/>
                  </a:rPr>
                  <a:t>. Then the total number of nodes generated is</a:t>
                </a:r>
              </a:p>
              <a:p>
                <a:pPr algn="just">
                  <a:buClr>
                    <a:srgbClr val="C00000"/>
                  </a:buClr>
                </a:pPr>
                <a14:m>
                  <m:oMathPara xmlns:m="http://schemas.openxmlformats.org/officeDocument/2006/math">
                    <m:oMathParaPr>
                      <m:jc m:val="centerGroup"/>
                    </m:oMathParaPr>
                    <m:oMath xmlns:m="http://schemas.openxmlformats.org/officeDocument/2006/math">
                      <m:r>
                        <a:rPr lang="en-US" sz="1900" b="1" i="1">
                          <a:latin typeface="Cambria Math"/>
                          <a:cs typeface="Times New Roman" panose="02020603050405020304" pitchFamily="18" charset="0"/>
                        </a:rPr>
                        <m:t>𝒃</m:t>
                      </m:r>
                      <m:r>
                        <a:rPr lang="en-US" sz="1900" i="1">
                          <a:solidFill>
                            <a:srgbClr val="000099"/>
                          </a:solidFill>
                          <a:latin typeface="Cambria Math"/>
                          <a:cs typeface="Times New Roman" panose="02020603050405020304" pitchFamily="18" charset="0"/>
                        </a:rPr>
                        <m:t>+</m:t>
                      </m:r>
                      <m:sSup>
                        <m:sSupPr>
                          <m:ctrlPr>
                            <a:rPr lang="en-US" sz="1900" b="1" i="1">
                              <a:latin typeface="Cambria Math"/>
                              <a:cs typeface="Times New Roman" panose="02020603050405020304" pitchFamily="18" charset="0"/>
                            </a:rPr>
                          </m:ctrlPr>
                        </m:sSupPr>
                        <m:e>
                          <m:r>
                            <a:rPr lang="en-US" sz="1900" b="1" i="1">
                              <a:latin typeface="Cambria Math"/>
                              <a:cs typeface="Times New Roman" panose="02020603050405020304" pitchFamily="18" charset="0"/>
                            </a:rPr>
                            <m:t>𝒃</m:t>
                          </m:r>
                        </m:e>
                        <m:sup>
                          <m:r>
                            <a:rPr lang="en-US" sz="1900" b="1" i="1">
                              <a:latin typeface="Cambria Math"/>
                              <a:cs typeface="Times New Roman" panose="02020603050405020304" pitchFamily="18" charset="0"/>
                            </a:rPr>
                            <m:t>𝟐</m:t>
                          </m:r>
                        </m:sup>
                      </m:sSup>
                      <m:r>
                        <a:rPr lang="en-US" sz="1900" b="1" i="1">
                          <a:latin typeface="Cambria Math"/>
                          <a:cs typeface="Times New Roman" panose="02020603050405020304" pitchFamily="18" charset="0"/>
                        </a:rPr>
                        <m:t>+</m:t>
                      </m:r>
                      <m:sSup>
                        <m:sSupPr>
                          <m:ctrlPr>
                            <a:rPr lang="en-US" sz="1900" b="1" i="1">
                              <a:latin typeface="Cambria Math"/>
                              <a:cs typeface="Times New Roman" panose="02020603050405020304" pitchFamily="18" charset="0"/>
                            </a:rPr>
                          </m:ctrlPr>
                        </m:sSupPr>
                        <m:e>
                          <m:r>
                            <a:rPr lang="en-US" sz="1900" b="1" i="1">
                              <a:latin typeface="Cambria Math"/>
                              <a:cs typeface="Times New Roman" panose="02020603050405020304" pitchFamily="18" charset="0"/>
                            </a:rPr>
                            <m:t>𝒃</m:t>
                          </m:r>
                        </m:e>
                        <m:sup>
                          <m:r>
                            <a:rPr lang="en-US" sz="1900" b="1" i="1">
                              <a:latin typeface="Cambria Math"/>
                              <a:cs typeface="Times New Roman" panose="02020603050405020304" pitchFamily="18" charset="0"/>
                            </a:rPr>
                            <m:t>𝟑</m:t>
                          </m:r>
                        </m:sup>
                      </m:sSup>
                      <m:r>
                        <a:rPr lang="en-US" sz="1900" b="1" i="1">
                          <a:latin typeface="Cambria Math"/>
                          <a:cs typeface="Times New Roman" panose="02020603050405020304" pitchFamily="18" charset="0"/>
                        </a:rPr>
                        <m:t>+…+</m:t>
                      </m:r>
                      <m:sSup>
                        <m:sSupPr>
                          <m:ctrlPr>
                            <a:rPr lang="en-US" sz="1900" b="1" i="1">
                              <a:latin typeface="Cambria Math"/>
                              <a:cs typeface="Times New Roman" panose="02020603050405020304" pitchFamily="18" charset="0"/>
                            </a:rPr>
                          </m:ctrlPr>
                        </m:sSupPr>
                        <m:e>
                          <m:r>
                            <a:rPr lang="en-US" sz="1900" b="1" i="1">
                              <a:latin typeface="Cambria Math"/>
                              <a:cs typeface="Times New Roman" panose="02020603050405020304" pitchFamily="18" charset="0"/>
                            </a:rPr>
                            <m:t>𝒃</m:t>
                          </m:r>
                        </m:e>
                        <m:sup>
                          <m:r>
                            <a:rPr lang="en-US" sz="1900" b="1" i="1">
                              <a:latin typeface="Cambria Math"/>
                              <a:cs typeface="Times New Roman" panose="02020603050405020304" pitchFamily="18" charset="0"/>
                            </a:rPr>
                            <m:t>𝒅</m:t>
                          </m:r>
                        </m:sup>
                      </m:sSup>
                      <m:r>
                        <a:rPr lang="en-US" sz="1900" b="1" i="1">
                          <a:latin typeface="Cambria Math"/>
                          <a:cs typeface="Times New Roman" panose="02020603050405020304" pitchFamily="18" charset="0"/>
                        </a:rPr>
                        <m:t>+</m:t>
                      </m:r>
                      <m:sSup>
                        <m:sSupPr>
                          <m:ctrlPr>
                            <a:rPr lang="en-US" sz="1900" b="1" i="1">
                              <a:latin typeface="Cambria Math"/>
                              <a:cs typeface="Times New Roman" panose="02020603050405020304" pitchFamily="18" charset="0"/>
                            </a:rPr>
                          </m:ctrlPr>
                        </m:sSupPr>
                        <m:e>
                          <m:r>
                            <a:rPr lang="en-US" sz="1900" b="1" i="1">
                              <a:latin typeface="Cambria Math"/>
                              <a:cs typeface="Times New Roman" panose="02020603050405020304" pitchFamily="18" charset="0"/>
                            </a:rPr>
                            <m:t>(</m:t>
                          </m:r>
                          <m:r>
                            <a:rPr lang="en-US" sz="1900" b="1" i="1">
                              <a:latin typeface="Cambria Math"/>
                              <a:cs typeface="Times New Roman" panose="02020603050405020304" pitchFamily="18" charset="0"/>
                            </a:rPr>
                            <m:t>𝒃</m:t>
                          </m:r>
                        </m:e>
                        <m:sup>
                          <m:r>
                            <a:rPr lang="en-US" sz="1900" b="1" i="1">
                              <a:latin typeface="Cambria Math"/>
                              <a:cs typeface="Times New Roman" panose="02020603050405020304" pitchFamily="18" charset="0"/>
                            </a:rPr>
                            <m:t>𝒅</m:t>
                          </m:r>
                          <m:r>
                            <a:rPr lang="en-US" sz="1900" b="1" i="1">
                              <a:latin typeface="Cambria Math"/>
                              <a:cs typeface="Times New Roman" panose="02020603050405020304" pitchFamily="18" charset="0"/>
                            </a:rPr>
                            <m:t>+</m:t>
                          </m:r>
                          <m:r>
                            <a:rPr lang="en-US" sz="1900" b="1" i="1">
                              <a:latin typeface="Cambria Math"/>
                              <a:cs typeface="Times New Roman" panose="02020603050405020304" pitchFamily="18" charset="0"/>
                            </a:rPr>
                            <m:t>𝟏</m:t>
                          </m:r>
                        </m:sup>
                      </m:sSup>
                      <m:r>
                        <a:rPr lang="en-US" sz="1900" b="1" i="1">
                          <a:latin typeface="Cambria Math"/>
                          <a:cs typeface="Times New Roman" panose="02020603050405020304" pitchFamily="18" charset="0"/>
                        </a:rPr>
                        <m:t>−</m:t>
                      </m:r>
                      <m:r>
                        <a:rPr lang="en-US" sz="1900" b="1" i="1">
                          <a:latin typeface="Cambria Math"/>
                          <a:cs typeface="Times New Roman" panose="02020603050405020304" pitchFamily="18" charset="0"/>
                        </a:rPr>
                        <m:t>𝒃</m:t>
                      </m:r>
                      <m:r>
                        <a:rPr lang="en-US" sz="1900" b="1" i="1">
                          <a:latin typeface="Cambria Math"/>
                          <a:cs typeface="Times New Roman" panose="02020603050405020304" pitchFamily="18" charset="0"/>
                        </a:rPr>
                        <m:t>)=</m:t>
                      </m:r>
                      <m:r>
                        <a:rPr lang="en-US" sz="1900" b="1" i="1">
                          <a:latin typeface="Cambria Math"/>
                          <a:cs typeface="Times New Roman" panose="02020603050405020304" pitchFamily="18" charset="0"/>
                        </a:rPr>
                        <m:t>𝑶</m:t>
                      </m:r>
                      <m:r>
                        <a:rPr lang="en-US" sz="1900" b="1" i="1">
                          <a:latin typeface="Cambria Math"/>
                          <a:cs typeface="Times New Roman" panose="02020603050405020304" pitchFamily="18" charset="0"/>
                        </a:rPr>
                        <m:t>(</m:t>
                      </m:r>
                      <m:sSup>
                        <m:sSupPr>
                          <m:ctrlPr>
                            <a:rPr lang="en-US" sz="1900" b="1" i="1">
                              <a:latin typeface="Cambria Math"/>
                              <a:cs typeface="Times New Roman" panose="02020603050405020304" pitchFamily="18" charset="0"/>
                            </a:rPr>
                          </m:ctrlPr>
                        </m:sSupPr>
                        <m:e>
                          <m:r>
                            <a:rPr lang="en-US" sz="1900" b="1" i="1">
                              <a:latin typeface="Cambria Math"/>
                              <a:cs typeface="Times New Roman" panose="02020603050405020304" pitchFamily="18" charset="0"/>
                            </a:rPr>
                            <m:t>𝒃</m:t>
                          </m:r>
                        </m:e>
                        <m:sup>
                          <m:r>
                            <a:rPr lang="en-US" sz="1900" b="1" i="1">
                              <a:latin typeface="Cambria Math"/>
                              <a:cs typeface="Times New Roman" panose="02020603050405020304" pitchFamily="18" charset="0"/>
                            </a:rPr>
                            <m:t>𝒅</m:t>
                          </m:r>
                          <m:r>
                            <a:rPr lang="en-US" sz="1900" b="1" i="1">
                              <a:latin typeface="Cambria Math"/>
                              <a:cs typeface="Times New Roman" panose="02020603050405020304" pitchFamily="18" charset="0"/>
                            </a:rPr>
                            <m:t>+</m:t>
                          </m:r>
                          <m:r>
                            <a:rPr lang="en-US" sz="1900" b="1" i="1">
                              <a:latin typeface="Cambria Math"/>
                              <a:cs typeface="Times New Roman" panose="02020603050405020304" pitchFamily="18" charset="0"/>
                            </a:rPr>
                            <m:t>𝟏</m:t>
                          </m:r>
                        </m:sup>
                      </m:sSup>
                      <m:r>
                        <a:rPr lang="en-US" sz="1900" b="1" i="1">
                          <a:latin typeface="Cambria Math"/>
                          <a:cs typeface="Times New Roman" panose="02020603050405020304" pitchFamily="18" charset="0"/>
                        </a:rPr>
                        <m:t>)</m:t>
                      </m:r>
                    </m:oMath>
                  </m:oMathPara>
                </a14:m>
                <a:endParaRPr lang="en-US" sz="1900" dirty="0">
                  <a:solidFill>
                    <a:srgbClr val="000099"/>
                  </a:solidFill>
                  <a:latin typeface="Cambria" panose="02040503050406030204" pitchFamily="18" charset="0"/>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686800" cy="5390835"/>
              </a:xfrm>
              <a:prstGeom prst="rect">
                <a:avLst/>
              </a:prstGeom>
              <a:blipFill rotWithShape="1">
                <a:blip r:embed="rId3"/>
                <a:stretch>
                  <a:fillRect l="-632" t="-565" r="-632"/>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Breadth-first Search (BFS</a:t>
            </a:r>
            <a:r>
              <a:rPr lang="en-US" sz="2400" b="1" dirty="0" smtClean="0">
                <a:solidFill>
                  <a:srgbClr val="FF0000"/>
                </a:solidFill>
                <a:latin typeface="Cambria" panose="02040503050406030204" pitchFamily="18" charset="0"/>
              </a:rPr>
              <a:t>)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2988018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2677656"/>
          </a:xfrm>
          <a:prstGeom prst="rect">
            <a:avLst/>
          </a:prstGeom>
        </p:spPr>
        <p:txBody>
          <a:bodyPr wrap="square">
            <a:spAutoFit/>
          </a:bodyPr>
          <a:lstStyle/>
          <a:p>
            <a:pPr algn="just">
              <a:buClr>
                <a:srgbClr val="C00000"/>
              </a:buClr>
            </a:pPr>
            <a:r>
              <a:rPr lang="en-US" sz="2000" b="1" u="sng" dirty="0">
                <a:solidFill>
                  <a:srgbClr val="C00000"/>
                </a:solidFill>
                <a:latin typeface="Cambria" panose="02040503050406030204" pitchFamily="18" charset="0"/>
                <a:cs typeface="Times New Roman" panose="02020603050405020304" pitchFamily="18" charset="0"/>
              </a:rPr>
              <a:t>Analysis (cont’d</a:t>
            </a:r>
            <a:r>
              <a:rPr lang="en-US" sz="2000" b="1" u="sng" dirty="0" smtClean="0">
                <a:solidFill>
                  <a:srgbClr val="C00000"/>
                </a:solidFill>
                <a:latin typeface="Cambria" panose="02040503050406030204" pitchFamily="18" charset="0"/>
                <a:cs typeface="Times New Roman" panose="02020603050405020304" pitchFamily="18" charset="0"/>
              </a:rPr>
              <a:t>)</a:t>
            </a:r>
          </a:p>
          <a:p>
            <a:pPr algn="just">
              <a:buClr>
                <a:srgbClr val="C00000"/>
              </a:buClr>
            </a:pPr>
            <a:endParaRPr lang="en-US" sz="800" b="1" u="sng" dirty="0">
              <a:solidFill>
                <a:srgbClr val="C00000"/>
              </a:solidFill>
              <a:latin typeface="Cambria" panose="02040503050406030204" pitchFamily="18" charset="0"/>
              <a:cs typeface="Times New Roman" panose="02020603050405020304" pitchFamily="18" charset="0"/>
            </a:endParaRPr>
          </a:p>
          <a:p>
            <a:pPr marL="457200" indent="-457200" algn="just">
              <a:buClr>
                <a:srgbClr val="C00000"/>
              </a:buClr>
              <a:buFont typeface="Wingdings" pitchFamily="2" charset="2"/>
              <a:buChar char="Ø"/>
            </a:pPr>
            <a:r>
              <a:rPr lang="en-US" sz="2000" dirty="0">
                <a:latin typeface="Cambria" panose="02040503050406030204" pitchFamily="18" charset="0"/>
                <a:cs typeface="Times New Roman" panose="02020603050405020304" pitchFamily="18" charset="0"/>
              </a:rPr>
              <a:t>Every node that is generated must remain in memory, therefore the space complexity is the same as the time complexity (plus one node for the root).</a:t>
            </a:r>
          </a:p>
          <a:p>
            <a:pPr marL="457200" indent="-457200" algn="just">
              <a:buClr>
                <a:srgbClr val="C00000"/>
              </a:buClr>
              <a:buFont typeface="Wingdings" pitchFamily="2" charset="2"/>
              <a:buChar char="Ø"/>
            </a:pPr>
            <a:r>
              <a:rPr lang="en-US" sz="2000" dirty="0">
                <a:latin typeface="Cambria" panose="02040503050406030204" pitchFamily="18" charset="0"/>
                <a:cs typeface="Times New Roman" panose="02020603050405020304" pitchFamily="18" charset="0"/>
              </a:rPr>
              <a:t>The following figure lists the time and memory required for a breadth-first search with branching factor b = 10, for various values of the solution depth d. The table assumes that 10,000 nodes can be generated per second and that a node requires 1000 bytes of storage.</a:t>
            </a: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Breadth-first Search (BFS</a:t>
            </a:r>
            <a:r>
              <a:rPr lang="en-US" sz="2400" b="1" dirty="0" smtClean="0">
                <a:solidFill>
                  <a:srgbClr val="FF0000"/>
                </a:solidFill>
                <a:latin typeface="Cambria" panose="02040503050406030204" pitchFamily="18" charset="0"/>
              </a:rPr>
              <a:t>)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701" y="4135827"/>
            <a:ext cx="6977777" cy="2645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163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4985980"/>
          </a:xfrm>
          <a:prstGeom prst="rect">
            <a:avLst/>
          </a:prstGeom>
        </p:spPr>
        <p:txBody>
          <a:bodyPr wrap="square">
            <a:spAutoFit/>
          </a:bodyPr>
          <a:lstStyle/>
          <a:p>
            <a:pPr algn="just">
              <a:buClr>
                <a:srgbClr val="C00000"/>
              </a:buClr>
            </a:pPr>
            <a:r>
              <a:rPr lang="en-US" sz="2200" b="1" u="sng" dirty="0">
                <a:solidFill>
                  <a:srgbClr val="C00000"/>
                </a:solidFill>
                <a:latin typeface="Cambria" panose="02040503050406030204" pitchFamily="18" charset="0"/>
                <a:cs typeface="Times New Roman" panose="02020603050405020304" pitchFamily="18" charset="0"/>
              </a:rPr>
              <a:t>Analysis (cont’d</a:t>
            </a:r>
            <a:r>
              <a:rPr lang="en-US" sz="2200" b="1" u="sng" dirty="0" smtClean="0">
                <a:solidFill>
                  <a:srgbClr val="C00000"/>
                </a:solidFill>
                <a:latin typeface="Cambria" panose="02040503050406030204" pitchFamily="18" charset="0"/>
                <a:cs typeface="Times New Roman" panose="02020603050405020304" pitchFamily="18" charset="0"/>
              </a:rPr>
              <a:t>)</a:t>
            </a:r>
          </a:p>
          <a:p>
            <a:pPr algn="just">
              <a:buClr>
                <a:srgbClr val="C00000"/>
              </a:buClr>
            </a:pPr>
            <a:endParaRPr lang="en-US" sz="800" b="1" u="sng" dirty="0">
              <a:solidFill>
                <a:srgbClr val="C00000"/>
              </a:solidFill>
              <a:latin typeface="Cambria" panose="02040503050406030204" pitchFamily="18" charset="0"/>
              <a:cs typeface="Times New Roman" panose="02020603050405020304" pitchFamily="18" charset="0"/>
            </a:endParaRPr>
          </a:p>
          <a:p>
            <a:pPr marL="342900" indent="-342900" algn="just">
              <a:lnSpc>
                <a:spcPct val="110000"/>
              </a:lnSpc>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There are two </a:t>
            </a:r>
            <a:r>
              <a:rPr lang="en-US" sz="2000" dirty="0">
                <a:solidFill>
                  <a:srgbClr val="C00000"/>
                </a:solidFill>
                <a:latin typeface="Cambria" panose="02040503050406030204" pitchFamily="18" charset="0"/>
                <a:cs typeface="Times New Roman" panose="02020603050405020304" pitchFamily="18" charset="0"/>
              </a:rPr>
              <a:t>lessons to be learned from the above figure</a:t>
            </a:r>
            <a:r>
              <a:rPr lang="en-US" sz="2000" dirty="0">
                <a:latin typeface="Cambria" panose="02040503050406030204" pitchFamily="18" charset="0"/>
                <a:cs typeface="Times New Roman" panose="02020603050405020304" pitchFamily="18" charset="0"/>
              </a:rPr>
              <a:t>. </a:t>
            </a:r>
          </a:p>
          <a:p>
            <a:pPr marL="800100" lvl="1" indent="-342900" algn="just">
              <a:lnSpc>
                <a:spcPct val="110000"/>
              </a:lnSpc>
              <a:buClr>
                <a:srgbClr val="000099"/>
              </a:buClr>
              <a:buFont typeface="Aharoni" panose="02010803020104030203" pitchFamily="2" charset="-79"/>
              <a:buChar char="—"/>
            </a:pPr>
            <a:r>
              <a:rPr lang="en-US" sz="2000" b="1" u="sng" dirty="0">
                <a:latin typeface="Cambria" panose="02040503050406030204" pitchFamily="18" charset="0"/>
                <a:cs typeface="Times New Roman" panose="02020603050405020304" pitchFamily="18" charset="0"/>
              </a:rPr>
              <a:t>First</a:t>
            </a:r>
            <a:r>
              <a:rPr lang="en-US" sz="2000" dirty="0">
                <a:latin typeface="Cambria" panose="02040503050406030204" pitchFamily="18" charset="0"/>
                <a:cs typeface="Times New Roman" panose="02020603050405020304" pitchFamily="18" charset="0"/>
              </a:rPr>
              <a:t>, </a:t>
            </a:r>
            <a:r>
              <a:rPr lang="en-US" sz="2000" i="1" dirty="0">
                <a:latin typeface="Cambria" panose="02040503050406030204" pitchFamily="18" charset="0"/>
                <a:cs typeface="Times New Roman" panose="02020603050405020304" pitchFamily="18" charset="0"/>
              </a:rPr>
              <a:t>the </a:t>
            </a:r>
            <a:r>
              <a:rPr lang="en-US" sz="2000" i="1" dirty="0">
                <a:solidFill>
                  <a:srgbClr val="000099"/>
                </a:solidFill>
                <a:latin typeface="Cambria" panose="02040503050406030204" pitchFamily="18" charset="0"/>
                <a:cs typeface="Times New Roman" panose="02020603050405020304" pitchFamily="18" charset="0"/>
              </a:rPr>
              <a:t>memory requirements are a bigger problem for breadth-first search than is the execution time</a:t>
            </a:r>
            <a:r>
              <a:rPr lang="en-US" sz="2000" i="1" dirty="0">
                <a:latin typeface="Cambria" panose="02040503050406030204" pitchFamily="18" charset="0"/>
                <a:cs typeface="Times New Roman" panose="02020603050405020304" pitchFamily="18" charset="0"/>
              </a:rPr>
              <a:t>. </a:t>
            </a:r>
            <a:r>
              <a:rPr lang="en-US" sz="2000" dirty="0">
                <a:latin typeface="Cambria" panose="02040503050406030204" pitchFamily="18" charset="0"/>
                <a:cs typeface="Times New Roman" panose="02020603050405020304" pitchFamily="18" charset="0"/>
              </a:rPr>
              <a:t>(</a:t>
            </a:r>
            <a:r>
              <a:rPr lang="en-US" sz="2000" u="sng" dirty="0">
                <a:latin typeface="Cambria" panose="02040503050406030204" pitchFamily="18" charset="0"/>
                <a:cs typeface="Times New Roman" panose="02020603050405020304" pitchFamily="18" charset="0"/>
              </a:rPr>
              <a:t>31 hours</a:t>
            </a:r>
            <a:r>
              <a:rPr lang="en-US" sz="2000" b="1" dirty="0">
                <a:latin typeface="Cambria" panose="02040503050406030204" pitchFamily="18" charset="0"/>
                <a:cs typeface="Times New Roman" panose="02020603050405020304" pitchFamily="18" charset="0"/>
              </a:rPr>
              <a:t> </a:t>
            </a:r>
            <a:r>
              <a:rPr lang="en-US" sz="2000" dirty="0">
                <a:latin typeface="Cambria" panose="02040503050406030204" pitchFamily="18" charset="0"/>
                <a:cs typeface="Times New Roman" panose="02020603050405020304" pitchFamily="18" charset="0"/>
              </a:rPr>
              <a:t>would not be too long to wait for the solution to an important problem of </a:t>
            </a:r>
            <a:r>
              <a:rPr lang="en-US" sz="2000" b="1" dirty="0">
                <a:latin typeface="Cambria" panose="02040503050406030204" pitchFamily="18" charset="0"/>
                <a:cs typeface="Times New Roman" panose="02020603050405020304" pitchFamily="18" charset="0"/>
              </a:rPr>
              <a:t>depth 8</a:t>
            </a:r>
            <a:r>
              <a:rPr lang="en-US" sz="2000" dirty="0">
                <a:latin typeface="Cambria" panose="02040503050406030204" pitchFamily="18" charset="0"/>
                <a:cs typeface="Times New Roman" panose="02020603050405020304" pitchFamily="18" charset="0"/>
              </a:rPr>
              <a:t>, but few computers have the </a:t>
            </a:r>
            <a:r>
              <a:rPr lang="en-US" sz="2000" u="sng" dirty="0">
                <a:latin typeface="Cambria" panose="02040503050406030204" pitchFamily="18" charset="0"/>
                <a:cs typeface="Times New Roman" panose="02020603050405020304" pitchFamily="18" charset="0"/>
              </a:rPr>
              <a:t>terabyte</a:t>
            </a:r>
            <a:r>
              <a:rPr lang="en-US" sz="2000" dirty="0">
                <a:latin typeface="Cambria" panose="02040503050406030204" pitchFamily="18" charset="0"/>
                <a:cs typeface="Times New Roman" panose="02020603050405020304" pitchFamily="18" charset="0"/>
              </a:rPr>
              <a:t> of main memory it would take. </a:t>
            </a:r>
          </a:p>
          <a:p>
            <a:pPr marL="800100" lvl="1" indent="-342900" algn="just">
              <a:lnSpc>
                <a:spcPct val="110000"/>
              </a:lnSpc>
              <a:buClr>
                <a:srgbClr val="000099"/>
              </a:buClr>
              <a:buFont typeface="Aharoni" panose="02010803020104030203" pitchFamily="2" charset="-79"/>
              <a:buChar char="—"/>
            </a:pPr>
            <a:r>
              <a:rPr lang="en-US" sz="2000" dirty="0">
                <a:latin typeface="Cambria" panose="02040503050406030204" pitchFamily="18" charset="0"/>
                <a:cs typeface="Times New Roman" panose="02020603050405020304" pitchFamily="18" charset="0"/>
              </a:rPr>
              <a:t>The </a:t>
            </a:r>
            <a:r>
              <a:rPr lang="en-US" sz="2000" b="1" u="sng" dirty="0">
                <a:latin typeface="Cambria" panose="02040503050406030204" pitchFamily="18" charset="0"/>
                <a:cs typeface="Times New Roman" panose="02020603050405020304" pitchFamily="18" charset="0"/>
              </a:rPr>
              <a:t>second</a:t>
            </a:r>
            <a:r>
              <a:rPr lang="en-US" sz="2000" dirty="0">
                <a:latin typeface="Cambria" panose="02040503050406030204" pitchFamily="18" charset="0"/>
                <a:cs typeface="Times New Roman" panose="02020603050405020304" pitchFamily="18" charset="0"/>
              </a:rPr>
              <a:t> lesson is that the </a:t>
            </a:r>
            <a:r>
              <a:rPr lang="en-US" sz="2000" dirty="0">
                <a:solidFill>
                  <a:srgbClr val="000099"/>
                </a:solidFill>
                <a:latin typeface="Cambria" panose="02040503050406030204" pitchFamily="18" charset="0"/>
                <a:cs typeface="Times New Roman" panose="02020603050405020304" pitchFamily="18" charset="0"/>
              </a:rPr>
              <a:t>time requirements are still a major factor</a:t>
            </a:r>
            <a:r>
              <a:rPr lang="en-US" sz="2000" dirty="0">
                <a:latin typeface="Cambria" panose="02040503050406030204" pitchFamily="18" charset="0"/>
                <a:cs typeface="Times New Roman" panose="02020603050405020304" pitchFamily="18" charset="0"/>
              </a:rPr>
              <a:t>. If your problem has a solution at </a:t>
            </a:r>
            <a:r>
              <a:rPr lang="en-US" sz="2000" b="1" dirty="0">
                <a:latin typeface="Cambria" panose="02040503050406030204" pitchFamily="18" charset="0"/>
                <a:cs typeface="Times New Roman" panose="02020603050405020304" pitchFamily="18" charset="0"/>
              </a:rPr>
              <a:t>depth 12</a:t>
            </a:r>
            <a:r>
              <a:rPr lang="en-US" sz="2000" dirty="0">
                <a:latin typeface="Cambria" panose="02040503050406030204" pitchFamily="18" charset="0"/>
                <a:cs typeface="Times New Roman" panose="02020603050405020304" pitchFamily="18" charset="0"/>
              </a:rPr>
              <a:t>, then (given our assumptions) it </a:t>
            </a:r>
            <a:r>
              <a:rPr lang="en-US" sz="2000" u="sng" dirty="0">
                <a:latin typeface="Cambria" panose="02040503050406030204" pitchFamily="18" charset="0"/>
                <a:cs typeface="Times New Roman" panose="02020603050405020304" pitchFamily="18" charset="0"/>
              </a:rPr>
              <a:t>will take 35 years for breadth-first search </a:t>
            </a:r>
            <a:r>
              <a:rPr lang="en-US" sz="2000" dirty="0">
                <a:latin typeface="Cambria" panose="02040503050406030204" pitchFamily="18" charset="0"/>
                <a:cs typeface="Times New Roman" panose="02020603050405020304" pitchFamily="18" charset="0"/>
              </a:rPr>
              <a:t>(or indeed any uninformed search) to find it. </a:t>
            </a:r>
          </a:p>
          <a:p>
            <a:pPr algn="just">
              <a:buClr>
                <a:srgbClr val="C00000"/>
              </a:buClr>
            </a:pPr>
            <a:endParaRPr lang="en-US" dirty="0">
              <a:latin typeface="Cambria" panose="02040503050406030204" pitchFamily="18" charset="0"/>
              <a:cs typeface="Times New Roman" panose="02020603050405020304" pitchFamily="18" charset="0"/>
            </a:endParaRPr>
          </a:p>
          <a:p>
            <a:pPr algn="just">
              <a:buClr>
                <a:srgbClr val="C00000"/>
              </a:buClr>
            </a:pPr>
            <a:r>
              <a:rPr lang="en-US" sz="2400" b="1" i="1" u="sng" dirty="0" smtClean="0">
                <a:solidFill>
                  <a:srgbClr val="3D2DB1"/>
                </a:solidFill>
                <a:latin typeface="Cambria" panose="02040503050406030204" pitchFamily="18" charset="0"/>
                <a:cs typeface="Times New Roman" panose="02020603050405020304" pitchFamily="18" charset="0"/>
              </a:rPr>
              <a:t>Note</a:t>
            </a:r>
          </a:p>
          <a:p>
            <a:pPr algn="just">
              <a:buClr>
                <a:srgbClr val="C00000"/>
              </a:buClr>
            </a:pPr>
            <a:endParaRPr lang="en-US" sz="800" b="1" i="1" u="sng" dirty="0">
              <a:solidFill>
                <a:srgbClr val="3D2DB1"/>
              </a:solidFill>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In general, </a:t>
            </a:r>
            <a:r>
              <a:rPr lang="en-US" sz="2000" i="1" dirty="0">
                <a:solidFill>
                  <a:srgbClr val="C00000"/>
                </a:solidFill>
                <a:latin typeface="Cambria" panose="02040503050406030204" pitchFamily="18" charset="0"/>
                <a:cs typeface="Times New Roman" panose="02020603050405020304" pitchFamily="18" charset="0"/>
              </a:rPr>
              <a:t>exponential-complexity search problems </a:t>
            </a:r>
            <a:r>
              <a:rPr lang="en-US" sz="2000" i="1" dirty="0">
                <a:solidFill>
                  <a:srgbClr val="000099"/>
                </a:solidFill>
                <a:latin typeface="Cambria" panose="02040503050406030204" pitchFamily="18" charset="0"/>
                <a:cs typeface="Times New Roman" panose="02020603050405020304" pitchFamily="18" charset="0"/>
              </a:rPr>
              <a:t>cannot be solved </a:t>
            </a:r>
            <a:r>
              <a:rPr lang="en-US" sz="2000" i="1" dirty="0">
                <a:latin typeface="Cambria" panose="02040503050406030204" pitchFamily="18" charset="0"/>
                <a:cs typeface="Times New Roman" panose="02020603050405020304" pitchFamily="18" charset="0"/>
              </a:rPr>
              <a:t>by </a:t>
            </a:r>
            <a:r>
              <a:rPr lang="en-US" sz="2000" i="1" dirty="0">
                <a:solidFill>
                  <a:srgbClr val="000099"/>
                </a:solidFill>
                <a:latin typeface="Cambria" panose="02040503050406030204" pitchFamily="18" charset="0"/>
                <a:cs typeface="Times New Roman" panose="02020603050405020304" pitchFamily="18" charset="0"/>
              </a:rPr>
              <a:t>uninformed methods </a:t>
            </a:r>
            <a:r>
              <a:rPr lang="en-US" sz="2000" i="1" dirty="0">
                <a:latin typeface="Cambria" panose="02040503050406030204" pitchFamily="18" charset="0"/>
                <a:cs typeface="Times New Roman" panose="02020603050405020304" pitchFamily="18" charset="0"/>
              </a:rPr>
              <a:t>for any but the smallest instances.</a:t>
            </a:r>
            <a:endParaRPr lang="en-US" sz="2000"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Breadth-first Search (BFS</a:t>
            </a:r>
            <a:r>
              <a:rPr lang="en-US" sz="2400" b="1" dirty="0" smtClean="0">
                <a:solidFill>
                  <a:srgbClr val="FF0000"/>
                </a:solidFill>
                <a:latin typeface="Cambria" panose="02040503050406030204" pitchFamily="18" charset="0"/>
              </a:rPr>
              <a:t>)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27742249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686800" cy="4493538"/>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BFS is </a:t>
                </a:r>
                <a:r>
                  <a:rPr lang="en-US" sz="2200" dirty="0">
                    <a:solidFill>
                      <a:srgbClr val="C00000"/>
                    </a:solidFill>
                    <a:latin typeface="Cambria" panose="02040503050406030204" pitchFamily="18" charset="0"/>
                    <a:cs typeface="Times New Roman" panose="02020603050405020304" pitchFamily="18" charset="0"/>
                  </a:rPr>
                  <a:t>optimal</a:t>
                </a:r>
                <a:r>
                  <a:rPr lang="en-US" sz="2200" dirty="0">
                    <a:latin typeface="Cambria" panose="02040503050406030204" pitchFamily="18" charset="0"/>
                    <a:cs typeface="Times New Roman" panose="02020603050405020304" pitchFamily="18" charset="0"/>
                  </a:rPr>
                  <a:t> when all step costs are equal, because it always expands the </a:t>
                </a:r>
                <a:r>
                  <a:rPr lang="en-US" sz="2200" i="1" dirty="0">
                    <a:latin typeface="Cambria" panose="02040503050406030204" pitchFamily="18" charset="0"/>
                    <a:cs typeface="Times New Roman" panose="02020603050405020304" pitchFamily="18" charset="0"/>
                  </a:rPr>
                  <a:t>shallowest </a:t>
                </a:r>
                <a:r>
                  <a:rPr lang="en-US" sz="2200" dirty="0">
                    <a:latin typeface="Cambria" panose="02040503050406030204" pitchFamily="18" charset="0"/>
                    <a:cs typeface="Times New Roman" panose="02020603050405020304" pitchFamily="18" charset="0"/>
                  </a:rPr>
                  <a:t>unexpanded node.</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Instead of expanding the shallowest node, </a:t>
                </a:r>
                <a:r>
                  <a:rPr lang="en-US" sz="2200" b="1" dirty="0">
                    <a:solidFill>
                      <a:srgbClr val="C00000"/>
                    </a:solidFill>
                    <a:latin typeface="Cambria" panose="02040503050406030204" pitchFamily="18" charset="0"/>
                    <a:cs typeface="Times New Roman" panose="02020603050405020304" pitchFamily="18" charset="0"/>
                  </a:rPr>
                  <a:t>uniform-cost search </a:t>
                </a:r>
                <a:r>
                  <a:rPr lang="en-US" sz="2200" dirty="0">
                    <a:solidFill>
                      <a:srgbClr val="000099"/>
                    </a:solidFill>
                    <a:latin typeface="Cambria" panose="02040503050406030204" pitchFamily="18" charset="0"/>
                    <a:cs typeface="Times New Roman" panose="02020603050405020304" pitchFamily="18" charset="0"/>
                  </a:rPr>
                  <a:t>expands the node n with the </a:t>
                </a:r>
                <a:r>
                  <a:rPr lang="en-US" sz="2200" i="1" dirty="0">
                    <a:solidFill>
                      <a:srgbClr val="000099"/>
                    </a:solidFill>
                    <a:latin typeface="Cambria" panose="02040503050406030204" pitchFamily="18" charset="0"/>
                    <a:cs typeface="Times New Roman" panose="02020603050405020304" pitchFamily="18" charset="0"/>
                  </a:rPr>
                  <a:t>lowest path cost</a:t>
                </a:r>
                <a:r>
                  <a:rPr lang="en-US" sz="2200" i="1" dirty="0">
                    <a:latin typeface="Cambria" panose="02040503050406030204" pitchFamily="18" charset="0"/>
                    <a:cs typeface="Times New Roman" panose="02020603050405020304" pitchFamily="18" charset="0"/>
                  </a:rPr>
                  <a:t>.</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Note that </a:t>
                </a:r>
                <a:r>
                  <a:rPr lang="en-US" sz="2200" dirty="0">
                    <a:solidFill>
                      <a:srgbClr val="C00000"/>
                    </a:solidFill>
                    <a:latin typeface="Cambria" panose="02040503050406030204" pitchFamily="18" charset="0"/>
                    <a:cs typeface="Times New Roman" panose="02020603050405020304" pitchFamily="18" charset="0"/>
                  </a:rPr>
                  <a:t>if all step costs are equal</a:t>
                </a:r>
                <a:r>
                  <a:rPr lang="en-US" sz="2200" dirty="0">
                    <a:latin typeface="Cambria" panose="02040503050406030204" pitchFamily="18" charset="0"/>
                    <a:cs typeface="Times New Roman" panose="02020603050405020304" pitchFamily="18" charset="0"/>
                  </a:rPr>
                  <a:t>, this is </a:t>
                </a:r>
                <a:r>
                  <a:rPr lang="en-US" sz="2200" dirty="0">
                    <a:solidFill>
                      <a:srgbClr val="000099"/>
                    </a:solidFill>
                    <a:latin typeface="Cambria" panose="02040503050406030204" pitchFamily="18" charset="0"/>
                    <a:cs typeface="Times New Roman" panose="02020603050405020304" pitchFamily="18" charset="0"/>
                  </a:rPr>
                  <a:t>identical to breadth-first search</a:t>
                </a:r>
                <a:r>
                  <a:rPr lang="en-US" sz="2200" dirty="0">
                    <a:latin typeface="Cambria" panose="02040503050406030204" pitchFamily="18" charset="0"/>
                    <a:cs typeface="Times New Roman" panose="02020603050405020304" pitchFamily="18" charset="0"/>
                  </a:rPr>
                  <a:t>.</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Uniform-cost search does </a:t>
                </a:r>
                <a:r>
                  <a:rPr lang="en-US" sz="2200" dirty="0">
                    <a:solidFill>
                      <a:srgbClr val="C00000"/>
                    </a:solidFill>
                    <a:latin typeface="Cambria" panose="02040503050406030204" pitchFamily="18" charset="0"/>
                    <a:cs typeface="Times New Roman" panose="02020603050405020304" pitchFamily="18" charset="0"/>
                  </a:rPr>
                  <a:t>not care about the </a:t>
                </a:r>
                <a:r>
                  <a:rPr lang="en-US" sz="2200" i="1" dirty="0">
                    <a:solidFill>
                      <a:srgbClr val="C00000"/>
                    </a:solidFill>
                    <a:latin typeface="Cambria" panose="02040503050406030204" pitchFamily="18" charset="0"/>
                    <a:cs typeface="Times New Roman" panose="02020603050405020304" pitchFamily="18" charset="0"/>
                  </a:rPr>
                  <a:t>number </a:t>
                </a:r>
                <a:r>
                  <a:rPr lang="en-US" sz="2200" dirty="0">
                    <a:solidFill>
                      <a:srgbClr val="C00000"/>
                    </a:solidFill>
                    <a:latin typeface="Cambria" panose="02040503050406030204" pitchFamily="18" charset="0"/>
                    <a:cs typeface="Times New Roman" panose="02020603050405020304" pitchFamily="18" charset="0"/>
                  </a:rPr>
                  <a:t>of steps a path has</a:t>
                </a:r>
                <a:r>
                  <a:rPr lang="en-US" sz="2200" dirty="0">
                    <a:latin typeface="Cambria" panose="02040503050406030204" pitchFamily="18" charset="0"/>
                    <a:cs typeface="Times New Roman" panose="02020603050405020304" pitchFamily="18" charset="0"/>
                  </a:rPr>
                  <a:t>, but only </a:t>
                </a:r>
                <a:r>
                  <a:rPr lang="en-US" sz="2200" dirty="0">
                    <a:solidFill>
                      <a:srgbClr val="000099"/>
                    </a:solidFill>
                    <a:latin typeface="Cambria" panose="02040503050406030204" pitchFamily="18" charset="0"/>
                    <a:cs typeface="Times New Roman" panose="02020603050405020304" pitchFamily="18" charset="0"/>
                  </a:rPr>
                  <a:t>about their total cost</a:t>
                </a:r>
                <a:r>
                  <a:rPr lang="en-US" sz="2200" dirty="0">
                    <a:latin typeface="Cambria" panose="02040503050406030204" pitchFamily="18" charset="0"/>
                    <a:cs typeface="Times New Roman" panose="02020603050405020304" pitchFamily="18" charset="0"/>
                  </a:rPr>
                  <a:t>.</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We can guarantee </a:t>
                </a:r>
                <a:r>
                  <a:rPr lang="en-US" sz="2200" dirty="0">
                    <a:solidFill>
                      <a:srgbClr val="C00000"/>
                    </a:solidFill>
                    <a:latin typeface="Cambria" panose="02040503050406030204" pitchFamily="18" charset="0"/>
                    <a:cs typeface="Times New Roman" panose="02020603050405020304" pitchFamily="18" charset="0"/>
                  </a:rPr>
                  <a:t>completeness</a:t>
                </a:r>
                <a:r>
                  <a:rPr lang="en-US" sz="2200" dirty="0">
                    <a:latin typeface="Cambria" panose="02040503050406030204" pitchFamily="18" charset="0"/>
                    <a:cs typeface="Times New Roman" panose="02020603050405020304" pitchFamily="18" charset="0"/>
                  </a:rPr>
                  <a:t> provided the cost of every </a:t>
                </a:r>
                <a:r>
                  <a:rPr lang="en-US" sz="2200" dirty="0">
                    <a:solidFill>
                      <a:srgbClr val="000099"/>
                    </a:solidFill>
                    <a:latin typeface="Cambria" panose="02040503050406030204" pitchFamily="18" charset="0"/>
                    <a:cs typeface="Times New Roman" panose="02020603050405020304" pitchFamily="18" charset="0"/>
                  </a:rPr>
                  <a:t>step is greater than or equal </a:t>
                </a:r>
                <a:r>
                  <a:rPr lang="en-US" sz="2200" dirty="0">
                    <a:latin typeface="Cambria" panose="02040503050406030204" pitchFamily="18" charset="0"/>
                    <a:cs typeface="Times New Roman" panose="02020603050405020304" pitchFamily="18" charset="0"/>
                  </a:rPr>
                  <a:t>to some </a:t>
                </a:r>
                <a:r>
                  <a:rPr lang="en-US" sz="2200" dirty="0">
                    <a:solidFill>
                      <a:srgbClr val="000099"/>
                    </a:solidFill>
                    <a:latin typeface="Cambria" panose="02040503050406030204" pitchFamily="18" charset="0"/>
                    <a:cs typeface="Times New Roman" panose="02020603050405020304" pitchFamily="18" charset="0"/>
                  </a:rPr>
                  <a:t>small positive constant </a:t>
                </a:r>
                <a14:m>
                  <m:oMath xmlns:m="http://schemas.openxmlformats.org/officeDocument/2006/math">
                    <m:r>
                      <a:rPr lang="en-US" sz="2200" b="1" i="1">
                        <a:solidFill>
                          <a:srgbClr val="000099"/>
                        </a:solidFill>
                        <a:latin typeface="Cambria Math"/>
                        <a:ea typeface="Cambria Math"/>
                        <a:cs typeface="Times New Roman" panose="02020603050405020304" pitchFamily="18" charset="0"/>
                      </a:rPr>
                      <m:t>𝜺</m:t>
                    </m:r>
                  </m:oMath>
                </a14:m>
                <a:r>
                  <a:rPr lang="en-US" sz="2200" b="1" dirty="0">
                    <a:latin typeface="Cambria" panose="02040503050406030204" pitchFamily="18" charset="0"/>
                    <a:cs typeface="Times New Roman" panose="02020603050405020304" pitchFamily="18" charset="0"/>
                  </a:rPr>
                  <a:t>.</a:t>
                </a: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686800" cy="4493538"/>
              </a:xfrm>
              <a:prstGeom prst="rect">
                <a:avLst/>
              </a:prstGeom>
              <a:blipFill rotWithShape="1">
                <a:blip r:embed="rId3"/>
                <a:stretch>
                  <a:fillRect l="-702" r="-912" b="-678"/>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Uniform-cost search</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2476906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972574"/>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Expand </a:t>
            </a:r>
            <a:r>
              <a:rPr lang="en-US" sz="2200" b="1" dirty="0" smtClean="0">
                <a:solidFill>
                  <a:srgbClr val="C00000"/>
                </a:solidFill>
                <a:latin typeface="Cambria" panose="02040503050406030204" pitchFamily="18" charset="0"/>
                <a:cs typeface="Times New Roman" panose="02020603050405020304" pitchFamily="18" charset="0"/>
              </a:rPr>
              <a:t>least-cost</a:t>
            </a:r>
            <a:r>
              <a:rPr lang="en-US" sz="2200" dirty="0" smtClean="0">
                <a:latin typeface="Cambria" panose="02040503050406030204" pitchFamily="18" charset="0"/>
                <a:cs typeface="Times New Roman" panose="02020603050405020304" pitchFamily="18" charset="0"/>
              </a:rPr>
              <a:t> unexpanded node</a:t>
            </a:r>
          </a:p>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Node are stored in </a:t>
            </a:r>
            <a:r>
              <a:rPr lang="en-US" sz="2200" b="1" dirty="0" smtClean="0">
                <a:solidFill>
                  <a:srgbClr val="C00000"/>
                </a:solidFill>
                <a:latin typeface="Cambria" panose="02040503050406030204" pitchFamily="18" charset="0"/>
                <a:cs typeface="Times New Roman" panose="02020603050405020304" pitchFamily="18" charset="0"/>
              </a:rPr>
              <a:t>Ordered</a:t>
            </a:r>
            <a:r>
              <a:rPr lang="en-US" sz="2200" dirty="0" smtClean="0">
                <a:latin typeface="Cambria" panose="02040503050406030204" pitchFamily="18" charset="0"/>
                <a:cs typeface="Times New Roman" panose="02020603050405020304" pitchFamily="18" charset="0"/>
              </a:rPr>
              <a:t> queue. (order by cost)</a:t>
            </a:r>
            <a:endParaRPr lang="en-US" sz="2200"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Uniform-cost </a:t>
            </a:r>
            <a:r>
              <a:rPr lang="en-US" sz="2400" b="1" dirty="0" smtClean="0">
                <a:solidFill>
                  <a:srgbClr val="FF0000"/>
                </a:solidFill>
                <a:latin typeface="Cambria" panose="02040503050406030204" pitchFamily="18" charset="0"/>
              </a:rPr>
              <a:t>search (Example)</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281" y="2541383"/>
            <a:ext cx="2586038" cy="1811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7839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023" y="2438400"/>
            <a:ext cx="5786381" cy="1763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descr="C:\Users\CRIZMA\Desktop\198487_134401393295346_134398359962316_213497_4487899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972574"/>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Expand </a:t>
            </a:r>
            <a:r>
              <a:rPr lang="en-US" sz="2200" b="1" dirty="0" smtClean="0">
                <a:solidFill>
                  <a:srgbClr val="C00000"/>
                </a:solidFill>
                <a:latin typeface="Cambria" panose="02040503050406030204" pitchFamily="18" charset="0"/>
                <a:cs typeface="Times New Roman" panose="02020603050405020304" pitchFamily="18" charset="0"/>
              </a:rPr>
              <a:t>least-cost</a:t>
            </a:r>
            <a:r>
              <a:rPr lang="en-US" sz="2200" dirty="0" smtClean="0">
                <a:latin typeface="Cambria" panose="02040503050406030204" pitchFamily="18" charset="0"/>
                <a:cs typeface="Times New Roman" panose="02020603050405020304" pitchFamily="18" charset="0"/>
              </a:rPr>
              <a:t> unexpanded node</a:t>
            </a:r>
          </a:p>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Node are stored in </a:t>
            </a:r>
            <a:r>
              <a:rPr lang="en-US" sz="2200" b="1" dirty="0" smtClean="0">
                <a:solidFill>
                  <a:srgbClr val="C00000"/>
                </a:solidFill>
                <a:latin typeface="Cambria" panose="02040503050406030204" pitchFamily="18" charset="0"/>
                <a:cs typeface="Times New Roman" panose="02020603050405020304" pitchFamily="18" charset="0"/>
              </a:rPr>
              <a:t>Ordered</a:t>
            </a:r>
            <a:r>
              <a:rPr lang="en-US" sz="2200" dirty="0" smtClean="0">
                <a:latin typeface="Cambria" panose="02040503050406030204" pitchFamily="18" charset="0"/>
                <a:cs typeface="Times New Roman" panose="02020603050405020304" pitchFamily="18" charset="0"/>
              </a:rPr>
              <a:t> queue. (order by cost)</a:t>
            </a:r>
            <a:endParaRPr lang="en-US" sz="2200"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Uniform-cost </a:t>
            </a:r>
            <a:r>
              <a:rPr lang="en-US" sz="2400" b="1" dirty="0" smtClean="0">
                <a:solidFill>
                  <a:srgbClr val="FF0000"/>
                </a:solidFill>
                <a:latin typeface="Cambria" panose="02040503050406030204" pitchFamily="18" charset="0"/>
              </a:rPr>
              <a:t>search (Example)</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1143525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023" y="2438400"/>
            <a:ext cx="5786381" cy="1763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descr="C:\Users\CRIZMA\Desktop\198487_134401393295346_134398359962316_213497_4487899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972574"/>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Expand </a:t>
            </a:r>
            <a:r>
              <a:rPr lang="en-US" sz="2200" b="1" dirty="0" smtClean="0">
                <a:solidFill>
                  <a:srgbClr val="C00000"/>
                </a:solidFill>
                <a:latin typeface="Cambria" panose="02040503050406030204" pitchFamily="18" charset="0"/>
                <a:cs typeface="Times New Roman" panose="02020603050405020304" pitchFamily="18" charset="0"/>
              </a:rPr>
              <a:t>least-cost</a:t>
            </a:r>
            <a:r>
              <a:rPr lang="en-US" sz="2200" dirty="0" smtClean="0">
                <a:latin typeface="Cambria" panose="02040503050406030204" pitchFamily="18" charset="0"/>
                <a:cs typeface="Times New Roman" panose="02020603050405020304" pitchFamily="18" charset="0"/>
              </a:rPr>
              <a:t> unexpanded node</a:t>
            </a:r>
          </a:p>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Node are stored in </a:t>
            </a:r>
            <a:r>
              <a:rPr lang="en-US" sz="2200" b="1" dirty="0" smtClean="0">
                <a:solidFill>
                  <a:srgbClr val="C00000"/>
                </a:solidFill>
                <a:latin typeface="Cambria" panose="02040503050406030204" pitchFamily="18" charset="0"/>
                <a:cs typeface="Times New Roman" panose="02020603050405020304" pitchFamily="18" charset="0"/>
              </a:rPr>
              <a:t>Ordered</a:t>
            </a:r>
            <a:r>
              <a:rPr lang="en-US" sz="2200" dirty="0" smtClean="0">
                <a:latin typeface="Cambria" panose="02040503050406030204" pitchFamily="18" charset="0"/>
                <a:cs typeface="Times New Roman" panose="02020603050405020304" pitchFamily="18" charset="0"/>
              </a:rPr>
              <a:t> queue. (order by cost)</a:t>
            </a:r>
            <a:endParaRPr lang="en-US" sz="2200"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Uniform-cost </a:t>
            </a:r>
            <a:r>
              <a:rPr lang="en-US" sz="2400" b="1" dirty="0" smtClean="0">
                <a:solidFill>
                  <a:srgbClr val="FF0000"/>
                </a:solidFill>
                <a:latin typeface="Cambria" panose="02040503050406030204" pitchFamily="18" charset="0"/>
              </a:rPr>
              <a:t>search (Example1)</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9" y="2438401"/>
            <a:ext cx="688296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75632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023" y="2438400"/>
            <a:ext cx="5786381" cy="1763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descr="C:\Users\CRIZMA\Desktop\198487_134401393295346_134398359962316_213497_4487899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972574"/>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Expand </a:t>
            </a:r>
            <a:r>
              <a:rPr lang="en-US" sz="2200" b="1" dirty="0" smtClean="0">
                <a:solidFill>
                  <a:srgbClr val="C00000"/>
                </a:solidFill>
                <a:latin typeface="Cambria" panose="02040503050406030204" pitchFamily="18" charset="0"/>
                <a:cs typeface="Times New Roman" panose="02020603050405020304" pitchFamily="18" charset="0"/>
              </a:rPr>
              <a:t>least-cost</a:t>
            </a:r>
            <a:r>
              <a:rPr lang="en-US" sz="2200" dirty="0" smtClean="0">
                <a:latin typeface="Cambria" panose="02040503050406030204" pitchFamily="18" charset="0"/>
                <a:cs typeface="Times New Roman" panose="02020603050405020304" pitchFamily="18" charset="0"/>
              </a:rPr>
              <a:t> unexpanded node</a:t>
            </a:r>
          </a:p>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Node are stored in </a:t>
            </a:r>
            <a:r>
              <a:rPr lang="en-US" sz="2200" b="1" dirty="0" smtClean="0">
                <a:solidFill>
                  <a:srgbClr val="C00000"/>
                </a:solidFill>
                <a:latin typeface="Cambria" panose="02040503050406030204" pitchFamily="18" charset="0"/>
                <a:cs typeface="Times New Roman" panose="02020603050405020304" pitchFamily="18" charset="0"/>
              </a:rPr>
              <a:t>Ordered</a:t>
            </a:r>
            <a:r>
              <a:rPr lang="en-US" sz="2200" dirty="0" smtClean="0">
                <a:latin typeface="Cambria" panose="02040503050406030204" pitchFamily="18" charset="0"/>
                <a:cs typeface="Times New Roman" panose="02020603050405020304" pitchFamily="18" charset="0"/>
              </a:rPr>
              <a:t> queue. (order by cost)</a:t>
            </a:r>
            <a:endParaRPr lang="en-US" sz="2200"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Uniform-cost </a:t>
            </a:r>
            <a:r>
              <a:rPr lang="en-US" sz="2400" b="1" dirty="0" smtClean="0">
                <a:solidFill>
                  <a:srgbClr val="FF0000"/>
                </a:solidFill>
                <a:latin typeface="Cambria" panose="02040503050406030204" pitchFamily="18" charset="0"/>
              </a:rPr>
              <a:t>search (Example1)</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9" y="2438401"/>
            <a:ext cx="688296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999" y="2438400"/>
            <a:ext cx="6775686" cy="2125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0032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023" y="2438400"/>
            <a:ext cx="5786381" cy="1763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descr="C:\Users\CRIZMA\Desktop\198487_134401393295346_134398359962316_213497_4487899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972574"/>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Expand </a:t>
            </a:r>
            <a:r>
              <a:rPr lang="en-US" sz="2200" b="1" dirty="0" smtClean="0">
                <a:solidFill>
                  <a:srgbClr val="C00000"/>
                </a:solidFill>
                <a:latin typeface="Cambria" panose="02040503050406030204" pitchFamily="18" charset="0"/>
                <a:cs typeface="Times New Roman" panose="02020603050405020304" pitchFamily="18" charset="0"/>
              </a:rPr>
              <a:t>least-cost</a:t>
            </a:r>
            <a:r>
              <a:rPr lang="en-US" sz="2200" dirty="0" smtClean="0">
                <a:latin typeface="Cambria" panose="02040503050406030204" pitchFamily="18" charset="0"/>
                <a:cs typeface="Times New Roman" panose="02020603050405020304" pitchFamily="18" charset="0"/>
              </a:rPr>
              <a:t> unexpanded node</a:t>
            </a:r>
          </a:p>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Node are stored in </a:t>
            </a:r>
            <a:r>
              <a:rPr lang="en-US" sz="2200" b="1" dirty="0" smtClean="0">
                <a:solidFill>
                  <a:srgbClr val="C00000"/>
                </a:solidFill>
                <a:latin typeface="Cambria" panose="02040503050406030204" pitchFamily="18" charset="0"/>
                <a:cs typeface="Times New Roman" panose="02020603050405020304" pitchFamily="18" charset="0"/>
              </a:rPr>
              <a:t>Ordered</a:t>
            </a:r>
            <a:r>
              <a:rPr lang="en-US" sz="2200" dirty="0" smtClean="0">
                <a:latin typeface="Cambria" panose="02040503050406030204" pitchFamily="18" charset="0"/>
                <a:cs typeface="Times New Roman" panose="02020603050405020304" pitchFamily="18" charset="0"/>
              </a:rPr>
              <a:t> queue. (order by cost)</a:t>
            </a:r>
            <a:endParaRPr lang="en-US" sz="2200"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Uniform-cost </a:t>
            </a:r>
            <a:r>
              <a:rPr lang="en-US" sz="2400" b="1" dirty="0" smtClean="0">
                <a:solidFill>
                  <a:srgbClr val="FF0000"/>
                </a:solidFill>
                <a:latin typeface="Cambria" panose="02040503050406030204" pitchFamily="18" charset="0"/>
              </a:rPr>
              <a:t>search (Example1)</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9" y="2438401"/>
            <a:ext cx="688296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999" y="2438400"/>
            <a:ext cx="6775686" cy="2125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999" y="2443717"/>
            <a:ext cx="6996690" cy="2157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241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24000"/>
            <a:ext cx="8686800" cy="4525854"/>
          </a:xfrm>
          <a:prstGeom prst="rect">
            <a:avLst/>
          </a:prstGeom>
        </p:spPr>
        <p:txBody>
          <a:bodyPr wrap="square">
            <a:spAutoFit/>
          </a:bodyPr>
          <a:lstStyle/>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An agent with </a:t>
            </a:r>
            <a:r>
              <a:rPr lang="en-US" sz="2200" dirty="0">
                <a:solidFill>
                  <a:srgbClr val="C00000"/>
                </a:solidFill>
                <a:latin typeface="Cambria" panose="02040503050406030204" pitchFamily="18" charset="0"/>
                <a:cs typeface="Times New Roman" panose="02020603050405020304" pitchFamily="18" charset="0"/>
              </a:rPr>
              <a:t>several immediate options </a:t>
            </a:r>
            <a:r>
              <a:rPr lang="en-US" sz="2200" dirty="0">
                <a:latin typeface="Cambria" panose="02040503050406030204" pitchFamily="18" charset="0"/>
                <a:cs typeface="Times New Roman" panose="02020603050405020304" pitchFamily="18" charset="0"/>
              </a:rPr>
              <a:t>of unknown value can </a:t>
            </a:r>
            <a:r>
              <a:rPr lang="en-US" sz="2200" dirty="0">
                <a:solidFill>
                  <a:srgbClr val="000099"/>
                </a:solidFill>
                <a:latin typeface="Cambria" panose="02040503050406030204" pitchFamily="18" charset="0"/>
                <a:cs typeface="Times New Roman" panose="02020603050405020304" pitchFamily="18" charset="0"/>
              </a:rPr>
              <a:t>decide what to do by first examining different possible sequences of actions that lead to states of known values</a:t>
            </a:r>
            <a:r>
              <a:rPr lang="en-US" sz="2200" dirty="0">
                <a:latin typeface="Cambria" panose="02040503050406030204" pitchFamily="18" charset="0"/>
                <a:cs typeface="Times New Roman" panose="02020603050405020304" pitchFamily="18" charset="0"/>
              </a:rPr>
              <a:t>, and then </a:t>
            </a:r>
            <a:r>
              <a:rPr lang="en-US" sz="2200" dirty="0">
                <a:solidFill>
                  <a:srgbClr val="000099"/>
                </a:solidFill>
                <a:latin typeface="Cambria" panose="02040503050406030204" pitchFamily="18" charset="0"/>
                <a:cs typeface="Times New Roman" panose="02020603050405020304" pitchFamily="18" charset="0"/>
              </a:rPr>
              <a:t>choosing the best sequence</a:t>
            </a:r>
            <a:r>
              <a:rPr lang="en-US" sz="2200" dirty="0">
                <a:latin typeface="Cambria" panose="02040503050406030204" pitchFamily="18" charset="0"/>
                <a:cs typeface="Times New Roman" panose="02020603050405020304" pitchFamily="18" charset="0"/>
              </a:rPr>
              <a:t>.</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This process of </a:t>
            </a:r>
            <a:r>
              <a:rPr lang="en-US" sz="2200" dirty="0">
                <a:solidFill>
                  <a:srgbClr val="000099"/>
                </a:solidFill>
                <a:latin typeface="Cambria" panose="02040503050406030204" pitchFamily="18" charset="0"/>
                <a:cs typeface="Times New Roman" panose="02020603050405020304" pitchFamily="18" charset="0"/>
              </a:rPr>
              <a:t>looking for such a sequence </a:t>
            </a:r>
            <a:r>
              <a:rPr lang="en-US" sz="2200" dirty="0">
                <a:latin typeface="Cambria" panose="02040503050406030204" pitchFamily="18" charset="0"/>
                <a:cs typeface="Times New Roman" panose="02020603050405020304" pitchFamily="18" charset="0"/>
              </a:rPr>
              <a:t>is called </a:t>
            </a:r>
            <a:r>
              <a:rPr lang="en-US" sz="2200" dirty="0">
                <a:solidFill>
                  <a:srgbClr val="C00000"/>
                </a:solidFill>
                <a:latin typeface="Cambria" panose="02040503050406030204" pitchFamily="18" charset="0"/>
                <a:cs typeface="Times New Roman" panose="02020603050405020304" pitchFamily="18" charset="0"/>
              </a:rPr>
              <a:t>search</a:t>
            </a:r>
            <a:r>
              <a:rPr lang="en-US" sz="2200" dirty="0">
                <a:latin typeface="Cambria" panose="02040503050406030204" pitchFamily="18" charset="0"/>
                <a:cs typeface="Times New Roman" panose="02020603050405020304" pitchFamily="18" charset="0"/>
              </a:rPr>
              <a:t>. </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A </a:t>
            </a:r>
            <a:r>
              <a:rPr lang="en-US" sz="2200" dirty="0">
                <a:solidFill>
                  <a:srgbClr val="C00000"/>
                </a:solidFill>
                <a:latin typeface="Cambria" panose="02040503050406030204" pitchFamily="18" charset="0"/>
                <a:cs typeface="Times New Roman" panose="02020603050405020304" pitchFamily="18" charset="0"/>
              </a:rPr>
              <a:t>search algorithm </a:t>
            </a:r>
          </a:p>
          <a:p>
            <a:pPr marL="800100" lvl="1" indent="-342900" algn="just">
              <a:lnSpc>
                <a:spcPct val="120000"/>
              </a:lnSpc>
              <a:buClr>
                <a:srgbClr val="000099"/>
              </a:buClr>
              <a:buFont typeface="Aharoni" panose="02010803020104030203" pitchFamily="2" charset="-79"/>
              <a:buChar char="—"/>
            </a:pPr>
            <a:r>
              <a:rPr lang="en-US" sz="2200" dirty="0">
                <a:latin typeface="Cambria" panose="02040503050406030204" pitchFamily="18" charset="0"/>
                <a:cs typeface="Times New Roman" panose="02020603050405020304" pitchFamily="18" charset="0"/>
              </a:rPr>
              <a:t>takes a </a:t>
            </a:r>
            <a:r>
              <a:rPr lang="en-US" sz="2200" dirty="0">
                <a:solidFill>
                  <a:srgbClr val="000099"/>
                </a:solidFill>
                <a:latin typeface="Cambria" panose="02040503050406030204" pitchFamily="18" charset="0"/>
                <a:cs typeface="Times New Roman" panose="02020603050405020304" pitchFamily="18" charset="0"/>
              </a:rPr>
              <a:t>problem as input </a:t>
            </a:r>
            <a:r>
              <a:rPr lang="en-US" sz="2200" dirty="0">
                <a:latin typeface="Cambria" panose="02040503050406030204" pitchFamily="18" charset="0"/>
                <a:cs typeface="Times New Roman" panose="02020603050405020304" pitchFamily="18" charset="0"/>
              </a:rPr>
              <a:t>and </a:t>
            </a:r>
          </a:p>
          <a:p>
            <a:pPr marL="800100" lvl="1" indent="-342900" algn="just">
              <a:lnSpc>
                <a:spcPct val="120000"/>
              </a:lnSpc>
              <a:buClr>
                <a:srgbClr val="000099"/>
              </a:buClr>
              <a:buFont typeface="Aharoni" panose="02010803020104030203" pitchFamily="2" charset="-79"/>
              <a:buChar char="—"/>
            </a:pPr>
            <a:r>
              <a:rPr lang="en-US" sz="2200" dirty="0">
                <a:latin typeface="Cambria" panose="02040503050406030204" pitchFamily="18" charset="0"/>
                <a:cs typeface="Times New Roman" panose="02020603050405020304" pitchFamily="18" charset="0"/>
              </a:rPr>
              <a:t>returns a </a:t>
            </a:r>
            <a:r>
              <a:rPr lang="en-US" sz="2200" dirty="0">
                <a:solidFill>
                  <a:srgbClr val="000099"/>
                </a:solidFill>
                <a:latin typeface="Cambria" panose="02040503050406030204" pitchFamily="18" charset="0"/>
                <a:cs typeface="Times New Roman" panose="02020603050405020304" pitchFamily="18" charset="0"/>
              </a:rPr>
              <a:t>solution</a:t>
            </a:r>
            <a:r>
              <a:rPr lang="en-US" sz="2200" dirty="0">
                <a:latin typeface="Cambria" panose="02040503050406030204" pitchFamily="18" charset="0"/>
                <a:cs typeface="Times New Roman" panose="02020603050405020304" pitchFamily="18" charset="0"/>
              </a:rPr>
              <a:t> in the form of an </a:t>
            </a:r>
            <a:r>
              <a:rPr lang="en-US" sz="2200" dirty="0">
                <a:solidFill>
                  <a:srgbClr val="000099"/>
                </a:solidFill>
                <a:latin typeface="Cambria" panose="02040503050406030204" pitchFamily="18" charset="0"/>
                <a:cs typeface="Times New Roman" panose="02020603050405020304" pitchFamily="18" charset="0"/>
              </a:rPr>
              <a:t>action</a:t>
            </a:r>
            <a:r>
              <a:rPr lang="en-US" sz="2200" dirty="0">
                <a:latin typeface="Cambria" panose="02040503050406030204" pitchFamily="18" charset="0"/>
                <a:cs typeface="Times New Roman" panose="02020603050405020304" pitchFamily="18" charset="0"/>
              </a:rPr>
              <a:t> </a:t>
            </a:r>
            <a:r>
              <a:rPr lang="en-US" sz="2200" dirty="0">
                <a:solidFill>
                  <a:srgbClr val="000099"/>
                </a:solidFill>
                <a:latin typeface="Cambria" panose="02040503050406030204" pitchFamily="18" charset="0"/>
                <a:cs typeface="Times New Roman" panose="02020603050405020304" pitchFamily="18" charset="0"/>
              </a:rPr>
              <a:t>sequence</a:t>
            </a:r>
            <a:r>
              <a:rPr lang="en-US" sz="2200" dirty="0">
                <a:latin typeface="Cambria" panose="02040503050406030204" pitchFamily="18" charset="0"/>
                <a:cs typeface="Times New Roman" panose="02020603050405020304" pitchFamily="18" charset="0"/>
              </a:rPr>
              <a:t>. </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Once a </a:t>
            </a:r>
            <a:r>
              <a:rPr lang="en-US" sz="2200" dirty="0">
                <a:solidFill>
                  <a:srgbClr val="C00000"/>
                </a:solidFill>
                <a:latin typeface="Cambria" panose="02040503050406030204" pitchFamily="18" charset="0"/>
                <a:cs typeface="Times New Roman" panose="02020603050405020304" pitchFamily="18" charset="0"/>
              </a:rPr>
              <a:t>solution is found</a:t>
            </a:r>
            <a:r>
              <a:rPr lang="en-US" sz="2200" dirty="0">
                <a:latin typeface="Cambria" panose="02040503050406030204" pitchFamily="18" charset="0"/>
                <a:cs typeface="Times New Roman" panose="02020603050405020304" pitchFamily="18" charset="0"/>
              </a:rPr>
              <a:t>, the actions it recommends can be carried out. This is called the </a:t>
            </a:r>
            <a:r>
              <a:rPr lang="en-US" sz="2200" dirty="0">
                <a:solidFill>
                  <a:srgbClr val="000099"/>
                </a:solidFill>
                <a:latin typeface="Cambria" panose="02040503050406030204" pitchFamily="18" charset="0"/>
                <a:cs typeface="Times New Roman" panose="02020603050405020304" pitchFamily="18" charset="0"/>
              </a:rPr>
              <a:t>execution phase</a:t>
            </a:r>
            <a:r>
              <a:rPr lang="en-US" sz="2200" dirty="0">
                <a:latin typeface="Cambria" panose="02040503050406030204" pitchFamily="18" charset="0"/>
                <a:cs typeface="Times New Roman" panose="02020603050405020304" pitchFamily="18" charset="0"/>
              </a:rPr>
              <a:t>.</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This is a simple “</a:t>
            </a:r>
            <a:r>
              <a:rPr lang="en-US" sz="2200" dirty="0">
                <a:solidFill>
                  <a:srgbClr val="C00000"/>
                </a:solidFill>
                <a:latin typeface="Cambria" panose="02040503050406030204" pitchFamily="18" charset="0"/>
                <a:cs typeface="Times New Roman" panose="02020603050405020304" pitchFamily="18" charset="0"/>
              </a:rPr>
              <a:t>formulate, search, execute</a:t>
            </a:r>
            <a:r>
              <a:rPr lang="en-US" sz="2200" dirty="0">
                <a:latin typeface="Cambria" panose="02040503050406030204" pitchFamily="18" charset="0"/>
                <a:cs typeface="Times New Roman" panose="02020603050405020304" pitchFamily="18" charset="0"/>
              </a:rPr>
              <a:t>” design for the </a:t>
            </a:r>
            <a:r>
              <a:rPr lang="en-US" sz="2200" dirty="0">
                <a:solidFill>
                  <a:srgbClr val="000099"/>
                </a:solidFill>
                <a:latin typeface="Cambria" panose="02040503050406030204" pitchFamily="18" charset="0"/>
                <a:cs typeface="Times New Roman" panose="02020603050405020304" pitchFamily="18" charset="0"/>
              </a:rPr>
              <a:t>agent</a:t>
            </a:r>
            <a:r>
              <a:rPr lang="en-US" sz="2200" dirty="0">
                <a:latin typeface="Cambria" panose="02040503050406030204" pitchFamily="18" charset="0"/>
                <a:cs typeface="Times New Roman" panose="02020603050405020304" pitchFamily="18" charset="0"/>
              </a:rPr>
              <a:t>.</a:t>
            </a:r>
            <a:endParaRPr lang="en-US" sz="2200" dirty="0">
              <a:solidFill>
                <a:srgbClr val="3D2DB1"/>
              </a:solidFill>
              <a:latin typeface="Cambria" panose="02040503050406030204" pitchFamily="18" charset="0"/>
              <a:cs typeface="Times New Roman"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Problem-solving </a:t>
            </a:r>
            <a:r>
              <a:rPr lang="en-US" sz="2400" b="1" dirty="0" smtClean="0">
                <a:solidFill>
                  <a:srgbClr val="FF0000"/>
                </a:solidFill>
                <a:latin typeface="Cambria" panose="02040503050406030204" pitchFamily="18" charset="0"/>
              </a:rPr>
              <a:t>Agents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30679242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023" y="2438400"/>
            <a:ext cx="5786381" cy="1763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descr="C:\Users\CRIZMA\Desktop\198487_134401393295346_134398359962316_213497_4487899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4933658"/>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Expand </a:t>
            </a:r>
            <a:r>
              <a:rPr lang="en-US" sz="2200" b="1" dirty="0" smtClean="0">
                <a:solidFill>
                  <a:srgbClr val="C00000"/>
                </a:solidFill>
                <a:latin typeface="Cambria" panose="02040503050406030204" pitchFamily="18" charset="0"/>
                <a:cs typeface="Times New Roman" panose="02020603050405020304" pitchFamily="18" charset="0"/>
              </a:rPr>
              <a:t>least-cost</a:t>
            </a:r>
            <a:r>
              <a:rPr lang="en-US" sz="2200" dirty="0" smtClean="0">
                <a:latin typeface="Cambria" panose="02040503050406030204" pitchFamily="18" charset="0"/>
                <a:cs typeface="Times New Roman" panose="02020603050405020304" pitchFamily="18" charset="0"/>
              </a:rPr>
              <a:t> unexpanded node</a:t>
            </a:r>
          </a:p>
          <a:p>
            <a:pPr marL="342900" indent="-342900" algn="just">
              <a:lnSpc>
                <a:spcPct val="130000"/>
              </a:lnSpc>
              <a:buClr>
                <a:srgbClr val="C00000"/>
              </a:buClr>
              <a:buFont typeface="Wingdings" panose="05000000000000000000" pitchFamily="2" charset="2"/>
              <a:buChar char="Ø"/>
            </a:pPr>
            <a:r>
              <a:rPr lang="en-US" sz="2200" dirty="0" smtClean="0">
                <a:latin typeface="Cambria" panose="02040503050406030204" pitchFamily="18" charset="0"/>
                <a:cs typeface="Times New Roman" panose="02020603050405020304" pitchFamily="18" charset="0"/>
              </a:rPr>
              <a:t>Node are stored in </a:t>
            </a:r>
            <a:r>
              <a:rPr lang="en-US" sz="2200" b="1" dirty="0" smtClean="0">
                <a:solidFill>
                  <a:srgbClr val="C00000"/>
                </a:solidFill>
                <a:latin typeface="Cambria" panose="02040503050406030204" pitchFamily="18" charset="0"/>
                <a:cs typeface="Times New Roman" panose="02020603050405020304" pitchFamily="18" charset="0"/>
              </a:rPr>
              <a:t>Ordered</a:t>
            </a:r>
            <a:r>
              <a:rPr lang="en-US" sz="2200" dirty="0" smtClean="0">
                <a:latin typeface="Cambria" panose="02040503050406030204" pitchFamily="18" charset="0"/>
                <a:cs typeface="Times New Roman" panose="02020603050405020304" pitchFamily="18" charset="0"/>
              </a:rPr>
              <a:t> queue. (order by cost)</a:t>
            </a:r>
          </a:p>
          <a:p>
            <a:pPr marL="342900" indent="-342900" algn="just">
              <a:lnSpc>
                <a:spcPct val="130000"/>
              </a:lnSpc>
              <a:buClr>
                <a:srgbClr val="C00000"/>
              </a:buClr>
              <a:buFont typeface="Wingdings" panose="05000000000000000000" pitchFamily="2" charset="2"/>
              <a:buChar char="Ø"/>
            </a:pPr>
            <a:endParaRPr lang="en-US" sz="2200" dirty="0">
              <a:latin typeface="Cambria" panose="02040503050406030204" pitchFamily="18" charset="0"/>
              <a:cs typeface="Times New Roman" panose="02020603050405020304" pitchFamily="18" charset="0"/>
            </a:endParaRPr>
          </a:p>
          <a:p>
            <a:pPr marL="342900" indent="-342900" algn="just">
              <a:lnSpc>
                <a:spcPct val="130000"/>
              </a:lnSpc>
              <a:buClr>
                <a:srgbClr val="C00000"/>
              </a:buClr>
              <a:buFont typeface="Wingdings" panose="05000000000000000000" pitchFamily="2" charset="2"/>
              <a:buChar char="Ø"/>
            </a:pPr>
            <a:endParaRPr lang="en-US" sz="2200" dirty="0" smtClean="0">
              <a:latin typeface="Cambria" panose="02040503050406030204" pitchFamily="18" charset="0"/>
              <a:cs typeface="Times New Roman" panose="02020603050405020304" pitchFamily="18" charset="0"/>
            </a:endParaRPr>
          </a:p>
          <a:p>
            <a:pPr marL="342900" indent="-342900" algn="just">
              <a:lnSpc>
                <a:spcPct val="130000"/>
              </a:lnSpc>
              <a:buClr>
                <a:srgbClr val="C00000"/>
              </a:buClr>
              <a:buFont typeface="Wingdings" panose="05000000000000000000" pitchFamily="2" charset="2"/>
              <a:buChar char="Ø"/>
            </a:pPr>
            <a:endParaRPr lang="en-US" sz="2200" dirty="0">
              <a:latin typeface="Cambria" panose="02040503050406030204" pitchFamily="18" charset="0"/>
              <a:cs typeface="Times New Roman" panose="02020603050405020304" pitchFamily="18" charset="0"/>
            </a:endParaRPr>
          </a:p>
          <a:p>
            <a:pPr marL="342900" indent="-342900" algn="just">
              <a:lnSpc>
                <a:spcPct val="130000"/>
              </a:lnSpc>
              <a:buClr>
                <a:srgbClr val="C00000"/>
              </a:buClr>
              <a:buFont typeface="Wingdings" panose="05000000000000000000" pitchFamily="2" charset="2"/>
              <a:buChar char="Ø"/>
            </a:pPr>
            <a:endParaRPr lang="en-US" sz="2200" dirty="0" smtClean="0">
              <a:latin typeface="Cambria" panose="02040503050406030204" pitchFamily="18" charset="0"/>
              <a:cs typeface="Times New Roman" panose="02020603050405020304" pitchFamily="18" charset="0"/>
            </a:endParaRPr>
          </a:p>
          <a:p>
            <a:pPr marL="342900" indent="-342900" algn="just">
              <a:lnSpc>
                <a:spcPct val="130000"/>
              </a:lnSpc>
              <a:buClr>
                <a:srgbClr val="C00000"/>
              </a:buClr>
              <a:buFont typeface="Wingdings" panose="05000000000000000000" pitchFamily="2" charset="2"/>
              <a:buChar char="Ø"/>
            </a:pPr>
            <a:endParaRPr lang="en-US" sz="2200" dirty="0">
              <a:latin typeface="Cambria" panose="02040503050406030204" pitchFamily="18" charset="0"/>
              <a:cs typeface="Times New Roman" panose="02020603050405020304" pitchFamily="18" charset="0"/>
            </a:endParaRPr>
          </a:p>
          <a:p>
            <a:pPr marL="342900" indent="-342900" algn="just">
              <a:lnSpc>
                <a:spcPct val="130000"/>
              </a:lnSpc>
              <a:buClr>
                <a:srgbClr val="C00000"/>
              </a:buClr>
              <a:buFont typeface="Wingdings" panose="05000000000000000000" pitchFamily="2" charset="2"/>
              <a:buChar char="Ø"/>
            </a:pPr>
            <a:endParaRPr lang="en-US" sz="2200" dirty="0" smtClean="0">
              <a:latin typeface="Cambria" panose="02040503050406030204" pitchFamily="18" charset="0"/>
              <a:cs typeface="Times New Roman" panose="02020603050405020304" pitchFamily="18" charset="0"/>
            </a:endParaRPr>
          </a:p>
          <a:p>
            <a:pPr marL="342900" indent="-342900" algn="just">
              <a:lnSpc>
                <a:spcPct val="130000"/>
              </a:lnSpc>
              <a:buClr>
                <a:srgbClr val="C00000"/>
              </a:buClr>
              <a:buFont typeface="Wingdings" panose="05000000000000000000" pitchFamily="2" charset="2"/>
              <a:buChar char="Ø"/>
            </a:pPr>
            <a:endParaRPr lang="en-US" sz="2200" dirty="0">
              <a:latin typeface="Cambria" panose="02040503050406030204" pitchFamily="18" charset="0"/>
              <a:cs typeface="Times New Roman" panose="02020603050405020304" pitchFamily="18" charset="0"/>
            </a:endParaRPr>
          </a:p>
          <a:p>
            <a:pPr marL="800100" lvl="1" indent="-342900" algn="just">
              <a:lnSpc>
                <a:spcPct val="130000"/>
              </a:lnSpc>
              <a:buClr>
                <a:srgbClr val="000099"/>
              </a:buClr>
              <a:buFont typeface="Wingdings" panose="05000000000000000000" pitchFamily="2" charset="2"/>
              <a:buChar char="§"/>
            </a:pPr>
            <a:r>
              <a:rPr lang="en-US" sz="2200" dirty="0" smtClean="0">
                <a:latin typeface="Cambria" panose="02040503050406030204" pitchFamily="18" charset="0"/>
                <a:cs typeface="Times New Roman" panose="02020603050405020304" pitchFamily="18" charset="0"/>
              </a:rPr>
              <a:t>Path cost: S </a:t>
            </a:r>
            <a:r>
              <a:rPr lang="en-US" sz="2200" dirty="0" smtClean="0">
                <a:latin typeface="Cambria" panose="02040503050406030204" pitchFamily="18" charset="0"/>
                <a:cs typeface="Times New Roman" panose="02020603050405020304" pitchFamily="18" charset="0"/>
                <a:sym typeface="Wingdings" panose="05000000000000000000" pitchFamily="2" charset="2"/>
              </a:rPr>
              <a:t> B  G</a:t>
            </a:r>
          </a:p>
          <a:p>
            <a:pPr marL="800100" lvl="1" indent="-342900" algn="just">
              <a:lnSpc>
                <a:spcPct val="130000"/>
              </a:lnSpc>
              <a:buClr>
                <a:srgbClr val="000099"/>
              </a:buClr>
              <a:buFont typeface="Wingdings" panose="05000000000000000000" pitchFamily="2" charset="2"/>
              <a:buChar char="§"/>
            </a:pPr>
            <a:r>
              <a:rPr lang="en-US" sz="2200" dirty="0" smtClean="0">
                <a:latin typeface="Cambria" panose="02040503050406030204" pitchFamily="18" charset="0"/>
                <a:cs typeface="Times New Roman" panose="02020603050405020304" pitchFamily="18" charset="0"/>
                <a:sym typeface="Wingdings" panose="05000000000000000000" pitchFamily="2" charset="2"/>
              </a:rPr>
              <a:t>Cost = 10</a:t>
            </a:r>
            <a:endParaRPr lang="en-US" sz="2200"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Uniform-cost </a:t>
            </a:r>
            <a:r>
              <a:rPr lang="en-US" sz="2400" b="1" dirty="0" smtClean="0">
                <a:solidFill>
                  <a:srgbClr val="FF0000"/>
                </a:solidFill>
                <a:latin typeface="Cambria" panose="02040503050406030204" pitchFamily="18" charset="0"/>
              </a:rPr>
              <a:t>search (Example1)</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9" y="2438401"/>
            <a:ext cx="688296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999" y="2438400"/>
            <a:ext cx="6775686" cy="2125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999" y="2443717"/>
            <a:ext cx="6996690" cy="2157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602" y="2473845"/>
            <a:ext cx="7508503" cy="2852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2892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Uniform-cost </a:t>
            </a:r>
            <a:r>
              <a:rPr lang="en-US" sz="2400" b="1" dirty="0" smtClean="0">
                <a:solidFill>
                  <a:srgbClr val="FF0000"/>
                </a:solidFill>
                <a:latin typeface="Cambria" panose="02040503050406030204" pitchFamily="18" charset="0"/>
              </a:rPr>
              <a:t>search (Example 2)</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
        <p:nvSpPr>
          <p:cNvPr id="2" name="AutoShape 2" descr="نتيجة بحث الصور عن ‪uniform-cost search example‬‏"/>
          <p:cNvSpPr>
            <a:spLocks noChangeAspect="1" noChangeArrowheads="1"/>
          </p:cNvSpPr>
          <p:nvPr/>
        </p:nvSpPr>
        <p:spPr bwMode="auto">
          <a:xfrm>
            <a:off x="8118475" y="-1881188"/>
            <a:ext cx="5229225" cy="3924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pic>
        <p:nvPicPr>
          <p:cNvPr id="1028" name="Picture 4" descr="نتيجة بحث الصور عن ‪uniform-cost search example‬‏"/>
          <p:cNvPicPr>
            <a:picLocks noChangeAspect="1" noChangeArrowheads="1"/>
          </p:cNvPicPr>
          <p:nvPr/>
        </p:nvPicPr>
        <p:blipFill rotWithShape="1">
          <a:blip r:embed="rId4">
            <a:extLst>
              <a:ext uri="{28A0092B-C50C-407E-A947-70E740481C1C}">
                <a14:useLocalDpi xmlns:a14="http://schemas.microsoft.com/office/drawing/2010/main" val="0"/>
              </a:ext>
            </a:extLst>
          </a:blip>
          <a:srcRect l="47924" t="70375" r="12250" b="8122"/>
          <a:stretch/>
        </p:blipFill>
        <p:spPr bwMode="auto">
          <a:xfrm>
            <a:off x="5258861" y="4750566"/>
            <a:ext cx="3675515" cy="14893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نتيجة بحث الصور عن ‪uniform-cost search exam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77" y="1832158"/>
            <a:ext cx="4833421" cy="403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371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686800" cy="926729"/>
          </a:xfrm>
          <a:prstGeom prst="rect">
            <a:avLst/>
          </a:prstGeom>
        </p:spPr>
        <p:txBody>
          <a:bodyPr wrap="square">
            <a:spAutoFit/>
          </a:bodyPr>
          <a:lstStyle/>
          <a:p>
            <a:pPr algn="just">
              <a:lnSpc>
                <a:spcPct val="130000"/>
              </a:lnSpc>
              <a:buClr>
                <a:srgbClr val="C00000"/>
              </a:buClr>
            </a:pPr>
            <a:endParaRPr lang="en-US" sz="2200" dirty="0" smtClean="0">
              <a:latin typeface="Cambria" panose="02040503050406030204" pitchFamily="18" charset="0"/>
              <a:cs typeface="Times New Roman" panose="02020603050405020304" pitchFamily="18" charset="0"/>
            </a:endParaRPr>
          </a:p>
          <a:p>
            <a:pPr marL="342900" indent="-342900" algn="just">
              <a:lnSpc>
                <a:spcPct val="130000"/>
              </a:lnSpc>
              <a:buClr>
                <a:srgbClr val="C00000"/>
              </a:buClr>
              <a:buFont typeface="Wingdings" panose="05000000000000000000" pitchFamily="2" charset="2"/>
              <a:buChar char="Ø"/>
            </a:pPr>
            <a:endParaRPr lang="en-US" sz="2200" dirty="0">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Uniform-cost </a:t>
            </a:r>
            <a:r>
              <a:rPr lang="en-US" sz="2400" b="1" dirty="0" smtClean="0">
                <a:solidFill>
                  <a:srgbClr val="FF0000"/>
                </a:solidFill>
                <a:latin typeface="Cambria" panose="02040503050406030204" pitchFamily="18" charset="0"/>
              </a:rPr>
              <a:t>search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66900"/>
            <a:ext cx="8271238"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4321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4724400" cy="4696670"/>
          </a:xfrm>
          <a:prstGeom prst="rect">
            <a:avLst/>
          </a:prstGeom>
        </p:spPr>
        <p:txBody>
          <a:bodyPr wrap="square">
            <a:spAutoFit/>
          </a:bodyPr>
          <a:lstStyle/>
          <a:p>
            <a:pPr marL="285750" indent="-285750" algn="just">
              <a:lnSpc>
                <a:spcPct val="110000"/>
              </a:lnSpc>
              <a:buClr>
                <a:srgbClr val="C00000"/>
              </a:buClr>
              <a:buFont typeface="Wingdings" panose="05000000000000000000" pitchFamily="2" charset="2"/>
              <a:buChar char="Ø"/>
            </a:pPr>
            <a:r>
              <a:rPr lang="en-US" sz="2200" b="1" dirty="0">
                <a:solidFill>
                  <a:srgbClr val="C00000"/>
                </a:solidFill>
                <a:latin typeface="Cambria" panose="02040503050406030204" pitchFamily="18" charset="0"/>
                <a:cs typeface="Times New Roman" panose="02020603050405020304" pitchFamily="18" charset="0"/>
              </a:rPr>
              <a:t>Depth-first search (DFS) </a:t>
            </a:r>
            <a:r>
              <a:rPr lang="en-US" sz="2200" dirty="0">
                <a:latin typeface="Cambria" panose="02040503050406030204" pitchFamily="18" charset="0"/>
                <a:cs typeface="Times New Roman" panose="02020603050405020304" pitchFamily="18" charset="0"/>
              </a:rPr>
              <a:t>always </a:t>
            </a:r>
            <a:r>
              <a:rPr lang="en-US" sz="2200" dirty="0">
                <a:solidFill>
                  <a:srgbClr val="000099"/>
                </a:solidFill>
                <a:latin typeface="Cambria" panose="02040503050406030204" pitchFamily="18" charset="0"/>
                <a:cs typeface="Times New Roman" panose="02020603050405020304" pitchFamily="18" charset="0"/>
              </a:rPr>
              <a:t>expands the </a:t>
            </a:r>
            <a:r>
              <a:rPr lang="en-US" sz="2200" i="1" dirty="0">
                <a:solidFill>
                  <a:srgbClr val="000099"/>
                </a:solidFill>
                <a:latin typeface="Cambria" panose="02040503050406030204" pitchFamily="18" charset="0"/>
                <a:cs typeface="Times New Roman" panose="02020603050405020304" pitchFamily="18" charset="0"/>
              </a:rPr>
              <a:t>deepest </a:t>
            </a:r>
            <a:r>
              <a:rPr lang="en-US" sz="2200" dirty="0">
                <a:solidFill>
                  <a:srgbClr val="000099"/>
                </a:solidFill>
                <a:latin typeface="Cambria" panose="02040503050406030204" pitchFamily="18" charset="0"/>
                <a:cs typeface="Times New Roman" panose="02020603050405020304" pitchFamily="18" charset="0"/>
              </a:rPr>
              <a:t>node in the current fringe of the search tree</a:t>
            </a:r>
            <a:r>
              <a:rPr lang="en-US" sz="2200" dirty="0" smtClean="0">
                <a:latin typeface="Cambria" panose="02040503050406030204" pitchFamily="18" charset="0"/>
                <a:cs typeface="Times New Roman" panose="02020603050405020304" pitchFamily="18" charset="0"/>
              </a:rPr>
              <a:t>.</a:t>
            </a:r>
          </a:p>
          <a:p>
            <a:pPr marL="171450" indent="-171450" algn="just">
              <a:lnSpc>
                <a:spcPct val="110000"/>
              </a:lnSpc>
              <a:buClr>
                <a:srgbClr val="C00000"/>
              </a:buClr>
              <a:buFont typeface="Wingdings" panose="05000000000000000000" pitchFamily="2" charset="2"/>
              <a:buChar char="Ø"/>
            </a:pPr>
            <a:endParaRPr lang="en-US" sz="800" dirty="0">
              <a:latin typeface="Cambria" panose="02040503050406030204" pitchFamily="18" charset="0"/>
              <a:cs typeface="Times New Roman" panose="02020603050405020304" pitchFamily="18" charset="0"/>
            </a:endParaRPr>
          </a:p>
          <a:p>
            <a:pPr marL="285750" indent="-285750" algn="just">
              <a:lnSpc>
                <a:spcPct val="11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The search proceeds immediately to the </a:t>
            </a:r>
            <a:r>
              <a:rPr lang="en-US" sz="2200" dirty="0">
                <a:solidFill>
                  <a:srgbClr val="000099"/>
                </a:solidFill>
                <a:latin typeface="Cambria" panose="02040503050406030204" pitchFamily="18" charset="0"/>
                <a:cs typeface="Times New Roman" panose="02020603050405020304" pitchFamily="18" charset="0"/>
              </a:rPr>
              <a:t>deepest level of the search tree, where the nodes have no successors</a:t>
            </a:r>
            <a:r>
              <a:rPr lang="en-US" sz="2200" dirty="0">
                <a:latin typeface="Cambria" panose="02040503050406030204" pitchFamily="18" charset="0"/>
                <a:cs typeface="Times New Roman" panose="02020603050405020304" pitchFamily="18" charset="0"/>
              </a:rPr>
              <a:t>. As those </a:t>
            </a:r>
            <a:r>
              <a:rPr lang="en-US" sz="2200" dirty="0">
                <a:solidFill>
                  <a:srgbClr val="000099"/>
                </a:solidFill>
                <a:latin typeface="Cambria" panose="02040503050406030204" pitchFamily="18" charset="0"/>
                <a:cs typeface="Times New Roman" panose="02020603050405020304" pitchFamily="18" charset="0"/>
              </a:rPr>
              <a:t>nodes are expanded, they are dropped from the fringe</a:t>
            </a:r>
            <a:r>
              <a:rPr lang="en-US" sz="2200" dirty="0">
                <a:latin typeface="Cambria" panose="02040503050406030204" pitchFamily="18" charset="0"/>
                <a:cs typeface="Times New Roman" panose="02020603050405020304" pitchFamily="18" charset="0"/>
              </a:rPr>
              <a:t>, so then the </a:t>
            </a:r>
            <a:r>
              <a:rPr lang="en-US" sz="2200" dirty="0">
                <a:solidFill>
                  <a:srgbClr val="000099"/>
                </a:solidFill>
                <a:latin typeface="Cambria" panose="02040503050406030204" pitchFamily="18" charset="0"/>
                <a:cs typeface="Times New Roman" panose="02020603050405020304" pitchFamily="18" charset="0"/>
              </a:rPr>
              <a:t>search "backs up" to the next shallowest node that still has unexplored successors</a:t>
            </a:r>
            <a:r>
              <a:rPr lang="en-US" sz="2200" dirty="0">
                <a:latin typeface="Cambria" panose="02040503050406030204" pitchFamily="18" charset="0"/>
                <a:cs typeface="Times New Roman" panose="02020603050405020304" pitchFamily="18" charset="0"/>
              </a:rPr>
              <a:t>.</a:t>
            </a: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Depth-first Search</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5124" name="Picture 4" descr="نتيجة بحث الصور عن ‪Depth-first Search‬‏"/>
          <p:cNvPicPr>
            <a:picLocks noChangeAspect="1" noChangeArrowheads="1"/>
          </p:cNvPicPr>
          <p:nvPr/>
        </p:nvPicPr>
        <p:blipFill rotWithShape="1">
          <a:blip r:embed="rId4">
            <a:extLst>
              <a:ext uri="{28A0092B-C50C-407E-A947-70E740481C1C}">
                <a14:useLocalDpi xmlns:a14="http://schemas.microsoft.com/office/drawing/2010/main" val="0"/>
              </a:ext>
            </a:extLst>
          </a:blip>
          <a:srcRect l="5719" t="22909" r="52265" b="11395"/>
          <a:stretch/>
        </p:blipFill>
        <p:spPr bwMode="auto">
          <a:xfrm>
            <a:off x="5181600" y="1722083"/>
            <a:ext cx="3337892" cy="391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0492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Depth-first Search</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grpSp>
        <p:nvGrpSpPr>
          <p:cNvPr id="10" name="Group 9"/>
          <p:cNvGrpSpPr/>
          <p:nvPr/>
        </p:nvGrpSpPr>
        <p:grpSpPr>
          <a:xfrm>
            <a:off x="1219200" y="1501271"/>
            <a:ext cx="6130141" cy="5356729"/>
            <a:chOff x="3657599" y="1868837"/>
            <a:chExt cx="5478483" cy="4924275"/>
          </a:xfrm>
        </p:grpSpPr>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599" y="1868837"/>
              <a:ext cx="5478483" cy="4554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5367613" y="6423780"/>
              <a:ext cx="2736647" cy="369332"/>
            </a:xfrm>
            <a:prstGeom prst="rect">
              <a:avLst/>
            </a:prstGeom>
          </p:spPr>
          <p:txBody>
            <a:bodyPr wrap="none">
              <a:spAutoFit/>
            </a:bodyPr>
            <a:lstStyle/>
            <a:p>
              <a:r>
                <a:rPr lang="en-US" b="1" dirty="0">
                  <a:solidFill>
                    <a:srgbClr val="FF0000"/>
                  </a:solidFill>
                </a:rPr>
                <a:t>M is the only goal node</a:t>
              </a:r>
              <a:endParaRPr lang="ar-EG" b="1" dirty="0">
                <a:solidFill>
                  <a:srgbClr val="FF0000"/>
                </a:solidFill>
              </a:endParaRPr>
            </a:p>
          </p:txBody>
        </p:sp>
      </p:grpSp>
    </p:spTree>
    <p:extLst>
      <p:ext uri="{BB962C8B-B14F-4D97-AF65-F5344CB8AC3E}">
        <p14:creationId xmlns:p14="http://schemas.microsoft.com/office/powerpoint/2010/main" val="364845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3225800" cy="3714863"/>
          </a:xfrm>
          <a:prstGeom prst="rect">
            <a:avLst/>
          </a:prstGeom>
        </p:spPr>
        <p:txBody>
          <a:bodyPr wrap="square">
            <a:spAutoFit/>
          </a:bodyPr>
          <a:lstStyle/>
          <a:p>
            <a:pPr algn="just">
              <a:lnSpc>
                <a:spcPct val="110000"/>
              </a:lnSpc>
              <a:buClr>
                <a:srgbClr val="C00000"/>
              </a:buClr>
            </a:pPr>
            <a:r>
              <a:rPr lang="en-US" b="1" dirty="0" smtClean="0">
                <a:solidFill>
                  <a:srgbClr val="C00000"/>
                </a:solidFill>
                <a:latin typeface="Cambria" panose="02040503050406030204" pitchFamily="18" charset="0"/>
                <a:cs typeface="Times New Roman" panose="02020603050405020304" pitchFamily="18" charset="0"/>
              </a:rPr>
              <a:t>Implementation</a:t>
            </a:r>
          </a:p>
          <a:p>
            <a:pPr algn="just">
              <a:lnSpc>
                <a:spcPct val="110000"/>
              </a:lnSpc>
              <a:buClr>
                <a:srgbClr val="C00000"/>
              </a:buClr>
            </a:pPr>
            <a:endParaRPr lang="en-US" sz="800" b="1" dirty="0">
              <a:solidFill>
                <a:srgbClr val="C00000"/>
              </a:solidFill>
              <a:latin typeface="Cambria" panose="02040503050406030204" pitchFamily="18" charset="0"/>
              <a:cs typeface="Times New Roman" panose="02020603050405020304" pitchFamily="18" charset="0"/>
            </a:endParaRPr>
          </a:p>
          <a:p>
            <a:pPr marL="285750" indent="-285750" algn="just">
              <a:lnSpc>
                <a:spcPct val="110000"/>
              </a:lnSpc>
              <a:buClr>
                <a:srgbClr val="C00000"/>
              </a:buClr>
              <a:buFont typeface="Wingdings" panose="05000000000000000000" pitchFamily="2" charset="2"/>
              <a:buChar char="Ø"/>
            </a:pPr>
            <a:r>
              <a:rPr lang="en-US" dirty="0">
                <a:latin typeface="Cambria" panose="02040503050406030204" pitchFamily="18" charset="0"/>
                <a:cs typeface="Times New Roman" panose="02020603050405020304" pitchFamily="18" charset="0"/>
              </a:rPr>
              <a:t>This </a:t>
            </a:r>
            <a:r>
              <a:rPr lang="en-US" dirty="0">
                <a:solidFill>
                  <a:srgbClr val="000099"/>
                </a:solidFill>
                <a:latin typeface="Cambria" panose="02040503050406030204" pitchFamily="18" charset="0"/>
                <a:cs typeface="Times New Roman" panose="02020603050405020304" pitchFamily="18" charset="0"/>
              </a:rPr>
              <a:t>strategy can be implemented </a:t>
            </a:r>
            <a:r>
              <a:rPr lang="en-US" dirty="0">
                <a:latin typeface="Cambria" panose="02040503050406030204" pitchFamily="18" charset="0"/>
                <a:cs typeface="Times New Roman" panose="02020603050405020304" pitchFamily="18" charset="0"/>
              </a:rPr>
              <a:t>by TREE-SEARCH with a </a:t>
            </a:r>
            <a:r>
              <a:rPr lang="en-US" dirty="0">
                <a:solidFill>
                  <a:srgbClr val="C00000"/>
                </a:solidFill>
                <a:latin typeface="Cambria" panose="02040503050406030204" pitchFamily="18" charset="0"/>
                <a:cs typeface="Times New Roman" panose="02020603050405020304" pitchFamily="18" charset="0"/>
              </a:rPr>
              <a:t>last-in-first-out (LIFO) queue</a:t>
            </a:r>
            <a:r>
              <a:rPr lang="en-US" dirty="0">
                <a:latin typeface="Cambria" panose="02040503050406030204" pitchFamily="18" charset="0"/>
                <a:cs typeface="Times New Roman" panose="02020603050405020304" pitchFamily="18" charset="0"/>
              </a:rPr>
              <a:t>, also known as a </a:t>
            </a:r>
            <a:r>
              <a:rPr lang="en-US" dirty="0" smtClean="0">
                <a:solidFill>
                  <a:srgbClr val="000099"/>
                </a:solidFill>
                <a:latin typeface="Cambria" panose="02040503050406030204" pitchFamily="18" charset="0"/>
                <a:cs typeface="Times New Roman" panose="02020603050405020304" pitchFamily="18" charset="0"/>
              </a:rPr>
              <a:t>stack</a:t>
            </a:r>
            <a:r>
              <a:rPr lang="en-US" dirty="0" smtClean="0">
                <a:latin typeface="Cambria" panose="02040503050406030204" pitchFamily="18" charset="0"/>
                <a:cs typeface="Times New Roman" panose="02020603050405020304" pitchFamily="18" charset="0"/>
              </a:rPr>
              <a:t>.</a:t>
            </a:r>
          </a:p>
          <a:p>
            <a:pPr marL="285750" indent="-285750" algn="just">
              <a:lnSpc>
                <a:spcPct val="110000"/>
              </a:lnSpc>
              <a:buClr>
                <a:srgbClr val="C00000"/>
              </a:buClr>
              <a:buFont typeface="Wingdings" panose="05000000000000000000" pitchFamily="2" charset="2"/>
              <a:buChar char="Ø"/>
            </a:pPr>
            <a:endParaRPr lang="en-US" sz="800" dirty="0" smtClean="0">
              <a:latin typeface="Cambria" panose="02040503050406030204" pitchFamily="18" charset="0"/>
              <a:cs typeface="Times New Roman" panose="02020603050405020304" pitchFamily="18" charset="0"/>
            </a:endParaRPr>
          </a:p>
          <a:p>
            <a:pPr marL="285750" indent="-285750" algn="just">
              <a:lnSpc>
                <a:spcPct val="110000"/>
              </a:lnSpc>
              <a:buClr>
                <a:srgbClr val="C00000"/>
              </a:buClr>
              <a:buFont typeface="Wingdings" panose="05000000000000000000" pitchFamily="2" charset="2"/>
              <a:buChar char="Ø"/>
            </a:pPr>
            <a:r>
              <a:rPr lang="en-US" dirty="0" smtClean="0">
                <a:latin typeface="Cambria" panose="02040503050406030204" pitchFamily="18" charset="0"/>
                <a:cs typeface="Times New Roman" panose="02020603050405020304" pitchFamily="18" charset="0"/>
              </a:rPr>
              <a:t>It </a:t>
            </a:r>
            <a:r>
              <a:rPr lang="en-US" dirty="0">
                <a:latin typeface="Cambria" panose="02040503050406030204" pitchFamily="18" charset="0"/>
                <a:cs typeface="Times New Roman" panose="02020603050405020304" pitchFamily="18" charset="0"/>
              </a:rPr>
              <a:t>is common to implement depth-first search with a recursive function that calls itself on each of its children in turn.</a:t>
            </a:r>
            <a:endParaRPr lang="en-US" dirty="0">
              <a:solidFill>
                <a:srgbClr val="000099"/>
              </a:solidFill>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Depth-first </a:t>
            </a:r>
            <a:r>
              <a:rPr lang="en-US" sz="2400" b="1" dirty="0" smtClean="0">
                <a:solidFill>
                  <a:srgbClr val="FF0000"/>
                </a:solidFill>
                <a:latin typeface="Cambria" panose="02040503050406030204" pitchFamily="18" charset="0"/>
              </a:rPr>
              <a:t>Search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884" r="2526"/>
          <a:stretch/>
        </p:blipFill>
        <p:spPr bwMode="auto">
          <a:xfrm>
            <a:off x="3378200" y="1905000"/>
            <a:ext cx="5765800" cy="3978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11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763000" cy="4216539"/>
              </a:xfrm>
              <a:prstGeom prst="rect">
                <a:avLst/>
              </a:prstGeom>
            </p:spPr>
            <p:txBody>
              <a:bodyPr wrap="square">
                <a:spAutoFit/>
              </a:bodyPr>
              <a:lstStyle/>
              <a:p>
                <a:pPr marL="457200" indent="-457200" algn="just">
                  <a:lnSpc>
                    <a:spcPct val="110000"/>
                  </a:lnSpc>
                  <a:buClr>
                    <a:srgbClr val="C00000"/>
                  </a:buClr>
                  <a:buFont typeface="Wingdings" pitchFamily="2" charset="2"/>
                  <a:buChar char="Ø"/>
                </a:pPr>
                <a:r>
                  <a:rPr lang="en-US" sz="2400" b="1" dirty="0">
                    <a:latin typeface="Cambria" panose="02040503050406030204" pitchFamily="18" charset="0"/>
                    <a:cs typeface="Times New Roman" panose="02020603050405020304" pitchFamily="18" charset="0"/>
                  </a:rPr>
                  <a:t>Properties of Depth-first </a:t>
                </a:r>
                <a:r>
                  <a:rPr lang="en-US" sz="2400" b="1" dirty="0" smtClean="0">
                    <a:latin typeface="Cambria" panose="02040503050406030204" pitchFamily="18" charset="0"/>
                    <a:cs typeface="Times New Roman" panose="02020603050405020304" pitchFamily="18" charset="0"/>
                  </a:rPr>
                  <a:t>Search</a:t>
                </a:r>
              </a:p>
              <a:p>
                <a:pPr marL="457200" indent="-457200" algn="just">
                  <a:lnSpc>
                    <a:spcPct val="110000"/>
                  </a:lnSpc>
                  <a:buClr>
                    <a:srgbClr val="C00000"/>
                  </a:buClr>
                  <a:buFont typeface="Wingdings" pitchFamily="2" charset="2"/>
                  <a:buChar char="Ø"/>
                </a:pPr>
                <a:endParaRPr lang="en-US" sz="800" b="1" dirty="0">
                  <a:latin typeface="Cambria" panose="02040503050406030204" pitchFamily="18" charset="0"/>
                  <a:cs typeface="Times New Roman" panose="02020603050405020304" pitchFamily="18" charset="0"/>
                </a:endParaRPr>
              </a:p>
              <a:p>
                <a:pPr marL="914400" lvl="1" indent="-457200" algn="just">
                  <a:lnSpc>
                    <a:spcPct val="150000"/>
                  </a:lnSpc>
                  <a:buClr>
                    <a:srgbClr val="000099"/>
                  </a:buClr>
                  <a:buFont typeface="Aharoni" panose="02010803020104030203" pitchFamily="2" charset="-79"/>
                  <a:buChar char="—"/>
                </a:pPr>
                <a:r>
                  <a:rPr lang="en-US" sz="2400" b="1" dirty="0">
                    <a:solidFill>
                      <a:srgbClr val="000099"/>
                    </a:solidFill>
                    <a:latin typeface="Cambria" panose="02040503050406030204" pitchFamily="18" charset="0"/>
                    <a:cs typeface="Times New Roman" panose="02020603050405020304" pitchFamily="18" charset="0"/>
                  </a:rPr>
                  <a:t>Complete? </a:t>
                </a:r>
                <a:r>
                  <a:rPr lang="en-US" sz="2400" dirty="0">
                    <a:latin typeface="Cambria" panose="02040503050406030204" pitchFamily="18" charset="0"/>
                    <a:cs typeface="Times New Roman" panose="02020603050405020304" pitchFamily="18" charset="0"/>
                  </a:rPr>
                  <a:t>No (fails in infinite-depth spaces</a:t>
                </a:r>
                <a:r>
                  <a:rPr lang="en-US" sz="2400" dirty="0" smtClean="0">
                    <a:latin typeface="Cambria" panose="02040503050406030204" pitchFamily="18" charset="0"/>
                    <a:cs typeface="Times New Roman" panose="02020603050405020304" pitchFamily="18" charset="0"/>
                  </a:rPr>
                  <a:t>)</a:t>
                </a:r>
              </a:p>
              <a:p>
                <a:pPr marL="914400" lvl="1" indent="-457200" algn="just">
                  <a:lnSpc>
                    <a:spcPct val="150000"/>
                  </a:lnSpc>
                  <a:buClr>
                    <a:srgbClr val="000099"/>
                  </a:buClr>
                  <a:buFont typeface="Aharoni" panose="02010803020104030203" pitchFamily="2" charset="-79"/>
                  <a:buChar char="—"/>
                </a:pPr>
                <a:r>
                  <a:rPr lang="en-US" sz="2400" b="1" dirty="0">
                    <a:solidFill>
                      <a:srgbClr val="000099"/>
                    </a:solidFill>
                    <a:latin typeface="Cambria" panose="02040503050406030204" pitchFamily="18" charset="0"/>
                    <a:cs typeface="Times New Roman" panose="02020603050405020304" pitchFamily="18" charset="0"/>
                  </a:rPr>
                  <a:t>Optimal?</a:t>
                </a:r>
                <a:r>
                  <a:rPr lang="en-US" sz="2400" dirty="0">
                    <a:latin typeface="Cambria" panose="02040503050406030204" pitchFamily="18" charset="0"/>
                    <a:cs typeface="Times New Roman" panose="02020603050405020304" pitchFamily="18" charset="0"/>
                  </a:rPr>
                  <a:t> </a:t>
                </a:r>
                <a:r>
                  <a:rPr lang="en-US" sz="2400" dirty="0" smtClean="0">
                    <a:latin typeface="Cambria" panose="02040503050406030204" pitchFamily="18" charset="0"/>
                    <a:cs typeface="Times New Roman" panose="02020603050405020304" pitchFamily="18" charset="0"/>
                  </a:rPr>
                  <a:t>No</a:t>
                </a:r>
                <a:endParaRPr lang="en-US" sz="2400" dirty="0">
                  <a:latin typeface="Cambria" panose="02040503050406030204" pitchFamily="18" charset="0"/>
                  <a:cs typeface="Times New Roman" panose="02020603050405020304" pitchFamily="18" charset="0"/>
                </a:endParaRPr>
              </a:p>
              <a:p>
                <a:pPr marL="914400" lvl="1" indent="-457200" algn="just">
                  <a:lnSpc>
                    <a:spcPct val="150000"/>
                  </a:lnSpc>
                  <a:buClr>
                    <a:srgbClr val="000099"/>
                  </a:buClr>
                  <a:buFont typeface="Aharoni" panose="02010803020104030203" pitchFamily="2" charset="-79"/>
                  <a:buChar char="—"/>
                </a:pPr>
                <a:r>
                  <a:rPr lang="en-US" sz="2400" b="1" dirty="0" smtClean="0">
                    <a:solidFill>
                      <a:srgbClr val="000099"/>
                    </a:solidFill>
                    <a:latin typeface="Cambria" panose="02040503050406030204" pitchFamily="18" charset="0"/>
                    <a:cs typeface="Times New Roman" panose="02020603050405020304" pitchFamily="18" charset="0"/>
                  </a:rPr>
                  <a:t>Space? </a:t>
                </a:r>
                <a14:m>
                  <m:oMath xmlns:m="http://schemas.openxmlformats.org/officeDocument/2006/math">
                    <m:r>
                      <a:rPr lang="en-US" sz="2400" b="1" i="1">
                        <a:latin typeface="Cambria Math"/>
                        <a:cs typeface="Times New Roman" panose="02020603050405020304" pitchFamily="18" charset="0"/>
                      </a:rPr>
                      <m:t>𝑶</m:t>
                    </m:r>
                    <m:d>
                      <m:dPr>
                        <m:ctrlPr>
                          <a:rPr lang="en-US" sz="2400" b="1" i="1">
                            <a:latin typeface="Cambria Math"/>
                            <a:cs typeface="Times New Roman" panose="02020603050405020304" pitchFamily="18" charset="0"/>
                          </a:rPr>
                        </m:ctrlPr>
                      </m:dPr>
                      <m:e>
                        <m:r>
                          <a:rPr lang="en-US" sz="2400" b="1" i="1">
                            <a:latin typeface="Cambria Math"/>
                            <a:cs typeface="Times New Roman" panose="02020603050405020304" pitchFamily="18" charset="0"/>
                          </a:rPr>
                          <m:t>𝒃𝒎</m:t>
                        </m:r>
                      </m:e>
                    </m:d>
                  </m:oMath>
                </a14:m>
                <a:r>
                  <a:rPr lang="en-US" sz="2400" b="1" dirty="0" smtClean="0">
                    <a:latin typeface="Cambria" panose="02040503050406030204" pitchFamily="18" charset="0"/>
                    <a:cs typeface="Times New Roman" panose="02020603050405020304" pitchFamily="18" charset="0"/>
                  </a:rPr>
                  <a:t>                           </a:t>
                </a:r>
                <a:r>
                  <a:rPr lang="en-US" sz="2400" b="1" dirty="0" smtClean="0">
                    <a:solidFill>
                      <a:srgbClr val="FF0000"/>
                    </a:solidFill>
                    <a:latin typeface="Cambria" panose="02040503050406030204" pitchFamily="18" charset="0"/>
                    <a:cs typeface="Times New Roman" panose="02020603050405020304" pitchFamily="18" charset="0"/>
                  </a:rPr>
                  <a:t>Linear!!</a:t>
                </a:r>
                <a:endParaRPr lang="en-US" sz="2400" b="1" dirty="0">
                  <a:solidFill>
                    <a:srgbClr val="FF0000"/>
                  </a:solidFill>
                  <a:latin typeface="Cambria" panose="02040503050406030204" pitchFamily="18" charset="0"/>
                  <a:cs typeface="Times New Roman" panose="02020603050405020304" pitchFamily="18" charset="0"/>
                </a:endParaRPr>
              </a:p>
              <a:p>
                <a:pPr marL="914400" lvl="1" indent="-457200" algn="just">
                  <a:lnSpc>
                    <a:spcPct val="150000"/>
                  </a:lnSpc>
                  <a:buClr>
                    <a:srgbClr val="000099"/>
                  </a:buClr>
                  <a:buFont typeface="Aharoni" panose="02010803020104030203" pitchFamily="2" charset="-79"/>
                  <a:buChar char="—"/>
                </a:pPr>
                <a:r>
                  <a:rPr lang="en-US" sz="2400" b="1" dirty="0">
                    <a:solidFill>
                      <a:srgbClr val="000099"/>
                    </a:solidFill>
                    <a:latin typeface="Cambria" panose="02040503050406030204" pitchFamily="18" charset="0"/>
                    <a:cs typeface="Times New Roman" panose="02020603050405020304" pitchFamily="18" charset="0"/>
                  </a:rPr>
                  <a:t>Time?</a:t>
                </a:r>
                <a:r>
                  <a:rPr lang="en-US" sz="2400" dirty="0">
                    <a:latin typeface="Cambria" panose="02040503050406030204" pitchFamily="18" charset="0"/>
                    <a:cs typeface="Times New Roman" panose="02020603050405020304" pitchFamily="18" charset="0"/>
                  </a:rPr>
                  <a:t> </a:t>
                </a:r>
                <a14:m>
                  <m:oMath xmlns:m="http://schemas.openxmlformats.org/officeDocument/2006/math">
                    <m:r>
                      <a:rPr lang="en-US" sz="2400" b="1" i="1">
                        <a:latin typeface="Cambria Math"/>
                        <a:cs typeface="Times New Roman" panose="02020603050405020304" pitchFamily="18" charset="0"/>
                      </a:rPr>
                      <m:t>𝑶</m:t>
                    </m:r>
                    <m:r>
                      <a:rPr lang="en-US" sz="2400" b="1" i="1">
                        <a:latin typeface="Cambria Math"/>
                        <a:cs typeface="Times New Roman" panose="02020603050405020304" pitchFamily="18" charset="0"/>
                      </a:rPr>
                      <m:t>(</m:t>
                    </m:r>
                    <m:sSup>
                      <m:sSupPr>
                        <m:ctrlPr>
                          <a:rPr lang="en-US" sz="2400" b="1" i="1">
                            <a:latin typeface="Cambria Math"/>
                            <a:cs typeface="Times New Roman" panose="02020603050405020304" pitchFamily="18" charset="0"/>
                          </a:rPr>
                        </m:ctrlPr>
                      </m:sSupPr>
                      <m:e>
                        <m:r>
                          <a:rPr lang="en-US" sz="2400" b="1" i="1">
                            <a:latin typeface="Cambria Math"/>
                            <a:cs typeface="Times New Roman" panose="02020603050405020304" pitchFamily="18" charset="0"/>
                          </a:rPr>
                          <m:t>𝒃</m:t>
                        </m:r>
                      </m:e>
                      <m:sup>
                        <m:r>
                          <a:rPr lang="en-US" sz="2400" b="1" i="1">
                            <a:latin typeface="Cambria Math"/>
                            <a:cs typeface="Times New Roman" panose="02020603050405020304" pitchFamily="18" charset="0"/>
                          </a:rPr>
                          <m:t>𝒎</m:t>
                        </m:r>
                      </m:sup>
                    </m:sSup>
                    <m:r>
                      <a:rPr lang="en-US" sz="2400" b="1" i="1">
                        <a:latin typeface="Cambria Math"/>
                        <a:cs typeface="Times New Roman" panose="02020603050405020304" pitchFamily="18" charset="0"/>
                      </a:rPr>
                      <m:t>)</m:t>
                    </m:r>
                  </m:oMath>
                </a14:m>
                <a:r>
                  <a:rPr lang="en-US" sz="2400" b="1" dirty="0">
                    <a:latin typeface="Cambria" panose="02040503050406030204" pitchFamily="18" charset="0"/>
                    <a:cs typeface="Times New Roman" panose="02020603050405020304" pitchFamily="18" charset="0"/>
                  </a:rPr>
                  <a:t>                </a:t>
                </a:r>
                <a:endParaRPr lang="en-US" sz="2400" dirty="0">
                  <a:solidFill>
                    <a:srgbClr val="000099"/>
                  </a:solidFill>
                  <a:latin typeface="Cambria" panose="02040503050406030204" pitchFamily="18" charset="0"/>
                  <a:cs typeface="Times New Roman" panose="02020603050405020304" pitchFamily="18" charset="0"/>
                </a:endParaRPr>
              </a:p>
              <a:p>
                <a:pPr marL="914400" lvl="1" indent="-457200" algn="just">
                  <a:lnSpc>
                    <a:spcPct val="150000"/>
                  </a:lnSpc>
                  <a:buClr>
                    <a:srgbClr val="000099"/>
                  </a:buClr>
                  <a:buFont typeface="Aharoni" panose="02010803020104030203" pitchFamily="2" charset="-79"/>
                  <a:buChar char="—"/>
                </a:pPr>
                <a:endParaRPr lang="en-US" sz="2400" dirty="0">
                  <a:solidFill>
                    <a:srgbClr val="000099"/>
                  </a:solidFill>
                  <a:latin typeface="Cambria" panose="02040503050406030204" pitchFamily="18" charset="0"/>
                  <a:cs typeface="Times New Roman" panose="02020603050405020304" pitchFamily="18" charset="0"/>
                </a:endParaRPr>
              </a:p>
              <a:p>
                <a:pPr marL="457200" indent="-457200" algn="just">
                  <a:lnSpc>
                    <a:spcPct val="110000"/>
                  </a:lnSpc>
                  <a:buClr>
                    <a:srgbClr val="C00000"/>
                  </a:buClr>
                  <a:buFont typeface="Wingdings" pitchFamily="2" charset="2"/>
                  <a:buChar char="Ø"/>
                </a:pPr>
                <a:endParaRPr lang="en-US" sz="2400" b="1" dirty="0">
                  <a:latin typeface="Cambria" panose="02040503050406030204" pitchFamily="18" charset="0"/>
                  <a:cs typeface="Times New Roman" panose="02020603050405020304" pitchFamily="18" charset="0"/>
                </a:endParaRPr>
              </a:p>
              <a:p>
                <a:pPr marL="457200" indent="-457200" algn="just">
                  <a:lnSpc>
                    <a:spcPct val="110000"/>
                  </a:lnSpc>
                  <a:buClr>
                    <a:srgbClr val="C00000"/>
                  </a:buClr>
                  <a:buFont typeface="Wingdings" pitchFamily="2" charset="2"/>
                  <a:buChar char="Ø"/>
                </a:pPr>
                <a:endParaRPr lang="en-US" sz="2400" dirty="0">
                  <a:solidFill>
                    <a:srgbClr val="000099"/>
                  </a:solidFill>
                  <a:latin typeface="Cambria" panose="02040503050406030204" pitchFamily="18" charset="0"/>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763000" cy="4216539"/>
              </a:xfrm>
              <a:prstGeom prst="rect">
                <a:avLst/>
              </a:prstGeom>
              <a:blipFill rotWithShape="1">
                <a:blip r:embed="rId3"/>
                <a:stretch>
                  <a:fillRect l="-904" t="-1012"/>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Depth-first </a:t>
            </a:r>
            <a:r>
              <a:rPr lang="en-US" sz="2400" b="1" dirty="0" smtClean="0">
                <a:solidFill>
                  <a:srgbClr val="FF0000"/>
                </a:solidFill>
                <a:latin typeface="Cambria" panose="02040503050406030204" pitchFamily="18" charset="0"/>
              </a:rPr>
              <a:t>Search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11293050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447800"/>
                <a:ext cx="8763000" cy="5041380"/>
              </a:xfrm>
              <a:prstGeom prst="rect">
                <a:avLst/>
              </a:prstGeom>
            </p:spPr>
            <p:txBody>
              <a:bodyPr wrap="square">
                <a:spAutoFit/>
              </a:bodyPr>
              <a:lstStyle/>
              <a:p>
                <a:pPr algn="just">
                  <a:lnSpc>
                    <a:spcPct val="120000"/>
                  </a:lnSpc>
                  <a:buClr>
                    <a:srgbClr val="C00000"/>
                  </a:buClr>
                </a:pPr>
                <a:r>
                  <a:rPr lang="en-US" sz="2000" b="1" u="sng" dirty="0" smtClean="0">
                    <a:solidFill>
                      <a:srgbClr val="C00000"/>
                    </a:solidFill>
                    <a:latin typeface="Cambria" panose="02040503050406030204" pitchFamily="18" charset="0"/>
                    <a:cs typeface="Times New Roman" panose="02020603050405020304" pitchFamily="18" charset="0"/>
                  </a:rPr>
                  <a:t>Analysis</a:t>
                </a:r>
              </a:p>
              <a:p>
                <a:pPr algn="just">
                  <a:lnSpc>
                    <a:spcPct val="120000"/>
                  </a:lnSpc>
                  <a:buClr>
                    <a:srgbClr val="C00000"/>
                  </a:buClr>
                </a:pPr>
                <a:endParaRPr lang="en-US" sz="800" b="1" u="sng" dirty="0" smtClean="0">
                  <a:solidFill>
                    <a:srgbClr val="C00000"/>
                  </a:solidFill>
                  <a:latin typeface="Cambria" panose="02040503050406030204" pitchFamily="18" charset="0"/>
                  <a:cs typeface="Times New Roman" panose="02020603050405020304" pitchFamily="18" charset="0"/>
                </a:endParaRPr>
              </a:p>
              <a:p>
                <a:pPr marL="342900" indent="-342900" algn="just">
                  <a:lnSpc>
                    <a:spcPct val="120000"/>
                  </a:lnSpc>
                  <a:buClr>
                    <a:srgbClr val="C00000"/>
                  </a:buClr>
                  <a:buFont typeface="Wingdings" panose="05000000000000000000" pitchFamily="2" charset="2"/>
                  <a:buChar char="Ø"/>
                </a:pPr>
                <a:r>
                  <a:rPr lang="en-US" sz="2000" b="1" dirty="0" smtClean="0">
                    <a:latin typeface="Cambria" panose="02040503050406030204" pitchFamily="18" charset="0"/>
                    <a:cs typeface="Times New Roman" panose="02020603050405020304" pitchFamily="18" charset="0"/>
                  </a:rPr>
                  <a:t>Depth-first </a:t>
                </a:r>
                <a:r>
                  <a:rPr lang="en-US" sz="2000" b="1" dirty="0">
                    <a:latin typeface="Cambria" panose="02040503050406030204" pitchFamily="18" charset="0"/>
                    <a:cs typeface="Times New Roman" panose="02020603050405020304" pitchFamily="18" charset="0"/>
                  </a:rPr>
                  <a:t>search (DFS)</a:t>
                </a:r>
                <a:r>
                  <a:rPr lang="en-US" sz="2000" dirty="0">
                    <a:latin typeface="Cambria" panose="02040503050406030204" pitchFamily="18" charset="0"/>
                    <a:cs typeface="Times New Roman" panose="02020603050405020304" pitchFamily="18" charset="0"/>
                  </a:rPr>
                  <a:t> has very modest memory requirements. It needs to </a:t>
                </a:r>
                <a:r>
                  <a:rPr lang="en-US" sz="2000" dirty="0">
                    <a:solidFill>
                      <a:srgbClr val="C00000"/>
                    </a:solidFill>
                    <a:latin typeface="Cambria" panose="02040503050406030204" pitchFamily="18" charset="0"/>
                    <a:cs typeface="Times New Roman" panose="02020603050405020304" pitchFamily="18" charset="0"/>
                  </a:rPr>
                  <a:t>store</a:t>
                </a:r>
                <a:r>
                  <a:rPr lang="en-US" sz="2000" dirty="0">
                    <a:latin typeface="Cambria" panose="02040503050406030204" pitchFamily="18" charset="0"/>
                    <a:cs typeface="Times New Roman" panose="02020603050405020304" pitchFamily="18" charset="0"/>
                  </a:rPr>
                  <a:t> only a </a:t>
                </a:r>
                <a:r>
                  <a:rPr lang="en-US" sz="2000" dirty="0">
                    <a:solidFill>
                      <a:srgbClr val="000099"/>
                    </a:solidFill>
                    <a:latin typeface="Cambria" panose="02040503050406030204" pitchFamily="18" charset="0"/>
                    <a:cs typeface="Times New Roman" panose="02020603050405020304" pitchFamily="18" charset="0"/>
                  </a:rPr>
                  <a:t>single path from the root to a leaf node, along with the remaining unexpanded sibling nodes for each node on the path</a:t>
                </a:r>
                <a:r>
                  <a:rPr lang="en-US" sz="2000" dirty="0">
                    <a:latin typeface="Cambria" panose="02040503050406030204" pitchFamily="18" charset="0"/>
                    <a:cs typeface="Times New Roman" panose="02020603050405020304" pitchFamily="18" charset="0"/>
                  </a:rPr>
                  <a:t>. </a:t>
                </a:r>
              </a:p>
              <a:p>
                <a:pPr marL="342900" indent="-342900" algn="just">
                  <a:lnSpc>
                    <a:spcPct val="120000"/>
                  </a:lnSpc>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Once a node has been expanded, it can be removed from memory as soon as all its descendants have been fully explored.</a:t>
                </a:r>
              </a:p>
              <a:p>
                <a:pPr marL="342900" indent="-342900" algn="just">
                  <a:lnSpc>
                    <a:spcPct val="120000"/>
                  </a:lnSpc>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For a state space with branching factor </a:t>
                </a:r>
                <a14:m>
                  <m:oMath xmlns:m="http://schemas.openxmlformats.org/officeDocument/2006/math">
                    <m:r>
                      <a:rPr lang="en-US" sz="2000" b="1" i="1" dirty="0">
                        <a:latin typeface="Cambria Math"/>
                        <a:cs typeface="Times New Roman" panose="02020603050405020304" pitchFamily="18" charset="0"/>
                      </a:rPr>
                      <m:t>𝒃</m:t>
                    </m:r>
                  </m:oMath>
                </a14:m>
                <a:r>
                  <a:rPr lang="en-US" sz="2000" i="1" dirty="0">
                    <a:latin typeface="Cambria" panose="02040503050406030204" pitchFamily="18" charset="0"/>
                    <a:cs typeface="Times New Roman" panose="02020603050405020304" pitchFamily="18" charset="0"/>
                  </a:rPr>
                  <a:t> </a:t>
                </a:r>
                <a:r>
                  <a:rPr lang="en-US" sz="2000" dirty="0">
                    <a:latin typeface="Cambria" panose="02040503050406030204" pitchFamily="18" charset="0"/>
                    <a:cs typeface="Times New Roman" panose="02020603050405020304" pitchFamily="18" charset="0"/>
                  </a:rPr>
                  <a:t>and maximum depth </a:t>
                </a:r>
                <a14:m>
                  <m:oMath xmlns:m="http://schemas.openxmlformats.org/officeDocument/2006/math">
                    <m:r>
                      <a:rPr lang="en-US" sz="2000" b="1" i="1" dirty="0">
                        <a:latin typeface="Cambria Math"/>
                        <a:cs typeface="Times New Roman" panose="02020603050405020304" pitchFamily="18" charset="0"/>
                      </a:rPr>
                      <m:t>𝒎</m:t>
                    </m:r>
                  </m:oMath>
                </a14:m>
                <a:r>
                  <a:rPr lang="en-US" sz="2000" i="1" dirty="0">
                    <a:latin typeface="Cambria" panose="02040503050406030204" pitchFamily="18" charset="0"/>
                    <a:cs typeface="Times New Roman" panose="02020603050405020304" pitchFamily="18" charset="0"/>
                  </a:rPr>
                  <a:t>, </a:t>
                </a:r>
                <a:r>
                  <a:rPr lang="en-US" sz="2000" dirty="0">
                    <a:latin typeface="Cambria" panose="02040503050406030204" pitchFamily="18" charset="0"/>
                    <a:cs typeface="Times New Roman" panose="02020603050405020304" pitchFamily="18" charset="0"/>
                  </a:rPr>
                  <a:t>depth-first search requires storage of only </a:t>
                </a:r>
                <a14:m>
                  <m:oMath xmlns:m="http://schemas.openxmlformats.org/officeDocument/2006/math">
                    <m:r>
                      <a:rPr lang="en-US" sz="2000" b="1" dirty="0">
                        <a:latin typeface="Cambria Math"/>
                        <a:cs typeface="Times New Roman" panose="02020603050405020304" pitchFamily="18" charset="0"/>
                      </a:rPr>
                      <m:t>(</m:t>
                    </m:r>
                    <m:r>
                      <a:rPr lang="en-US" sz="2000" b="1" i="1" dirty="0">
                        <a:latin typeface="Cambria Math"/>
                        <a:cs typeface="Times New Roman" panose="02020603050405020304" pitchFamily="18" charset="0"/>
                      </a:rPr>
                      <m:t>𝒃𝒎</m:t>
                    </m:r>
                    <m:r>
                      <a:rPr lang="en-US" sz="2000" b="1" i="1" dirty="0">
                        <a:latin typeface="Cambria Math"/>
                        <a:cs typeface="Times New Roman" panose="02020603050405020304" pitchFamily="18" charset="0"/>
                      </a:rPr>
                      <m:t>+</m:t>
                    </m:r>
                    <m:r>
                      <a:rPr lang="en-US" sz="2000" b="1" i="1" dirty="0">
                        <a:latin typeface="Cambria Math"/>
                        <a:cs typeface="Times New Roman" panose="02020603050405020304" pitchFamily="18" charset="0"/>
                      </a:rPr>
                      <m:t>𝟏</m:t>
                    </m:r>
                    <m:r>
                      <a:rPr lang="en-US" sz="2000" b="1" i="1" dirty="0">
                        <a:latin typeface="Cambria Math"/>
                        <a:cs typeface="Times New Roman" panose="02020603050405020304" pitchFamily="18" charset="0"/>
                      </a:rPr>
                      <m:t>)</m:t>
                    </m:r>
                    <m:r>
                      <a:rPr lang="en-US" sz="2000" i="1" dirty="0">
                        <a:latin typeface="Cambria Math"/>
                        <a:cs typeface="Times New Roman" panose="02020603050405020304" pitchFamily="18" charset="0"/>
                      </a:rPr>
                      <m:t> </m:t>
                    </m:r>
                  </m:oMath>
                </a14:m>
                <a:r>
                  <a:rPr lang="en-US" sz="2000" dirty="0">
                    <a:latin typeface="Cambria" panose="02040503050406030204" pitchFamily="18" charset="0"/>
                    <a:cs typeface="Times New Roman" panose="02020603050405020304" pitchFamily="18" charset="0"/>
                  </a:rPr>
                  <a:t>nodes.</a:t>
                </a:r>
              </a:p>
              <a:p>
                <a:pPr marL="342900" indent="-342900" algn="just">
                  <a:lnSpc>
                    <a:spcPct val="120000"/>
                  </a:lnSpc>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A variant of depth-first search called </a:t>
                </a:r>
                <a:r>
                  <a:rPr lang="en-US" sz="2000" b="1" dirty="0">
                    <a:solidFill>
                      <a:srgbClr val="C00000"/>
                    </a:solidFill>
                    <a:latin typeface="Cambria" panose="02040503050406030204" pitchFamily="18" charset="0"/>
                    <a:cs typeface="Times New Roman" panose="02020603050405020304" pitchFamily="18" charset="0"/>
                  </a:rPr>
                  <a:t>backtracking search </a:t>
                </a:r>
                <a:r>
                  <a:rPr lang="en-US" sz="2000" dirty="0">
                    <a:latin typeface="Cambria" panose="02040503050406030204" pitchFamily="18" charset="0"/>
                    <a:cs typeface="Times New Roman" panose="02020603050405020304" pitchFamily="18" charset="0"/>
                  </a:rPr>
                  <a:t>uses still less memory.</a:t>
                </a:r>
              </a:p>
              <a:p>
                <a:pPr marL="342900" indent="-342900" algn="just">
                  <a:lnSpc>
                    <a:spcPct val="120000"/>
                  </a:lnSpc>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In backtracking, only one successor is generated at a time rather than all successors; each partially expanded node remembers which successor to generate next. In this way, only </a:t>
                </a:r>
                <a14:m>
                  <m:oMath xmlns:m="http://schemas.openxmlformats.org/officeDocument/2006/math">
                    <m:r>
                      <a:rPr lang="en-US" sz="2000" b="1" i="1" dirty="0">
                        <a:latin typeface="Cambria Math"/>
                        <a:cs typeface="Times New Roman" panose="02020603050405020304" pitchFamily="18" charset="0"/>
                      </a:rPr>
                      <m:t>𝑶</m:t>
                    </m:r>
                    <m:r>
                      <a:rPr lang="en-US" sz="2000" b="1" i="1" dirty="0">
                        <a:latin typeface="Cambria Math"/>
                        <a:cs typeface="Times New Roman" panose="02020603050405020304" pitchFamily="18" charset="0"/>
                      </a:rPr>
                      <m:t>(</m:t>
                    </m:r>
                    <m:r>
                      <a:rPr lang="en-US" sz="2000" b="1" i="1" dirty="0">
                        <a:latin typeface="Cambria Math"/>
                        <a:cs typeface="Times New Roman" panose="02020603050405020304" pitchFamily="18" charset="0"/>
                      </a:rPr>
                      <m:t>𝒎</m:t>
                    </m:r>
                    <m:r>
                      <a:rPr lang="en-US" sz="2000" b="1" i="1" dirty="0">
                        <a:latin typeface="Cambria Math"/>
                        <a:cs typeface="Times New Roman" panose="02020603050405020304" pitchFamily="18" charset="0"/>
                      </a:rPr>
                      <m:t>)</m:t>
                    </m:r>
                  </m:oMath>
                </a14:m>
                <a:r>
                  <a:rPr lang="en-US" sz="2000" i="1" dirty="0">
                    <a:latin typeface="Cambria" panose="02040503050406030204" pitchFamily="18" charset="0"/>
                    <a:cs typeface="Times New Roman" panose="02020603050405020304" pitchFamily="18" charset="0"/>
                  </a:rPr>
                  <a:t> </a:t>
                </a:r>
                <a:r>
                  <a:rPr lang="en-US" sz="2000" dirty="0">
                    <a:latin typeface="Cambria" panose="02040503050406030204" pitchFamily="18" charset="0"/>
                    <a:cs typeface="Times New Roman" panose="02020603050405020304" pitchFamily="18" charset="0"/>
                  </a:rPr>
                  <a:t>memory is needed rather than </a:t>
                </a:r>
                <a14:m>
                  <m:oMath xmlns:m="http://schemas.openxmlformats.org/officeDocument/2006/math">
                    <m:r>
                      <a:rPr lang="en-US" sz="2000" b="1" i="1" dirty="0">
                        <a:latin typeface="Cambria Math"/>
                        <a:cs typeface="Times New Roman" panose="02020603050405020304" pitchFamily="18" charset="0"/>
                      </a:rPr>
                      <m:t>𝑶</m:t>
                    </m:r>
                    <m:r>
                      <a:rPr lang="en-US" sz="2000" b="1" i="1" dirty="0">
                        <a:latin typeface="Cambria Math"/>
                        <a:cs typeface="Times New Roman" panose="02020603050405020304" pitchFamily="18" charset="0"/>
                      </a:rPr>
                      <m:t>(</m:t>
                    </m:r>
                    <m:r>
                      <a:rPr lang="en-US" sz="2000" b="1" i="1" dirty="0" err="1">
                        <a:latin typeface="Cambria Math"/>
                        <a:cs typeface="Times New Roman" panose="02020603050405020304" pitchFamily="18" charset="0"/>
                      </a:rPr>
                      <m:t>𝒃𝒎</m:t>
                    </m:r>
                    <m:r>
                      <a:rPr lang="en-US" sz="2000" b="1" i="1" dirty="0">
                        <a:latin typeface="Cambria Math"/>
                        <a:cs typeface="Times New Roman" panose="02020603050405020304" pitchFamily="18" charset="0"/>
                      </a:rPr>
                      <m:t>)</m:t>
                    </m:r>
                  </m:oMath>
                </a14:m>
                <a:r>
                  <a:rPr lang="en-US" sz="2000" i="1" dirty="0">
                    <a:latin typeface="Cambria" panose="02040503050406030204" pitchFamily="18" charset="0"/>
                    <a:cs typeface="Times New Roman" panose="02020603050405020304" pitchFamily="18" charset="0"/>
                  </a:rPr>
                  <a:t>.</a:t>
                </a:r>
              </a:p>
            </p:txBody>
          </p:sp>
        </mc:Choice>
        <mc:Fallback xmlns="">
          <p:sp>
            <p:nvSpPr>
              <p:cNvPr id="22" name="Rectangle 21"/>
              <p:cNvSpPr>
                <a:spLocks noRot="1" noChangeAspect="1" noMove="1" noResize="1" noEditPoints="1" noAdjustHandles="1" noChangeArrowheads="1" noChangeShapeType="1" noTextEdit="1"/>
              </p:cNvSpPr>
              <p:nvPr/>
            </p:nvSpPr>
            <p:spPr>
              <a:xfrm>
                <a:off x="152400" y="1447800"/>
                <a:ext cx="8763000" cy="5041380"/>
              </a:xfrm>
              <a:prstGeom prst="rect">
                <a:avLst/>
              </a:prstGeom>
              <a:blipFill rotWithShape="1">
                <a:blip r:embed="rId3"/>
                <a:stretch>
                  <a:fillRect l="-695" t="-121" r="-626" b="-484"/>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Depth-first </a:t>
            </a:r>
            <a:r>
              <a:rPr lang="en-US" sz="2400" b="1" dirty="0" smtClean="0">
                <a:solidFill>
                  <a:srgbClr val="FF0000"/>
                </a:solidFill>
                <a:latin typeface="Cambria" panose="02040503050406030204" pitchFamily="18" charset="0"/>
              </a:rPr>
              <a:t>Search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38850589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921676" cy="2529923"/>
              </a:xfrm>
              <a:prstGeom prst="rect">
                <a:avLst/>
              </a:prstGeom>
            </p:spPr>
            <p:txBody>
              <a:bodyPr wrap="square">
                <a:spAutoFit/>
              </a:bodyPr>
              <a:lstStyle/>
              <a:p>
                <a:pPr algn="just">
                  <a:buClr>
                    <a:srgbClr val="C00000"/>
                  </a:buClr>
                </a:pPr>
                <a:r>
                  <a:rPr lang="en-US" b="1" u="sng" dirty="0">
                    <a:solidFill>
                      <a:srgbClr val="C00000"/>
                    </a:solidFill>
                    <a:latin typeface="Cambria" panose="02040503050406030204" pitchFamily="18" charset="0"/>
                    <a:cs typeface="Times New Roman" panose="02020603050405020304" pitchFamily="18" charset="0"/>
                  </a:rPr>
                  <a:t>Analysis (cont’d</a:t>
                </a:r>
                <a:r>
                  <a:rPr lang="en-US" b="1" u="sng" dirty="0" smtClean="0">
                    <a:solidFill>
                      <a:srgbClr val="C00000"/>
                    </a:solidFill>
                    <a:latin typeface="Cambria" panose="02040503050406030204" pitchFamily="18" charset="0"/>
                    <a:cs typeface="Times New Roman" panose="02020603050405020304" pitchFamily="18" charset="0"/>
                  </a:rPr>
                  <a:t>)</a:t>
                </a:r>
                <a:endParaRPr lang="en-US" b="1" u="sng" dirty="0">
                  <a:solidFill>
                    <a:srgbClr val="C00000"/>
                  </a:solidFill>
                  <a:latin typeface="Cambria" panose="02040503050406030204" pitchFamily="18" charset="0"/>
                  <a:cs typeface="Times New Roman" panose="02020603050405020304" pitchFamily="18" charset="0"/>
                </a:endParaRPr>
              </a:p>
              <a:p>
                <a:pPr marL="342900" indent="-342900" algn="just">
                  <a:lnSpc>
                    <a:spcPct val="130000"/>
                  </a:lnSpc>
                  <a:buClr>
                    <a:srgbClr val="C00000"/>
                  </a:buClr>
                  <a:buFont typeface="Wingdings" panose="05000000000000000000" pitchFamily="2" charset="2"/>
                  <a:buChar char="Ø"/>
                </a:pPr>
                <a:r>
                  <a:rPr lang="en-US" dirty="0">
                    <a:latin typeface="Cambria" panose="02040503050406030204" pitchFamily="18" charset="0"/>
                    <a:cs typeface="Times New Roman" panose="02020603050405020304" pitchFamily="18" charset="0"/>
                  </a:rPr>
                  <a:t>The </a:t>
                </a:r>
                <a:r>
                  <a:rPr lang="en-US" b="1" dirty="0">
                    <a:solidFill>
                      <a:srgbClr val="C00000"/>
                    </a:solidFill>
                    <a:latin typeface="Cambria" panose="02040503050406030204" pitchFamily="18" charset="0"/>
                    <a:cs typeface="Times New Roman" panose="02020603050405020304" pitchFamily="18" charset="0"/>
                  </a:rPr>
                  <a:t>drawback</a:t>
                </a:r>
                <a:r>
                  <a:rPr lang="en-US" dirty="0">
                    <a:latin typeface="Cambria" panose="02040503050406030204" pitchFamily="18" charset="0"/>
                    <a:cs typeface="Times New Roman" panose="02020603050405020304" pitchFamily="18" charset="0"/>
                  </a:rPr>
                  <a:t> of depth-first search is that it can make a wrong choice and get stuck going down a very long (or even infinite) path when a different choice would lead to a solution near the root of the search </a:t>
                </a:r>
                <a:r>
                  <a:rPr lang="en-US" dirty="0" smtClean="0">
                    <a:latin typeface="Cambria" panose="02040503050406030204" pitchFamily="18" charset="0"/>
                    <a:cs typeface="Times New Roman" panose="02020603050405020304" pitchFamily="18" charset="0"/>
                  </a:rPr>
                  <a:t>tree.</a:t>
                </a:r>
              </a:p>
              <a:p>
                <a:pPr marL="342900" indent="-342900" algn="just">
                  <a:lnSpc>
                    <a:spcPct val="130000"/>
                  </a:lnSpc>
                  <a:buClr>
                    <a:srgbClr val="C00000"/>
                  </a:buClr>
                  <a:buFont typeface="Wingdings" panose="05000000000000000000" pitchFamily="2" charset="2"/>
                  <a:buChar char="Ø"/>
                </a:pPr>
                <a:r>
                  <a:rPr lang="en-US" dirty="0" smtClean="0">
                    <a:latin typeface="Cambria" panose="02040503050406030204" pitchFamily="18" charset="0"/>
                    <a:cs typeface="Times New Roman" panose="02020603050405020304" pitchFamily="18" charset="0"/>
                  </a:rPr>
                  <a:t>For </a:t>
                </a:r>
                <a:r>
                  <a:rPr lang="en-US" dirty="0">
                    <a:latin typeface="Cambria" panose="02040503050406030204" pitchFamily="18" charset="0"/>
                    <a:cs typeface="Times New Roman" panose="02020603050405020304" pitchFamily="18" charset="0"/>
                  </a:rPr>
                  <a:t>example, </a:t>
                </a:r>
                <a:r>
                  <a:rPr lang="en-US" dirty="0" smtClean="0">
                    <a:latin typeface="Cambria" panose="02040503050406030204" pitchFamily="18" charset="0"/>
                    <a:cs typeface="Times New Roman" panose="02020603050405020304" pitchFamily="18" charset="0"/>
                  </a:rPr>
                  <a:t>in following </a:t>
                </a:r>
                <a:r>
                  <a:rPr lang="en-US" dirty="0">
                    <a:latin typeface="Cambria" panose="02040503050406030204" pitchFamily="18" charset="0"/>
                    <a:cs typeface="Times New Roman" panose="02020603050405020304" pitchFamily="18" charset="0"/>
                  </a:rPr>
                  <a:t>Figure 3.12, depth-first search will explore the entire left subtree even if node </a:t>
                </a:r>
                <a14:m>
                  <m:oMath xmlns:m="http://schemas.openxmlformats.org/officeDocument/2006/math">
                    <m:r>
                      <a:rPr lang="en-US" b="1" i="1" dirty="0">
                        <a:latin typeface="Cambria Math"/>
                        <a:cs typeface="Times New Roman" panose="02020603050405020304" pitchFamily="18" charset="0"/>
                      </a:rPr>
                      <m:t>𝑪</m:t>
                    </m:r>
                    <m:r>
                      <a:rPr lang="en-US" b="1" i="1" dirty="0">
                        <a:latin typeface="Cambria Math"/>
                        <a:cs typeface="Times New Roman" panose="02020603050405020304" pitchFamily="18" charset="0"/>
                      </a:rPr>
                      <m:t> </m:t>
                    </m:r>
                  </m:oMath>
                </a14:m>
                <a:r>
                  <a:rPr lang="en-US" dirty="0">
                    <a:latin typeface="Cambria" panose="02040503050406030204" pitchFamily="18" charset="0"/>
                    <a:cs typeface="Times New Roman" panose="02020603050405020304" pitchFamily="18" charset="0"/>
                  </a:rPr>
                  <a:t>is a goal node. If node </a:t>
                </a:r>
                <a14:m>
                  <m:oMath xmlns:m="http://schemas.openxmlformats.org/officeDocument/2006/math">
                    <m:r>
                      <a:rPr lang="en-US" b="1" i="1" dirty="0">
                        <a:latin typeface="Cambria Math"/>
                        <a:cs typeface="Times New Roman" panose="02020603050405020304" pitchFamily="18" charset="0"/>
                      </a:rPr>
                      <m:t>𝑱</m:t>
                    </m:r>
                    <m:r>
                      <a:rPr lang="en-US" b="1" i="1" dirty="0">
                        <a:latin typeface="Cambria Math"/>
                        <a:cs typeface="Times New Roman" panose="02020603050405020304" pitchFamily="18" charset="0"/>
                      </a:rPr>
                      <m:t> </m:t>
                    </m:r>
                  </m:oMath>
                </a14:m>
                <a:r>
                  <a:rPr lang="en-US" dirty="0">
                    <a:latin typeface="Cambria" panose="02040503050406030204" pitchFamily="18" charset="0"/>
                    <a:cs typeface="Times New Roman" panose="02020603050405020304" pitchFamily="18" charset="0"/>
                  </a:rPr>
                  <a:t>were also a goal node, then depth-first search would return it as a solution; hence, depth-first search is </a:t>
                </a:r>
                <a:r>
                  <a:rPr lang="en-US" b="1" u="sng" dirty="0">
                    <a:solidFill>
                      <a:srgbClr val="C00000"/>
                    </a:solidFill>
                    <a:latin typeface="Cambria" panose="02040503050406030204" pitchFamily="18" charset="0"/>
                    <a:cs typeface="Times New Roman" panose="02020603050405020304" pitchFamily="18" charset="0"/>
                  </a:rPr>
                  <a:t>not </a:t>
                </a:r>
                <a:r>
                  <a:rPr lang="en-US" b="1" u="sng" dirty="0" smtClean="0">
                    <a:solidFill>
                      <a:srgbClr val="C00000"/>
                    </a:solidFill>
                    <a:latin typeface="Cambria" panose="02040503050406030204" pitchFamily="18" charset="0"/>
                    <a:cs typeface="Times New Roman" panose="02020603050405020304" pitchFamily="18" charset="0"/>
                  </a:rPr>
                  <a:t>optimal</a:t>
                </a:r>
                <a:r>
                  <a:rPr lang="en-US" dirty="0" smtClean="0">
                    <a:latin typeface="Cambria" panose="02040503050406030204" pitchFamily="18" charset="0"/>
                    <a:cs typeface="Times New Roman" panose="02020603050405020304" pitchFamily="18" charset="0"/>
                  </a:rPr>
                  <a:t>.</a:t>
                </a: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921676" cy="2529923"/>
              </a:xfrm>
              <a:prstGeom prst="rect">
                <a:avLst/>
              </a:prstGeom>
              <a:blipFill rotWithShape="1">
                <a:blip r:embed="rId3"/>
                <a:stretch>
                  <a:fillRect l="-546" t="-1446" r="-478" b="-1205"/>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Depth-first </a:t>
            </a:r>
            <a:r>
              <a:rPr lang="en-US" sz="2400" b="1" dirty="0" smtClean="0">
                <a:solidFill>
                  <a:srgbClr val="FF0000"/>
                </a:solidFill>
                <a:latin typeface="Cambria" panose="02040503050406030204" pitchFamily="18" charset="0"/>
              </a:rPr>
              <a:t>Search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9729" y="3925892"/>
            <a:ext cx="3949167" cy="288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52400" y="3886200"/>
            <a:ext cx="4572000" cy="1532727"/>
          </a:xfrm>
          <a:prstGeom prst="rect">
            <a:avLst/>
          </a:prstGeom>
        </p:spPr>
        <p:txBody>
          <a:bodyPr>
            <a:spAutoFit/>
          </a:bodyPr>
          <a:lstStyle/>
          <a:p>
            <a:pPr marL="342900" indent="-342900" algn="just">
              <a:lnSpc>
                <a:spcPct val="130000"/>
              </a:lnSpc>
              <a:buClr>
                <a:srgbClr val="C00000"/>
              </a:buClr>
              <a:buFont typeface="Wingdings" panose="05000000000000000000" pitchFamily="2" charset="2"/>
              <a:buChar char="Ø"/>
            </a:pPr>
            <a:r>
              <a:rPr lang="en-US" dirty="0">
                <a:latin typeface="Cambria" panose="02040503050406030204" pitchFamily="18" charset="0"/>
                <a:cs typeface="Times New Roman" panose="02020603050405020304" pitchFamily="18" charset="0"/>
              </a:rPr>
              <a:t>If the left subtree were of </a:t>
            </a:r>
            <a:r>
              <a:rPr lang="en-US" dirty="0">
                <a:solidFill>
                  <a:srgbClr val="C00000"/>
                </a:solidFill>
                <a:latin typeface="Cambria" panose="02040503050406030204" pitchFamily="18" charset="0"/>
                <a:cs typeface="Times New Roman" panose="02020603050405020304" pitchFamily="18" charset="0"/>
              </a:rPr>
              <a:t>unbounded depth </a:t>
            </a:r>
            <a:r>
              <a:rPr lang="en-US" dirty="0">
                <a:latin typeface="Cambria" panose="02040503050406030204" pitchFamily="18" charset="0"/>
                <a:cs typeface="Times New Roman" panose="02020603050405020304" pitchFamily="18" charset="0"/>
              </a:rPr>
              <a:t>but contained no solutions, depth-first search would never terminate; hence, it is </a:t>
            </a:r>
            <a:r>
              <a:rPr lang="en-US" b="1" u="sng" dirty="0">
                <a:solidFill>
                  <a:srgbClr val="C00000"/>
                </a:solidFill>
                <a:latin typeface="Cambria" panose="02040503050406030204" pitchFamily="18" charset="0"/>
                <a:cs typeface="Times New Roman" panose="02020603050405020304" pitchFamily="18" charset="0"/>
              </a:rPr>
              <a:t>not complete</a:t>
            </a:r>
            <a:r>
              <a:rPr lang="en-US" dirty="0">
                <a:latin typeface="Cambria" panose="02040503050406030204" pitchFamily="18" charset="0"/>
                <a:cs typeface="Times New Roman" panose="02020603050405020304" pitchFamily="18" charset="0"/>
              </a:rPr>
              <a:t>.</a:t>
            </a:r>
            <a:endParaRPr lang="en-US" dirty="0">
              <a:solidFill>
                <a:srgbClr val="000099"/>
              </a:solidFill>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0004033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763000" cy="4413709"/>
              </a:xfrm>
              <a:prstGeom prst="rect">
                <a:avLst/>
              </a:prstGeom>
            </p:spPr>
            <p:txBody>
              <a:bodyPr wrap="square">
                <a:spAutoFit/>
              </a:bodyPr>
              <a:lstStyle/>
              <a:p>
                <a:pPr marL="342900" indent="-342900" algn="just">
                  <a:lnSpc>
                    <a:spcPct val="114000"/>
                  </a:lnSpc>
                  <a:buClr>
                    <a:srgbClr val="C00000"/>
                  </a:buClr>
                  <a:buFont typeface="Wingdings" panose="05000000000000000000" pitchFamily="2" charset="2"/>
                  <a:buChar char="Ø"/>
                </a:pPr>
                <a:r>
                  <a:rPr lang="en-US" sz="2000" b="1" dirty="0">
                    <a:solidFill>
                      <a:srgbClr val="C00000"/>
                    </a:solidFill>
                    <a:latin typeface="Cambria" panose="02040503050406030204" pitchFamily="18" charset="0"/>
                    <a:cs typeface="Times New Roman" panose="02020603050405020304" pitchFamily="18" charset="0"/>
                  </a:rPr>
                  <a:t>Depth-limited Search </a:t>
                </a:r>
                <a:r>
                  <a:rPr lang="en-US" sz="2000" b="1" dirty="0">
                    <a:latin typeface="Cambria" panose="02040503050406030204" pitchFamily="18" charset="0"/>
                    <a:cs typeface="Times New Roman" panose="02020603050405020304" pitchFamily="18" charset="0"/>
                    <a:sym typeface="Wingdings" panose="05000000000000000000" pitchFamily="2" charset="2"/>
                  </a:rPr>
                  <a:t></a:t>
                </a:r>
                <a:r>
                  <a:rPr lang="en-US" sz="2000" b="1" dirty="0">
                    <a:latin typeface="Cambria" panose="02040503050406030204" pitchFamily="18" charset="0"/>
                    <a:cs typeface="Times New Roman" panose="02020603050405020304" pitchFamily="18" charset="0"/>
                  </a:rPr>
                  <a:t> </a:t>
                </a:r>
                <a:r>
                  <a:rPr lang="en-US" sz="2000" dirty="0">
                    <a:latin typeface="Cambria" panose="02040503050406030204" pitchFamily="18" charset="0"/>
                    <a:cs typeface="Times New Roman" panose="02020603050405020304" pitchFamily="18" charset="0"/>
                  </a:rPr>
                  <a:t>solve the problem of unbounded trees by </a:t>
                </a:r>
                <a:r>
                  <a:rPr lang="en-US" sz="2000" dirty="0">
                    <a:solidFill>
                      <a:srgbClr val="000099"/>
                    </a:solidFill>
                    <a:latin typeface="Cambria" panose="02040503050406030204" pitchFamily="18" charset="0"/>
                    <a:cs typeface="Times New Roman" panose="02020603050405020304" pitchFamily="18" charset="0"/>
                  </a:rPr>
                  <a:t>supplying DFS with a predetermined depth limit </a:t>
                </a:r>
                <a:r>
                  <a:rPr lang="en-US" sz="2000" i="1" dirty="0">
                    <a:solidFill>
                      <a:srgbClr val="000099"/>
                    </a:solidFill>
                    <a:latin typeface="Cambria" panose="02040503050406030204" pitchFamily="18" charset="0"/>
                    <a:cs typeface="Times New Roman" panose="02020603050405020304" pitchFamily="18" charset="0"/>
                  </a:rPr>
                  <a:t>L</a:t>
                </a:r>
                <a:r>
                  <a:rPr lang="en-US" sz="2000" i="1" dirty="0">
                    <a:latin typeface="Cambria" panose="02040503050406030204" pitchFamily="18" charset="0"/>
                    <a:cs typeface="Times New Roman" panose="02020603050405020304" pitchFamily="18" charset="0"/>
                  </a:rPr>
                  <a:t>.</a:t>
                </a:r>
              </a:p>
              <a:p>
                <a:pPr algn="just">
                  <a:lnSpc>
                    <a:spcPct val="114000"/>
                  </a:lnSpc>
                  <a:buClr>
                    <a:srgbClr val="C00000"/>
                  </a:buClr>
                </a:pPr>
                <a:endParaRPr lang="en-US" sz="2000" b="1" u="sng" dirty="0">
                  <a:solidFill>
                    <a:srgbClr val="FF0000"/>
                  </a:solidFill>
                  <a:latin typeface="Cambria" panose="02040503050406030204" pitchFamily="18" charset="0"/>
                  <a:cs typeface="Times New Roman" panose="02020603050405020304" pitchFamily="18" charset="0"/>
                </a:endParaRPr>
              </a:p>
              <a:p>
                <a:pPr algn="just">
                  <a:lnSpc>
                    <a:spcPct val="114000"/>
                  </a:lnSpc>
                  <a:buClr>
                    <a:srgbClr val="C00000"/>
                  </a:buClr>
                </a:pPr>
                <a:r>
                  <a:rPr lang="en-US" sz="2000" b="1" u="sng" dirty="0" smtClean="0">
                    <a:solidFill>
                      <a:srgbClr val="FF0000"/>
                    </a:solidFill>
                    <a:latin typeface="Cambria" panose="02040503050406030204" pitchFamily="18" charset="0"/>
                    <a:cs typeface="Times New Roman" panose="02020603050405020304" pitchFamily="18" charset="0"/>
                  </a:rPr>
                  <a:t>Analysis</a:t>
                </a:r>
              </a:p>
              <a:p>
                <a:pPr algn="just">
                  <a:lnSpc>
                    <a:spcPct val="114000"/>
                  </a:lnSpc>
                  <a:buClr>
                    <a:srgbClr val="C00000"/>
                  </a:buClr>
                </a:pPr>
                <a:endParaRPr lang="en-US" sz="800" b="1" u="sng" dirty="0">
                  <a:solidFill>
                    <a:srgbClr val="FF0000"/>
                  </a:solidFill>
                  <a:latin typeface="Cambria" panose="02040503050406030204" pitchFamily="18" charset="0"/>
                  <a:cs typeface="Times New Roman" panose="02020603050405020304" pitchFamily="18" charset="0"/>
                </a:endParaRPr>
              </a:p>
              <a:p>
                <a:pPr marL="342900" indent="-342900" algn="just">
                  <a:lnSpc>
                    <a:spcPct val="114000"/>
                  </a:lnSpc>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The</a:t>
                </a:r>
                <a:r>
                  <a:rPr lang="en-US" sz="2000" i="1" dirty="0">
                    <a:latin typeface="Cambria" panose="02040503050406030204" pitchFamily="18" charset="0"/>
                    <a:cs typeface="Times New Roman" panose="02020603050405020304" pitchFamily="18" charset="0"/>
                  </a:rPr>
                  <a:t> </a:t>
                </a:r>
                <a:r>
                  <a:rPr lang="en-US" sz="2000" b="1" dirty="0">
                    <a:latin typeface="Cambria" panose="02040503050406030204" pitchFamily="18" charset="0"/>
                    <a:cs typeface="Times New Roman" panose="02020603050405020304" pitchFamily="18" charset="0"/>
                  </a:rPr>
                  <a:t>Depth-limited Search </a:t>
                </a:r>
                <a:r>
                  <a:rPr lang="en-US" sz="2000" dirty="0">
                    <a:latin typeface="Cambria" panose="02040503050406030204" pitchFamily="18" charset="0"/>
                    <a:cs typeface="Times New Roman" panose="02020603050405020304" pitchFamily="18" charset="0"/>
                  </a:rPr>
                  <a:t>introduces an additional source of </a:t>
                </a:r>
                <a:r>
                  <a:rPr lang="en-US" sz="2000" dirty="0">
                    <a:solidFill>
                      <a:srgbClr val="C00000"/>
                    </a:solidFill>
                    <a:latin typeface="Cambria" panose="02040503050406030204" pitchFamily="18" charset="0"/>
                    <a:cs typeface="Times New Roman" panose="02020603050405020304" pitchFamily="18" charset="0"/>
                  </a:rPr>
                  <a:t>incompleteness</a:t>
                </a:r>
                <a:r>
                  <a:rPr lang="en-US" sz="2000" dirty="0">
                    <a:latin typeface="Cambria" panose="02040503050406030204" pitchFamily="18" charset="0"/>
                    <a:cs typeface="Times New Roman" panose="02020603050405020304" pitchFamily="18" charset="0"/>
                  </a:rPr>
                  <a:t> if we choose </a:t>
                </a:r>
                <a14:m>
                  <m:oMath xmlns:m="http://schemas.openxmlformats.org/officeDocument/2006/math">
                    <m:r>
                      <a:rPr lang="en-US" sz="2000" i="1">
                        <a:solidFill>
                          <a:srgbClr val="000099"/>
                        </a:solidFill>
                        <a:latin typeface="Cambria Math"/>
                        <a:cs typeface="Times New Roman" panose="02020603050405020304" pitchFamily="18" charset="0"/>
                      </a:rPr>
                      <m:t>𝐿</m:t>
                    </m:r>
                    <m:r>
                      <a:rPr lang="en-US" sz="2000" i="1">
                        <a:solidFill>
                          <a:srgbClr val="000099"/>
                        </a:solidFill>
                        <a:latin typeface="Cambria Math"/>
                        <a:ea typeface="Cambria Math"/>
                        <a:cs typeface="Times New Roman" panose="02020603050405020304" pitchFamily="18" charset="0"/>
                      </a:rPr>
                      <m:t>&lt;</m:t>
                    </m:r>
                    <m:r>
                      <a:rPr lang="en-US" sz="2000" i="1">
                        <a:solidFill>
                          <a:srgbClr val="000099"/>
                        </a:solidFill>
                        <a:latin typeface="Cambria Math"/>
                        <a:ea typeface="Cambria Math"/>
                        <a:cs typeface="Times New Roman" panose="02020603050405020304" pitchFamily="18" charset="0"/>
                      </a:rPr>
                      <m:t>𝑑</m:t>
                    </m:r>
                  </m:oMath>
                </a14:m>
                <a:r>
                  <a:rPr lang="en-US" sz="2000" dirty="0">
                    <a:latin typeface="Cambria" panose="02040503050406030204" pitchFamily="18" charset="0"/>
                    <a:cs typeface="Times New Roman" panose="02020603050405020304" pitchFamily="18" charset="0"/>
                  </a:rPr>
                  <a:t>, that is, the shallowest goal is beyond the depth limit.</a:t>
                </a:r>
              </a:p>
              <a:p>
                <a:pPr marL="342900" indent="-342900" algn="just">
                  <a:lnSpc>
                    <a:spcPct val="114000"/>
                  </a:lnSpc>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Depth-limited search will also be </a:t>
                </a:r>
                <a:r>
                  <a:rPr lang="en-US" sz="2000" dirty="0">
                    <a:solidFill>
                      <a:srgbClr val="C00000"/>
                    </a:solidFill>
                    <a:latin typeface="Cambria" panose="02040503050406030204" pitchFamily="18" charset="0"/>
                    <a:cs typeface="Times New Roman" panose="02020603050405020304" pitchFamily="18" charset="0"/>
                  </a:rPr>
                  <a:t>non-optimal</a:t>
                </a:r>
                <a:r>
                  <a:rPr lang="en-US" sz="2000" dirty="0">
                    <a:latin typeface="Cambria" panose="02040503050406030204" pitchFamily="18" charset="0"/>
                    <a:cs typeface="Times New Roman" panose="02020603050405020304" pitchFamily="18" charset="0"/>
                  </a:rPr>
                  <a:t> if we choose </a:t>
                </a:r>
                <a14:m>
                  <m:oMath xmlns:m="http://schemas.openxmlformats.org/officeDocument/2006/math">
                    <m:r>
                      <a:rPr lang="en-US" sz="2000" i="1">
                        <a:solidFill>
                          <a:srgbClr val="000099"/>
                        </a:solidFill>
                        <a:latin typeface="Cambria Math"/>
                        <a:cs typeface="Times New Roman" panose="02020603050405020304" pitchFamily="18" charset="0"/>
                      </a:rPr>
                      <m:t>𝐿</m:t>
                    </m:r>
                    <m:r>
                      <a:rPr lang="en-US" sz="2000" i="1">
                        <a:solidFill>
                          <a:srgbClr val="000099"/>
                        </a:solidFill>
                        <a:latin typeface="Cambria Math"/>
                        <a:cs typeface="Times New Roman" panose="02020603050405020304" pitchFamily="18" charset="0"/>
                      </a:rPr>
                      <m:t>&gt;</m:t>
                    </m:r>
                    <m:r>
                      <a:rPr lang="en-US" sz="2000" i="1">
                        <a:solidFill>
                          <a:srgbClr val="000099"/>
                        </a:solidFill>
                        <a:latin typeface="Cambria Math"/>
                        <a:ea typeface="Cambria Math"/>
                        <a:cs typeface="Times New Roman" panose="02020603050405020304" pitchFamily="18" charset="0"/>
                      </a:rPr>
                      <m:t>𝑑</m:t>
                    </m:r>
                  </m:oMath>
                </a14:m>
                <a:r>
                  <a:rPr lang="en-US" sz="2000" dirty="0">
                    <a:solidFill>
                      <a:srgbClr val="000099"/>
                    </a:solidFill>
                    <a:latin typeface="Cambria" panose="02040503050406030204" pitchFamily="18" charset="0"/>
                    <a:cs typeface="Times New Roman" panose="02020603050405020304" pitchFamily="18" charset="0"/>
                  </a:rPr>
                  <a:t>. </a:t>
                </a:r>
                <a:endParaRPr lang="en-US" sz="2000" dirty="0">
                  <a:latin typeface="Cambria" panose="02040503050406030204" pitchFamily="18" charset="0"/>
                  <a:cs typeface="Times New Roman" panose="02020603050405020304" pitchFamily="18" charset="0"/>
                </a:endParaRPr>
              </a:p>
              <a:p>
                <a:pPr marL="342900" indent="-342900" algn="just">
                  <a:lnSpc>
                    <a:spcPct val="114000"/>
                  </a:lnSpc>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Its </a:t>
                </a:r>
                <a:r>
                  <a:rPr lang="en-US" sz="2000" dirty="0">
                    <a:solidFill>
                      <a:srgbClr val="C00000"/>
                    </a:solidFill>
                    <a:latin typeface="Cambria" panose="02040503050406030204" pitchFamily="18" charset="0"/>
                    <a:cs typeface="Times New Roman" panose="02020603050405020304" pitchFamily="18" charset="0"/>
                  </a:rPr>
                  <a:t>time complexity is </a:t>
                </a:r>
                <a14:m>
                  <m:oMath xmlns:m="http://schemas.openxmlformats.org/officeDocument/2006/math">
                    <m:r>
                      <a:rPr lang="en-US" sz="2000" i="1">
                        <a:solidFill>
                          <a:srgbClr val="C00000"/>
                        </a:solidFill>
                        <a:latin typeface="Cambria Math"/>
                        <a:cs typeface="Times New Roman" panose="02020603050405020304" pitchFamily="18" charset="0"/>
                      </a:rPr>
                      <m:t>𝑂</m:t>
                    </m:r>
                    <m:r>
                      <a:rPr lang="en-US" sz="2000" i="1">
                        <a:solidFill>
                          <a:srgbClr val="C00000"/>
                        </a:solidFill>
                        <a:latin typeface="Cambria Math"/>
                        <a:cs typeface="Times New Roman" panose="02020603050405020304" pitchFamily="18" charset="0"/>
                      </a:rPr>
                      <m:t>(</m:t>
                    </m:r>
                    <m:sSup>
                      <m:sSupPr>
                        <m:ctrlPr>
                          <a:rPr lang="en-US" sz="2000" i="1">
                            <a:solidFill>
                              <a:srgbClr val="C00000"/>
                            </a:solidFill>
                            <a:latin typeface="Cambria Math"/>
                            <a:cs typeface="Times New Roman" panose="02020603050405020304" pitchFamily="18" charset="0"/>
                          </a:rPr>
                        </m:ctrlPr>
                      </m:sSupPr>
                      <m:e>
                        <m:r>
                          <a:rPr lang="en-US" sz="2000" i="1">
                            <a:solidFill>
                              <a:srgbClr val="C00000"/>
                            </a:solidFill>
                            <a:latin typeface="Cambria Math"/>
                            <a:cs typeface="Times New Roman" panose="02020603050405020304" pitchFamily="18" charset="0"/>
                          </a:rPr>
                          <m:t>𝑏</m:t>
                        </m:r>
                      </m:e>
                      <m:sup>
                        <m:r>
                          <a:rPr lang="en-US" sz="2000" i="1">
                            <a:solidFill>
                              <a:srgbClr val="C00000"/>
                            </a:solidFill>
                            <a:latin typeface="Cambria Math"/>
                            <a:cs typeface="Times New Roman" panose="02020603050405020304" pitchFamily="18" charset="0"/>
                          </a:rPr>
                          <m:t>𝐿</m:t>
                        </m:r>
                      </m:sup>
                    </m:sSup>
                    <m:r>
                      <a:rPr lang="en-US" sz="2000" i="1">
                        <a:solidFill>
                          <a:srgbClr val="C00000"/>
                        </a:solidFill>
                        <a:latin typeface="Cambria Math"/>
                        <a:cs typeface="Times New Roman" panose="02020603050405020304" pitchFamily="18" charset="0"/>
                      </a:rPr>
                      <m:t>)</m:t>
                    </m:r>
                  </m:oMath>
                </a14:m>
                <a:r>
                  <a:rPr lang="en-US" sz="2000" i="1" dirty="0">
                    <a:latin typeface="Cambria" panose="02040503050406030204" pitchFamily="18" charset="0"/>
                    <a:cs typeface="Times New Roman" panose="02020603050405020304" pitchFamily="18" charset="0"/>
                  </a:rPr>
                  <a:t> </a:t>
                </a:r>
                <a:r>
                  <a:rPr lang="en-US" sz="2000" dirty="0">
                    <a:latin typeface="Cambria" panose="02040503050406030204" pitchFamily="18" charset="0"/>
                    <a:cs typeface="Times New Roman" panose="02020603050405020304" pitchFamily="18" charset="0"/>
                  </a:rPr>
                  <a:t>and its </a:t>
                </a:r>
                <a:r>
                  <a:rPr lang="en-US" sz="2000" dirty="0">
                    <a:solidFill>
                      <a:srgbClr val="C00000"/>
                    </a:solidFill>
                    <a:latin typeface="Cambria" panose="02040503050406030204" pitchFamily="18" charset="0"/>
                    <a:cs typeface="Times New Roman" panose="02020603050405020304" pitchFamily="18" charset="0"/>
                  </a:rPr>
                  <a:t>space complexity is </a:t>
                </a:r>
                <a14:m>
                  <m:oMath xmlns:m="http://schemas.openxmlformats.org/officeDocument/2006/math">
                    <m:r>
                      <a:rPr lang="en-US" sz="2000" i="1">
                        <a:solidFill>
                          <a:srgbClr val="C00000"/>
                        </a:solidFill>
                        <a:latin typeface="Cambria Math"/>
                        <a:cs typeface="Times New Roman" panose="02020603050405020304" pitchFamily="18" charset="0"/>
                      </a:rPr>
                      <m:t>𝑂</m:t>
                    </m:r>
                    <m:r>
                      <a:rPr lang="en-US" sz="2000" i="1">
                        <a:solidFill>
                          <a:srgbClr val="C00000"/>
                        </a:solidFill>
                        <a:latin typeface="Cambria Math"/>
                        <a:cs typeface="Times New Roman" panose="02020603050405020304" pitchFamily="18" charset="0"/>
                      </a:rPr>
                      <m:t>(</m:t>
                    </m:r>
                    <m:r>
                      <a:rPr lang="en-US" sz="2000" i="1">
                        <a:solidFill>
                          <a:srgbClr val="C00000"/>
                        </a:solidFill>
                        <a:latin typeface="Cambria Math"/>
                        <a:cs typeface="Times New Roman" panose="02020603050405020304" pitchFamily="18" charset="0"/>
                      </a:rPr>
                      <m:t>𝑏𝐿</m:t>
                    </m:r>
                    <m:r>
                      <a:rPr lang="en-US" sz="2000" i="1">
                        <a:solidFill>
                          <a:srgbClr val="C00000"/>
                        </a:solidFill>
                        <a:latin typeface="Cambria Math"/>
                        <a:cs typeface="Times New Roman" panose="02020603050405020304" pitchFamily="18" charset="0"/>
                      </a:rPr>
                      <m:t>)</m:t>
                    </m:r>
                  </m:oMath>
                </a14:m>
                <a:r>
                  <a:rPr lang="en-US" sz="2000" i="1" dirty="0">
                    <a:latin typeface="Cambria" panose="02040503050406030204" pitchFamily="18" charset="0"/>
                    <a:cs typeface="Times New Roman" panose="02020603050405020304" pitchFamily="18" charset="0"/>
                  </a:rPr>
                  <a:t>.</a:t>
                </a:r>
              </a:p>
              <a:p>
                <a:pPr marL="342900" indent="-342900" algn="just">
                  <a:lnSpc>
                    <a:spcPct val="114000"/>
                  </a:lnSpc>
                  <a:buClr>
                    <a:srgbClr val="C00000"/>
                  </a:buClr>
                  <a:buFont typeface="Wingdings" panose="05000000000000000000" pitchFamily="2" charset="2"/>
                  <a:buChar char="Ø"/>
                </a:pPr>
                <a:r>
                  <a:rPr lang="en-US" sz="2000" dirty="0">
                    <a:solidFill>
                      <a:srgbClr val="C00000"/>
                    </a:solidFill>
                    <a:latin typeface="Cambria" panose="02040503050406030204" pitchFamily="18" charset="0"/>
                    <a:cs typeface="Times New Roman" panose="02020603050405020304" pitchFamily="18" charset="0"/>
                  </a:rPr>
                  <a:t>Depth-first search </a:t>
                </a:r>
                <a:r>
                  <a:rPr lang="en-US" sz="2000" dirty="0">
                    <a:latin typeface="Cambria" panose="02040503050406030204" pitchFamily="18" charset="0"/>
                    <a:cs typeface="Times New Roman" panose="02020603050405020304" pitchFamily="18" charset="0"/>
                  </a:rPr>
                  <a:t>can be viewed as a </a:t>
                </a:r>
                <a:r>
                  <a:rPr lang="en-US" sz="2000" dirty="0">
                    <a:solidFill>
                      <a:srgbClr val="000099"/>
                    </a:solidFill>
                    <a:latin typeface="Cambria" panose="02040503050406030204" pitchFamily="18" charset="0"/>
                    <a:cs typeface="Times New Roman" panose="02020603050405020304" pitchFamily="18" charset="0"/>
                  </a:rPr>
                  <a:t>special case of depth-limited search with </a:t>
                </a:r>
                <a14:m>
                  <m:oMath xmlns:m="http://schemas.openxmlformats.org/officeDocument/2006/math">
                    <m:r>
                      <a:rPr lang="en-US" sz="2000" i="1">
                        <a:solidFill>
                          <a:srgbClr val="000099"/>
                        </a:solidFill>
                        <a:latin typeface="Cambria Math"/>
                        <a:cs typeface="Times New Roman" panose="02020603050405020304" pitchFamily="18" charset="0"/>
                      </a:rPr>
                      <m:t>𝐿</m:t>
                    </m:r>
                    <m:r>
                      <a:rPr lang="en-US" sz="2000" i="1">
                        <a:solidFill>
                          <a:srgbClr val="000099"/>
                        </a:solidFill>
                        <a:latin typeface="Cambria Math"/>
                        <a:ea typeface="Cambria Math"/>
                        <a:cs typeface="Times New Roman" panose="02020603050405020304" pitchFamily="18" charset="0"/>
                      </a:rPr>
                      <m:t>=∞</m:t>
                    </m:r>
                  </m:oMath>
                </a14:m>
                <a:r>
                  <a:rPr lang="en-US" sz="2000" i="1" dirty="0">
                    <a:latin typeface="Cambria" panose="02040503050406030204" pitchFamily="18" charset="0"/>
                    <a:cs typeface="Times New Roman" panose="02020603050405020304" pitchFamily="18" charset="0"/>
                  </a:rPr>
                  <a:t>.</a:t>
                </a:r>
                <a:endParaRPr lang="en-US" sz="2000" i="1" dirty="0">
                  <a:solidFill>
                    <a:srgbClr val="000099"/>
                  </a:solidFill>
                  <a:latin typeface="Cambria" panose="02040503050406030204" pitchFamily="18" charset="0"/>
                  <a:cs typeface="Times New Roman" panose="02020603050405020304" pitchFamily="18" charset="0"/>
                </a:endParaRPr>
              </a:p>
              <a:p>
                <a:pPr marL="457200" indent="-457200" algn="just">
                  <a:lnSpc>
                    <a:spcPct val="114000"/>
                  </a:lnSpc>
                  <a:buClr>
                    <a:srgbClr val="C00000"/>
                  </a:buClr>
                  <a:buFont typeface="Wingdings" pitchFamily="2" charset="2"/>
                  <a:buChar char="Ø"/>
                </a:pPr>
                <a:endParaRPr lang="en-US" sz="2000" dirty="0">
                  <a:solidFill>
                    <a:srgbClr val="000099"/>
                  </a:solidFill>
                  <a:latin typeface="Cambria" panose="02040503050406030204" pitchFamily="18" charset="0"/>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763000" cy="4413709"/>
              </a:xfrm>
              <a:prstGeom prst="rect">
                <a:avLst/>
              </a:prstGeom>
              <a:blipFill rotWithShape="1">
                <a:blip r:embed="rId3"/>
                <a:stretch>
                  <a:fillRect l="-695" t="-414" r="-626"/>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Depth-limited Search</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3694638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Restricted Form of General Agent</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1752600"/>
            <a:ext cx="8448675"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72754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Depth-limited Search</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2105025"/>
            <a:ext cx="69437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93610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763000" cy="5588005"/>
          </a:xfrm>
          <a:prstGeom prst="rect">
            <a:avLst/>
          </a:prstGeom>
        </p:spPr>
        <p:txBody>
          <a:bodyPr wrap="square">
            <a:spAutoFit/>
          </a:bodyPr>
          <a:lstStyle/>
          <a:p>
            <a:pPr marL="342900" indent="-342900" algn="just">
              <a:lnSpc>
                <a:spcPct val="114000"/>
              </a:lnSpc>
              <a:buClr>
                <a:srgbClr val="C00000"/>
              </a:buClr>
              <a:buFont typeface="Wingdings" panose="05000000000000000000" pitchFamily="2" charset="2"/>
              <a:buChar char="Ø"/>
            </a:pPr>
            <a:r>
              <a:rPr lang="en-US" sz="2100" b="1" dirty="0" smtClean="0">
                <a:solidFill>
                  <a:srgbClr val="C00000"/>
                </a:solidFill>
                <a:latin typeface="Cambria" panose="02040503050406030204" pitchFamily="18" charset="0"/>
                <a:cs typeface="Times New Roman" panose="02020603050405020304" pitchFamily="18" charset="0"/>
              </a:rPr>
              <a:t>Iterative </a:t>
            </a:r>
            <a:r>
              <a:rPr lang="en-US" sz="2100" b="1" dirty="0">
                <a:solidFill>
                  <a:srgbClr val="C00000"/>
                </a:solidFill>
                <a:latin typeface="Cambria" panose="02040503050406030204" pitchFamily="18" charset="0"/>
                <a:cs typeface="Times New Roman" panose="02020603050405020304" pitchFamily="18" charset="0"/>
              </a:rPr>
              <a:t>deepening search </a:t>
            </a:r>
            <a:r>
              <a:rPr lang="en-US" sz="2100" dirty="0">
                <a:latin typeface="Cambria" panose="02040503050406030204" pitchFamily="18" charset="0"/>
                <a:cs typeface="Times New Roman" panose="02020603050405020304" pitchFamily="18" charset="0"/>
              </a:rPr>
              <a:t>(or iterative deepening depth-first search) is a general strategy, often </a:t>
            </a:r>
            <a:r>
              <a:rPr lang="en-US" sz="2100" dirty="0">
                <a:solidFill>
                  <a:srgbClr val="000099"/>
                </a:solidFill>
                <a:latin typeface="Cambria" panose="02040503050406030204" pitchFamily="18" charset="0"/>
                <a:cs typeface="Times New Roman" panose="02020603050405020304" pitchFamily="18" charset="0"/>
              </a:rPr>
              <a:t>used in combination with depth-first search, that finds the best depth limit</a:t>
            </a:r>
            <a:r>
              <a:rPr lang="en-US" sz="2100" dirty="0">
                <a:latin typeface="Cambria" panose="02040503050406030204" pitchFamily="18" charset="0"/>
                <a:cs typeface="Times New Roman" panose="02020603050405020304" pitchFamily="18" charset="0"/>
              </a:rPr>
              <a:t>. </a:t>
            </a:r>
          </a:p>
          <a:p>
            <a:pPr marL="342900" indent="-342900" algn="just">
              <a:lnSpc>
                <a:spcPct val="114000"/>
              </a:lnSpc>
              <a:buClr>
                <a:srgbClr val="C00000"/>
              </a:buClr>
              <a:buFont typeface="Wingdings" panose="05000000000000000000" pitchFamily="2" charset="2"/>
              <a:buChar char="Ø"/>
            </a:pPr>
            <a:r>
              <a:rPr lang="en-US" sz="2100" dirty="0">
                <a:latin typeface="Cambria" panose="02040503050406030204" pitchFamily="18" charset="0"/>
                <a:cs typeface="Times New Roman" panose="02020603050405020304" pitchFamily="18" charset="0"/>
              </a:rPr>
              <a:t>It does this by gradually </a:t>
            </a:r>
            <a:r>
              <a:rPr lang="en-US" sz="2100" dirty="0">
                <a:solidFill>
                  <a:srgbClr val="C00000"/>
                </a:solidFill>
                <a:latin typeface="Cambria" panose="02040503050406030204" pitchFamily="18" charset="0"/>
                <a:cs typeface="Times New Roman" panose="02020603050405020304" pitchFamily="18" charset="0"/>
              </a:rPr>
              <a:t>increasing the limit-first 0, then 1, then 2, and so on-until a goal is found</a:t>
            </a:r>
            <a:r>
              <a:rPr lang="en-US" sz="2100" dirty="0">
                <a:latin typeface="Cambria" panose="02040503050406030204" pitchFamily="18" charset="0"/>
                <a:cs typeface="Times New Roman" panose="02020603050405020304" pitchFamily="18" charset="0"/>
              </a:rPr>
              <a:t>.</a:t>
            </a:r>
          </a:p>
          <a:p>
            <a:pPr marL="342900" indent="-342900" algn="just">
              <a:lnSpc>
                <a:spcPct val="114000"/>
              </a:lnSpc>
              <a:buClr>
                <a:srgbClr val="C00000"/>
              </a:buClr>
              <a:buFont typeface="Wingdings" panose="05000000000000000000" pitchFamily="2" charset="2"/>
              <a:buChar char="Ø"/>
            </a:pPr>
            <a:r>
              <a:rPr lang="en-US" sz="2100" dirty="0">
                <a:latin typeface="Cambria" panose="02040503050406030204" pitchFamily="18" charset="0"/>
                <a:cs typeface="Times New Roman" panose="02020603050405020304" pitchFamily="18" charset="0"/>
              </a:rPr>
              <a:t>This will occur when the depth limit reaches d, the depth of the shallowest goal node.</a:t>
            </a:r>
          </a:p>
          <a:p>
            <a:pPr marL="342900" indent="-342900" algn="just">
              <a:lnSpc>
                <a:spcPct val="114000"/>
              </a:lnSpc>
              <a:buClr>
                <a:srgbClr val="C00000"/>
              </a:buClr>
              <a:buFont typeface="Wingdings" panose="05000000000000000000" pitchFamily="2" charset="2"/>
              <a:buChar char="Ø"/>
            </a:pPr>
            <a:r>
              <a:rPr lang="en-US" sz="2100" dirty="0">
                <a:solidFill>
                  <a:srgbClr val="C00000"/>
                </a:solidFill>
                <a:latin typeface="Cambria" panose="02040503050406030204" pitchFamily="18" charset="0"/>
                <a:cs typeface="Times New Roman" panose="02020603050405020304" pitchFamily="18" charset="0"/>
              </a:rPr>
              <a:t>Iterative deepening combines </a:t>
            </a:r>
            <a:r>
              <a:rPr lang="en-US" sz="2100" dirty="0">
                <a:latin typeface="Cambria" panose="02040503050406030204" pitchFamily="18" charset="0"/>
                <a:cs typeface="Times New Roman" panose="02020603050405020304" pitchFamily="18" charset="0"/>
              </a:rPr>
              <a:t>the </a:t>
            </a:r>
            <a:r>
              <a:rPr lang="en-US" sz="2100" dirty="0">
                <a:solidFill>
                  <a:srgbClr val="C00000"/>
                </a:solidFill>
                <a:latin typeface="Cambria" panose="02040503050406030204" pitchFamily="18" charset="0"/>
                <a:cs typeface="Times New Roman" panose="02020603050405020304" pitchFamily="18" charset="0"/>
              </a:rPr>
              <a:t>benefits</a:t>
            </a:r>
            <a:r>
              <a:rPr lang="en-US" sz="2100" dirty="0">
                <a:latin typeface="Cambria" panose="02040503050406030204" pitchFamily="18" charset="0"/>
                <a:cs typeface="Times New Roman" panose="02020603050405020304" pitchFamily="18" charset="0"/>
              </a:rPr>
              <a:t> of </a:t>
            </a:r>
            <a:r>
              <a:rPr lang="en-US" sz="2100" dirty="0">
                <a:solidFill>
                  <a:srgbClr val="000099"/>
                </a:solidFill>
                <a:latin typeface="Cambria" panose="02040503050406030204" pitchFamily="18" charset="0"/>
                <a:cs typeface="Times New Roman" panose="02020603050405020304" pitchFamily="18" charset="0"/>
              </a:rPr>
              <a:t>depth-first</a:t>
            </a:r>
            <a:r>
              <a:rPr lang="en-US" sz="2100" dirty="0">
                <a:latin typeface="Cambria" panose="02040503050406030204" pitchFamily="18" charset="0"/>
                <a:cs typeface="Times New Roman" panose="02020603050405020304" pitchFamily="18" charset="0"/>
              </a:rPr>
              <a:t> and </a:t>
            </a:r>
            <a:r>
              <a:rPr lang="en-US" sz="2100" dirty="0">
                <a:solidFill>
                  <a:srgbClr val="000099"/>
                </a:solidFill>
                <a:latin typeface="Cambria" panose="02040503050406030204" pitchFamily="18" charset="0"/>
                <a:cs typeface="Times New Roman" panose="02020603050405020304" pitchFamily="18" charset="0"/>
              </a:rPr>
              <a:t>breadth-first search</a:t>
            </a:r>
            <a:r>
              <a:rPr lang="en-US" sz="2100" dirty="0">
                <a:latin typeface="Cambria" panose="02040503050406030204" pitchFamily="18" charset="0"/>
                <a:cs typeface="Times New Roman" panose="02020603050405020304" pitchFamily="18" charset="0"/>
              </a:rPr>
              <a:t>. </a:t>
            </a:r>
          </a:p>
          <a:p>
            <a:pPr marL="342900" indent="-342900" algn="just">
              <a:lnSpc>
                <a:spcPct val="114000"/>
              </a:lnSpc>
              <a:buClr>
                <a:srgbClr val="C00000"/>
              </a:buClr>
              <a:buFont typeface="Wingdings" panose="05000000000000000000" pitchFamily="2" charset="2"/>
              <a:buChar char="Ø"/>
            </a:pPr>
            <a:r>
              <a:rPr lang="en-US" sz="2100" dirty="0">
                <a:latin typeface="Cambria" panose="02040503050406030204" pitchFamily="18" charset="0"/>
                <a:cs typeface="Times New Roman" panose="02020603050405020304" pitchFamily="18" charset="0"/>
              </a:rPr>
              <a:t>Like </a:t>
            </a:r>
            <a:r>
              <a:rPr lang="en-US" sz="2100" dirty="0">
                <a:solidFill>
                  <a:srgbClr val="C00000"/>
                </a:solidFill>
                <a:latin typeface="Cambria" panose="02040503050406030204" pitchFamily="18" charset="0"/>
                <a:cs typeface="Times New Roman" panose="02020603050405020304" pitchFamily="18" charset="0"/>
              </a:rPr>
              <a:t>depth-first search</a:t>
            </a:r>
            <a:r>
              <a:rPr lang="en-US" sz="2100" dirty="0">
                <a:latin typeface="Cambria" panose="02040503050406030204" pitchFamily="18" charset="0"/>
                <a:cs typeface="Times New Roman" panose="02020603050405020304" pitchFamily="18" charset="0"/>
              </a:rPr>
              <a:t>, its </a:t>
            </a:r>
            <a:r>
              <a:rPr lang="en-US" sz="2100" dirty="0">
                <a:solidFill>
                  <a:srgbClr val="000099"/>
                </a:solidFill>
                <a:latin typeface="Cambria" panose="02040503050406030204" pitchFamily="18" charset="0"/>
                <a:cs typeface="Times New Roman" panose="02020603050405020304" pitchFamily="18" charset="0"/>
              </a:rPr>
              <a:t>memory requirements are very modest</a:t>
            </a:r>
            <a:r>
              <a:rPr lang="en-US" sz="2100" dirty="0">
                <a:latin typeface="Cambria" panose="02040503050406030204" pitchFamily="18" charset="0"/>
                <a:cs typeface="Times New Roman" panose="02020603050405020304" pitchFamily="18" charset="0"/>
              </a:rPr>
              <a:t>: O(</a:t>
            </a:r>
            <a:r>
              <a:rPr lang="en-US" sz="2100" dirty="0" err="1">
                <a:latin typeface="Cambria" panose="02040503050406030204" pitchFamily="18" charset="0"/>
                <a:cs typeface="Times New Roman" panose="02020603050405020304" pitchFamily="18" charset="0"/>
              </a:rPr>
              <a:t>bd</a:t>
            </a:r>
            <a:r>
              <a:rPr lang="en-US" sz="2100" dirty="0">
                <a:latin typeface="Cambria" panose="02040503050406030204" pitchFamily="18" charset="0"/>
                <a:cs typeface="Times New Roman" panose="02020603050405020304" pitchFamily="18" charset="0"/>
              </a:rPr>
              <a:t>) to be precise. </a:t>
            </a:r>
          </a:p>
          <a:p>
            <a:pPr marL="342900" indent="-342900" algn="just">
              <a:lnSpc>
                <a:spcPct val="114000"/>
              </a:lnSpc>
              <a:buClr>
                <a:srgbClr val="C00000"/>
              </a:buClr>
              <a:buFont typeface="Wingdings" panose="05000000000000000000" pitchFamily="2" charset="2"/>
              <a:buChar char="Ø"/>
            </a:pPr>
            <a:r>
              <a:rPr lang="en-US" sz="2100" dirty="0">
                <a:solidFill>
                  <a:srgbClr val="C00000"/>
                </a:solidFill>
                <a:latin typeface="Cambria" panose="02040503050406030204" pitchFamily="18" charset="0"/>
                <a:cs typeface="Times New Roman" panose="02020603050405020304" pitchFamily="18" charset="0"/>
              </a:rPr>
              <a:t>Like breadth-first search</a:t>
            </a:r>
            <a:r>
              <a:rPr lang="en-US" sz="2100" dirty="0">
                <a:latin typeface="Cambria" panose="02040503050406030204" pitchFamily="18" charset="0"/>
                <a:cs typeface="Times New Roman" panose="02020603050405020304" pitchFamily="18" charset="0"/>
              </a:rPr>
              <a:t>, it is </a:t>
            </a:r>
            <a:r>
              <a:rPr lang="en-US" sz="2100" dirty="0">
                <a:solidFill>
                  <a:srgbClr val="000099"/>
                </a:solidFill>
                <a:latin typeface="Cambria" panose="02040503050406030204" pitchFamily="18" charset="0"/>
                <a:cs typeface="Times New Roman" panose="02020603050405020304" pitchFamily="18" charset="0"/>
              </a:rPr>
              <a:t>complete when the branching factor is finite and optimal when the path cost is a non-decreasing function </a:t>
            </a:r>
            <a:r>
              <a:rPr lang="en-US" sz="2100" dirty="0">
                <a:latin typeface="Cambria" panose="02040503050406030204" pitchFamily="18" charset="0"/>
                <a:cs typeface="Times New Roman" panose="02020603050405020304" pitchFamily="18" charset="0"/>
              </a:rPr>
              <a:t>of the depth of the node.</a:t>
            </a:r>
            <a:endParaRPr lang="en-US" sz="2100" dirty="0">
              <a:solidFill>
                <a:srgbClr val="000099"/>
              </a:solidFill>
              <a:latin typeface="Cambria" panose="02040503050406030204" pitchFamily="18" charset="0"/>
              <a:cs typeface="Times New Roman" panose="02020603050405020304" pitchFamily="18" charset="0"/>
            </a:endParaRPr>
          </a:p>
          <a:p>
            <a:pPr marL="342900" indent="-342900" algn="just">
              <a:lnSpc>
                <a:spcPct val="114000"/>
              </a:lnSpc>
              <a:buClr>
                <a:srgbClr val="C00000"/>
              </a:buClr>
              <a:buFont typeface="Wingdings" panose="05000000000000000000" pitchFamily="2" charset="2"/>
              <a:buChar char="Ø"/>
            </a:pPr>
            <a:endParaRPr lang="en-US" sz="2100" dirty="0">
              <a:solidFill>
                <a:srgbClr val="000099"/>
              </a:solidFill>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Iterative Deepening Search</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12954733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smtClean="0">
                    <a:solidFill>
                      <a:srgbClr val="FF0000"/>
                    </a:solidFill>
                    <a:latin typeface="Cambria" panose="02040503050406030204" pitchFamily="18" charset="0"/>
                  </a:rPr>
                  <a:t>Iterative Deepening Search (</a:t>
                </a:r>
                <a14:m>
                  <m:oMath xmlns:m="http://schemas.openxmlformats.org/officeDocument/2006/math">
                    <m:r>
                      <a:rPr lang="en-US" sz="2400" b="1" i="1" dirty="0">
                        <a:solidFill>
                          <a:srgbClr val="FF0000"/>
                        </a:solidFill>
                        <a:latin typeface="Cambria Math"/>
                      </a:rPr>
                      <m:t>𝒍</m:t>
                    </m:r>
                    <m:r>
                      <a:rPr lang="en-US" sz="2400" b="1" i="1" dirty="0">
                        <a:solidFill>
                          <a:srgbClr val="FF0000"/>
                        </a:solidFill>
                        <a:latin typeface="Cambria Math"/>
                      </a:rPr>
                      <m:t>=</m:t>
                    </m:r>
                    <m:r>
                      <a:rPr lang="en-US" sz="2400" b="1" i="1" dirty="0" smtClean="0">
                        <a:solidFill>
                          <a:srgbClr val="FF0000"/>
                        </a:solidFill>
                        <a:latin typeface="Cambria Math"/>
                      </a:rPr>
                      <m:t>𝟏</m:t>
                    </m:r>
                  </m:oMath>
                </a14:m>
                <a:r>
                  <a:rPr lang="en-US" sz="2400" b="1" dirty="0">
                    <a:solidFill>
                      <a:srgbClr val="FF0000"/>
                    </a:solidFill>
                    <a:latin typeface="Cambria" panose="02040503050406030204" pitchFamily="18" charset="0"/>
                  </a:rPr>
                  <a:t>)</a:t>
                </a:r>
                <a:endParaRPr lang="ar-EG" sz="2400" b="1" dirty="0">
                  <a:solidFill>
                    <a:srgbClr val="FF0000"/>
                  </a:solidFill>
                  <a:latin typeface="Cambria" panose="02040503050406030204" pitchFamily="18" charset="0"/>
                  <a:cs typeface="Arial" pitchFamily="34"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0" y="1066800"/>
                <a:ext cx="9144000" cy="381000"/>
              </a:xfrm>
              <a:prstGeom prst="rect">
                <a:avLst/>
              </a:prstGeom>
              <a:blipFill rotWithShape="1">
                <a:blip r:embed="rId3"/>
                <a:stretch>
                  <a:fillRect l="-864" t="-17910" b="-40299"/>
                </a:stretch>
              </a:blipFill>
            </p:spPr>
            <p:txBody>
              <a:bodyPr/>
              <a:lstStyle/>
              <a:p>
                <a:r>
                  <a:rPr lang="ar-EG">
                    <a:noFill/>
                  </a:rPr>
                  <a:t> </a:t>
                </a:r>
              </a:p>
            </p:txBody>
          </p:sp>
        </mc:Fallback>
      </mc:AlternateContent>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216" y="1676400"/>
            <a:ext cx="8400784" cy="1071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845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smtClean="0">
                    <a:solidFill>
                      <a:srgbClr val="FF0000"/>
                    </a:solidFill>
                    <a:latin typeface="Cambria" panose="02040503050406030204" pitchFamily="18" charset="0"/>
                  </a:rPr>
                  <a:t>Iterative Deepening Search (</a:t>
                </a:r>
                <a14:m>
                  <m:oMath xmlns:m="http://schemas.openxmlformats.org/officeDocument/2006/math">
                    <m:r>
                      <a:rPr lang="en-US" sz="2400" b="1" i="1" dirty="0">
                        <a:solidFill>
                          <a:srgbClr val="FF0000"/>
                        </a:solidFill>
                        <a:latin typeface="Cambria Math"/>
                      </a:rPr>
                      <m:t>𝒍</m:t>
                    </m:r>
                    <m:r>
                      <a:rPr lang="en-US" sz="2400" b="1" i="1" dirty="0">
                        <a:solidFill>
                          <a:srgbClr val="FF0000"/>
                        </a:solidFill>
                        <a:latin typeface="Cambria Math"/>
                      </a:rPr>
                      <m:t>=</m:t>
                    </m:r>
                    <m:r>
                      <a:rPr lang="en-US" sz="2400" b="1" i="1" dirty="0" smtClean="0">
                        <a:solidFill>
                          <a:srgbClr val="FF0000"/>
                        </a:solidFill>
                        <a:latin typeface="Cambria Math"/>
                      </a:rPr>
                      <m:t>𝟐</m:t>
                    </m:r>
                  </m:oMath>
                </a14:m>
                <a:r>
                  <a:rPr lang="en-US" sz="2400" b="1" dirty="0">
                    <a:solidFill>
                      <a:srgbClr val="FF0000"/>
                    </a:solidFill>
                    <a:latin typeface="Cambria" panose="02040503050406030204" pitchFamily="18" charset="0"/>
                  </a:rPr>
                  <a:t>)</a:t>
                </a:r>
                <a:endParaRPr lang="ar-EG" sz="2400" b="1" dirty="0">
                  <a:solidFill>
                    <a:srgbClr val="FF0000"/>
                  </a:solidFill>
                  <a:latin typeface="Cambria" panose="02040503050406030204" pitchFamily="18" charset="0"/>
                  <a:cs typeface="Arial" pitchFamily="34"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0" y="1066800"/>
                <a:ext cx="9144000" cy="381000"/>
              </a:xfrm>
              <a:prstGeom prst="rect">
                <a:avLst/>
              </a:prstGeom>
              <a:blipFill rotWithShape="1">
                <a:blip r:embed="rId3"/>
                <a:stretch>
                  <a:fillRect l="-864" t="-17910" b="-40299"/>
                </a:stretch>
              </a:blipFill>
            </p:spPr>
            <p:txBody>
              <a:bodyPr/>
              <a:lstStyle/>
              <a:p>
                <a:r>
                  <a:rPr lang="ar-EG">
                    <a:noFill/>
                  </a:rPr>
                  <a:t> </a:t>
                </a:r>
              </a:p>
            </p:txBody>
          </p:sp>
        </mc:Fallback>
      </mc:AlternateContent>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954" y="1649054"/>
            <a:ext cx="8106646" cy="2237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9496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Iterative Deepening Search (</a:t>
                </a:r>
                <a14:m>
                  <m:oMath xmlns:m="http://schemas.openxmlformats.org/officeDocument/2006/math">
                    <m:r>
                      <a:rPr lang="en-US" sz="2400" b="1" i="1" dirty="0" smtClean="0">
                        <a:solidFill>
                          <a:srgbClr val="FF0000"/>
                        </a:solidFill>
                        <a:latin typeface="Cambria Math"/>
                      </a:rPr>
                      <m:t>𝒍</m:t>
                    </m:r>
                    <m:r>
                      <a:rPr lang="en-US" sz="2400" b="1" i="1" dirty="0" smtClean="0">
                        <a:solidFill>
                          <a:srgbClr val="FF0000"/>
                        </a:solidFill>
                        <a:latin typeface="Cambria Math"/>
                      </a:rPr>
                      <m:t>=</m:t>
                    </m:r>
                    <m:r>
                      <a:rPr lang="en-US" sz="2400" b="1" i="1" dirty="0" smtClean="0">
                        <a:solidFill>
                          <a:srgbClr val="FF0000"/>
                        </a:solidFill>
                        <a:latin typeface="Cambria Math"/>
                      </a:rPr>
                      <m:t>𝟑</m:t>
                    </m:r>
                  </m:oMath>
                </a14:m>
                <a:r>
                  <a:rPr lang="en-US" sz="2400" b="1" dirty="0" smtClean="0">
                    <a:solidFill>
                      <a:srgbClr val="FF0000"/>
                    </a:solidFill>
                    <a:latin typeface="Cambria" panose="02040503050406030204" pitchFamily="18" charset="0"/>
                  </a:rPr>
                  <a:t>)</a:t>
                </a:r>
                <a:endParaRPr lang="ar-EG" sz="2400" b="1" dirty="0">
                  <a:solidFill>
                    <a:srgbClr val="FF0000"/>
                  </a:solidFill>
                  <a:latin typeface="Cambria" panose="02040503050406030204" pitchFamily="18" charset="0"/>
                  <a:cs typeface="Arial" pitchFamily="34"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0" y="1066800"/>
                <a:ext cx="9144000" cy="381000"/>
              </a:xfrm>
              <a:prstGeom prst="rect">
                <a:avLst/>
              </a:prstGeom>
              <a:blipFill rotWithShape="1">
                <a:blip r:embed="rId3"/>
                <a:stretch>
                  <a:fillRect l="-864" t="-17910" b="-40299"/>
                </a:stretch>
              </a:blipFill>
            </p:spPr>
            <p:txBody>
              <a:bodyPr/>
              <a:lstStyle/>
              <a:p>
                <a:r>
                  <a:rPr lang="ar-EG">
                    <a:noFill/>
                  </a:rPr>
                  <a:t> </a:t>
                </a:r>
              </a:p>
            </p:txBody>
          </p:sp>
        </mc:Fallback>
      </mc:AlternateContent>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25" y="1676400"/>
            <a:ext cx="7343775" cy="3574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633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763000" cy="4547527"/>
              </a:xfrm>
              <a:prstGeom prst="rect">
                <a:avLst/>
              </a:prstGeom>
            </p:spPr>
            <p:txBody>
              <a:bodyPr wrap="square">
                <a:spAutoFit/>
              </a:bodyPr>
              <a:lstStyle/>
              <a:p>
                <a:pPr marL="342900" indent="-342900" algn="just">
                  <a:lnSpc>
                    <a:spcPct val="114000"/>
                  </a:lnSpc>
                  <a:buClr>
                    <a:srgbClr val="C00000"/>
                  </a:buClr>
                  <a:buFont typeface="Wingdings" panose="05000000000000000000" pitchFamily="2" charset="2"/>
                  <a:buChar char="Ø"/>
                </a:pPr>
                <a:r>
                  <a:rPr lang="en-US" sz="2100" dirty="0" smtClean="0">
                    <a:latin typeface="Cambria" panose="02040503050406030204" pitchFamily="18" charset="0"/>
                    <a:cs typeface="Times New Roman" panose="02020603050405020304" pitchFamily="18" charset="0"/>
                  </a:rPr>
                  <a:t>Iterative </a:t>
                </a:r>
                <a:r>
                  <a:rPr lang="en-US" sz="2100" dirty="0">
                    <a:latin typeface="Cambria" panose="02040503050406030204" pitchFamily="18" charset="0"/>
                    <a:cs typeface="Times New Roman" panose="02020603050405020304" pitchFamily="18" charset="0"/>
                  </a:rPr>
                  <a:t>deepening search may seem </a:t>
                </a:r>
                <a:r>
                  <a:rPr lang="en-US" sz="2100" dirty="0">
                    <a:solidFill>
                      <a:srgbClr val="C00000"/>
                    </a:solidFill>
                    <a:latin typeface="Cambria" panose="02040503050406030204" pitchFamily="18" charset="0"/>
                    <a:cs typeface="Times New Roman" panose="02020603050405020304" pitchFamily="18" charset="0"/>
                  </a:rPr>
                  <a:t>wasteful</a:t>
                </a:r>
                <a:r>
                  <a:rPr lang="en-US" sz="2100" dirty="0">
                    <a:latin typeface="Cambria" panose="02040503050406030204" pitchFamily="18" charset="0"/>
                    <a:cs typeface="Times New Roman" panose="02020603050405020304" pitchFamily="18" charset="0"/>
                  </a:rPr>
                  <a:t>, because </a:t>
                </a:r>
                <a:r>
                  <a:rPr lang="en-US" sz="2100" dirty="0">
                    <a:solidFill>
                      <a:srgbClr val="000099"/>
                    </a:solidFill>
                    <a:latin typeface="Cambria" panose="02040503050406030204" pitchFamily="18" charset="0"/>
                    <a:cs typeface="Times New Roman" panose="02020603050405020304" pitchFamily="18" charset="0"/>
                  </a:rPr>
                  <a:t>states are generated multiple times</a:t>
                </a:r>
                <a:r>
                  <a:rPr lang="en-US" sz="2100" dirty="0">
                    <a:latin typeface="Cambria" panose="02040503050406030204" pitchFamily="18" charset="0"/>
                    <a:cs typeface="Times New Roman" panose="02020603050405020304" pitchFamily="18" charset="0"/>
                  </a:rPr>
                  <a:t>. </a:t>
                </a:r>
                <a:endParaRPr lang="en-US" sz="2100" dirty="0" smtClean="0">
                  <a:latin typeface="Cambria" panose="02040503050406030204" pitchFamily="18" charset="0"/>
                  <a:cs typeface="Times New Roman" panose="02020603050405020304" pitchFamily="18" charset="0"/>
                </a:endParaRPr>
              </a:p>
              <a:p>
                <a:pPr marL="342900" indent="-342900" algn="just">
                  <a:lnSpc>
                    <a:spcPct val="114000"/>
                  </a:lnSpc>
                  <a:buClr>
                    <a:srgbClr val="C00000"/>
                  </a:buClr>
                  <a:buFont typeface="Wingdings" panose="05000000000000000000" pitchFamily="2" charset="2"/>
                  <a:buChar char="Ø"/>
                </a:pPr>
                <a:r>
                  <a:rPr lang="en-US" sz="2100" dirty="0" smtClean="0">
                    <a:latin typeface="Cambria" panose="02040503050406030204" pitchFamily="18" charset="0"/>
                    <a:cs typeface="Times New Roman" panose="02020603050405020304" pitchFamily="18" charset="0"/>
                  </a:rPr>
                  <a:t>It </a:t>
                </a:r>
                <a:r>
                  <a:rPr lang="en-US" sz="2100" dirty="0">
                    <a:latin typeface="Cambria" panose="02040503050406030204" pitchFamily="18" charset="0"/>
                    <a:cs typeface="Times New Roman" panose="02020603050405020304" pitchFamily="18" charset="0"/>
                  </a:rPr>
                  <a:t>turns out this is not very costly. The reason is that in a search tree with the same (or nearly the same) branching factor at each level, most of the nodes are in the bottom level, so it does not matter much that the upper levels are generated multiple times. </a:t>
                </a:r>
                <a:endParaRPr lang="en-US" sz="2100" dirty="0" smtClean="0">
                  <a:latin typeface="Cambria" panose="02040503050406030204" pitchFamily="18" charset="0"/>
                  <a:cs typeface="Times New Roman" panose="02020603050405020304" pitchFamily="18" charset="0"/>
                </a:endParaRPr>
              </a:p>
              <a:p>
                <a:pPr marL="342900" indent="-342900" algn="just">
                  <a:lnSpc>
                    <a:spcPct val="114000"/>
                  </a:lnSpc>
                  <a:buClr>
                    <a:srgbClr val="C00000"/>
                  </a:buClr>
                  <a:buFont typeface="Wingdings" panose="05000000000000000000" pitchFamily="2" charset="2"/>
                  <a:buChar char="Ø"/>
                </a:pPr>
                <a:r>
                  <a:rPr lang="en-US" sz="2100" dirty="0" smtClean="0">
                    <a:latin typeface="Cambria" panose="02040503050406030204" pitchFamily="18" charset="0"/>
                    <a:cs typeface="Times New Roman" panose="02020603050405020304" pitchFamily="18" charset="0"/>
                  </a:rPr>
                  <a:t>In </a:t>
                </a:r>
                <a:r>
                  <a:rPr lang="en-US" sz="2100" dirty="0">
                    <a:latin typeface="Cambria" panose="02040503050406030204" pitchFamily="18" charset="0"/>
                    <a:cs typeface="Times New Roman" panose="02020603050405020304" pitchFamily="18" charset="0"/>
                  </a:rPr>
                  <a:t>an iterative deepening search, the nodes on the bottom level (depth d) are generated once, those on the next to bottom level are generated twice, and so on, up to the children of the root, which are generated d times. So the </a:t>
                </a:r>
                <a:r>
                  <a:rPr lang="en-US" sz="2100" dirty="0">
                    <a:solidFill>
                      <a:srgbClr val="C00000"/>
                    </a:solidFill>
                    <a:latin typeface="Cambria" panose="02040503050406030204" pitchFamily="18" charset="0"/>
                    <a:cs typeface="Times New Roman" panose="02020603050405020304" pitchFamily="18" charset="0"/>
                  </a:rPr>
                  <a:t>total number of nodes generated is</a:t>
                </a:r>
              </a:p>
              <a:p>
                <a:pPr algn="just">
                  <a:lnSpc>
                    <a:spcPct val="120000"/>
                  </a:lnSpc>
                  <a:buClr>
                    <a:srgbClr val="C00000"/>
                  </a:buClr>
                </a:pPr>
                <a14:m>
                  <m:oMathPara xmlns:m="http://schemas.openxmlformats.org/officeDocument/2006/math">
                    <m:oMathParaPr>
                      <m:jc m:val="centerGroup"/>
                    </m:oMathParaPr>
                    <m:oMath xmlns:m="http://schemas.openxmlformats.org/officeDocument/2006/math">
                      <m:r>
                        <a:rPr lang="en-US" sz="2100" b="1" i="1">
                          <a:solidFill>
                            <a:srgbClr val="000099"/>
                          </a:solidFill>
                          <a:latin typeface="Cambria Math"/>
                          <a:cs typeface="Times New Roman" panose="02020603050405020304" pitchFamily="18" charset="0"/>
                        </a:rPr>
                        <m:t>𝑵</m:t>
                      </m:r>
                      <m:d>
                        <m:dPr>
                          <m:ctrlPr>
                            <a:rPr lang="en-US" sz="2100" b="1" i="1">
                              <a:solidFill>
                                <a:srgbClr val="000099"/>
                              </a:solidFill>
                              <a:latin typeface="Cambria Math"/>
                              <a:cs typeface="Times New Roman" panose="02020603050405020304" pitchFamily="18" charset="0"/>
                            </a:rPr>
                          </m:ctrlPr>
                        </m:dPr>
                        <m:e>
                          <m:r>
                            <a:rPr lang="en-US" sz="2100" b="1" i="1">
                              <a:solidFill>
                                <a:srgbClr val="000099"/>
                              </a:solidFill>
                              <a:latin typeface="Cambria Math"/>
                              <a:cs typeface="Times New Roman" panose="02020603050405020304" pitchFamily="18" charset="0"/>
                            </a:rPr>
                            <m:t>𝑰𝑫𝑺</m:t>
                          </m:r>
                        </m:e>
                      </m:d>
                      <m:r>
                        <a:rPr lang="en-US" sz="2100" b="1" i="1">
                          <a:solidFill>
                            <a:srgbClr val="000099"/>
                          </a:solidFill>
                          <a:latin typeface="Cambria Math"/>
                          <a:cs typeface="Times New Roman" panose="02020603050405020304" pitchFamily="18" charset="0"/>
                        </a:rPr>
                        <m:t>=</m:t>
                      </m:r>
                      <m:d>
                        <m:dPr>
                          <m:ctrlPr>
                            <a:rPr lang="en-US" sz="2100" b="1" i="1">
                              <a:solidFill>
                                <a:srgbClr val="000099"/>
                              </a:solidFill>
                              <a:latin typeface="Cambria Math"/>
                              <a:cs typeface="Times New Roman" panose="02020603050405020304" pitchFamily="18" charset="0"/>
                            </a:rPr>
                          </m:ctrlPr>
                        </m:dPr>
                        <m:e>
                          <m:r>
                            <a:rPr lang="en-US" sz="2100" b="1" i="1">
                              <a:solidFill>
                                <a:srgbClr val="000099"/>
                              </a:solidFill>
                              <a:latin typeface="Cambria Math"/>
                              <a:cs typeface="Times New Roman" panose="02020603050405020304" pitchFamily="18" charset="0"/>
                            </a:rPr>
                            <m:t>𝒅</m:t>
                          </m:r>
                        </m:e>
                      </m:d>
                      <m:r>
                        <a:rPr lang="en-US" sz="2100" b="1" i="1">
                          <a:solidFill>
                            <a:srgbClr val="000099"/>
                          </a:solidFill>
                          <a:latin typeface="Cambria Math"/>
                          <a:cs typeface="Times New Roman" panose="02020603050405020304" pitchFamily="18" charset="0"/>
                        </a:rPr>
                        <m:t>𝒃</m:t>
                      </m:r>
                      <m:r>
                        <a:rPr lang="en-US" sz="2100" b="1" i="1">
                          <a:solidFill>
                            <a:srgbClr val="000099"/>
                          </a:solidFill>
                          <a:latin typeface="Cambria Math"/>
                          <a:cs typeface="Times New Roman" panose="02020603050405020304" pitchFamily="18" charset="0"/>
                        </a:rPr>
                        <m:t>+</m:t>
                      </m:r>
                      <m:d>
                        <m:dPr>
                          <m:ctrlPr>
                            <a:rPr lang="en-US" sz="2100" b="1" i="1">
                              <a:solidFill>
                                <a:srgbClr val="000099"/>
                              </a:solidFill>
                              <a:latin typeface="Cambria Math"/>
                              <a:cs typeface="Times New Roman" panose="02020603050405020304" pitchFamily="18" charset="0"/>
                            </a:rPr>
                          </m:ctrlPr>
                        </m:dPr>
                        <m:e>
                          <m:r>
                            <a:rPr lang="en-US" sz="2100" b="1" i="1">
                              <a:solidFill>
                                <a:srgbClr val="000099"/>
                              </a:solidFill>
                              <a:latin typeface="Cambria Math"/>
                              <a:cs typeface="Times New Roman" panose="02020603050405020304" pitchFamily="18" charset="0"/>
                            </a:rPr>
                            <m:t>𝒅</m:t>
                          </m:r>
                          <m:r>
                            <a:rPr lang="en-US" sz="2100" b="1" i="1">
                              <a:solidFill>
                                <a:srgbClr val="000099"/>
                              </a:solidFill>
                              <a:latin typeface="Cambria Math"/>
                              <a:cs typeface="Times New Roman" panose="02020603050405020304" pitchFamily="18" charset="0"/>
                            </a:rPr>
                            <m:t>−</m:t>
                          </m:r>
                          <m:r>
                            <a:rPr lang="en-US" sz="2100" b="1" i="1">
                              <a:solidFill>
                                <a:srgbClr val="000099"/>
                              </a:solidFill>
                              <a:latin typeface="Cambria Math"/>
                              <a:cs typeface="Times New Roman" panose="02020603050405020304" pitchFamily="18" charset="0"/>
                            </a:rPr>
                            <m:t>𝟏</m:t>
                          </m:r>
                        </m:e>
                      </m:d>
                      <m:sSup>
                        <m:sSupPr>
                          <m:ctrlPr>
                            <a:rPr lang="en-US" sz="2100" b="1" i="1">
                              <a:solidFill>
                                <a:srgbClr val="000099"/>
                              </a:solidFill>
                              <a:latin typeface="Cambria Math"/>
                              <a:cs typeface="Times New Roman" panose="02020603050405020304" pitchFamily="18" charset="0"/>
                            </a:rPr>
                          </m:ctrlPr>
                        </m:sSupPr>
                        <m:e>
                          <m:r>
                            <a:rPr lang="en-US" sz="2100" b="1" i="1">
                              <a:solidFill>
                                <a:srgbClr val="000099"/>
                              </a:solidFill>
                              <a:latin typeface="Cambria Math"/>
                              <a:cs typeface="Times New Roman" panose="02020603050405020304" pitchFamily="18" charset="0"/>
                            </a:rPr>
                            <m:t>𝒃</m:t>
                          </m:r>
                        </m:e>
                        <m:sup>
                          <m:r>
                            <a:rPr lang="en-US" sz="2100" b="1" i="1">
                              <a:solidFill>
                                <a:srgbClr val="000099"/>
                              </a:solidFill>
                              <a:latin typeface="Cambria Math"/>
                              <a:cs typeface="Times New Roman" panose="02020603050405020304" pitchFamily="18" charset="0"/>
                            </a:rPr>
                            <m:t>𝟐</m:t>
                          </m:r>
                        </m:sup>
                      </m:sSup>
                      <m:r>
                        <a:rPr lang="en-US" sz="2100" b="1" i="1">
                          <a:solidFill>
                            <a:srgbClr val="000099"/>
                          </a:solidFill>
                          <a:latin typeface="Cambria Math"/>
                          <a:cs typeface="Times New Roman" panose="02020603050405020304" pitchFamily="18" charset="0"/>
                        </a:rPr>
                        <m:t>+…+</m:t>
                      </m:r>
                      <m:sSup>
                        <m:sSupPr>
                          <m:ctrlPr>
                            <a:rPr lang="en-US" sz="2100" b="1" i="1">
                              <a:solidFill>
                                <a:srgbClr val="000099"/>
                              </a:solidFill>
                              <a:latin typeface="Cambria Math"/>
                              <a:cs typeface="Times New Roman" panose="02020603050405020304" pitchFamily="18" charset="0"/>
                            </a:rPr>
                          </m:ctrlPr>
                        </m:sSupPr>
                        <m:e>
                          <m:r>
                            <a:rPr lang="en-US" sz="2100" b="1" i="1">
                              <a:solidFill>
                                <a:srgbClr val="000099"/>
                              </a:solidFill>
                              <a:latin typeface="Cambria Math"/>
                              <a:cs typeface="Times New Roman" panose="02020603050405020304" pitchFamily="18" charset="0"/>
                            </a:rPr>
                            <m:t>(</m:t>
                          </m:r>
                          <m:r>
                            <a:rPr lang="en-US" sz="2100" b="1" i="1">
                              <a:solidFill>
                                <a:srgbClr val="000099"/>
                              </a:solidFill>
                              <a:latin typeface="Cambria Math"/>
                              <a:cs typeface="Times New Roman" panose="02020603050405020304" pitchFamily="18" charset="0"/>
                            </a:rPr>
                            <m:t>𝟏</m:t>
                          </m:r>
                          <m:r>
                            <a:rPr lang="en-US" sz="2100" b="1" i="1">
                              <a:solidFill>
                                <a:srgbClr val="000099"/>
                              </a:solidFill>
                              <a:latin typeface="Cambria Math"/>
                              <a:cs typeface="Times New Roman" panose="02020603050405020304" pitchFamily="18" charset="0"/>
                            </a:rPr>
                            <m:t>)</m:t>
                          </m:r>
                        </m:e>
                        <m:sup>
                          <m:r>
                            <a:rPr lang="en-US" sz="2100" b="1" i="1">
                              <a:solidFill>
                                <a:srgbClr val="000099"/>
                              </a:solidFill>
                              <a:latin typeface="Cambria Math"/>
                              <a:cs typeface="Times New Roman" panose="02020603050405020304" pitchFamily="18" charset="0"/>
                            </a:rPr>
                            <m:t>𝒃</m:t>
                          </m:r>
                          <m:r>
                            <a:rPr lang="en-US" sz="2100" b="1" i="1">
                              <a:solidFill>
                                <a:srgbClr val="000099"/>
                              </a:solidFill>
                              <a:latin typeface="Cambria Math"/>
                              <a:cs typeface="Times New Roman" panose="02020603050405020304" pitchFamily="18" charset="0"/>
                            </a:rPr>
                            <m:t>+</m:t>
                          </m:r>
                          <m:r>
                            <a:rPr lang="en-US" sz="2100" b="1" i="1">
                              <a:solidFill>
                                <a:srgbClr val="000099"/>
                              </a:solidFill>
                              <a:latin typeface="Cambria Math"/>
                              <a:cs typeface="Times New Roman" panose="02020603050405020304" pitchFamily="18" charset="0"/>
                            </a:rPr>
                            <m:t>𝒅</m:t>
                          </m:r>
                        </m:sup>
                      </m:sSup>
                    </m:oMath>
                  </m:oMathPara>
                </a14:m>
                <a:endParaRPr lang="en-US" sz="2100" b="1" dirty="0">
                  <a:solidFill>
                    <a:srgbClr val="000099"/>
                  </a:solidFill>
                  <a:latin typeface="Cambria" panose="02040503050406030204" pitchFamily="18" charset="0"/>
                  <a:cs typeface="Times New Roman" panose="02020603050405020304" pitchFamily="18" charset="0"/>
                </a:endParaRPr>
              </a:p>
              <a:p>
                <a:pPr marL="342900" indent="-342900" algn="just">
                  <a:lnSpc>
                    <a:spcPct val="114000"/>
                  </a:lnSpc>
                  <a:buClr>
                    <a:srgbClr val="C00000"/>
                  </a:buClr>
                  <a:buFont typeface="Wingdings" panose="05000000000000000000" pitchFamily="2" charset="2"/>
                  <a:buChar char="Ø"/>
                </a:pPr>
                <a:endParaRPr lang="en-US" sz="2100" dirty="0">
                  <a:solidFill>
                    <a:srgbClr val="000099"/>
                  </a:solidFill>
                  <a:latin typeface="Cambria" panose="02040503050406030204" pitchFamily="18" charset="0"/>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763000" cy="4547527"/>
              </a:xfrm>
              <a:prstGeom prst="rect">
                <a:avLst/>
              </a:prstGeom>
              <a:blipFill rotWithShape="1">
                <a:blip r:embed="rId3"/>
                <a:stretch>
                  <a:fillRect l="-626" t="-536" r="-765"/>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Iterative Deepening </a:t>
            </a:r>
            <a:r>
              <a:rPr lang="en-US" sz="2400" b="1" dirty="0" smtClean="0">
                <a:solidFill>
                  <a:srgbClr val="FF0000"/>
                </a:solidFill>
                <a:latin typeface="Cambria" panose="02040503050406030204" pitchFamily="18" charset="0"/>
              </a:rPr>
              <a:t>Search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1555640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763000" cy="461665"/>
          </a:xfrm>
          <a:prstGeom prst="rect">
            <a:avLst/>
          </a:prstGeom>
        </p:spPr>
        <p:txBody>
          <a:bodyPr wrap="square">
            <a:spAutoFit/>
          </a:bodyPr>
          <a:lstStyle/>
          <a:p>
            <a:pPr marL="342900" indent="-342900" algn="just">
              <a:lnSpc>
                <a:spcPct val="120000"/>
              </a:lnSpc>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Example Iterative deepening search:</a:t>
            </a:r>
            <a:endParaRPr lang="en-US" sz="2000" b="1" dirty="0">
              <a:solidFill>
                <a:srgbClr val="000099"/>
              </a:solidFill>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Iterative Deepening Search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1981200"/>
            <a:ext cx="596265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568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763000" cy="4519442"/>
              </a:xfrm>
              <a:prstGeom prst="rect">
                <a:avLst/>
              </a:prstGeom>
            </p:spPr>
            <p:txBody>
              <a:bodyPr wrap="square">
                <a:spAutoFit/>
              </a:bodyPr>
              <a:lstStyle/>
              <a:p>
                <a:pPr marL="342900" indent="-342900" algn="just">
                  <a:buClr>
                    <a:srgbClr val="C00000"/>
                  </a:buClr>
                  <a:buFont typeface="Wingdings" panose="05000000000000000000" pitchFamily="2" charset="2"/>
                  <a:buChar char="Ø"/>
                </a:pPr>
                <a:r>
                  <a:rPr lang="en-US" sz="1900" dirty="0">
                    <a:latin typeface="Cambria" panose="02040503050406030204" pitchFamily="18" charset="0"/>
                    <a:cs typeface="Times New Roman" panose="02020603050405020304" pitchFamily="18" charset="0"/>
                  </a:rPr>
                  <a:t>which gives a </a:t>
                </a:r>
                <a:r>
                  <a:rPr lang="en-US" sz="1900" dirty="0">
                    <a:solidFill>
                      <a:srgbClr val="C00000"/>
                    </a:solidFill>
                    <a:latin typeface="Cambria" panose="02040503050406030204" pitchFamily="18" charset="0"/>
                    <a:cs typeface="Times New Roman" panose="02020603050405020304" pitchFamily="18" charset="0"/>
                  </a:rPr>
                  <a:t>time complexity of </a:t>
                </a:r>
                <a14:m>
                  <m:oMath xmlns:m="http://schemas.openxmlformats.org/officeDocument/2006/math">
                    <m:r>
                      <a:rPr lang="en-US" sz="1900" i="1">
                        <a:solidFill>
                          <a:srgbClr val="C00000"/>
                        </a:solidFill>
                        <a:latin typeface="Cambria Math"/>
                        <a:cs typeface="Times New Roman" panose="02020603050405020304" pitchFamily="18" charset="0"/>
                      </a:rPr>
                      <m:t>𝑂</m:t>
                    </m:r>
                    <m:r>
                      <a:rPr lang="en-US" sz="1900" i="1">
                        <a:solidFill>
                          <a:srgbClr val="C00000"/>
                        </a:solidFill>
                        <a:latin typeface="Cambria Math"/>
                        <a:cs typeface="Times New Roman" panose="02020603050405020304" pitchFamily="18" charset="0"/>
                      </a:rPr>
                      <m:t>(</m:t>
                    </m:r>
                    <m:sSup>
                      <m:sSupPr>
                        <m:ctrlPr>
                          <a:rPr lang="en-US" sz="1900" i="1">
                            <a:solidFill>
                              <a:srgbClr val="C00000"/>
                            </a:solidFill>
                            <a:latin typeface="Cambria Math"/>
                            <a:cs typeface="Times New Roman" panose="02020603050405020304" pitchFamily="18" charset="0"/>
                          </a:rPr>
                        </m:ctrlPr>
                      </m:sSupPr>
                      <m:e>
                        <m:r>
                          <a:rPr lang="en-US" sz="1900" i="1">
                            <a:solidFill>
                              <a:srgbClr val="C00000"/>
                            </a:solidFill>
                            <a:latin typeface="Cambria Math"/>
                            <a:cs typeface="Times New Roman" panose="02020603050405020304" pitchFamily="18" charset="0"/>
                          </a:rPr>
                          <m:t>𝑏</m:t>
                        </m:r>
                      </m:e>
                      <m:sup>
                        <m:r>
                          <a:rPr lang="en-US" sz="1900" i="1">
                            <a:solidFill>
                              <a:srgbClr val="C00000"/>
                            </a:solidFill>
                            <a:latin typeface="Cambria Math"/>
                            <a:cs typeface="Times New Roman" panose="02020603050405020304" pitchFamily="18" charset="0"/>
                          </a:rPr>
                          <m:t>𝑑</m:t>
                        </m:r>
                      </m:sup>
                    </m:sSup>
                    <m:r>
                      <a:rPr lang="en-US" sz="1900" i="1">
                        <a:solidFill>
                          <a:srgbClr val="C00000"/>
                        </a:solidFill>
                        <a:latin typeface="Cambria Math"/>
                        <a:cs typeface="Times New Roman" panose="02020603050405020304" pitchFamily="18" charset="0"/>
                      </a:rPr>
                      <m:t>)</m:t>
                    </m:r>
                  </m:oMath>
                </a14:m>
                <a:r>
                  <a:rPr lang="en-US" sz="1900" dirty="0">
                    <a:latin typeface="Cambria" panose="02040503050406030204" pitchFamily="18" charset="0"/>
                    <a:cs typeface="Times New Roman" panose="02020603050405020304" pitchFamily="18" charset="0"/>
                  </a:rPr>
                  <a:t>. We can </a:t>
                </a:r>
                <a:r>
                  <a:rPr lang="en-US" sz="1900" dirty="0">
                    <a:solidFill>
                      <a:srgbClr val="C00000"/>
                    </a:solidFill>
                    <a:latin typeface="Cambria" panose="02040503050406030204" pitchFamily="18" charset="0"/>
                    <a:cs typeface="Times New Roman" panose="02020603050405020304" pitchFamily="18" charset="0"/>
                  </a:rPr>
                  <a:t>compare this to the nodes generated by a breadth-first search</a:t>
                </a:r>
                <a:r>
                  <a:rPr lang="en-US" sz="1900" dirty="0" smtClean="0">
                    <a:latin typeface="Cambria" panose="02040503050406030204" pitchFamily="18" charset="0"/>
                    <a:cs typeface="Times New Roman" panose="02020603050405020304" pitchFamily="18" charset="0"/>
                  </a:rPr>
                  <a:t>:</a:t>
                </a:r>
              </a:p>
              <a:p>
                <a:pPr marL="342900" indent="-342900" algn="just">
                  <a:buClr>
                    <a:srgbClr val="C00000"/>
                  </a:buClr>
                  <a:buFont typeface="Wingdings" panose="05000000000000000000" pitchFamily="2" charset="2"/>
                  <a:buChar char="Ø"/>
                </a:pPr>
                <a:endParaRPr lang="en-US" sz="800" dirty="0">
                  <a:latin typeface="Cambria" panose="02040503050406030204" pitchFamily="18" charset="0"/>
                  <a:cs typeface="Times New Roman" panose="02020603050405020304" pitchFamily="18" charset="0"/>
                </a:endParaRPr>
              </a:p>
              <a:p>
                <a:pPr algn="just">
                  <a:buClr>
                    <a:srgbClr val="C00000"/>
                  </a:buClr>
                </a:pPr>
                <a14:m>
                  <m:oMathPara xmlns:m="http://schemas.openxmlformats.org/officeDocument/2006/math">
                    <m:oMathParaPr>
                      <m:jc m:val="centerGroup"/>
                    </m:oMathParaPr>
                    <m:oMath xmlns:m="http://schemas.openxmlformats.org/officeDocument/2006/math">
                      <m:r>
                        <a:rPr lang="en-US" sz="1900" i="1">
                          <a:latin typeface="Cambria Math"/>
                          <a:cs typeface="Times New Roman" panose="02020603050405020304" pitchFamily="18" charset="0"/>
                        </a:rPr>
                        <m:t>𝑁</m:t>
                      </m:r>
                      <m:d>
                        <m:dPr>
                          <m:ctrlPr>
                            <a:rPr lang="en-US" sz="1900" i="1">
                              <a:latin typeface="Cambria Math"/>
                              <a:cs typeface="Times New Roman" panose="02020603050405020304" pitchFamily="18" charset="0"/>
                            </a:rPr>
                          </m:ctrlPr>
                        </m:dPr>
                        <m:e>
                          <m:r>
                            <a:rPr lang="en-US" sz="1900" i="1">
                              <a:latin typeface="Cambria Math"/>
                              <a:cs typeface="Times New Roman" panose="02020603050405020304" pitchFamily="18" charset="0"/>
                            </a:rPr>
                            <m:t>𝐵𝐹𝑆</m:t>
                          </m:r>
                        </m:e>
                      </m:d>
                      <m:r>
                        <a:rPr lang="en-US" sz="1900" i="1">
                          <a:latin typeface="Cambria Math"/>
                          <a:cs typeface="Times New Roman" panose="02020603050405020304" pitchFamily="18" charset="0"/>
                        </a:rPr>
                        <m:t>=</m:t>
                      </m:r>
                      <m:r>
                        <a:rPr lang="en-US" sz="1900" i="1">
                          <a:latin typeface="Cambria Math"/>
                          <a:cs typeface="Times New Roman" panose="02020603050405020304" pitchFamily="18" charset="0"/>
                        </a:rPr>
                        <m:t>𝑏</m:t>
                      </m:r>
                      <m:r>
                        <a:rPr lang="en-US" sz="1900" i="1">
                          <a:latin typeface="Cambria Math"/>
                          <a:cs typeface="Times New Roman" panose="02020603050405020304" pitchFamily="18" charset="0"/>
                        </a:rPr>
                        <m:t>+</m:t>
                      </m:r>
                      <m:sSup>
                        <m:sSupPr>
                          <m:ctrlPr>
                            <a:rPr lang="en-US" sz="1900" i="1">
                              <a:latin typeface="Cambria Math"/>
                              <a:cs typeface="Times New Roman" panose="02020603050405020304" pitchFamily="18" charset="0"/>
                            </a:rPr>
                          </m:ctrlPr>
                        </m:sSupPr>
                        <m:e>
                          <m:r>
                            <a:rPr lang="en-US" sz="1900" i="1">
                              <a:latin typeface="Cambria Math"/>
                              <a:cs typeface="Times New Roman" panose="02020603050405020304" pitchFamily="18" charset="0"/>
                            </a:rPr>
                            <m:t>𝑏</m:t>
                          </m:r>
                        </m:e>
                        <m:sup>
                          <m:r>
                            <a:rPr lang="en-US" sz="1900" i="1">
                              <a:latin typeface="Cambria Math"/>
                              <a:cs typeface="Times New Roman" panose="02020603050405020304" pitchFamily="18" charset="0"/>
                            </a:rPr>
                            <m:t>2</m:t>
                          </m:r>
                        </m:sup>
                      </m:sSup>
                      <m:r>
                        <a:rPr lang="en-US" sz="1900" i="1">
                          <a:latin typeface="Cambria Math"/>
                          <a:cs typeface="Times New Roman" panose="02020603050405020304" pitchFamily="18" charset="0"/>
                        </a:rPr>
                        <m:t>+</m:t>
                      </m:r>
                      <m:sSup>
                        <m:sSupPr>
                          <m:ctrlPr>
                            <a:rPr lang="en-US" sz="1900" i="1">
                              <a:latin typeface="Cambria Math"/>
                              <a:cs typeface="Times New Roman" panose="02020603050405020304" pitchFamily="18" charset="0"/>
                            </a:rPr>
                          </m:ctrlPr>
                        </m:sSupPr>
                        <m:e>
                          <m:r>
                            <a:rPr lang="en-US" sz="1900" i="1">
                              <a:latin typeface="Cambria Math"/>
                              <a:cs typeface="Times New Roman" panose="02020603050405020304" pitchFamily="18" charset="0"/>
                            </a:rPr>
                            <m:t>𝑏</m:t>
                          </m:r>
                        </m:e>
                        <m:sup>
                          <m:r>
                            <a:rPr lang="en-US" sz="1900" i="1">
                              <a:latin typeface="Cambria Math"/>
                              <a:cs typeface="Times New Roman" panose="02020603050405020304" pitchFamily="18" charset="0"/>
                            </a:rPr>
                            <m:t>3</m:t>
                          </m:r>
                        </m:sup>
                      </m:sSup>
                      <m:r>
                        <a:rPr lang="en-US" sz="1900" i="1">
                          <a:latin typeface="Cambria Math"/>
                          <a:cs typeface="Times New Roman" panose="02020603050405020304" pitchFamily="18" charset="0"/>
                        </a:rPr>
                        <m:t>+…+</m:t>
                      </m:r>
                      <m:sSup>
                        <m:sSupPr>
                          <m:ctrlPr>
                            <a:rPr lang="en-US" sz="1900" i="1">
                              <a:latin typeface="Cambria Math"/>
                              <a:cs typeface="Times New Roman" panose="02020603050405020304" pitchFamily="18" charset="0"/>
                            </a:rPr>
                          </m:ctrlPr>
                        </m:sSupPr>
                        <m:e>
                          <m:r>
                            <a:rPr lang="en-US" sz="1900" i="1">
                              <a:latin typeface="Cambria Math"/>
                              <a:cs typeface="Times New Roman" panose="02020603050405020304" pitchFamily="18" charset="0"/>
                            </a:rPr>
                            <m:t>𝑏</m:t>
                          </m:r>
                        </m:e>
                        <m:sup>
                          <m:r>
                            <a:rPr lang="en-US" sz="1900" i="1">
                              <a:latin typeface="Cambria Math"/>
                              <a:cs typeface="Times New Roman" panose="02020603050405020304" pitchFamily="18" charset="0"/>
                            </a:rPr>
                            <m:t>𝑑</m:t>
                          </m:r>
                        </m:sup>
                      </m:sSup>
                      <m:r>
                        <a:rPr lang="en-US" sz="1900" i="1">
                          <a:latin typeface="Cambria Math"/>
                          <a:cs typeface="Times New Roman" panose="02020603050405020304" pitchFamily="18" charset="0"/>
                        </a:rPr>
                        <m:t>+(</m:t>
                      </m:r>
                      <m:sSup>
                        <m:sSupPr>
                          <m:ctrlPr>
                            <a:rPr lang="en-US" sz="1900" i="1">
                              <a:latin typeface="Cambria Math"/>
                              <a:cs typeface="Times New Roman" panose="02020603050405020304" pitchFamily="18" charset="0"/>
                            </a:rPr>
                          </m:ctrlPr>
                        </m:sSupPr>
                        <m:e>
                          <m:r>
                            <a:rPr lang="en-US" sz="1900" i="1">
                              <a:latin typeface="Cambria Math"/>
                              <a:cs typeface="Times New Roman" panose="02020603050405020304" pitchFamily="18" charset="0"/>
                            </a:rPr>
                            <m:t>𝑏</m:t>
                          </m:r>
                        </m:e>
                        <m:sup>
                          <m:r>
                            <a:rPr lang="en-US" sz="1900" i="1">
                              <a:latin typeface="Cambria Math"/>
                              <a:cs typeface="Times New Roman" panose="02020603050405020304" pitchFamily="18" charset="0"/>
                            </a:rPr>
                            <m:t>𝑑</m:t>
                          </m:r>
                          <m:r>
                            <a:rPr lang="en-US" sz="1900" i="1">
                              <a:latin typeface="Cambria Math"/>
                              <a:cs typeface="Times New Roman" panose="02020603050405020304" pitchFamily="18" charset="0"/>
                            </a:rPr>
                            <m:t>+</m:t>
                          </m:r>
                          <m:r>
                            <a:rPr lang="en-US" sz="1900" i="1">
                              <a:latin typeface="Cambria Math"/>
                              <a:cs typeface="Times New Roman" panose="02020603050405020304" pitchFamily="18" charset="0"/>
                            </a:rPr>
                            <m:t>1</m:t>
                          </m:r>
                        </m:sup>
                      </m:sSup>
                      <m:r>
                        <a:rPr lang="en-US" sz="1900" i="1">
                          <a:latin typeface="Cambria Math"/>
                          <a:cs typeface="Times New Roman" panose="02020603050405020304" pitchFamily="18" charset="0"/>
                        </a:rPr>
                        <m:t>−</m:t>
                      </m:r>
                      <m:r>
                        <a:rPr lang="en-US" sz="1900" i="1">
                          <a:latin typeface="Cambria Math"/>
                          <a:cs typeface="Times New Roman" panose="02020603050405020304" pitchFamily="18" charset="0"/>
                        </a:rPr>
                        <m:t>𝑏</m:t>
                      </m:r>
                      <m:r>
                        <a:rPr lang="en-US" sz="1900" i="1">
                          <a:latin typeface="Cambria Math"/>
                          <a:cs typeface="Times New Roman" panose="02020603050405020304" pitchFamily="18" charset="0"/>
                        </a:rPr>
                        <m:t>)</m:t>
                      </m:r>
                    </m:oMath>
                  </m:oMathPara>
                </a14:m>
                <a:endParaRPr lang="en-US" sz="1900" dirty="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endParaRPr lang="en-US" sz="800" dirty="0" smtClean="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1900" dirty="0" smtClean="0">
                    <a:latin typeface="Cambria" panose="02040503050406030204" pitchFamily="18" charset="0"/>
                    <a:cs typeface="Times New Roman" panose="02020603050405020304" pitchFamily="18" charset="0"/>
                  </a:rPr>
                  <a:t>Notice </a:t>
                </a:r>
                <a:r>
                  <a:rPr lang="en-US" sz="1900" dirty="0">
                    <a:latin typeface="Cambria" panose="02040503050406030204" pitchFamily="18" charset="0"/>
                    <a:cs typeface="Times New Roman" panose="02020603050405020304" pitchFamily="18" charset="0"/>
                  </a:rPr>
                  <a:t>that </a:t>
                </a:r>
                <a:r>
                  <a:rPr lang="en-US" sz="1900" dirty="0">
                    <a:solidFill>
                      <a:srgbClr val="000099"/>
                    </a:solidFill>
                    <a:latin typeface="Cambria" panose="02040503050406030204" pitchFamily="18" charset="0"/>
                    <a:cs typeface="Times New Roman" panose="02020603050405020304" pitchFamily="18" charset="0"/>
                  </a:rPr>
                  <a:t>breadth-first search generates some nodes at depth </a:t>
                </a:r>
                <a14:m>
                  <m:oMath xmlns:m="http://schemas.openxmlformats.org/officeDocument/2006/math">
                    <m:r>
                      <a:rPr lang="en-US" sz="1900" i="1" dirty="0">
                        <a:solidFill>
                          <a:srgbClr val="000099"/>
                        </a:solidFill>
                        <a:latin typeface="Cambria Math"/>
                        <a:cs typeface="Times New Roman" panose="02020603050405020304" pitchFamily="18" charset="0"/>
                      </a:rPr>
                      <m:t>𝑑</m:t>
                    </m:r>
                    <m:r>
                      <a:rPr lang="en-US" sz="1900" i="1" dirty="0">
                        <a:solidFill>
                          <a:srgbClr val="000099"/>
                        </a:solidFill>
                        <a:latin typeface="Cambria Math"/>
                        <a:cs typeface="Times New Roman" panose="02020603050405020304" pitchFamily="18" charset="0"/>
                      </a:rPr>
                      <m:t>+</m:t>
                    </m:r>
                    <m:r>
                      <a:rPr lang="en-US" sz="1900" i="1" dirty="0">
                        <a:solidFill>
                          <a:srgbClr val="000099"/>
                        </a:solidFill>
                        <a:latin typeface="Cambria Math"/>
                        <a:cs typeface="Times New Roman" panose="02020603050405020304" pitchFamily="18" charset="0"/>
                      </a:rPr>
                      <m:t>1</m:t>
                    </m:r>
                  </m:oMath>
                </a14:m>
                <a:r>
                  <a:rPr lang="en-US" sz="1900" dirty="0">
                    <a:latin typeface="Cambria" panose="02040503050406030204" pitchFamily="18" charset="0"/>
                    <a:cs typeface="Times New Roman" panose="02020603050405020304" pitchFamily="18" charset="0"/>
                  </a:rPr>
                  <a:t>, whereas </a:t>
                </a:r>
                <a:r>
                  <a:rPr lang="en-US" sz="1900" dirty="0">
                    <a:solidFill>
                      <a:srgbClr val="000099"/>
                    </a:solidFill>
                    <a:latin typeface="Cambria" panose="02040503050406030204" pitchFamily="18" charset="0"/>
                    <a:cs typeface="Times New Roman" panose="02020603050405020304" pitchFamily="18" charset="0"/>
                  </a:rPr>
                  <a:t>iterative deepening does not</a:t>
                </a:r>
                <a:r>
                  <a:rPr lang="en-US" sz="1900" dirty="0">
                    <a:latin typeface="Cambria" panose="02040503050406030204" pitchFamily="18" charset="0"/>
                    <a:cs typeface="Times New Roman" panose="02020603050405020304" pitchFamily="18" charset="0"/>
                  </a:rPr>
                  <a:t>. The result is that iterative deepening is actually </a:t>
                </a:r>
                <a:r>
                  <a:rPr lang="en-US" sz="1900" b="1" i="1" u="sng" dirty="0">
                    <a:latin typeface="Cambria" panose="02040503050406030204" pitchFamily="18" charset="0"/>
                    <a:cs typeface="Times New Roman" panose="02020603050405020304" pitchFamily="18" charset="0"/>
                  </a:rPr>
                  <a:t>faster</a:t>
                </a:r>
                <a:r>
                  <a:rPr lang="en-US" sz="1900" i="1" dirty="0">
                    <a:latin typeface="Cambria" panose="02040503050406030204" pitchFamily="18" charset="0"/>
                    <a:cs typeface="Times New Roman" panose="02020603050405020304" pitchFamily="18" charset="0"/>
                  </a:rPr>
                  <a:t> </a:t>
                </a:r>
                <a:r>
                  <a:rPr lang="en-US" sz="1900" dirty="0">
                    <a:latin typeface="Cambria" panose="02040503050406030204" pitchFamily="18" charset="0"/>
                    <a:cs typeface="Times New Roman" panose="02020603050405020304" pitchFamily="18" charset="0"/>
                  </a:rPr>
                  <a:t>than breadth-first search, despite the repeated generation of states</a:t>
                </a:r>
                <a:r>
                  <a:rPr lang="en-US" sz="1900" dirty="0" smtClean="0">
                    <a:latin typeface="Cambria" panose="02040503050406030204" pitchFamily="18" charset="0"/>
                    <a:cs typeface="Times New Roman" panose="02020603050405020304" pitchFamily="18" charset="0"/>
                  </a:rPr>
                  <a:t>.</a:t>
                </a:r>
              </a:p>
              <a:p>
                <a:pPr algn="just">
                  <a:buClr>
                    <a:srgbClr val="C00000"/>
                  </a:buClr>
                </a:pPr>
                <a:endParaRPr lang="en-US" sz="1900" dirty="0" smtClean="0">
                  <a:latin typeface="Cambria" panose="02040503050406030204" pitchFamily="18" charset="0"/>
                  <a:cs typeface="Times New Roman" panose="02020603050405020304" pitchFamily="18" charset="0"/>
                </a:endParaRPr>
              </a:p>
              <a:p>
                <a:pPr algn="just">
                  <a:buClr>
                    <a:srgbClr val="C00000"/>
                  </a:buClr>
                </a:pPr>
                <a:endParaRPr lang="en-US" sz="800" dirty="0" smtClean="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1900" b="1" i="1" dirty="0" smtClean="0">
                    <a:latin typeface="Cambria" panose="02040503050406030204" pitchFamily="18" charset="0"/>
                    <a:cs typeface="Times New Roman" panose="02020603050405020304" pitchFamily="18" charset="0"/>
                  </a:rPr>
                  <a:t>In </a:t>
                </a:r>
                <a:r>
                  <a:rPr lang="en-US" sz="1900" b="1" i="1" dirty="0">
                    <a:latin typeface="Cambria" panose="02040503050406030204" pitchFamily="18" charset="0"/>
                    <a:cs typeface="Times New Roman" panose="02020603050405020304" pitchFamily="18" charset="0"/>
                  </a:rPr>
                  <a:t>general, </a:t>
                </a:r>
                <a:r>
                  <a:rPr lang="en-US" sz="1900" b="1" i="1" dirty="0">
                    <a:solidFill>
                      <a:srgbClr val="C00000"/>
                    </a:solidFill>
                    <a:latin typeface="Cambria" panose="02040503050406030204" pitchFamily="18" charset="0"/>
                    <a:cs typeface="Times New Roman" panose="02020603050405020304" pitchFamily="18" charset="0"/>
                  </a:rPr>
                  <a:t>iterative deepening is the preferred </a:t>
                </a:r>
                <a:r>
                  <a:rPr lang="en-US" sz="1900" b="1" i="1" dirty="0">
                    <a:latin typeface="Cambria" panose="02040503050406030204" pitchFamily="18" charset="0"/>
                    <a:cs typeface="Times New Roman" panose="02020603050405020304" pitchFamily="18" charset="0"/>
                  </a:rPr>
                  <a:t>uninformed search method when there is a </a:t>
                </a:r>
                <a:r>
                  <a:rPr lang="en-US" sz="1900" b="1" i="1" dirty="0">
                    <a:solidFill>
                      <a:srgbClr val="000099"/>
                    </a:solidFill>
                    <a:latin typeface="Cambria" panose="02040503050406030204" pitchFamily="18" charset="0"/>
                    <a:cs typeface="Times New Roman" panose="02020603050405020304" pitchFamily="18" charset="0"/>
                  </a:rPr>
                  <a:t>large search space </a:t>
                </a:r>
                <a:r>
                  <a:rPr lang="en-US" sz="1900" b="1" i="1" dirty="0">
                    <a:latin typeface="Cambria" panose="02040503050406030204" pitchFamily="18" charset="0"/>
                    <a:cs typeface="Times New Roman" panose="02020603050405020304" pitchFamily="18" charset="0"/>
                  </a:rPr>
                  <a:t>and the </a:t>
                </a:r>
                <a:r>
                  <a:rPr lang="en-US" sz="1900" b="1" i="1" dirty="0">
                    <a:solidFill>
                      <a:srgbClr val="000099"/>
                    </a:solidFill>
                    <a:latin typeface="Cambria" panose="02040503050406030204" pitchFamily="18" charset="0"/>
                    <a:cs typeface="Times New Roman" panose="02020603050405020304" pitchFamily="18" charset="0"/>
                  </a:rPr>
                  <a:t>depth of the solution is not </a:t>
                </a:r>
                <a:r>
                  <a:rPr lang="en-US" sz="1900" b="1" i="1" dirty="0" smtClean="0">
                    <a:solidFill>
                      <a:srgbClr val="000099"/>
                    </a:solidFill>
                    <a:latin typeface="Cambria" panose="02040503050406030204" pitchFamily="18" charset="0"/>
                    <a:cs typeface="Times New Roman" panose="02020603050405020304" pitchFamily="18" charset="0"/>
                  </a:rPr>
                  <a:t>known</a:t>
                </a:r>
                <a:r>
                  <a:rPr lang="en-US" sz="1900" b="1" i="1" dirty="0" smtClean="0">
                    <a:latin typeface="Cambria" panose="02040503050406030204" pitchFamily="18" charset="0"/>
                    <a:cs typeface="Times New Roman" panose="02020603050405020304" pitchFamily="18" charset="0"/>
                  </a:rPr>
                  <a:t>.</a:t>
                </a:r>
              </a:p>
              <a:p>
                <a:pPr marL="342900" indent="-342900" algn="just">
                  <a:buClr>
                    <a:srgbClr val="C00000"/>
                  </a:buClr>
                  <a:buFont typeface="Wingdings" panose="05000000000000000000" pitchFamily="2" charset="2"/>
                  <a:buChar char="Ø"/>
                </a:pPr>
                <a:endParaRPr lang="en-US" sz="800" b="1" i="1" dirty="0" smtClean="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1900" dirty="0" smtClean="0">
                    <a:latin typeface="Cambria" panose="02040503050406030204" pitchFamily="18" charset="0"/>
                    <a:cs typeface="Times New Roman" panose="02020603050405020304" pitchFamily="18" charset="0"/>
                  </a:rPr>
                  <a:t>Iterative </a:t>
                </a:r>
                <a:r>
                  <a:rPr lang="en-US" sz="1900" dirty="0">
                    <a:latin typeface="Cambria" panose="02040503050406030204" pitchFamily="18" charset="0"/>
                    <a:cs typeface="Times New Roman" panose="02020603050405020304" pitchFamily="18" charset="0"/>
                  </a:rPr>
                  <a:t>deepening search is analogous to breadth-first search in that it explores a complete layer of new nodes at each iteration before going on to the next layer.</a:t>
                </a:r>
                <a:endParaRPr lang="en-US" sz="1900" b="1" dirty="0">
                  <a:solidFill>
                    <a:srgbClr val="000099"/>
                  </a:solidFill>
                  <a:latin typeface="Cambria" panose="02040503050406030204" pitchFamily="18" charset="0"/>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763000" cy="4519442"/>
              </a:xfrm>
              <a:prstGeom prst="rect">
                <a:avLst/>
              </a:prstGeom>
              <a:blipFill rotWithShape="1">
                <a:blip r:embed="rId3"/>
                <a:stretch>
                  <a:fillRect l="-487" t="-674" r="-556"/>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Iterative Deepening Search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12859036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763000" cy="5509200"/>
          </a:xfrm>
          <a:prstGeom prst="rect">
            <a:avLst/>
          </a:prstGeom>
        </p:spPr>
        <p:txBody>
          <a:bodyPr wrap="square">
            <a:spAutoFit/>
          </a:bodyPr>
          <a:lstStyle/>
          <a:p>
            <a:pPr marL="457200" indent="-457200" algn="just">
              <a:buClr>
                <a:srgbClr val="C00000"/>
              </a:buClr>
              <a:buFont typeface="Wingdings" pitchFamily="2" charset="2"/>
              <a:buChar char="Ø"/>
            </a:pPr>
            <a:r>
              <a:rPr lang="en-US" sz="2200" dirty="0" smtClean="0">
                <a:latin typeface="Cambria" panose="02040503050406030204" pitchFamily="18" charset="0"/>
                <a:cs typeface="Times New Roman" panose="02020603050405020304" pitchFamily="18" charset="0"/>
              </a:rPr>
              <a:t>The </a:t>
            </a:r>
            <a:r>
              <a:rPr lang="en-US" sz="2200" dirty="0">
                <a:latin typeface="Cambria" panose="02040503050406030204" pitchFamily="18" charset="0"/>
                <a:cs typeface="Times New Roman" panose="02020603050405020304" pitchFamily="18" charset="0"/>
              </a:rPr>
              <a:t>idea behind bidirectional search is to </a:t>
            </a:r>
            <a:r>
              <a:rPr lang="en-US" sz="2200" dirty="0">
                <a:solidFill>
                  <a:srgbClr val="C00000"/>
                </a:solidFill>
                <a:latin typeface="Cambria" panose="02040503050406030204" pitchFamily="18" charset="0"/>
                <a:cs typeface="Times New Roman" panose="02020603050405020304" pitchFamily="18" charset="0"/>
              </a:rPr>
              <a:t>run two simultaneous searches</a:t>
            </a:r>
            <a:r>
              <a:rPr lang="en-US" sz="2200" dirty="0">
                <a:latin typeface="Cambria" panose="02040503050406030204" pitchFamily="18" charset="0"/>
                <a:cs typeface="Times New Roman" panose="02020603050405020304" pitchFamily="18" charset="0"/>
              </a:rPr>
              <a:t>.</a:t>
            </a:r>
          </a:p>
          <a:p>
            <a:pPr marL="457200" indent="-457200" algn="just">
              <a:buClr>
                <a:srgbClr val="C00000"/>
              </a:buClr>
              <a:buFont typeface="Wingdings" pitchFamily="2" charset="2"/>
              <a:buChar char="Ø"/>
            </a:pPr>
            <a:r>
              <a:rPr lang="en-US" sz="2200" dirty="0">
                <a:latin typeface="Cambria" panose="02040503050406030204" pitchFamily="18" charset="0"/>
                <a:cs typeface="Times New Roman" panose="02020603050405020304" pitchFamily="18" charset="0"/>
              </a:rPr>
              <a:t>One forward </a:t>
            </a:r>
            <a:r>
              <a:rPr lang="en-US" sz="2200" dirty="0">
                <a:solidFill>
                  <a:srgbClr val="000099"/>
                </a:solidFill>
                <a:latin typeface="Cambria" panose="02040503050406030204" pitchFamily="18" charset="0"/>
                <a:cs typeface="Times New Roman" panose="02020603050405020304" pitchFamily="18" charset="0"/>
              </a:rPr>
              <a:t>from the initial state</a:t>
            </a:r>
            <a:r>
              <a:rPr lang="en-US" sz="2200" dirty="0">
                <a:latin typeface="Cambria" panose="02040503050406030204" pitchFamily="18" charset="0"/>
                <a:cs typeface="Times New Roman" panose="02020603050405020304" pitchFamily="18" charset="0"/>
              </a:rPr>
              <a:t> and the other </a:t>
            </a:r>
            <a:r>
              <a:rPr lang="en-US" sz="2200" dirty="0">
                <a:solidFill>
                  <a:srgbClr val="000099"/>
                </a:solidFill>
                <a:latin typeface="Cambria" panose="02040503050406030204" pitchFamily="18" charset="0"/>
                <a:cs typeface="Times New Roman" panose="02020603050405020304" pitchFamily="18" charset="0"/>
              </a:rPr>
              <a:t>backward from the goal</a:t>
            </a:r>
            <a:r>
              <a:rPr lang="en-US" sz="2200" dirty="0">
                <a:latin typeface="Cambria" panose="02040503050406030204" pitchFamily="18" charset="0"/>
                <a:cs typeface="Times New Roman" panose="02020603050405020304" pitchFamily="18" charset="0"/>
              </a:rPr>
              <a:t>, stopping when the </a:t>
            </a:r>
            <a:r>
              <a:rPr lang="en-US" sz="2200" dirty="0">
                <a:solidFill>
                  <a:srgbClr val="000099"/>
                </a:solidFill>
                <a:latin typeface="Cambria" panose="02040503050406030204" pitchFamily="18" charset="0"/>
                <a:cs typeface="Times New Roman" panose="02020603050405020304" pitchFamily="18" charset="0"/>
              </a:rPr>
              <a:t>two searches meet in the </a:t>
            </a:r>
            <a:r>
              <a:rPr lang="en-US" sz="2200" dirty="0" smtClean="0">
                <a:solidFill>
                  <a:srgbClr val="000099"/>
                </a:solidFill>
                <a:latin typeface="Cambria" panose="02040503050406030204" pitchFamily="18" charset="0"/>
                <a:cs typeface="Times New Roman" panose="02020603050405020304" pitchFamily="18" charset="0"/>
              </a:rPr>
              <a:t>middle</a:t>
            </a:r>
            <a:r>
              <a:rPr lang="en-US" sz="2200" dirty="0" smtClean="0">
                <a:latin typeface="Cambria" panose="02040503050406030204" pitchFamily="18" charset="0"/>
                <a:cs typeface="Times New Roman" panose="02020603050405020304" pitchFamily="18" charset="0"/>
              </a:rPr>
              <a:t>.</a:t>
            </a:r>
          </a:p>
          <a:p>
            <a:pPr marL="457200" indent="-457200" algn="just">
              <a:buClr>
                <a:srgbClr val="C00000"/>
              </a:buClr>
              <a:buFont typeface="Wingdings" pitchFamily="2" charset="2"/>
              <a:buChar char="Ø"/>
            </a:pPr>
            <a:endParaRPr lang="en-US" sz="2200" dirty="0">
              <a:latin typeface="Cambria" panose="02040503050406030204" pitchFamily="18" charset="0"/>
              <a:cs typeface="Times New Roman" panose="02020603050405020304" pitchFamily="18" charset="0"/>
            </a:endParaRPr>
          </a:p>
          <a:p>
            <a:pPr marL="457200" indent="-457200" algn="just">
              <a:buClr>
                <a:srgbClr val="C00000"/>
              </a:buClr>
              <a:buFont typeface="Wingdings" pitchFamily="2" charset="2"/>
              <a:buChar char="Ø"/>
            </a:pPr>
            <a:endParaRPr lang="en-US" sz="2200" dirty="0" smtClean="0">
              <a:latin typeface="Cambria" panose="02040503050406030204" pitchFamily="18" charset="0"/>
              <a:cs typeface="Times New Roman" panose="02020603050405020304" pitchFamily="18" charset="0"/>
            </a:endParaRPr>
          </a:p>
          <a:p>
            <a:pPr marL="457200" indent="-457200" algn="just">
              <a:buClr>
                <a:srgbClr val="C00000"/>
              </a:buClr>
              <a:buFont typeface="Wingdings" pitchFamily="2" charset="2"/>
              <a:buChar char="Ø"/>
            </a:pPr>
            <a:endParaRPr lang="en-US" sz="2200" dirty="0">
              <a:latin typeface="Cambria" panose="02040503050406030204" pitchFamily="18" charset="0"/>
              <a:cs typeface="Times New Roman" panose="02020603050405020304" pitchFamily="18" charset="0"/>
            </a:endParaRPr>
          </a:p>
          <a:p>
            <a:pPr marL="457200" indent="-457200" algn="just">
              <a:buClr>
                <a:srgbClr val="C00000"/>
              </a:buClr>
              <a:buFont typeface="Wingdings" pitchFamily="2" charset="2"/>
              <a:buChar char="Ø"/>
            </a:pPr>
            <a:endParaRPr lang="en-US" sz="2200" dirty="0" smtClean="0">
              <a:latin typeface="Cambria" panose="02040503050406030204" pitchFamily="18" charset="0"/>
              <a:cs typeface="Times New Roman" panose="02020603050405020304" pitchFamily="18" charset="0"/>
            </a:endParaRPr>
          </a:p>
          <a:p>
            <a:pPr marL="457200" indent="-457200" algn="just">
              <a:buClr>
                <a:srgbClr val="C00000"/>
              </a:buClr>
              <a:buFont typeface="Wingdings" pitchFamily="2" charset="2"/>
              <a:buChar char="Ø"/>
            </a:pPr>
            <a:endParaRPr lang="en-US" sz="2200" dirty="0">
              <a:latin typeface="Cambria" panose="02040503050406030204" pitchFamily="18" charset="0"/>
              <a:cs typeface="Times New Roman" panose="02020603050405020304" pitchFamily="18" charset="0"/>
            </a:endParaRPr>
          </a:p>
          <a:p>
            <a:pPr marL="457200" indent="-457200" algn="just">
              <a:buClr>
                <a:srgbClr val="C00000"/>
              </a:buClr>
              <a:buFont typeface="Wingdings" pitchFamily="2" charset="2"/>
              <a:buChar char="Ø"/>
            </a:pPr>
            <a:endParaRPr lang="en-US" sz="2200" dirty="0" smtClean="0">
              <a:latin typeface="Cambria" panose="02040503050406030204" pitchFamily="18" charset="0"/>
              <a:cs typeface="Times New Roman" panose="02020603050405020304" pitchFamily="18" charset="0"/>
            </a:endParaRPr>
          </a:p>
          <a:p>
            <a:pPr marL="457200" indent="-457200" algn="just">
              <a:buClr>
                <a:srgbClr val="C00000"/>
              </a:buClr>
              <a:buFont typeface="Wingdings" pitchFamily="2" charset="2"/>
              <a:buChar char="Ø"/>
            </a:pPr>
            <a:endParaRPr lang="en-US" sz="2200" dirty="0">
              <a:latin typeface="Cambria" panose="02040503050406030204" pitchFamily="18" charset="0"/>
              <a:cs typeface="Times New Roman" panose="02020603050405020304" pitchFamily="18" charset="0"/>
            </a:endParaRPr>
          </a:p>
          <a:p>
            <a:pPr marL="457200" indent="-457200" algn="just">
              <a:buClr>
                <a:srgbClr val="C00000"/>
              </a:buClr>
              <a:buFont typeface="Wingdings" pitchFamily="2" charset="2"/>
              <a:buChar char="Ø"/>
            </a:pPr>
            <a:r>
              <a:rPr lang="en-US" sz="2200" dirty="0" smtClean="0">
                <a:latin typeface="Cambria" panose="02040503050406030204" pitchFamily="18" charset="0"/>
              </a:rPr>
              <a:t>When </a:t>
            </a:r>
            <a:r>
              <a:rPr lang="en-US" sz="2200" dirty="0">
                <a:latin typeface="Cambria" panose="02040503050406030204" pitchFamily="18" charset="0"/>
              </a:rPr>
              <a:t>does it </a:t>
            </a:r>
            <a:r>
              <a:rPr lang="en-US" sz="2200" dirty="0" smtClean="0">
                <a:latin typeface="Cambria" panose="02040503050406030204" pitchFamily="18" charset="0"/>
              </a:rPr>
              <a:t>help?</a:t>
            </a:r>
          </a:p>
          <a:p>
            <a:pPr marL="914400" lvl="1" indent="-457200" algn="just">
              <a:buClr>
                <a:srgbClr val="000099"/>
              </a:buClr>
              <a:buFont typeface="Wingdings" panose="05000000000000000000" pitchFamily="2" charset="2"/>
              <a:buChar char="§"/>
            </a:pPr>
            <a:r>
              <a:rPr lang="en-US" sz="2200" dirty="0" smtClean="0">
                <a:latin typeface="Cambria" panose="02040503050406030204" pitchFamily="18" charset="0"/>
              </a:rPr>
              <a:t>It </a:t>
            </a:r>
            <a:r>
              <a:rPr lang="en-US" sz="2200" dirty="0">
                <a:latin typeface="Cambria" panose="02040503050406030204" pitchFamily="18" charset="0"/>
              </a:rPr>
              <a:t>cuts the size of the search tree by </a:t>
            </a:r>
            <a:r>
              <a:rPr lang="en-US" sz="2200" dirty="0" smtClean="0">
                <a:latin typeface="Cambria" panose="02040503050406030204" pitchFamily="18" charset="0"/>
              </a:rPr>
              <a:t>half.</a:t>
            </a:r>
          </a:p>
          <a:p>
            <a:pPr marL="457200" indent="-457200" algn="just">
              <a:buClr>
                <a:srgbClr val="C00000"/>
              </a:buClr>
              <a:buFont typeface="Wingdings" pitchFamily="2" charset="2"/>
              <a:buChar char="Ø"/>
            </a:pPr>
            <a:r>
              <a:rPr lang="en-US" sz="2200" dirty="0" smtClean="0">
                <a:latin typeface="Cambria" panose="02040503050406030204" pitchFamily="18" charset="0"/>
              </a:rPr>
              <a:t>What </a:t>
            </a:r>
            <a:r>
              <a:rPr lang="en-US" sz="2200" dirty="0">
                <a:latin typeface="Cambria" panose="02040503050406030204" pitchFamily="18" charset="0"/>
              </a:rPr>
              <a:t>is </a:t>
            </a:r>
            <a:r>
              <a:rPr lang="en-US" sz="2200" dirty="0" smtClean="0">
                <a:latin typeface="Cambria" panose="02040503050406030204" pitchFamily="18" charset="0"/>
              </a:rPr>
              <a:t>necessary?</a:t>
            </a:r>
          </a:p>
          <a:p>
            <a:pPr marL="914400" lvl="1" indent="-457200" algn="just">
              <a:buClr>
                <a:srgbClr val="000099"/>
              </a:buClr>
              <a:buFont typeface="Wingdings" panose="05000000000000000000" pitchFamily="2" charset="2"/>
              <a:buChar char="§"/>
            </a:pPr>
            <a:r>
              <a:rPr lang="en-US" sz="2200" dirty="0" smtClean="0">
                <a:latin typeface="Cambria" panose="02040503050406030204" pitchFamily="18" charset="0"/>
              </a:rPr>
              <a:t>Merge </a:t>
            </a:r>
            <a:r>
              <a:rPr lang="en-US" sz="2200" dirty="0">
                <a:latin typeface="Cambria" panose="02040503050406030204" pitchFamily="18" charset="0"/>
              </a:rPr>
              <a:t>the solutions.</a:t>
            </a:r>
            <a:endParaRPr lang="en-US" sz="2200" b="1" dirty="0">
              <a:solidFill>
                <a:srgbClr val="000099"/>
              </a:solidFill>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endParaRPr lang="en-US" sz="2200" b="1" dirty="0">
              <a:solidFill>
                <a:srgbClr val="000099"/>
              </a:solidFill>
              <a:latin typeface="Cambria" panose="02040503050406030204" pitchFamily="18" charset="0"/>
              <a:cs typeface="Times New Roman" panose="02020603050405020304"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Bidirectional Search</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1436"/>
          <a:stretch/>
        </p:blipFill>
        <p:spPr bwMode="auto">
          <a:xfrm>
            <a:off x="1600200" y="2895600"/>
            <a:ext cx="6367412" cy="2163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3671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763000" cy="5547673"/>
              </a:xfrm>
              <a:prstGeom prst="rect">
                <a:avLst/>
              </a:prstGeom>
            </p:spPr>
            <p:txBody>
              <a:bodyPr wrap="square">
                <a:spAutoFit/>
              </a:bodyPr>
              <a:lstStyle/>
              <a:p>
                <a:pPr marL="342900" indent="-342900" algn="just">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Bidirectional search is implemented by having one or both of the searches check each node before it is expanded to see if it is in the fringe of the other search tree; if so, a solution has been found. </a:t>
                </a:r>
                <a:endParaRPr lang="en-US" sz="2000" dirty="0" smtClean="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endParaRPr lang="en-US" sz="800" dirty="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For example, if a problem has solution depth d = 6, and each direction runs breadth-first search one node at a time, then in the worst case the two searches meet when each has expanded all but one of the nodes at depth 3. </a:t>
                </a:r>
                <a:endParaRPr lang="en-US" sz="2000" dirty="0" smtClean="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endParaRPr lang="en-US" sz="800" dirty="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For b = 10, this means a total of 22,200 node generations, compared with 11,111,100 for a standard breadth-first search. </a:t>
                </a:r>
                <a:endParaRPr lang="en-US" sz="2000" dirty="0" smtClean="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endParaRPr lang="en-US" sz="800" dirty="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Checking a node for membership in the other search tree can be done in constant time with a hash table, so the time complexity of bidirectional search is </a:t>
                </a:r>
                <a14:m>
                  <m:oMath xmlns:m="http://schemas.openxmlformats.org/officeDocument/2006/math">
                    <m:r>
                      <a:rPr lang="en-US" sz="2000" i="1">
                        <a:latin typeface="Cambria Math"/>
                        <a:cs typeface="Times New Roman" panose="02020603050405020304" pitchFamily="18" charset="0"/>
                      </a:rPr>
                      <m:t>𝑂</m:t>
                    </m:r>
                    <m:r>
                      <a:rPr lang="en-US" sz="2000" i="1">
                        <a:latin typeface="Cambria Math"/>
                        <a:cs typeface="Times New Roman" panose="02020603050405020304" pitchFamily="18" charset="0"/>
                      </a:rPr>
                      <m:t>(</m:t>
                    </m:r>
                    <m:sSup>
                      <m:sSupPr>
                        <m:ctrlPr>
                          <a:rPr lang="en-US" sz="2000" i="1">
                            <a:latin typeface="Cambria Math"/>
                            <a:cs typeface="Times New Roman" panose="02020603050405020304" pitchFamily="18" charset="0"/>
                          </a:rPr>
                        </m:ctrlPr>
                      </m:sSupPr>
                      <m:e>
                        <m:r>
                          <a:rPr lang="en-US" sz="2000" i="1">
                            <a:latin typeface="Cambria Math"/>
                            <a:cs typeface="Times New Roman" panose="02020603050405020304" pitchFamily="18" charset="0"/>
                          </a:rPr>
                          <m:t>𝑏</m:t>
                        </m:r>
                      </m:e>
                      <m:sup>
                        <m:f>
                          <m:fPr>
                            <m:type m:val="lin"/>
                            <m:ctrlPr>
                              <a:rPr lang="en-US" sz="2000" i="1">
                                <a:latin typeface="Cambria Math"/>
                                <a:cs typeface="Times New Roman" panose="02020603050405020304" pitchFamily="18" charset="0"/>
                              </a:rPr>
                            </m:ctrlPr>
                          </m:fPr>
                          <m:num>
                            <m:r>
                              <a:rPr lang="en-US" sz="2000" i="1">
                                <a:latin typeface="Cambria Math"/>
                                <a:cs typeface="Times New Roman" panose="02020603050405020304" pitchFamily="18" charset="0"/>
                              </a:rPr>
                              <m:t>𝑑</m:t>
                            </m:r>
                          </m:num>
                          <m:den>
                            <m:r>
                              <a:rPr lang="en-US" sz="2000" i="1">
                                <a:latin typeface="Cambria Math"/>
                                <a:cs typeface="Times New Roman" panose="02020603050405020304" pitchFamily="18" charset="0"/>
                              </a:rPr>
                              <m:t>2</m:t>
                            </m:r>
                          </m:den>
                        </m:f>
                      </m:sup>
                    </m:sSup>
                    <m:r>
                      <a:rPr lang="en-US" sz="2000" i="1">
                        <a:latin typeface="Cambria Math"/>
                        <a:cs typeface="Times New Roman" panose="02020603050405020304" pitchFamily="18" charset="0"/>
                      </a:rPr>
                      <m:t>)</m:t>
                    </m:r>
                  </m:oMath>
                </a14:m>
                <a:r>
                  <a:rPr lang="en-US" sz="2000" dirty="0">
                    <a:latin typeface="Cambria" panose="02040503050406030204" pitchFamily="18" charset="0"/>
                    <a:cs typeface="Times New Roman" panose="02020603050405020304" pitchFamily="18" charset="0"/>
                  </a:rPr>
                  <a:t>. </a:t>
                </a:r>
                <a:endParaRPr lang="en-US" sz="2000" dirty="0" smtClean="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endParaRPr lang="en-US" sz="800" dirty="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At least one of the search trees must be kept in memory so that the membership check can be done, hence the space complexity is also </a:t>
                </a:r>
                <a14:m>
                  <m:oMath xmlns:m="http://schemas.openxmlformats.org/officeDocument/2006/math">
                    <m:r>
                      <a:rPr lang="en-US" sz="2000" i="1">
                        <a:latin typeface="Cambria Math"/>
                        <a:cs typeface="Times New Roman" panose="02020603050405020304" pitchFamily="18" charset="0"/>
                      </a:rPr>
                      <m:t>𝑂</m:t>
                    </m:r>
                    <m:r>
                      <a:rPr lang="en-US" sz="2000" i="1">
                        <a:latin typeface="Cambria Math"/>
                        <a:cs typeface="Times New Roman" panose="02020603050405020304" pitchFamily="18" charset="0"/>
                      </a:rPr>
                      <m:t>(</m:t>
                    </m:r>
                    <m:sSup>
                      <m:sSupPr>
                        <m:ctrlPr>
                          <a:rPr lang="en-US" sz="2000" i="1">
                            <a:latin typeface="Cambria Math"/>
                            <a:cs typeface="Times New Roman" panose="02020603050405020304" pitchFamily="18" charset="0"/>
                          </a:rPr>
                        </m:ctrlPr>
                      </m:sSupPr>
                      <m:e>
                        <m:r>
                          <a:rPr lang="en-US" sz="2000" i="1">
                            <a:latin typeface="Cambria Math"/>
                            <a:cs typeface="Times New Roman" panose="02020603050405020304" pitchFamily="18" charset="0"/>
                          </a:rPr>
                          <m:t>𝑏</m:t>
                        </m:r>
                      </m:e>
                      <m:sup>
                        <m:f>
                          <m:fPr>
                            <m:type m:val="lin"/>
                            <m:ctrlPr>
                              <a:rPr lang="en-US" sz="2000" i="1">
                                <a:latin typeface="Cambria Math"/>
                                <a:cs typeface="Times New Roman" panose="02020603050405020304" pitchFamily="18" charset="0"/>
                              </a:rPr>
                            </m:ctrlPr>
                          </m:fPr>
                          <m:num>
                            <m:r>
                              <a:rPr lang="en-US" sz="2000" i="1">
                                <a:latin typeface="Cambria Math"/>
                                <a:cs typeface="Times New Roman" panose="02020603050405020304" pitchFamily="18" charset="0"/>
                              </a:rPr>
                              <m:t>𝑑</m:t>
                            </m:r>
                          </m:num>
                          <m:den>
                            <m:r>
                              <a:rPr lang="en-US" sz="2000" i="1">
                                <a:latin typeface="Cambria Math"/>
                                <a:cs typeface="Times New Roman" panose="02020603050405020304" pitchFamily="18" charset="0"/>
                              </a:rPr>
                              <m:t>2</m:t>
                            </m:r>
                          </m:den>
                        </m:f>
                      </m:sup>
                    </m:sSup>
                    <m:r>
                      <a:rPr lang="en-US" sz="2000" i="1">
                        <a:latin typeface="Cambria Math"/>
                        <a:cs typeface="Times New Roman" panose="02020603050405020304" pitchFamily="18" charset="0"/>
                      </a:rPr>
                      <m:t>)</m:t>
                    </m:r>
                  </m:oMath>
                </a14:m>
                <a:r>
                  <a:rPr lang="en-US" sz="2000" dirty="0">
                    <a:latin typeface="Cambria" panose="02040503050406030204" pitchFamily="18" charset="0"/>
                    <a:cs typeface="Times New Roman" panose="02020603050405020304" pitchFamily="18" charset="0"/>
                  </a:rPr>
                  <a:t>. </a:t>
                </a:r>
                <a:endParaRPr lang="en-US" sz="2000" dirty="0" smtClean="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endParaRPr lang="en-US" sz="800" dirty="0">
                  <a:latin typeface="Cambria" panose="020405030504060302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2000" dirty="0">
                    <a:latin typeface="Cambria" panose="02040503050406030204" pitchFamily="18" charset="0"/>
                    <a:cs typeface="Times New Roman" panose="02020603050405020304" pitchFamily="18" charset="0"/>
                  </a:rPr>
                  <a:t>This space requirement is the most significant weakness of bidirectional search. </a:t>
                </a: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763000" cy="5547673"/>
              </a:xfrm>
              <a:prstGeom prst="rect">
                <a:avLst/>
              </a:prstGeom>
              <a:blipFill rotWithShape="1">
                <a:blip r:embed="rId3"/>
                <a:stretch>
                  <a:fillRect l="-556" t="-549" r="-2086"/>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Bidirectional </a:t>
            </a:r>
            <a:r>
              <a:rPr lang="en-US" sz="2400" b="1" dirty="0" smtClean="0">
                <a:solidFill>
                  <a:srgbClr val="FF0000"/>
                </a:solidFill>
                <a:latin typeface="Cambria" panose="02040503050406030204" pitchFamily="18" charset="0"/>
              </a:rPr>
              <a:t>Search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2558086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34751"/>
            <a:ext cx="8686800" cy="4561249"/>
          </a:xfrm>
          <a:prstGeom prst="rect">
            <a:avLst/>
          </a:prstGeom>
        </p:spPr>
        <p:txBody>
          <a:bodyPr wrap="square">
            <a:spAutoFit/>
          </a:bodyPr>
          <a:lstStyle/>
          <a:p>
            <a:pPr marL="342900" indent="-342900" algn="just">
              <a:lnSpc>
                <a:spcPct val="120000"/>
              </a:lnSpc>
              <a:buClr>
                <a:srgbClr val="C00000"/>
              </a:buClr>
              <a:buFont typeface="Wingdings" panose="05000000000000000000" pitchFamily="2" charset="2"/>
              <a:buChar char="Ø"/>
            </a:pPr>
            <a:r>
              <a:rPr lang="en-US" sz="2200" b="1" dirty="0">
                <a:solidFill>
                  <a:srgbClr val="C00000"/>
                </a:solidFill>
                <a:latin typeface="Cambria" panose="02040503050406030204" pitchFamily="18" charset="0"/>
                <a:cs typeface="Times New Roman" panose="02020603050405020304" pitchFamily="18" charset="0"/>
              </a:rPr>
              <a:t>A problem </a:t>
            </a:r>
            <a:r>
              <a:rPr lang="en-US" sz="2200" dirty="0">
                <a:latin typeface="Cambria" panose="02040503050406030204" pitchFamily="18" charset="0"/>
                <a:cs typeface="Times New Roman" panose="02020603050405020304" pitchFamily="18" charset="0"/>
              </a:rPr>
              <a:t>can be defined formally by </a:t>
            </a:r>
            <a:r>
              <a:rPr lang="en-US" sz="2200" dirty="0">
                <a:solidFill>
                  <a:srgbClr val="C00000"/>
                </a:solidFill>
                <a:latin typeface="Cambria" panose="02040503050406030204" pitchFamily="18" charset="0"/>
                <a:cs typeface="Times New Roman" panose="02020603050405020304" pitchFamily="18" charset="0"/>
              </a:rPr>
              <a:t>four components</a:t>
            </a:r>
            <a:r>
              <a:rPr lang="en-US" sz="2200" dirty="0">
                <a:latin typeface="Cambria" panose="02040503050406030204" pitchFamily="18" charset="0"/>
                <a:cs typeface="Times New Roman" panose="02020603050405020304" pitchFamily="18" charset="0"/>
              </a:rPr>
              <a:t>:</a:t>
            </a:r>
          </a:p>
          <a:p>
            <a:pPr marL="800100" lvl="1" indent="-342900" algn="just">
              <a:lnSpc>
                <a:spcPct val="120000"/>
              </a:lnSpc>
              <a:buClr>
                <a:srgbClr val="000099"/>
              </a:buClr>
              <a:buFont typeface="Aharoni" panose="02010803020104030203" pitchFamily="2" charset="-79"/>
              <a:buChar char="—"/>
            </a:pPr>
            <a:r>
              <a:rPr lang="en-US" sz="2200" dirty="0">
                <a:latin typeface="Cambria" panose="02040503050406030204" pitchFamily="18" charset="0"/>
                <a:cs typeface="Times New Roman" panose="02020603050405020304" pitchFamily="18" charset="0"/>
              </a:rPr>
              <a:t>The </a:t>
            </a:r>
            <a:r>
              <a:rPr lang="en-US" sz="2200" b="1" dirty="0">
                <a:solidFill>
                  <a:srgbClr val="000099"/>
                </a:solidFill>
                <a:latin typeface="Cambria" panose="02040503050406030204" pitchFamily="18" charset="0"/>
                <a:cs typeface="Times New Roman" panose="02020603050405020304" pitchFamily="18" charset="0"/>
              </a:rPr>
              <a:t>initial state </a:t>
            </a:r>
            <a:r>
              <a:rPr lang="en-US" sz="2200" dirty="0">
                <a:latin typeface="Cambria" panose="02040503050406030204" pitchFamily="18" charset="0"/>
                <a:cs typeface="Times New Roman" panose="02020603050405020304" pitchFamily="18" charset="0"/>
              </a:rPr>
              <a:t>that the agent starts in.</a:t>
            </a:r>
          </a:p>
          <a:p>
            <a:pPr marL="800100" lvl="1" indent="-342900" algn="just">
              <a:lnSpc>
                <a:spcPct val="120000"/>
              </a:lnSpc>
              <a:buClr>
                <a:srgbClr val="000099"/>
              </a:buClr>
              <a:buFont typeface="Aharoni" panose="02010803020104030203" pitchFamily="2" charset="-79"/>
              <a:buChar char="—"/>
            </a:pPr>
            <a:r>
              <a:rPr lang="en-US" sz="2200" dirty="0">
                <a:latin typeface="Cambria" panose="02040503050406030204" pitchFamily="18" charset="0"/>
                <a:cs typeface="Times New Roman" panose="02020603050405020304" pitchFamily="18" charset="0"/>
              </a:rPr>
              <a:t>A description of the possible </a:t>
            </a:r>
            <a:r>
              <a:rPr lang="en-US" sz="2200" b="1" dirty="0">
                <a:solidFill>
                  <a:srgbClr val="000099"/>
                </a:solidFill>
                <a:latin typeface="Cambria" panose="02040503050406030204" pitchFamily="18" charset="0"/>
                <a:cs typeface="Times New Roman" panose="02020603050405020304" pitchFamily="18" charset="0"/>
              </a:rPr>
              <a:t>actions</a:t>
            </a:r>
            <a:r>
              <a:rPr lang="en-US" sz="2200" b="1" dirty="0">
                <a:latin typeface="Cambria" panose="02040503050406030204" pitchFamily="18" charset="0"/>
                <a:cs typeface="Times New Roman" panose="02020603050405020304" pitchFamily="18" charset="0"/>
              </a:rPr>
              <a:t> </a:t>
            </a:r>
            <a:r>
              <a:rPr lang="en-US" sz="2200" dirty="0">
                <a:latin typeface="Cambria" panose="02040503050406030204" pitchFamily="18" charset="0"/>
                <a:cs typeface="Times New Roman" panose="02020603050405020304" pitchFamily="18" charset="0"/>
              </a:rPr>
              <a:t>available to the agent.</a:t>
            </a:r>
          </a:p>
          <a:p>
            <a:pPr marL="800100" lvl="1" indent="-342900" algn="just">
              <a:lnSpc>
                <a:spcPct val="120000"/>
              </a:lnSpc>
              <a:buClr>
                <a:srgbClr val="000099"/>
              </a:buClr>
              <a:buFont typeface="Aharoni" panose="02010803020104030203" pitchFamily="2" charset="-79"/>
              <a:buChar char="—"/>
            </a:pPr>
            <a:r>
              <a:rPr lang="en-US" sz="2200" b="1" dirty="0">
                <a:solidFill>
                  <a:srgbClr val="000099"/>
                </a:solidFill>
                <a:latin typeface="Cambria" panose="02040503050406030204" pitchFamily="18" charset="0"/>
                <a:cs typeface="Times New Roman" panose="02020603050405020304" pitchFamily="18" charset="0"/>
              </a:rPr>
              <a:t>successor function</a:t>
            </a:r>
            <a:r>
              <a:rPr lang="en-US" sz="2200" b="1" dirty="0">
                <a:latin typeface="Cambria" panose="02040503050406030204" pitchFamily="18" charset="0"/>
                <a:cs typeface="Times New Roman" panose="02020603050405020304" pitchFamily="18" charset="0"/>
              </a:rPr>
              <a:t>: </a:t>
            </a:r>
            <a:r>
              <a:rPr lang="en-US" sz="2200" dirty="0">
                <a:latin typeface="Cambria" panose="02040503050406030204" pitchFamily="18" charset="0"/>
                <a:cs typeface="Times New Roman" panose="02020603050405020304" pitchFamily="18" charset="0"/>
              </a:rPr>
              <a:t>Given a particular state x, SUCCESSOR-FN(x) returns a set of (action, successor) ordered pairs, where each action is one of the legal actions in state x and each successor is a state that can be reached from x by applying the action.</a:t>
            </a:r>
          </a:p>
          <a:p>
            <a:pPr marL="800100" lvl="1" indent="-342900" algn="just">
              <a:lnSpc>
                <a:spcPct val="120000"/>
              </a:lnSpc>
              <a:buClr>
                <a:srgbClr val="000099"/>
              </a:buClr>
              <a:buFont typeface="Aharoni" panose="02010803020104030203" pitchFamily="2" charset="-79"/>
              <a:buChar char="—"/>
            </a:pPr>
            <a:r>
              <a:rPr lang="en-US" sz="2200" dirty="0">
                <a:latin typeface="Cambria" panose="02040503050406030204" pitchFamily="18" charset="0"/>
                <a:cs typeface="Times New Roman" panose="02020603050405020304" pitchFamily="18" charset="0"/>
              </a:rPr>
              <a:t>The </a:t>
            </a:r>
            <a:r>
              <a:rPr lang="en-US" sz="2200" b="1" dirty="0">
                <a:solidFill>
                  <a:srgbClr val="000099"/>
                </a:solidFill>
                <a:latin typeface="Cambria" panose="02040503050406030204" pitchFamily="18" charset="0"/>
                <a:cs typeface="Times New Roman" panose="02020603050405020304" pitchFamily="18" charset="0"/>
              </a:rPr>
              <a:t>goal test</a:t>
            </a:r>
            <a:r>
              <a:rPr lang="en-US" sz="2200" b="1" dirty="0">
                <a:latin typeface="Cambria" panose="02040503050406030204" pitchFamily="18" charset="0"/>
                <a:cs typeface="Times New Roman" panose="02020603050405020304" pitchFamily="18" charset="0"/>
              </a:rPr>
              <a:t>, </a:t>
            </a:r>
            <a:r>
              <a:rPr lang="en-US" sz="2200" dirty="0">
                <a:latin typeface="Cambria" panose="02040503050406030204" pitchFamily="18" charset="0"/>
                <a:cs typeface="Times New Roman" panose="02020603050405020304" pitchFamily="18" charset="0"/>
              </a:rPr>
              <a:t>which determines whether a given state is a goal state.</a:t>
            </a:r>
          </a:p>
          <a:p>
            <a:pPr marL="800100" lvl="1" indent="-342900" algn="just">
              <a:lnSpc>
                <a:spcPct val="120000"/>
              </a:lnSpc>
              <a:buClr>
                <a:srgbClr val="000099"/>
              </a:buClr>
              <a:buFont typeface="Aharoni" panose="02010803020104030203" pitchFamily="2" charset="-79"/>
              <a:buChar char="—"/>
            </a:pPr>
            <a:r>
              <a:rPr lang="en-US" sz="2200" dirty="0">
                <a:latin typeface="Cambria" panose="02040503050406030204" pitchFamily="18" charset="0"/>
                <a:cs typeface="Times New Roman" panose="02020603050405020304" pitchFamily="18" charset="0"/>
              </a:rPr>
              <a:t>A </a:t>
            </a:r>
            <a:r>
              <a:rPr lang="en-US" sz="2200" b="1" dirty="0">
                <a:solidFill>
                  <a:srgbClr val="000099"/>
                </a:solidFill>
                <a:latin typeface="Cambria" panose="02040503050406030204" pitchFamily="18" charset="0"/>
                <a:cs typeface="Times New Roman" panose="02020603050405020304" pitchFamily="18" charset="0"/>
              </a:rPr>
              <a:t>path cost </a:t>
            </a:r>
            <a:r>
              <a:rPr lang="en-US" sz="2200" dirty="0">
                <a:latin typeface="Cambria" panose="02040503050406030204" pitchFamily="18" charset="0"/>
                <a:cs typeface="Times New Roman" panose="02020603050405020304" pitchFamily="18" charset="0"/>
              </a:rPr>
              <a:t>function that assigns a numeric cost to each path.</a:t>
            </a:r>
            <a:endParaRPr lang="en-US" sz="2200" dirty="0">
              <a:solidFill>
                <a:srgbClr val="3D2DB1"/>
              </a:solidFill>
              <a:latin typeface="Cambria" panose="02040503050406030204" pitchFamily="18" charset="0"/>
              <a:cs typeface="Times New Roman"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Well-defined Problems and Solutions</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38679736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763000" cy="3751668"/>
              </a:xfrm>
              <a:prstGeom prst="rect">
                <a:avLst/>
              </a:prstGeom>
            </p:spPr>
            <p:txBody>
              <a:bodyPr wrap="square">
                <a:spAutoFit/>
              </a:bodyPr>
              <a:lstStyle/>
              <a:p>
                <a:pPr marL="457200" indent="-457200" algn="just">
                  <a:lnSpc>
                    <a:spcPct val="120000"/>
                  </a:lnSpc>
                  <a:buClr>
                    <a:srgbClr val="C00000"/>
                  </a:buClr>
                  <a:buFont typeface="Wingdings" pitchFamily="2" charset="2"/>
                  <a:buChar char="Ø"/>
                </a:pPr>
                <a:r>
                  <a:rPr lang="en-US" sz="2000" dirty="0">
                    <a:latin typeface="Cambria" panose="02040503050406030204" pitchFamily="18" charset="0"/>
                    <a:cs typeface="Times New Roman" panose="02020603050405020304" pitchFamily="18" charset="0"/>
                  </a:rPr>
                  <a:t>The algorithm is </a:t>
                </a:r>
                <a:r>
                  <a:rPr lang="en-US" sz="2000" dirty="0">
                    <a:solidFill>
                      <a:srgbClr val="C00000"/>
                    </a:solidFill>
                    <a:latin typeface="Cambria" panose="02040503050406030204" pitchFamily="18" charset="0"/>
                    <a:cs typeface="Times New Roman" panose="02020603050405020304" pitchFamily="18" charset="0"/>
                  </a:rPr>
                  <a:t>complete and optimal </a:t>
                </a:r>
                <a:r>
                  <a:rPr lang="en-US" sz="2000" dirty="0">
                    <a:latin typeface="Cambria" panose="02040503050406030204" pitchFamily="18" charset="0"/>
                    <a:cs typeface="Times New Roman" panose="02020603050405020304" pitchFamily="18" charset="0"/>
                  </a:rPr>
                  <a:t>(for uniform step costs) if </a:t>
                </a:r>
                <a:r>
                  <a:rPr lang="en-US" sz="2000" dirty="0">
                    <a:solidFill>
                      <a:srgbClr val="000099"/>
                    </a:solidFill>
                    <a:latin typeface="Cambria" panose="02040503050406030204" pitchFamily="18" charset="0"/>
                    <a:cs typeface="Times New Roman" panose="02020603050405020304" pitchFamily="18" charset="0"/>
                  </a:rPr>
                  <a:t>both searches are breadth-first</a:t>
                </a:r>
                <a:r>
                  <a:rPr lang="en-US" sz="2000" dirty="0">
                    <a:latin typeface="Cambria" panose="02040503050406030204" pitchFamily="18" charset="0"/>
                    <a:cs typeface="Times New Roman" panose="02020603050405020304" pitchFamily="18" charset="0"/>
                  </a:rPr>
                  <a:t>; other </a:t>
                </a:r>
                <a:r>
                  <a:rPr lang="en-US" sz="2000" dirty="0">
                    <a:solidFill>
                      <a:srgbClr val="C00000"/>
                    </a:solidFill>
                    <a:latin typeface="Cambria" panose="02040503050406030204" pitchFamily="18" charset="0"/>
                    <a:cs typeface="Times New Roman" panose="02020603050405020304" pitchFamily="18" charset="0"/>
                  </a:rPr>
                  <a:t>combinations may sacrifice completeness, optimality, or both</a:t>
                </a:r>
                <a:r>
                  <a:rPr lang="en-US" sz="2000" dirty="0">
                    <a:latin typeface="Cambria" panose="02040503050406030204" pitchFamily="18" charset="0"/>
                    <a:cs typeface="Times New Roman" panose="02020603050405020304" pitchFamily="18" charset="0"/>
                  </a:rPr>
                  <a:t>.</a:t>
                </a:r>
              </a:p>
              <a:p>
                <a:pPr marL="457200" indent="-457200" algn="just">
                  <a:lnSpc>
                    <a:spcPct val="120000"/>
                  </a:lnSpc>
                  <a:buClr>
                    <a:srgbClr val="C00000"/>
                  </a:buClr>
                  <a:buFont typeface="Wingdings" pitchFamily="2" charset="2"/>
                  <a:buChar char="Ø"/>
                </a:pPr>
                <a:r>
                  <a:rPr lang="en-US" sz="2000" dirty="0">
                    <a:latin typeface="Cambria" panose="02040503050406030204" pitchFamily="18" charset="0"/>
                    <a:cs typeface="Times New Roman" panose="02020603050405020304" pitchFamily="18" charset="0"/>
                  </a:rPr>
                  <a:t>The </a:t>
                </a:r>
                <a:r>
                  <a:rPr lang="en-US" sz="2000" dirty="0">
                    <a:solidFill>
                      <a:srgbClr val="C00000"/>
                    </a:solidFill>
                    <a:latin typeface="Cambria" panose="02040503050406030204" pitchFamily="18" charset="0"/>
                    <a:cs typeface="Times New Roman" panose="02020603050405020304" pitchFamily="18" charset="0"/>
                  </a:rPr>
                  <a:t>reduction</a:t>
                </a:r>
                <a:r>
                  <a:rPr lang="en-US" sz="2000" dirty="0">
                    <a:latin typeface="Cambria" panose="02040503050406030204" pitchFamily="18" charset="0"/>
                    <a:cs typeface="Times New Roman" panose="02020603050405020304" pitchFamily="18" charset="0"/>
                  </a:rPr>
                  <a:t> in </a:t>
                </a:r>
                <a:r>
                  <a:rPr lang="en-US" sz="2000" dirty="0">
                    <a:solidFill>
                      <a:srgbClr val="000099"/>
                    </a:solidFill>
                    <a:latin typeface="Cambria" panose="02040503050406030204" pitchFamily="18" charset="0"/>
                    <a:cs typeface="Times New Roman" panose="02020603050405020304" pitchFamily="18" charset="0"/>
                  </a:rPr>
                  <a:t>time complexity </a:t>
                </a:r>
                <a:r>
                  <a:rPr lang="en-US" sz="2000" dirty="0">
                    <a:latin typeface="Cambria" panose="02040503050406030204" pitchFamily="18" charset="0"/>
                    <a:cs typeface="Times New Roman" panose="02020603050405020304" pitchFamily="18" charset="0"/>
                  </a:rPr>
                  <a:t>makes bidirectional search </a:t>
                </a:r>
                <a:r>
                  <a:rPr lang="en-US" sz="2000" dirty="0">
                    <a:solidFill>
                      <a:srgbClr val="000099"/>
                    </a:solidFill>
                    <a:latin typeface="Cambria" panose="02040503050406030204" pitchFamily="18" charset="0"/>
                    <a:cs typeface="Times New Roman" panose="02020603050405020304" pitchFamily="18" charset="0"/>
                  </a:rPr>
                  <a:t>attractive</a:t>
                </a:r>
                <a:r>
                  <a:rPr lang="en-US" sz="2000" dirty="0">
                    <a:latin typeface="Cambria" panose="02040503050406030204" pitchFamily="18" charset="0"/>
                    <a:cs typeface="Times New Roman" panose="02020603050405020304" pitchFamily="18" charset="0"/>
                  </a:rPr>
                  <a:t>.</a:t>
                </a:r>
              </a:p>
              <a:p>
                <a:pPr marL="457200" indent="-457200" algn="just">
                  <a:lnSpc>
                    <a:spcPct val="120000"/>
                  </a:lnSpc>
                  <a:buClr>
                    <a:srgbClr val="C00000"/>
                  </a:buClr>
                  <a:buFont typeface="Wingdings" pitchFamily="2" charset="2"/>
                  <a:buChar char="Ø"/>
                </a:pPr>
                <a:r>
                  <a:rPr lang="en-US" sz="2000" dirty="0">
                    <a:latin typeface="Cambria" panose="02040503050406030204" pitchFamily="18" charset="0"/>
                    <a:cs typeface="Times New Roman" panose="02020603050405020304" pitchFamily="18" charset="0"/>
                  </a:rPr>
                  <a:t>But how do we search backwards? This is not as easy as it sounds. Let the </a:t>
                </a:r>
                <a:r>
                  <a:rPr lang="en-US" sz="2000" b="1" dirty="0">
                    <a:latin typeface="Cambria" panose="02040503050406030204" pitchFamily="18" charset="0"/>
                    <a:cs typeface="Times New Roman" panose="02020603050405020304" pitchFamily="18" charset="0"/>
                  </a:rPr>
                  <a:t>predecessors </a:t>
                </a:r>
                <a:r>
                  <a:rPr lang="en-US" sz="2000" dirty="0">
                    <a:latin typeface="Cambria" panose="02040503050406030204" pitchFamily="18" charset="0"/>
                    <a:cs typeface="Times New Roman" panose="02020603050405020304" pitchFamily="18" charset="0"/>
                  </a:rPr>
                  <a:t>of a state x, </a:t>
                </a:r>
                <a14:m>
                  <m:oMath xmlns:m="http://schemas.openxmlformats.org/officeDocument/2006/math">
                    <m:r>
                      <a:rPr lang="en-US" sz="2000" i="1" dirty="0">
                        <a:latin typeface="Cambria Math"/>
                        <a:cs typeface="Times New Roman" panose="02020603050405020304" pitchFamily="18" charset="0"/>
                      </a:rPr>
                      <m:t>𝑃𝑟𝑒𝑑</m:t>
                    </m:r>
                    <m:r>
                      <a:rPr lang="en-US" sz="2000" i="1" dirty="0">
                        <a:latin typeface="Cambria Math"/>
                        <a:cs typeface="Times New Roman" panose="02020603050405020304" pitchFamily="18" charset="0"/>
                      </a:rPr>
                      <m:t>(</m:t>
                    </m:r>
                    <m:r>
                      <a:rPr lang="en-US" sz="2000" i="1" dirty="0">
                        <a:latin typeface="Cambria Math"/>
                        <a:cs typeface="Times New Roman" panose="02020603050405020304" pitchFamily="18" charset="0"/>
                      </a:rPr>
                      <m:t>𝑥</m:t>
                    </m:r>
                    <m:r>
                      <a:rPr lang="en-US" sz="2000" i="1" dirty="0">
                        <a:latin typeface="Cambria Math"/>
                        <a:cs typeface="Times New Roman" panose="02020603050405020304" pitchFamily="18" charset="0"/>
                      </a:rPr>
                      <m:t>)</m:t>
                    </m:r>
                  </m:oMath>
                </a14:m>
                <a:r>
                  <a:rPr lang="en-US" sz="2000" dirty="0">
                    <a:latin typeface="Cambria" panose="02040503050406030204" pitchFamily="18" charset="0"/>
                    <a:cs typeface="Times New Roman" panose="02020603050405020304" pitchFamily="18" charset="0"/>
                  </a:rPr>
                  <a:t>, be all those states that have x as a successor. Bidirectional search requires that </a:t>
                </a:r>
                <a14:m>
                  <m:oMath xmlns:m="http://schemas.openxmlformats.org/officeDocument/2006/math">
                    <m:r>
                      <a:rPr lang="en-US" sz="2000" i="1" dirty="0">
                        <a:latin typeface="Cambria Math"/>
                        <a:cs typeface="Times New Roman" panose="02020603050405020304" pitchFamily="18" charset="0"/>
                      </a:rPr>
                      <m:t>𝑃𝑟𝑒𝑑</m:t>
                    </m:r>
                    <m:r>
                      <a:rPr lang="en-US" sz="2000" i="1" dirty="0">
                        <a:latin typeface="Cambria Math"/>
                        <a:cs typeface="Times New Roman" panose="02020603050405020304" pitchFamily="18" charset="0"/>
                      </a:rPr>
                      <m:t> (</m:t>
                    </m:r>
                    <m:r>
                      <a:rPr lang="en-US" sz="2000" i="1" dirty="0">
                        <a:latin typeface="Cambria Math"/>
                        <a:cs typeface="Times New Roman" panose="02020603050405020304" pitchFamily="18" charset="0"/>
                      </a:rPr>
                      <m:t>𝑥</m:t>
                    </m:r>
                    <m:r>
                      <a:rPr lang="en-US" sz="2000" i="1" dirty="0">
                        <a:latin typeface="Cambria Math"/>
                        <a:cs typeface="Times New Roman" panose="02020603050405020304" pitchFamily="18" charset="0"/>
                      </a:rPr>
                      <m:t>)</m:t>
                    </m:r>
                  </m:oMath>
                </a14:m>
                <a:r>
                  <a:rPr lang="en-US" sz="2000" dirty="0">
                    <a:latin typeface="Cambria" panose="02040503050406030204" pitchFamily="18" charset="0"/>
                    <a:cs typeface="Times New Roman" panose="02020603050405020304" pitchFamily="18" charset="0"/>
                  </a:rPr>
                  <a:t> be efficiently computable. </a:t>
                </a:r>
              </a:p>
              <a:p>
                <a:pPr marL="457200" indent="-457200" algn="just">
                  <a:lnSpc>
                    <a:spcPct val="120000"/>
                  </a:lnSpc>
                  <a:buClr>
                    <a:srgbClr val="C00000"/>
                  </a:buClr>
                  <a:buFont typeface="Wingdings" pitchFamily="2" charset="2"/>
                  <a:buChar char="Ø"/>
                </a:pPr>
                <a:r>
                  <a:rPr lang="en-US" sz="2000" dirty="0">
                    <a:latin typeface="Cambria" panose="02040503050406030204" pitchFamily="18" charset="0"/>
                    <a:cs typeface="Times New Roman" panose="02020603050405020304" pitchFamily="18" charset="0"/>
                  </a:rPr>
                  <a:t>The easiest case is when all the actions in the state space are reversible, so that </a:t>
                </a:r>
                <a14:m>
                  <m:oMath xmlns:m="http://schemas.openxmlformats.org/officeDocument/2006/math">
                    <m:r>
                      <a:rPr lang="en-US" sz="2000" i="1" dirty="0">
                        <a:latin typeface="Cambria Math"/>
                        <a:cs typeface="Times New Roman" panose="02020603050405020304" pitchFamily="18" charset="0"/>
                      </a:rPr>
                      <m:t>𝑃𝑟𝑒𝑑</m:t>
                    </m:r>
                    <m:r>
                      <a:rPr lang="en-US" sz="2000" i="1" dirty="0">
                        <a:latin typeface="Cambria Math"/>
                        <a:cs typeface="Times New Roman" panose="02020603050405020304" pitchFamily="18" charset="0"/>
                      </a:rPr>
                      <m:t>(</m:t>
                    </m:r>
                    <m:r>
                      <a:rPr lang="en-US" sz="2000" i="1" dirty="0">
                        <a:latin typeface="Cambria Math"/>
                        <a:cs typeface="Times New Roman" panose="02020603050405020304" pitchFamily="18" charset="0"/>
                      </a:rPr>
                      <m:t>𝑥</m:t>
                    </m:r>
                    <m:r>
                      <a:rPr lang="en-US" sz="2000" i="1" dirty="0">
                        <a:latin typeface="Cambria Math"/>
                        <a:cs typeface="Times New Roman" panose="02020603050405020304" pitchFamily="18" charset="0"/>
                      </a:rPr>
                      <m:t>)=</m:t>
                    </m:r>
                    <m:r>
                      <a:rPr lang="en-US" sz="2000" i="1" dirty="0" err="1">
                        <a:latin typeface="Cambria Math"/>
                        <a:cs typeface="Times New Roman" panose="02020603050405020304" pitchFamily="18" charset="0"/>
                      </a:rPr>
                      <m:t>𝑆𝑢𝑐𝑐</m:t>
                    </m:r>
                    <m:r>
                      <a:rPr lang="en-US" sz="2000" i="1" dirty="0">
                        <a:latin typeface="Cambria Math"/>
                        <a:cs typeface="Times New Roman" panose="02020603050405020304" pitchFamily="18" charset="0"/>
                      </a:rPr>
                      <m:t>(</m:t>
                    </m:r>
                    <m:r>
                      <a:rPr lang="en-US" sz="2000" i="1" dirty="0">
                        <a:latin typeface="Cambria Math"/>
                        <a:cs typeface="Times New Roman" panose="02020603050405020304" pitchFamily="18" charset="0"/>
                      </a:rPr>
                      <m:t>𝑥</m:t>
                    </m:r>
                    <m:r>
                      <a:rPr lang="en-US" sz="2000" i="1" dirty="0">
                        <a:latin typeface="Cambria Math"/>
                        <a:cs typeface="Times New Roman" panose="02020603050405020304" pitchFamily="18" charset="0"/>
                      </a:rPr>
                      <m:t>)</m:t>
                    </m:r>
                  </m:oMath>
                </a14:m>
                <a:r>
                  <a:rPr lang="en-US" sz="2000" i="1" dirty="0">
                    <a:latin typeface="Cambria" panose="02040503050406030204" pitchFamily="18" charset="0"/>
                    <a:cs typeface="Times New Roman" panose="02020603050405020304" pitchFamily="18" charset="0"/>
                  </a:rPr>
                  <a:t>. </a:t>
                </a:r>
                <a:r>
                  <a:rPr lang="en-US" sz="2000" dirty="0">
                    <a:latin typeface="Cambria" panose="02040503050406030204" pitchFamily="18" charset="0"/>
                    <a:cs typeface="Times New Roman" panose="02020603050405020304" pitchFamily="18" charset="0"/>
                  </a:rPr>
                  <a:t>Other cases may require substantial ingenuity.</a:t>
                </a:r>
                <a:endParaRPr lang="en-US" sz="2000" b="1" dirty="0">
                  <a:solidFill>
                    <a:srgbClr val="000099"/>
                  </a:solidFill>
                  <a:latin typeface="Cambria" panose="02040503050406030204" pitchFamily="18" charset="0"/>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763000" cy="3751668"/>
              </a:xfrm>
              <a:prstGeom prst="rect">
                <a:avLst/>
              </a:prstGeom>
              <a:blipFill rotWithShape="1">
                <a:blip r:embed="rId3"/>
                <a:stretch>
                  <a:fillRect l="-556" t="-162" r="-626" b="-1786"/>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Bidirectional </a:t>
            </a:r>
            <a:r>
              <a:rPr lang="en-US" sz="2400" b="1" dirty="0" smtClean="0">
                <a:solidFill>
                  <a:srgbClr val="FF0000"/>
                </a:solidFill>
                <a:latin typeface="Cambria" panose="02040503050406030204" pitchFamily="18" charset="0"/>
              </a:rPr>
              <a:t>Search (cont’d)</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34898163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Summary of Algorithms</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814" y="1852613"/>
            <a:ext cx="8313986" cy="302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85225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57200" y="1524000"/>
            <a:ext cx="8382000" cy="4154984"/>
          </a:xfrm>
          <a:prstGeom prst="rect">
            <a:avLst/>
          </a:prstGeom>
        </p:spPr>
        <p:txBody>
          <a:bodyPr wrap="square">
            <a:spAutoFit/>
          </a:bodyPr>
          <a:lstStyle/>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Problem-solving Agents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Well-defined Problems and Solutions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Problem Types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Example Problems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Toy Problems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Real-world Problems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Searching for Solutions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Tree Search Algorithms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Uninformed Search Strategies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Avoiding repeated </a:t>
            </a:r>
            <a:r>
              <a:rPr lang="en-US" sz="2200" dirty="0" smtClean="0">
                <a:latin typeface="Cambria" panose="02040503050406030204" pitchFamily="18" charset="0"/>
                <a:cs typeface="Simplified Arabic Fixed" panose="02070309020205020404" pitchFamily="49" charset="-78"/>
              </a:rPr>
              <a:t>states</a:t>
            </a:r>
            <a:endParaRPr lang="en-US" sz="2200" dirty="0">
              <a:latin typeface="Cambria" panose="02040503050406030204" pitchFamily="18" charset="0"/>
              <a:cs typeface="Simplified Arabic Fixed" panose="02070309020205020404" pitchFamily="49" charset="-78"/>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2200" b="1" dirty="0" smtClean="0">
                <a:solidFill>
                  <a:srgbClr val="FF0000"/>
                </a:solidFill>
                <a:latin typeface="Cambria" panose="02040503050406030204" pitchFamily="18" charset="0"/>
                <a:cs typeface="Arial" pitchFamily="34" charset="0"/>
              </a:rPr>
              <a:t>Outlines</a:t>
            </a:r>
            <a:endParaRPr lang="ar-EG" sz="22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1" name="TextBox 10"/>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401438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2">
                                            <p:txEl>
                                              <p:pRg st="0" end="0"/>
                                            </p:txEl>
                                          </p:spTgt>
                                        </p:tgtEl>
                                        <p:attrNameLst>
                                          <p:attrName>style.opacity</p:attrName>
                                        </p:attrNameLst>
                                      </p:cBhvr>
                                      <p:to>
                                        <p:strVal val="0.25"/>
                                      </p:to>
                                    </p:set>
                                    <p:animEffect filter="image" prLst="opacity: 0.25">
                                      <p:cBhvr rctx="IE">
                                        <p:cTn id="7" dur="indefinite"/>
                                        <p:tgtEl>
                                          <p:spTgt spid="22">
                                            <p:txEl>
                                              <p:pRg st="0" end="0"/>
                                            </p:txEl>
                                          </p:spTgt>
                                        </p:tgtEl>
                                      </p:cBhvr>
                                    </p:animEffect>
                                  </p:childTnLst>
                                </p:cTn>
                              </p:par>
                              <p:par>
                                <p:cTn id="8" presetID="9" presetClass="emph" presetSubtype="0" nodeType="withEffect">
                                  <p:stCondLst>
                                    <p:cond delay="0"/>
                                  </p:stCondLst>
                                  <p:childTnLst>
                                    <p:set>
                                      <p:cBhvr rctx="PPT">
                                        <p:cTn id="9" dur="indefinite"/>
                                        <p:tgtEl>
                                          <p:spTgt spid="22">
                                            <p:txEl>
                                              <p:pRg st="1" end="1"/>
                                            </p:txEl>
                                          </p:spTgt>
                                        </p:tgtEl>
                                        <p:attrNameLst>
                                          <p:attrName>style.opacity</p:attrName>
                                        </p:attrNameLst>
                                      </p:cBhvr>
                                      <p:to>
                                        <p:strVal val="0.25"/>
                                      </p:to>
                                    </p:set>
                                    <p:animEffect filter="image" prLst="opacity: 0.25">
                                      <p:cBhvr rctx="IE">
                                        <p:cTn id="10" dur="indefinite"/>
                                        <p:tgtEl>
                                          <p:spTgt spid="22">
                                            <p:txEl>
                                              <p:pRg st="1" end="1"/>
                                            </p:txEl>
                                          </p:spTgt>
                                        </p:tgtEl>
                                      </p:cBhvr>
                                    </p:animEffect>
                                  </p:childTnLst>
                                </p:cTn>
                              </p:par>
                              <p:par>
                                <p:cTn id="11" presetID="9" presetClass="emph" presetSubtype="0" nodeType="withEffect">
                                  <p:stCondLst>
                                    <p:cond delay="0"/>
                                  </p:stCondLst>
                                  <p:childTnLst>
                                    <p:set>
                                      <p:cBhvr rctx="PPT">
                                        <p:cTn id="12" dur="indefinite"/>
                                        <p:tgtEl>
                                          <p:spTgt spid="22">
                                            <p:txEl>
                                              <p:pRg st="2" end="2"/>
                                            </p:txEl>
                                          </p:spTgt>
                                        </p:tgtEl>
                                        <p:attrNameLst>
                                          <p:attrName>style.opacity</p:attrName>
                                        </p:attrNameLst>
                                      </p:cBhvr>
                                      <p:to>
                                        <p:strVal val="0.25"/>
                                      </p:to>
                                    </p:set>
                                    <p:animEffect filter="image" prLst="opacity: 0.25">
                                      <p:cBhvr rctx="IE">
                                        <p:cTn id="13" dur="indefinite"/>
                                        <p:tgtEl>
                                          <p:spTgt spid="22">
                                            <p:txEl>
                                              <p:pRg st="2" end="2"/>
                                            </p:txEl>
                                          </p:spTgt>
                                        </p:tgtEl>
                                      </p:cBhvr>
                                    </p:animEffect>
                                  </p:childTnLst>
                                </p:cTn>
                              </p:par>
                              <p:par>
                                <p:cTn id="14" presetID="9" presetClass="emph" presetSubtype="0" nodeType="withEffect">
                                  <p:stCondLst>
                                    <p:cond delay="0"/>
                                  </p:stCondLst>
                                  <p:childTnLst>
                                    <p:set>
                                      <p:cBhvr rctx="PPT">
                                        <p:cTn id="15" dur="indefinite"/>
                                        <p:tgtEl>
                                          <p:spTgt spid="22">
                                            <p:txEl>
                                              <p:pRg st="3" end="3"/>
                                            </p:txEl>
                                          </p:spTgt>
                                        </p:tgtEl>
                                        <p:attrNameLst>
                                          <p:attrName>style.opacity</p:attrName>
                                        </p:attrNameLst>
                                      </p:cBhvr>
                                      <p:to>
                                        <p:strVal val="0.25"/>
                                      </p:to>
                                    </p:set>
                                    <p:animEffect filter="image" prLst="opacity: 0.25">
                                      <p:cBhvr rctx="IE">
                                        <p:cTn id="16" dur="indefinite"/>
                                        <p:tgtEl>
                                          <p:spTgt spid="22">
                                            <p:txEl>
                                              <p:pRg st="3" end="3"/>
                                            </p:txEl>
                                          </p:spTgt>
                                        </p:tgtEl>
                                      </p:cBhvr>
                                    </p:animEffect>
                                  </p:childTnLst>
                                </p:cTn>
                              </p:par>
                              <p:par>
                                <p:cTn id="17" presetID="9" presetClass="emph" presetSubtype="0" nodeType="withEffect">
                                  <p:stCondLst>
                                    <p:cond delay="0"/>
                                  </p:stCondLst>
                                  <p:childTnLst>
                                    <p:set>
                                      <p:cBhvr rctx="PPT">
                                        <p:cTn id="18" dur="indefinite"/>
                                        <p:tgtEl>
                                          <p:spTgt spid="22">
                                            <p:txEl>
                                              <p:pRg st="4" end="4"/>
                                            </p:txEl>
                                          </p:spTgt>
                                        </p:tgtEl>
                                        <p:attrNameLst>
                                          <p:attrName>style.opacity</p:attrName>
                                        </p:attrNameLst>
                                      </p:cBhvr>
                                      <p:to>
                                        <p:strVal val="0.25"/>
                                      </p:to>
                                    </p:set>
                                    <p:animEffect filter="image" prLst="opacity: 0.25">
                                      <p:cBhvr rctx="IE">
                                        <p:cTn id="19" dur="indefinite"/>
                                        <p:tgtEl>
                                          <p:spTgt spid="22">
                                            <p:txEl>
                                              <p:pRg st="4" end="4"/>
                                            </p:txEl>
                                          </p:spTgt>
                                        </p:tgtEl>
                                      </p:cBhvr>
                                    </p:animEffect>
                                  </p:childTnLst>
                                </p:cTn>
                              </p:par>
                              <p:par>
                                <p:cTn id="20" presetID="9" presetClass="emph" presetSubtype="0" nodeType="withEffect">
                                  <p:stCondLst>
                                    <p:cond delay="0"/>
                                  </p:stCondLst>
                                  <p:childTnLst>
                                    <p:set>
                                      <p:cBhvr rctx="PPT">
                                        <p:cTn id="21" dur="indefinite"/>
                                        <p:tgtEl>
                                          <p:spTgt spid="22">
                                            <p:txEl>
                                              <p:pRg st="5" end="5"/>
                                            </p:txEl>
                                          </p:spTgt>
                                        </p:tgtEl>
                                        <p:attrNameLst>
                                          <p:attrName>style.opacity</p:attrName>
                                        </p:attrNameLst>
                                      </p:cBhvr>
                                      <p:to>
                                        <p:strVal val="0.25"/>
                                      </p:to>
                                    </p:set>
                                    <p:animEffect filter="image" prLst="opacity: 0.25">
                                      <p:cBhvr rctx="IE">
                                        <p:cTn id="22" dur="indefinite"/>
                                        <p:tgtEl>
                                          <p:spTgt spid="22">
                                            <p:txEl>
                                              <p:pRg st="5" end="5"/>
                                            </p:txEl>
                                          </p:spTgt>
                                        </p:tgtEl>
                                      </p:cBhvr>
                                    </p:animEffect>
                                  </p:childTnLst>
                                </p:cTn>
                              </p:par>
                              <p:par>
                                <p:cTn id="23" presetID="9" presetClass="emph" presetSubtype="0" nodeType="withEffect">
                                  <p:stCondLst>
                                    <p:cond delay="0"/>
                                  </p:stCondLst>
                                  <p:childTnLst>
                                    <p:set>
                                      <p:cBhvr rctx="PPT">
                                        <p:cTn id="24" dur="indefinite"/>
                                        <p:tgtEl>
                                          <p:spTgt spid="22">
                                            <p:txEl>
                                              <p:pRg st="6" end="6"/>
                                            </p:txEl>
                                          </p:spTgt>
                                        </p:tgtEl>
                                        <p:attrNameLst>
                                          <p:attrName>style.opacity</p:attrName>
                                        </p:attrNameLst>
                                      </p:cBhvr>
                                      <p:to>
                                        <p:strVal val="0.25"/>
                                      </p:to>
                                    </p:set>
                                    <p:animEffect filter="image" prLst="opacity: 0.25">
                                      <p:cBhvr rctx="IE">
                                        <p:cTn id="25" dur="indefinite"/>
                                        <p:tgtEl>
                                          <p:spTgt spid="22">
                                            <p:txEl>
                                              <p:pRg st="6" end="6"/>
                                            </p:txEl>
                                          </p:spTgt>
                                        </p:tgtEl>
                                      </p:cBhvr>
                                    </p:animEffect>
                                  </p:childTnLst>
                                </p:cTn>
                              </p:par>
                              <p:par>
                                <p:cTn id="26" presetID="9" presetClass="emph" presetSubtype="0" nodeType="withEffect">
                                  <p:stCondLst>
                                    <p:cond delay="0"/>
                                  </p:stCondLst>
                                  <p:childTnLst>
                                    <p:set>
                                      <p:cBhvr rctx="PPT">
                                        <p:cTn id="27" dur="indefinite"/>
                                        <p:tgtEl>
                                          <p:spTgt spid="22">
                                            <p:txEl>
                                              <p:pRg st="7" end="7"/>
                                            </p:txEl>
                                          </p:spTgt>
                                        </p:tgtEl>
                                        <p:attrNameLst>
                                          <p:attrName>style.opacity</p:attrName>
                                        </p:attrNameLst>
                                      </p:cBhvr>
                                      <p:to>
                                        <p:strVal val="0.25"/>
                                      </p:to>
                                    </p:set>
                                    <p:animEffect filter="image" prLst="opacity: 0.25">
                                      <p:cBhvr rctx="IE">
                                        <p:cTn id="28" dur="indefinite"/>
                                        <p:tgtEl>
                                          <p:spTgt spid="22">
                                            <p:txEl>
                                              <p:pRg st="7" end="7"/>
                                            </p:txEl>
                                          </p:spTgt>
                                        </p:tgtEl>
                                      </p:cBhvr>
                                    </p:animEffect>
                                  </p:childTnLst>
                                </p:cTn>
                              </p:par>
                              <p:par>
                                <p:cTn id="29" presetID="9" presetClass="emph" presetSubtype="0" nodeType="withEffect">
                                  <p:stCondLst>
                                    <p:cond delay="0"/>
                                  </p:stCondLst>
                                  <p:childTnLst>
                                    <p:set>
                                      <p:cBhvr rctx="PPT">
                                        <p:cTn id="30" dur="indefinite"/>
                                        <p:tgtEl>
                                          <p:spTgt spid="22">
                                            <p:txEl>
                                              <p:pRg st="8" end="8"/>
                                            </p:txEl>
                                          </p:spTgt>
                                        </p:tgtEl>
                                        <p:attrNameLst>
                                          <p:attrName>style.opacity</p:attrName>
                                        </p:attrNameLst>
                                      </p:cBhvr>
                                      <p:to>
                                        <p:strVal val="0.25"/>
                                      </p:to>
                                    </p:set>
                                    <p:animEffect filter="image" prLst="opacity: 0.25">
                                      <p:cBhvr rctx="IE">
                                        <p:cTn id="31" dur="indefinite"/>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52400" y="1501271"/>
            <a:ext cx="8763000" cy="5279137"/>
          </a:xfrm>
          <a:prstGeom prst="rect">
            <a:avLst/>
          </a:prstGeom>
        </p:spPr>
        <p:txBody>
          <a:bodyPr wrap="square">
            <a:spAutoFit/>
          </a:bodyPr>
          <a:lstStyle/>
          <a:p>
            <a:pPr marL="342900" indent="-342900" algn="just">
              <a:lnSpc>
                <a:spcPct val="110000"/>
              </a:lnSpc>
              <a:buClr>
                <a:srgbClr val="C00000"/>
              </a:buClr>
              <a:buFont typeface="Wingdings" panose="05000000000000000000" pitchFamily="2" charset="2"/>
              <a:buChar char="Ø"/>
            </a:pPr>
            <a:r>
              <a:rPr lang="en-US" sz="2200" dirty="0">
                <a:solidFill>
                  <a:srgbClr val="C00000"/>
                </a:solidFill>
                <a:latin typeface="Times New Roman" panose="02020603050405020304" pitchFamily="18" charset="0"/>
                <a:cs typeface="Times New Roman" panose="02020603050405020304" pitchFamily="18" charset="0"/>
              </a:rPr>
              <a:t>Repeated states</a:t>
            </a:r>
            <a:r>
              <a:rPr lang="en-US" sz="2200" dirty="0">
                <a:latin typeface="Times New Roman" panose="02020603050405020304" pitchFamily="18" charset="0"/>
                <a:cs typeface="Times New Roman" panose="02020603050405020304" pitchFamily="18" charset="0"/>
              </a:rPr>
              <a:t>, then, can cause a </a:t>
            </a:r>
            <a:r>
              <a:rPr lang="en-US" sz="2200" dirty="0">
                <a:solidFill>
                  <a:srgbClr val="000099"/>
                </a:solidFill>
                <a:latin typeface="Times New Roman" panose="02020603050405020304" pitchFamily="18" charset="0"/>
                <a:cs typeface="Times New Roman" panose="02020603050405020304" pitchFamily="18" charset="0"/>
              </a:rPr>
              <a:t>solvable problem to become unsolvable if the algorithm does not detect them</a:t>
            </a:r>
            <a:r>
              <a:rPr lang="en-US" sz="2200" dirty="0">
                <a:latin typeface="Times New Roman" panose="02020603050405020304" pitchFamily="18" charset="0"/>
                <a:cs typeface="Times New Roman" panose="02020603050405020304" pitchFamily="18" charset="0"/>
              </a:rPr>
              <a:t>. </a:t>
            </a:r>
          </a:p>
          <a:p>
            <a:pPr marL="342900" indent="-342900" algn="just">
              <a:lnSpc>
                <a:spcPct val="110000"/>
              </a:lnSpc>
              <a:buClr>
                <a:srgbClr val="C00000"/>
              </a:buClr>
              <a:buFont typeface="Wingdings" panose="05000000000000000000" pitchFamily="2" charset="2"/>
              <a:buChar char="Ø"/>
            </a:pPr>
            <a:r>
              <a:rPr lang="en-US" sz="2200" dirty="0">
                <a:solidFill>
                  <a:srgbClr val="C00000"/>
                </a:solidFill>
                <a:latin typeface="Times New Roman" panose="02020603050405020304" pitchFamily="18" charset="0"/>
                <a:cs typeface="Times New Roman" panose="02020603050405020304" pitchFamily="18" charset="0"/>
              </a:rPr>
              <a:t>Detection</a:t>
            </a:r>
            <a:r>
              <a:rPr lang="en-US" sz="2200" dirty="0">
                <a:latin typeface="Times New Roman" panose="02020603050405020304" pitchFamily="18" charset="0"/>
                <a:cs typeface="Times New Roman" panose="02020603050405020304" pitchFamily="18" charset="0"/>
              </a:rPr>
              <a:t> usually means </a:t>
            </a:r>
            <a:r>
              <a:rPr lang="en-US" sz="2200" dirty="0">
                <a:solidFill>
                  <a:srgbClr val="000099"/>
                </a:solidFill>
                <a:latin typeface="Times New Roman" panose="02020603050405020304" pitchFamily="18" charset="0"/>
                <a:cs typeface="Times New Roman" panose="02020603050405020304" pitchFamily="18" charset="0"/>
              </a:rPr>
              <a:t>comparing the node about to be expanded to those that have been expanded already; if a match is found, then the algorithm has discovered two paths to the same state and can discard one of them</a:t>
            </a:r>
            <a:r>
              <a:rPr lang="en-US" sz="2200" dirty="0">
                <a:latin typeface="Times New Roman" panose="02020603050405020304" pitchFamily="18" charset="0"/>
                <a:cs typeface="Times New Roman" panose="02020603050405020304" pitchFamily="18" charset="0"/>
              </a:rPr>
              <a:t>.</a:t>
            </a:r>
          </a:p>
          <a:p>
            <a:pPr marL="342900" indent="-342900" algn="just">
              <a:lnSpc>
                <a:spcPct val="110000"/>
              </a:lnSpc>
              <a:buClr>
                <a:srgbClr val="C00000"/>
              </a:buClr>
              <a:buFont typeface="Wingdings" panose="05000000000000000000" pitchFamily="2" charset="2"/>
              <a:buChar char="Ø"/>
            </a:pPr>
            <a:r>
              <a:rPr lang="en-US" sz="2200" dirty="0">
                <a:solidFill>
                  <a:srgbClr val="C00000"/>
                </a:solidFill>
                <a:latin typeface="Times New Roman" panose="02020603050405020304" pitchFamily="18" charset="0"/>
                <a:cs typeface="Times New Roman" panose="02020603050405020304" pitchFamily="18" charset="0"/>
              </a:rPr>
              <a:t>eliminating</a:t>
            </a:r>
            <a:r>
              <a:rPr lang="en-US" sz="2200" dirty="0">
                <a:latin typeface="Times New Roman" panose="02020603050405020304" pitchFamily="18" charset="0"/>
                <a:cs typeface="Times New Roman" panose="02020603050405020304" pitchFamily="18" charset="0"/>
              </a:rPr>
              <a:t> repeated states yields an </a:t>
            </a:r>
            <a:r>
              <a:rPr lang="en-US" sz="2200" dirty="0">
                <a:solidFill>
                  <a:srgbClr val="000099"/>
                </a:solidFill>
                <a:latin typeface="Times New Roman" panose="02020603050405020304" pitchFamily="18" charset="0"/>
                <a:cs typeface="Times New Roman" panose="02020603050405020304" pitchFamily="18" charset="0"/>
              </a:rPr>
              <a:t>exponential reduction in search cost</a:t>
            </a:r>
          </a:p>
          <a:p>
            <a:pPr marL="342900" indent="-342900" algn="just">
              <a:lnSpc>
                <a:spcPct val="110000"/>
              </a:lnSpc>
              <a:buClr>
                <a:srgbClr val="C00000"/>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some </a:t>
            </a:r>
            <a:r>
              <a:rPr lang="en-US" sz="2200" dirty="0">
                <a:solidFill>
                  <a:srgbClr val="C00000"/>
                </a:solidFill>
                <a:latin typeface="Times New Roman" panose="02020603050405020304" pitchFamily="18" charset="0"/>
                <a:cs typeface="Times New Roman" panose="02020603050405020304" pitchFamily="18" charset="0"/>
              </a:rPr>
              <a:t>problems</a:t>
            </a:r>
            <a:r>
              <a:rPr lang="en-US" sz="2200" dirty="0">
                <a:latin typeface="Times New Roman" panose="02020603050405020304" pitchFamily="18" charset="0"/>
                <a:cs typeface="Times New Roman" panose="02020603050405020304" pitchFamily="18" charset="0"/>
              </a:rPr>
              <a:t>, </a:t>
            </a:r>
            <a:r>
              <a:rPr lang="en-US" sz="2200" dirty="0">
                <a:solidFill>
                  <a:srgbClr val="000099"/>
                </a:solidFill>
                <a:latin typeface="Times New Roman" panose="02020603050405020304" pitchFamily="18" charset="0"/>
                <a:cs typeface="Times New Roman" panose="02020603050405020304" pitchFamily="18" charset="0"/>
              </a:rPr>
              <a:t>repeated states are unavoidable</a:t>
            </a:r>
            <a:r>
              <a:rPr lang="en-US" sz="2200" dirty="0">
                <a:latin typeface="Times New Roman" panose="02020603050405020304" pitchFamily="18" charset="0"/>
                <a:cs typeface="Times New Roman" panose="02020603050405020304" pitchFamily="18" charset="0"/>
              </a:rPr>
              <a:t>. This includes all </a:t>
            </a:r>
            <a:r>
              <a:rPr lang="en-US" sz="2200" dirty="0">
                <a:solidFill>
                  <a:srgbClr val="C00000"/>
                </a:solidFill>
                <a:latin typeface="Times New Roman" panose="02020603050405020304" pitchFamily="18" charset="0"/>
                <a:cs typeface="Times New Roman" panose="02020603050405020304" pitchFamily="18" charset="0"/>
              </a:rPr>
              <a:t>problems where the actions are reversible</a:t>
            </a:r>
            <a:r>
              <a:rPr lang="en-US" sz="2200" dirty="0">
                <a:latin typeface="Times New Roman" panose="02020603050405020304" pitchFamily="18" charset="0"/>
                <a:cs typeface="Times New Roman" panose="02020603050405020304" pitchFamily="18" charset="0"/>
              </a:rPr>
              <a:t>, such as route-finding problems and sliding-blocks puzzles.</a:t>
            </a:r>
          </a:p>
          <a:p>
            <a:pPr marL="342900" indent="-342900" algn="just">
              <a:lnSpc>
                <a:spcPct val="110000"/>
              </a:lnSpc>
              <a:buClr>
                <a:srgbClr val="C00000"/>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dirty="0">
                <a:solidFill>
                  <a:srgbClr val="C00000"/>
                </a:solidFill>
                <a:latin typeface="Times New Roman" panose="02020603050405020304" pitchFamily="18" charset="0"/>
                <a:cs typeface="Times New Roman" panose="02020603050405020304" pitchFamily="18" charset="0"/>
              </a:rPr>
              <a:t>depth-first search</a:t>
            </a:r>
            <a:r>
              <a:rPr lang="en-US" sz="2200" dirty="0">
                <a:latin typeface="Times New Roman" panose="02020603050405020304" pitchFamily="18" charset="0"/>
                <a:cs typeface="Times New Roman" panose="02020603050405020304" pitchFamily="18" charset="0"/>
              </a:rPr>
              <a:t>, the </a:t>
            </a:r>
            <a:r>
              <a:rPr lang="en-US" sz="2200" dirty="0">
                <a:solidFill>
                  <a:srgbClr val="000099"/>
                </a:solidFill>
                <a:latin typeface="Times New Roman" panose="02020603050405020304" pitchFamily="18" charset="0"/>
                <a:cs typeface="Times New Roman" panose="02020603050405020304" pitchFamily="18" charset="0"/>
              </a:rPr>
              <a:t>only nodes in memory are those on the path from the root to the current node</a:t>
            </a:r>
            <a:r>
              <a:rPr lang="en-US" sz="2200" dirty="0">
                <a:latin typeface="Times New Roman" panose="02020603050405020304" pitchFamily="18" charset="0"/>
                <a:cs typeface="Times New Roman" panose="02020603050405020304" pitchFamily="18" charset="0"/>
              </a:rPr>
              <a:t>. Comparing those nodes to the current node allows the algorithm to detect looping paths that can be discarded immediately.</a:t>
            </a: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10000"/>
              </a:lnSpc>
              <a:buClr>
                <a:srgbClr val="FF0000"/>
              </a:buClr>
            </a:pPr>
            <a:r>
              <a:rPr lang="en-US" sz="2400" b="1" dirty="0">
                <a:solidFill>
                  <a:srgbClr val="FF0000"/>
                </a:solidFill>
                <a:latin typeface="Cambria" panose="02040503050406030204" pitchFamily="18" charset="0"/>
                <a:cs typeface="Times New Roman" panose="02020603050405020304" pitchFamily="18" charset="0"/>
              </a:rPr>
              <a:t>Avoiding repeated states</a:t>
            </a: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12487750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01271"/>
                <a:ext cx="8763000" cy="4935390"/>
              </a:xfrm>
              <a:prstGeom prst="rect">
                <a:avLst/>
              </a:prstGeom>
            </p:spPr>
            <p:txBody>
              <a:bodyPr wrap="square">
                <a:spAutoFit/>
              </a:bodyPr>
              <a:lstStyle/>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If an algorithm remembers every state that it has visited, then it can be viewed as exploring the state-space graph directly. </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We can modify the general </a:t>
                </a:r>
                <a:r>
                  <a:rPr lang="en-US" sz="2200" dirty="0">
                    <a:solidFill>
                      <a:srgbClr val="C00000"/>
                    </a:solidFill>
                    <a:latin typeface="Cambria" panose="02040503050406030204" pitchFamily="18" charset="0"/>
                    <a:cs typeface="Times New Roman" panose="02020603050405020304" pitchFamily="18" charset="0"/>
                  </a:rPr>
                  <a:t>TREE-SEARCH algorithm to include a data structure called the closed list, which stores every expanded node</a:t>
                </a:r>
                <a:r>
                  <a:rPr lang="en-US" sz="2200" dirty="0">
                    <a:latin typeface="Cambria" panose="02040503050406030204" pitchFamily="18" charset="0"/>
                    <a:cs typeface="Times New Roman" panose="02020603050405020304" pitchFamily="18" charset="0"/>
                  </a:rPr>
                  <a:t>. (The fringe of unexpanded nodes is sometimes called the open list.) </a:t>
                </a:r>
                <a:r>
                  <a:rPr lang="en-US" sz="2200" dirty="0">
                    <a:solidFill>
                      <a:srgbClr val="000099"/>
                    </a:solidFill>
                    <a:latin typeface="Cambria" panose="02040503050406030204" pitchFamily="18" charset="0"/>
                    <a:cs typeface="Times New Roman" panose="02020603050405020304" pitchFamily="18" charset="0"/>
                  </a:rPr>
                  <a:t>If the current node matches a node on the closed list, it is discarded instead of being expanded</a:t>
                </a:r>
                <a:r>
                  <a:rPr lang="en-US" sz="2200" dirty="0">
                    <a:latin typeface="Cambria" panose="02040503050406030204" pitchFamily="18" charset="0"/>
                    <a:cs typeface="Times New Roman" panose="02020603050405020304" pitchFamily="18" charset="0"/>
                  </a:rPr>
                  <a:t>.</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The new algorithm is called </a:t>
                </a:r>
                <a:r>
                  <a:rPr lang="en-US" sz="2200" dirty="0" smtClean="0">
                    <a:solidFill>
                      <a:srgbClr val="C00000"/>
                    </a:solidFill>
                    <a:latin typeface="Cambria" panose="02040503050406030204" pitchFamily="18" charset="0"/>
                    <a:cs typeface="Times New Roman" panose="02020603050405020304" pitchFamily="18" charset="0"/>
                  </a:rPr>
                  <a:t>GRAPH-SEARCH.</a:t>
                </a:r>
                <a:r>
                  <a:rPr lang="en-US" sz="2200" dirty="0" smtClean="0">
                    <a:latin typeface="Cambria" panose="02040503050406030204" pitchFamily="18" charset="0"/>
                    <a:cs typeface="Times New Roman" panose="02020603050405020304" pitchFamily="18" charset="0"/>
                  </a:rPr>
                  <a:t> </a:t>
                </a:r>
                <a:r>
                  <a:rPr lang="en-US" sz="2200" dirty="0">
                    <a:latin typeface="Cambria" panose="02040503050406030204" pitchFamily="18" charset="0"/>
                    <a:cs typeface="Times New Roman" panose="02020603050405020304" pitchFamily="18" charset="0"/>
                  </a:rPr>
                  <a:t>On problems with many repeated states, </a:t>
                </a:r>
                <a:r>
                  <a:rPr lang="en-US" sz="2200" dirty="0">
                    <a:solidFill>
                      <a:srgbClr val="000099"/>
                    </a:solidFill>
                    <a:latin typeface="Cambria" panose="02040503050406030204" pitchFamily="18" charset="0"/>
                    <a:cs typeface="Times New Roman" panose="02020603050405020304" pitchFamily="18" charset="0"/>
                  </a:rPr>
                  <a:t>GRAPH-SEARCH is much more efficient than TREE-SEARCH</a:t>
                </a:r>
                <a:r>
                  <a:rPr lang="en-US" sz="2200" dirty="0">
                    <a:latin typeface="Cambria" panose="02040503050406030204" pitchFamily="18" charset="0"/>
                    <a:cs typeface="Times New Roman" panose="02020603050405020304" pitchFamily="18" charset="0"/>
                  </a:rPr>
                  <a:t>. </a:t>
                </a:r>
              </a:p>
              <a:p>
                <a:pPr marL="342900" indent="-342900" algn="just">
                  <a:lnSpc>
                    <a:spcPct val="12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Its worst-case time and space requirements are proportional to the size of the state space. This may be much smaller than </a:t>
                </a:r>
                <a14:m>
                  <m:oMath xmlns:m="http://schemas.openxmlformats.org/officeDocument/2006/math">
                    <m:r>
                      <a:rPr lang="en-US" sz="2200" i="1">
                        <a:latin typeface="Cambria Math"/>
                        <a:cs typeface="Times New Roman" panose="02020603050405020304" pitchFamily="18" charset="0"/>
                      </a:rPr>
                      <m:t>𝑂</m:t>
                    </m:r>
                    <m:r>
                      <a:rPr lang="en-US" sz="2200" i="1">
                        <a:latin typeface="Cambria Math"/>
                        <a:cs typeface="Times New Roman" panose="02020603050405020304" pitchFamily="18" charset="0"/>
                      </a:rPr>
                      <m:t>(</m:t>
                    </m:r>
                    <m:sSup>
                      <m:sSupPr>
                        <m:ctrlPr>
                          <a:rPr lang="en-US" sz="2200" i="1">
                            <a:latin typeface="Cambria Math"/>
                            <a:cs typeface="Times New Roman" panose="02020603050405020304" pitchFamily="18" charset="0"/>
                          </a:rPr>
                        </m:ctrlPr>
                      </m:sSupPr>
                      <m:e>
                        <m:r>
                          <a:rPr lang="en-US" sz="2200" i="1">
                            <a:latin typeface="Cambria Math"/>
                            <a:cs typeface="Times New Roman" panose="02020603050405020304" pitchFamily="18" charset="0"/>
                          </a:rPr>
                          <m:t>𝑏</m:t>
                        </m:r>
                      </m:e>
                      <m:sup>
                        <m:r>
                          <a:rPr lang="en-US" sz="2200" i="1">
                            <a:latin typeface="Cambria Math"/>
                            <a:cs typeface="Times New Roman" panose="02020603050405020304" pitchFamily="18" charset="0"/>
                          </a:rPr>
                          <m:t>𝑑</m:t>
                        </m:r>
                      </m:sup>
                    </m:sSup>
                    <m:r>
                      <a:rPr lang="en-US" sz="2200" i="1">
                        <a:latin typeface="Cambria Math"/>
                        <a:cs typeface="Times New Roman" panose="02020603050405020304" pitchFamily="18" charset="0"/>
                      </a:rPr>
                      <m:t>)</m:t>
                    </m:r>
                  </m:oMath>
                </a14:m>
                <a:endParaRPr lang="en-US" sz="2200" b="1" dirty="0">
                  <a:solidFill>
                    <a:srgbClr val="000099"/>
                  </a:solidFill>
                  <a:latin typeface="Cambria" panose="02040503050406030204" pitchFamily="18" charset="0"/>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52400" y="1501271"/>
                <a:ext cx="8763000" cy="4935390"/>
              </a:xfrm>
              <a:prstGeom prst="rect">
                <a:avLst/>
              </a:prstGeom>
              <a:blipFill rotWithShape="1">
                <a:blip r:embed="rId3"/>
                <a:stretch>
                  <a:fillRect l="-695" t="-123" r="-834" b="-1358"/>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nSpc>
                <a:spcPct val="110000"/>
              </a:lnSpc>
              <a:buClr>
                <a:srgbClr val="FF0000"/>
              </a:buClr>
            </a:pPr>
            <a:r>
              <a:rPr lang="en-US" sz="2400" b="1" dirty="0">
                <a:solidFill>
                  <a:srgbClr val="FF0000"/>
                </a:solidFill>
                <a:latin typeface="Cambria" panose="02040503050406030204" pitchFamily="18" charset="0"/>
                <a:cs typeface="Times New Roman" panose="02020603050405020304" pitchFamily="18" charset="0"/>
              </a:rPr>
              <a:t>Avoiding repeated </a:t>
            </a:r>
            <a:r>
              <a:rPr lang="en-US" sz="2400" b="1" dirty="0" smtClean="0">
                <a:solidFill>
                  <a:srgbClr val="FF0000"/>
                </a:solidFill>
                <a:latin typeface="Cambria" panose="02040503050406030204" pitchFamily="18" charset="0"/>
                <a:cs typeface="Times New Roman" panose="02020603050405020304" pitchFamily="18" charset="0"/>
              </a:rPr>
              <a:t>states (cont’d)</a:t>
            </a:r>
            <a:endParaRPr lang="en-US" sz="2400" b="1" dirty="0">
              <a:solidFill>
                <a:srgbClr val="FF0000"/>
              </a:solidFill>
              <a:latin typeface="Cambria" panose="02040503050406030204" pitchFamily="18" charset="0"/>
              <a:cs typeface="Times New Roman" panose="02020603050405020304" pitchFamily="18"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3724177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57200" y="1524000"/>
            <a:ext cx="8382000" cy="4154984"/>
          </a:xfrm>
          <a:prstGeom prst="rect">
            <a:avLst/>
          </a:prstGeom>
        </p:spPr>
        <p:txBody>
          <a:bodyPr wrap="square">
            <a:spAutoFit/>
          </a:bodyPr>
          <a:lstStyle/>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Problem-solving Agents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Well-defined Problems and Solutions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Problem Types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Example Problems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Toy Problems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Real-world Problems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Searching for Solutions</a:t>
            </a:r>
          </a:p>
          <a:p>
            <a:pPr marL="800100" lvl="1" indent="-342900">
              <a:lnSpc>
                <a:spcPct val="120000"/>
              </a:lnSpc>
              <a:buClr>
                <a:srgbClr val="000099"/>
              </a:buClr>
              <a:buFont typeface="Aharoni" panose="02010803020104030203" pitchFamily="2" charset="-79"/>
              <a:buChar char="—"/>
            </a:pPr>
            <a:r>
              <a:rPr lang="en-US" sz="2200" dirty="0">
                <a:solidFill>
                  <a:srgbClr val="000099"/>
                </a:solidFill>
                <a:latin typeface="Cambria" panose="02040503050406030204" pitchFamily="18" charset="0"/>
                <a:cs typeface="Simplified Arabic Fixed" panose="02070309020205020404" pitchFamily="49" charset="-78"/>
              </a:rPr>
              <a:t>Tree Search Algorithms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Uninformed Search Strategies</a:t>
            </a:r>
          </a:p>
          <a:p>
            <a:pPr marL="342900" indent="-342900">
              <a:lnSpc>
                <a:spcPct val="120000"/>
              </a:lnSpc>
              <a:buClr>
                <a:srgbClr val="FF0000"/>
              </a:buClr>
              <a:buFont typeface="Wingdings" pitchFamily="2" charset="2"/>
              <a:buChar char="q"/>
            </a:pPr>
            <a:r>
              <a:rPr lang="en-US" sz="2200" dirty="0">
                <a:latin typeface="Cambria" panose="02040503050406030204" pitchFamily="18" charset="0"/>
                <a:cs typeface="Simplified Arabic Fixed" panose="02070309020205020404" pitchFamily="49" charset="-78"/>
              </a:rPr>
              <a:t>Avoiding repeated </a:t>
            </a:r>
            <a:r>
              <a:rPr lang="en-US" sz="2200" dirty="0" smtClean="0">
                <a:latin typeface="Cambria" panose="02040503050406030204" pitchFamily="18" charset="0"/>
                <a:cs typeface="Simplified Arabic Fixed" panose="02070309020205020404" pitchFamily="49" charset="-78"/>
              </a:rPr>
              <a:t>states</a:t>
            </a:r>
            <a:endParaRPr lang="en-US" sz="2200" dirty="0">
              <a:latin typeface="Cambria" panose="02040503050406030204" pitchFamily="18" charset="0"/>
              <a:cs typeface="Simplified Arabic Fixed" panose="02070309020205020404" pitchFamily="49" charset="-78"/>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2200" b="1" dirty="0" smtClean="0">
                <a:solidFill>
                  <a:srgbClr val="FF0000"/>
                </a:solidFill>
                <a:latin typeface="Cambria" panose="02040503050406030204" pitchFamily="18" charset="0"/>
                <a:cs typeface="Arial" pitchFamily="34" charset="0"/>
              </a:rPr>
              <a:t>Outlines</a:t>
            </a:r>
            <a:endParaRPr lang="ar-EG" sz="22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1" name="TextBox 10"/>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169362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2">
                                            <p:txEl>
                                              <p:pRg st="0" end="0"/>
                                            </p:txEl>
                                          </p:spTgt>
                                        </p:tgtEl>
                                        <p:attrNameLst>
                                          <p:attrName>style.opacity</p:attrName>
                                        </p:attrNameLst>
                                      </p:cBhvr>
                                      <p:to>
                                        <p:strVal val="0.25"/>
                                      </p:to>
                                    </p:set>
                                    <p:animEffect filter="image" prLst="opacity: 0.25">
                                      <p:cBhvr rctx="IE">
                                        <p:cTn id="7" dur="indefinite"/>
                                        <p:tgtEl>
                                          <p:spTgt spid="22">
                                            <p:txEl>
                                              <p:pRg st="0" end="0"/>
                                            </p:txEl>
                                          </p:spTgt>
                                        </p:tgtEl>
                                      </p:cBhvr>
                                    </p:animEffect>
                                  </p:childTnLst>
                                </p:cTn>
                              </p:par>
                              <p:par>
                                <p:cTn id="8" presetID="9" presetClass="emph" presetSubtype="0" nodeType="withEffect">
                                  <p:stCondLst>
                                    <p:cond delay="0"/>
                                  </p:stCondLst>
                                  <p:childTnLst>
                                    <p:set>
                                      <p:cBhvr rctx="PPT">
                                        <p:cTn id="9" dur="indefinite"/>
                                        <p:tgtEl>
                                          <p:spTgt spid="22">
                                            <p:txEl>
                                              <p:pRg st="1" end="1"/>
                                            </p:txEl>
                                          </p:spTgt>
                                        </p:tgtEl>
                                        <p:attrNameLst>
                                          <p:attrName>style.opacity</p:attrName>
                                        </p:attrNameLst>
                                      </p:cBhvr>
                                      <p:to>
                                        <p:strVal val="0.25"/>
                                      </p:to>
                                    </p:set>
                                    <p:animEffect filter="image" prLst="opacity: 0.25">
                                      <p:cBhvr rctx="IE">
                                        <p:cTn id="10" dur="indefinite"/>
                                        <p:tgtEl>
                                          <p:spTgt spid="22">
                                            <p:txEl>
                                              <p:pRg st="1" end="1"/>
                                            </p:txEl>
                                          </p:spTgt>
                                        </p:tgtEl>
                                      </p:cBhvr>
                                    </p:animEffect>
                                  </p:childTnLst>
                                </p:cTn>
                              </p:par>
                              <p:par>
                                <p:cTn id="11" presetID="9" presetClass="emph" presetSubtype="0" nodeType="withEffect">
                                  <p:stCondLst>
                                    <p:cond delay="0"/>
                                  </p:stCondLst>
                                  <p:childTnLst>
                                    <p:set>
                                      <p:cBhvr rctx="PPT">
                                        <p:cTn id="12" dur="indefinite"/>
                                        <p:tgtEl>
                                          <p:spTgt spid="22">
                                            <p:txEl>
                                              <p:pRg st="2" end="2"/>
                                            </p:txEl>
                                          </p:spTgt>
                                        </p:tgtEl>
                                        <p:attrNameLst>
                                          <p:attrName>style.opacity</p:attrName>
                                        </p:attrNameLst>
                                      </p:cBhvr>
                                      <p:to>
                                        <p:strVal val="0.25"/>
                                      </p:to>
                                    </p:set>
                                    <p:animEffect filter="image" prLst="opacity: 0.25">
                                      <p:cBhvr rctx="IE">
                                        <p:cTn id="13" dur="indefinite"/>
                                        <p:tgtEl>
                                          <p:spTgt spid="22">
                                            <p:txEl>
                                              <p:pRg st="2" end="2"/>
                                            </p:txEl>
                                          </p:spTgt>
                                        </p:tgtEl>
                                      </p:cBhvr>
                                    </p:animEffect>
                                  </p:childTnLst>
                                </p:cTn>
                              </p:par>
                              <p:par>
                                <p:cTn id="14" presetID="9" presetClass="emph" presetSubtype="0" nodeType="withEffect">
                                  <p:stCondLst>
                                    <p:cond delay="0"/>
                                  </p:stCondLst>
                                  <p:childTnLst>
                                    <p:set>
                                      <p:cBhvr rctx="PPT">
                                        <p:cTn id="15" dur="indefinite"/>
                                        <p:tgtEl>
                                          <p:spTgt spid="22">
                                            <p:txEl>
                                              <p:pRg st="3" end="3"/>
                                            </p:txEl>
                                          </p:spTgt>
                                        </p:tgtEl>
                                        <p:attrNameLst>
                                          <p:attrName>style.opacity</p:attrName>
                                        </p:attrNameLst>
                                      </p:cBhvr>
                                      <p:to>
                                        <p:strVal val="0.25"/>
                                      </p:to>
                                    </p:set>
                                    <p:animEffect filter="image" prLst="opacity: 0.25">
                                      <p:cBhvr rctx="IE">
                                        <p:cTn id="16" dur="indefinite"/>
                                        <p:tgtEl>
                                          <p:spTgt spid="22">
                                            <p:txEl>
                                              <p:pRg st="3" end="3"/>
                                            </p:txEl>
                                          </p:spTgt>
                                        </p:tgtEl>
                                      </p:cBhvr>
                                    </p:animEffect>
                                  </p:childTnLst>
                                </p:cTn>
                              </p:par>
                              <p:par>
                                <p:cTn id="17" presetID="9" presetClass="emph" presetSubtype="0" nodeType="withEffect">
                                  <p:stCondLst>
                                    <p:cond delay="0"/>
                                  </p:stCondLst>
                                  <p:childTnLst>
                                    <p:set>
                                      <p:cBhvr rctx="PPT">
                                        <p:cTn id="18" dur="indefinite"/>
                                        <p:tgtEl>
                                          <p:spTgt spid="22">
                                            <p:txEl>
                                              <p:pRg st="4" end="4"/>
                                            </p:txEl>
                                          </p:spTgt>
                                        </p:tgtEl>
                                        <p:attrNameLst>
                                          <p:attrName>style.opacity</p:attrName>
                                        </p:attrNameLst>
                                      </p:cBhvr>
                                      <p:to>
                                        <p:strVal val="0.25"/>
                                      </p:to>
                                    </p:set>
                                    <p:animEffect filter="image" prLst="opacity: 0.25">
                                      <p:cBhvr rctx="IE">
                                        <p:cTn id="19" dur="indefinite"/>
                                        <p:tgtEl>
                                          <p:spTgt spid="22">
                                            <p:txEl>
                                              <p:pRg st="4" end="4"/>
                                            </p:txEl>
                                          </p:spTgt>
                                        </p:tgtEl>
                                      </p:cBhvr>
                                    </p:animEffect>
                                  </p:childTnLst>
                                </p:cTn>
                              </p:par>
                              <p:par>
                                <p:cTn id="20" presetID="9" presetClass="emph" presetSubtype="0" nodeType="withEffect">
                                  <p:stCondLst>
                                    <p:cond delay="0"/>
                                  </p:stCondLst>
                                  <p:childTnLst>
                                    <p:set>
                                      <p:cBhvr rctx="PPT">
                                        <p:cTn id="21" dur="indefinite"/>
                                        <p:tgtEl>
                                          <p:spTgt spid="22">
                                            <p:txEl>
                                              <p:pRg st="5" end="5"/>
                                            </p:txEl>
                                          </p:spTgt>
                                        </p:tgtEl>
                                        <p:attrNameLst>
                                          <p:attrName>style.opacity</p:attrName>
                                        </p:attrNameLst>
                                      </p:cBhvr>
                                      <p:to>
                                        <p:strVal val="0.25"/>
                                      </p:to>
                                    </p:set>
                                    <p:animEffect filter="image" prLst="opacity: 0.25">
                                      <p:cBhvr rctx="IE">
                                        <p:cTn id="22" dur="indefinite"/>
                                        <p:tgtEl>
                                          <p:spTgt spid="22">
                                            <p:txEl>
                                              <p:pRg st="5" end="5"/>
                                            </p:txEl>
                                          </p:spTgt>
                                        </p:tgtEl>
                                      </p:cBhvr>
                                    </p:animEffect>
                                  </p:childTnLst>
                                </p:cTn>
                              </p:par>
                              <p:par>
                                <p:cTn id="23" presetID="9" presetClass="emph" presetSubtype="0" nodeType="withEffect">
                                  <p:stCondLst>
                                    <p:cond delay="0"/>
                                  </p:stCondLst>
                                  <p:childTnLst>
                                    <p:set>
                                      <p:cBhvr rctx="PPT">
                                        <p:cTn id="24" dur="indefinite"/>
                                        <p:tgtEl>
                                          <p:spTgt spid="22">
                                            <p:txEl>
                                              <p:pRg st="6" end="6"/>
                                            </p:txEl>
                                          </p:spTgt>
                                        </p:tgtEl>
                                        <p:attrNameLst>
                                          <p:attrName>style.opacity</p:attrName>
                                        </p:attrNameLst>
                                      </p:cBhvr>
                                      <p:to>
                                        <p:strVal val="0.25"/>
                                      </p:to>
                                    </p:set>
                                    <p:animEffect filter="image" prLst="opacity: 0.25">
                                      <p:cBhvr rctx="IE">
                                        <p:cTn id="25" dur="indefinite"/>
                                        <p:tgtEl>
                                          <p:spTgt spid="22">
                                            <p:txEl>
                                              <p:pRg st="6" end="6"/>
                                            </p:txEl>
                                          </p:spTgt>
                                        </p:tgtEl>
                                      </p:cBhvr>
                                    </p:animEffect>
                                  </p:childTnLst>
                                </p:cTn>
                              </p:par>
                              <p:par>
                                <p:cTn id="26" presetID="9" presetClass="emph" presetSubtype="0" nodeType="withEffect">
                                  <p:stCondLst>
                                    <p:cond delay="0"/>
                                  </p:stCondLst>
                                  <p:childTnLst>
                                    <p:set>
                                      <p:cBhvr rctx="PPT">
                                        <p:cTn id="27" dur="indefinite"/>
                                        <p:tgtEl>
                                          <p:spTgt spid="22">
                                            <p:txEl>
                                              <p:pRg st="7" end="7"/>
                                            </p:txEl>
                                          </p:spTgt>
                                        </p:tgtEl>
                                        <p:attrNameLst>
                                          <p:attrName>style.opacity</p:attrName>
                                        </p:attrNameLst>
                                      </p:cBhvr>
                                      <p:to>
                                        <p:strVal val="0.25"/>
                                      </p:to>
                                    </p:set>
                                    <p:animEffect filter="image" prLst="opacity: 0.25">
                                      <p:cBhvr rctx="IE">
                                        <p:cTn id="28" dur="indefinite"/>
                                        <p:tgtEl>
                                          <p:spTgt spid="22">
                                            <p:txEl>
                                              <p:pRg st="7" end="7"/>
                                            </p:txEl>
                                          </p:spTgt>
                                        </p:tgtEl>
                                      </p:cBhvr>
                                    </p:animEffect>
                                  </p:childTnLst>
                                </p:cTn>
                              </p:par>
                              <p:par>
                                <p:cTn id="29" presetID="9" presetClass="emph" presetSubtype="0" nodeType="withEffect">
                                  <p:stCondLst>
                                    <p:cond delay="0"/>
                                  </p:stCondLst>
                                  <p:childTnLst>
                                    <p:set>
                                      <p:cBhvr rctx="PPT">
                                        <p:cTn id="30" dur="indefinite"/>
                                        <p:tgtEl>
                                          <p:spTgt spid="22">
                                            <p:txEl>
                                              <p:pRg st="8" end="8"/>
                                            </p:txEl>
                                          </p:spTgt>
                                        </p:tgtEl>
                                        <p:attrNameLst>
                                          <p:attrName>style.opacity</p:attrName>
                                        </p:attrNameLst>
                                      </p:cBhvr>
                                      <p:to>
                                        <p:strVal val="0.25"/>
                                      </p:to>
                                    </p:set>
                                    <p:animEffect filter="image" prLst="opacity: 0.25">
                                      <p:cBhvr rctx="IE">
                                        <p:cTn id="31" dur="indefinite"/>
                                        <p:tgtEl>
                                          <p:spTgt spid="22">
                                            <p:txEl>
                                              <p:pRg st="8" end="8"/>
                                            </p:txEl>
                                          </p:spTgt>
                                        </p:tgtEl>
                                      </p:cBhvr>
                                    </p:animEffect>
                                  </p:childTnLst>
                                </p:cTn>
                              </p:par>
                              <p:par>
                                <p:cTn id="32" presetID="9" presetClass="emph" presetSubtype="0" nodeType="withEffect">
                                  <p:stCondLst>
                                    <p:cond delay="0"/>
                                  </p:stCondLst>
                                  <p:childTnLst>
                                    <p:set>
                                      <p:cBhvr rctx="PPT">
                                        <p:cTn id="33" dur="indefinite"/>
                                        <p:tgtEl>
                                          <p:spTgt spid="22">
                                            <p:txEl>
                                              <p:pRg st="9" end="9"/>
                                            </p:txEl>
                                          </p:spTgt>
                                        </p:tgtEl>
                                        <p:attrNameLst>
                                          <p:attrName>style.opacity</p:attrName>
                                        </p:attrNameLst>
                                      </p:cBhvr>
                                      <p:to>
                                        <p:strVal val="0.25"/>
                                      </p:to>
                                    </p:set>
                                    <p:animEffect filter="image" prLst="opacity: 0.25">
                                      <p:cBhvr rctx="IE">
                                        <p:cTn id="34" dur="indefinite"/>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57200" y="1524000"/>
            <a:ext cx="8382000" cy="1938992"/>
          </a:xfrm>
          <a:prstGeom prst="rect">
            <a:avLst/>
          </a:prstGeom>
        </p:spPr>
        <p:txBody>
          <a:bodyPr wrap="square">
            <a:spAutoFit/>
          </a:bodyPr>
          <a:lstStyle/>
          <a:p>
            <a:pPr marL="342900" indent="-342900" algn="l">
              <a:lnSpc>
                <a:spcPct val="150000"/>
              </a:lnSpc>
              <a:buClr>
                <a:srgbClr val="C00000"/>
              </a:buClr>
              <a:buFont typeface="Wingdings" panose="05000000000000000000" pitchFamily="2" charset="2"/>
              <a:buChar char="Ø"/>
            </a:pPr>
            <a:r>
              <a:rPr lang="en-US" sz="2000" dirty="0" smtClean="0">
                <a:latin typeface="Cambria" panose="02040503050406030204" pitchFamily="18" charset="0"/>
              </a:rPr>
              <a:t>Readings</a:t>
            </a:r>
            <a:endParaRPr lang="en-US" sz="2000" dirty="0">
              <a:latin typeface="Cambria" panose="02040503050406030204" pitchFamily="18" charset="0"/>
            </a:endParaRPr>
          </a:p>
          <a:p>
            <a:pPr marL="800100" lvl="1" indent="-342900">
              <a:lnSpc>
                <a:spcPct val="150000"/>
              </a:lnSpc>
              <a:buClr>
                <a:srgbClr val="000099"/>
              </a:buClr>
              <a:buFont typeface="Aharoni" panose="02010803020104030203" pitchFamily="2" charset="-79"/>
              <a:buChar char="—"/>
            </a:pPr>
            <a:r>
              <a:rPr lang="en-US" sz="2000" dirty="0" smtClean="0">
                <a:latin typeface="Cambria" panose="02040503050406030204" pitchFamily="18" charset="0"/>
                <a:cs typeface="Times New Roman" panose="02020603050405020304" pitchFamily="18" charset="0"/>
              </a:rPr>
              <a:t>Artificial </a:t>
            </a:r>
            <a:r>
              <a:rPr lang="en-US" sz="2000" dirty="0">
                <a:latin typeface="Cambria" panose="02040503050406030204" pitchFamily="18" charset="0"/>
                <a:cs typeface="Times New Roman" panose="02020603050405020304" pitchFamily="18" charset="0"/>
              </a:rPr>
              <a:t>Intelligence, A Modern Approach, by Stuart Russel and Peter </a:t>
            </a:r>
            <a:r>
              <a:rPr lang="en-US" sz="2000" dirty="0" err="1">
                <a:latin typeface="Cambria" panose="02040503050406030204" pitchFamily="18" charset="0"/>
                <a:cs typeface="Times New Roman" panose="02020603050405020304" pitchFamily="18" charset="0"/>
              </a:rPr>
              <a:t>Norvig</a:t>
            </a:r>
            <a:r>
              <a:rPr lang="en-US" sz="2000" dirty="0">
                <a:latin typeface="Cambria" panose="02040503050406030204" pitchFamily="18" charset="0"/>
                <a:cs typeface="Times New Roman" panose="02020603050405020304" pitchFamily="18" charset="0"/>
              </a:rPr>
              <a:t> (2nd Edition 2009</a:t>
            </a:r>
            <a:r>
              <a:rPr lang="en-US" sz="2000" dirty="0" smtClean="0">
                <a:latin typeface="Cambria" panose="02040503050406030204" pitchFamily="18" charset="0"/>
                <a:cs typeface="Times New Roman" panose="02020603050405020304" pitchFamily="18" charset="0"/>
              </a:rPr>
              <a:t>)</a:t>
            </a:r>
            <a:endParaRPr lang="en-US" sz="2000" dirty="0" smtClean="0">
              <a:latin typeface="Cambria" panose="02040503050406030204" pitchFamily="18" charset="0"/>
            </a:endParaRPr>
          </a:p>
          <a:p>
            <a:pPr marL="1257300" lvl="2" indent="-342900">
              <a:lnSpc>
                <a:spcPct val="150000"/>
              </a:lnSpc>
              <a:buClr>
                <a:srgbClr val="C00000"/>
              </a:buClr>
              <a:buFont typeface="Wingdings" panose="05000000000000000000" pitchFamily="2" charset="2"/>
              <a:buChar char="§"/>
            </a:pPr>
            <a:r>
              <a:rPr lang="en-US" sz="2000" dirty="0" smtClean="0">
                <a:latin typeface="Cambria" panose="02040503050406030204" pitchFamily="18" charset="0"/>
              </a:rPr>
              <a:t>Chapter </a:t>
            </a:r>
            <a:r>
              <a:rPr lang="en-US" sz="2000" dirty="0">
                <a:latin typeface="Cambria" panose="02040503050406030204" pitchFamily="18" charset="0"/>
              </a:rPr>
              <a:t>3</a:t>
            </a:r>
            <a:endParaRPr lang="en-US" sz="2000" dirty="0" smtClean="0">
              <a:latin typeface="Cambria" panose="02040503050406030204" pitchFamily="18" charset="0"/>
              <a:cs typeface="Times New Roman" pitchFamily="18" charset="0"/>
            </a:endParaRPr>
          </a:p>
        </p:txBody>
      </p:sp>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smtClean="0">
                <a:solidFill>
                  <a:srgbClr val="FF0000"/>
                </a:solidFill>
                <a:latin typeface="Cambria" panose="02040503050406030204" pitchFamily="18" charset="0"/>
                <a:cs typeface="Times New Roman" pitchFamily="18" charset="0"/>
              </a:rPr>
              <a:t>Readings</a:t>
            </a:r>
            <a:endParaRPr lang="ar-EG" sz="22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23336206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4800" dirty="0" smtClean="0">
              <a:latin typeface="Cambria" panose="02040503050406030204" pitchFamily="18" charset="0"/>
            </a:endParaRPr>
          </a:p>
          <a:p>
            <a:pPr marL="0" indent="0">
              <a:buNone/>
            </a:pPr>
            <a:endParaRPr lang="en-US" sz="4800" dirty="0" smtClean="0">
              <a:latin typeface="Cambria" panose="02040503050406030204" pitchFamily="18" charset="0"/>
            </a:endParaRPr>
          </a:p>
          <a:p>
            <a:pPr marL="0" indent="0" algn="ctr">
              <a:buNone/>
            </a:pPr>
            <a:r>
              <a:rPr lang="en-US" sz="4800" dirty="0" smtClean="0">
                <a:latin typeface="Cambria" panose="02040503050406030204" pitchFamily="18" charset="0"/>
              </a:rPr>
              <a:t>Thank You</a:t>
            </a:r>
            <a:endParaRPr lang="ar-EG" sz="4800" dirty="0">
              <a:latin typeface="Cambria" panose="02040503050406030204" pitchFamily="18" charset="0"/>
            </a:endParaRPr>
          </a:p>
        </p:txBody>
      </p:sp>
    </p:spTree>
    <p:extLst>
      <p:ext uri="{BB962C8B-B14F-4D97-AF65-F5344CB8AC3E}">
        <p14:creationId xmlns:p14="http://schemas.microsoft.com/office/powerpoint/2010/main" val="217879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152400" y="1524000"/>
                <a:ext cx="8686800" cy="3613297"/>
              </a:xfrm>
              <a:prstGeom prst="rect">
                <a:avLst/>
              </a:prstGeom>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A </a:t>
                </a:r>
                <a:r>
                  <a:rPr lang="en-US" sz="2200" dirty="0">
                    <a:solidFill>
                      <a:srgbClr val="C00000"/>
                    </a:solidFill>
                    <a:latin typeface="Cambria" panose="02040503050406030204" pitchFamily="18" charset="0"/>
                    <a:cs typeface="Times New Roman" panose="02020603050405020304" pitchFamily="18" charset="0"/>
                  </a:rPr>
                  <a:t>solution</a:t>
                </a:r>
                <a:r>
                  <a:rPr lang="en-US" sz="2200" dirty="0">
                    <a:latin typeface="Cambria" panose="02040503050406030204" pitchFamily="18" charset="0"/>
                    <a:cs typeface="Times New Roman" panose="02020603050405020304" pitchFamily="18" charset="0"/>
                  </a:rPr>
                  <a:t> to a problem is a path from the initial state to goal state.</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Solution quality is measured by the </a:t>
                </a:r>
                <a:r>
                  <a:rPr lang="en-US" sz="2200" dirty="0">
                    <a:solidFill>
                      <a:srgbClr val="C00000"/>
                    </a:solidFill>
                    <a:latin typeface="Cambria" panose="02040503050406030204" pitchFamily="18" charset="0"/>
                    <a:cs typeface="Times New Roman" panose="02020603050405020304" pitchFamily="18" charset="0"/>
                  </a:rPr>
                  <a:t>path cost function</a:t>
                </a:r>
                <a:r>
                  <a:rPr lang="en-US" sz="2200" dirty="0">
                    <a:latin typeface="Cambria" panose="02040503050406030204" pitchFamily="18" charset="0"/>
                    <a:cs typeface="Times New Roman" panose="02020603050405020304" pitchFamily="18" charset="0"/>
                  </a:rPr>
                  <a:t>.</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The </a:t>
                </a:r>
                <a:r>
                  <a:rPr lang="en-US" sz="2200" dirty="0">
                    <a:solidFill>
                      <a:srgbClr val="C00000"/>
                    </a:solidFill>
                    <a:latin typeface="Cambria" panose="02040503050406030204" pitchFamily="18" charset="0"/>
                    <a:cs typeface="Times New Roman" panose="02020603050405020304" pitchFamily="18" charset="0"/>
                  </a:rPr>
                  <a:t>optimal solution</a:t>
                </a:r>
                <a:r>
                  <a:rPr lang="en-US" sz="2200" dirty="0">
                    <a:latin typeface="Cambria" panose="02040503050406030204" pitchFamily="18" charset="0"/>
                    <a:cs typeface="Times New Roman" panose="02020603050405020304" pitchFamily="18" charset="0"/>
                  </a:rPr>
                  <a:t> has the lowest path cost among all solutions.</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The </a:t>
                </a:r>
                <a:r>
                  <a:rPr lang="en-US" sz="2200" dirty="0">
                    <a:solidFill>
                      <a:srgbClr val="C00000"/>
                    </a:solidFill>
                    <a:latin typeface="Cambria" panose="02040503050406030204" pitchFamily="18" charset="0"/>
                    <a:cs typeface="Times New Roman" panose="02020603050405020304" pitchFamily="18" charset="0"/>
                  </a:rPr>
                  <a:t>state space</a:t>
                </a:r>
                <a:r>
                  <a:rPr lang="en-US" sz="2200" dirty="0">
                    <a:latin typeface="Cambria" panose="02040503050406030204" pitchFamily="18" charset="0"/>
                    <a:cs typeface="Times New Roman" panose="02020603050405020304" pitchFamily="18" charset="0"/>
                  </a:rPr>
                  <a:t>: the set of all states reachable from the initial state.</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A </a:t>
                </a:r>
                <a:r>
                  <a:rPr lang="en-US" sz="2200" dirty="0">
                    <a:solidFill>
                      <a:srgbClr val="C00000"/>
                    </a:solidFill>
                    <a:latin typeface="Cambria" panose="02040503050406030204" pitchFamily="18" charset="0"/>
                    <a:cs typeface="Times New Roman" panose="02020603050405020304" pitchFamily="18" charset="0"/>
                  </a:rPr>
                  <a:t>path</a:t>
                </a:r>
                <a:r>
                  <a:rPr lang="en-US" sz="2200" dirty="0">
                    <a:latin typeface="Cambria" panose="02040503050406030204" pitchFamily="18" charset="0"/>
                    <a:cs typeface="Times New Roman" panose="02020603050405020304" pitchFamily="18" charset="0"/>
                  </a:rPr>
                  <a:t> in the state space is a sequence of states connected by a sequence of actions.</a:t>
                </a:r>
              </a:p>
              <a:p>
                <a:pPr marL="342900" indent="-342900" algn="just">
                  <a:lnSpc>
                    <a:spcPct val="130000"/>
                  </a:lnSpc>
                  <a:buClr>
                    <a:srgbClr val="C00000"/>
                  </a:buClr>
                  <a:buFont typeface="Wingdings" panose="05000000000000000000" pitchFamily="2" charset="2"/>
                  <a:buChar char="Ø"/>
                </a:pPr>
                <a:r>
                  <a:rPr lang="en-US" sz="2200" dirty="0">
                    <a:latin typeface="Cambria" panose="02040503050406030204" pitchFamily="18" charset="0"/>
                    <a:cs typeface="Times New Roman" panose="02020603050405020304" pitchFamily="18" charset="0"/>
                  </a:rPr>
                  <a:t>The </a:t>
                </a:r>
                <a:r>
                  <a:rPr lang="en-US" sz="2200" dirty="0">
                    <a:solidFill>
                      <a:srgbClr val="C00000"/>
                    </a:solidFill>
                    <a:latin typeface="Cambria" panose="02040503050406030204" pitchFamily="18" charset="0"/>
                    <a:cs typeface="Times New Roman" panose="02020603050405020304" pitchFamily="18" charset="0"/>
                  </a:rPr>
                  <a:t>step cost </a:t>
                </a:r>
                <a:r>
                  <a:rPr lang="en-US" sz="2200" dirty="0">
                    <a:latin typeface="Cambria" panose="02040503050406030204" pitchFamily="18" charset="0"/>
                    <a:cs typeface="Times New Roman" panose="02020603050405020304" pitchFamily="18" charset="0"/>
                  </a:rPr>
                  <a:t>of taking action </a:t>
                </a:r>
                <a:r>
                  <a:rPr lang="en-US" sz="2200" b="1" dirty="0">
                    <a:latin typeface="Cambria" panose="02040503050406030204" pitchFamily="18" charset="0"/>
                    <a:cs typeface="Times New Roman" panose="02020603050405020304" pitchFamily="18" charset="0"/>
                  </a:rPr>
                  <a:t>a</a:t>
                </a:r>
                <a:r>
                  <a:rPr lang="en-US" sz="2200" dirty="0">
                    <a:latin typeface="Cambria" panose="02040503050406030204" pitchFamily="18" charset="0"/>
                    <a:cs typeface="Times New Roman" panose="02020603050405020304" pitchFamily="18" charset="0"/>
                  </a:rPr>
                  <a:t> to go from state </a:t>
                </a:r>
                <a:r>
                  <a:rPr lang="en-US" sz="2200" b="1" dirty="0">
                    <a:latin typeface="Cambria" panose="02040503050406030204" pitchFamily="18" charset="0"/>
                    <a:cs typeface="Times New Roman" panose="02020603050405020304" pitchFamily="18" charset="0"/>
                  </a:rPr>
                  <a:t>x</a:t>
                </a:r>
                <a:r>
                  <a:rPr lang="en-US" sz="2200" dirty="0">
                    <a:latin typeface="Cambria" panose="02040503050406030204" pitchFamily="18" charset="0"/>
                    <a:cs typeface="Times New Roman" panose="02020603050405020304" pitchFamily="18" charset="0"/>
                  </a:rPr>
                  <a:t> to state </a:t>
                </a:r>
                <a:r>
                  <a:rPr lang="en-US" sz="2200" b="1" dirty="0">
                    <a:latin typeface="Cambria" panose="02040503050406030204" pitchFamily="18" charset="0"/>
                    <a:cs typeface="Times New Roman" panose="02020603050405020304" pitchFamily="18" charset="0"/>
                  </a:rPr>
                  <a:t>y</a:t>
                </a:r>
                <a:r>
                  <a:rPr lang="en-US" sz="2200" dirty="0">
                    <a:latin typeface="Cambria" panose="02040503050406030204" pitchFamily="18" charset="0"/>
                    <a:cs typeface="Times New Roman" panose="02020603050405020304" pitchFamily="18" charset="0"/>
                  </a:rPr>
                  <a:t> is denoted by </a:t>
                </a:r>
                <a14:m>
                  <m:oMath xmlns:m="http://schemas.openxmlformats.org/officeDocument/2006/math">
                    <m:r>
                      <a:rPr lang="en-US" sz="2200" i="1">
                        <a:latin typeface="Cambria Math"/>
                        <a:cs typeface="Times New Roman" panose="02020603050405020304" pitchFamily="18" charset="0"/>
                      </a:rPr>
                      <m:t>𝑐</m:t>
                    </m:r>
                    <m:r>
                      <a:rPr lang="en-US" sz="2200" i="1">
                        <a:latin typeface="Cambria Math"/>
                        <a:cs typeface="Times New Roman" panose="02020603050405020304" pitchFamily="18" charset="0"/>
                      </a:rPr>
                      <m:t>(</m:t>
                    </m:r>
                    <m:r>
                      <a:rPr lang="en-US" sz="2200" i="1">
                        <a:latin typeface="Cambria Math"/>
                        <a:cs typeface="Times New Roman" panose="02020603050405020304" pitchFamily="18" charset="0"/>
                      </a:rPr>
                      <m:t>𝑥</m:t>
                    </m:r>
                    <m:r>
                      <a:rPr lang="en-US" sz="2200" i="1">
                        <a:latin typeface="Cambria Math"/>
                        <a:cs typeface="Times New Roman" panose="02020603050405020304" pitchFamily="18" charset="0"/>
                      </a:rPr>
                      <m:t>,</m:t>
                    </m:r>
                    <m:r>
                      <a:rPr lang="en-US" sz="2200" i="1">
                        <a:latin typeface="Cambria Math"/>
                        <a:cs typeface="Times New Roman" panose="02020603050405020304" pitchFamily="18" charset="0"/>
                      </a:rPr>
                      <m:t>𝑎</m:t>
                    </m:r>
                    <m:r>
                      <a:rPr lang="en-US" sz="2200" i="1">
                        <a:latin typeface="Cambria Math"/>
                        <a:cs typeface="Times New Roman" panose="02020603050405020304" pitchFamily="18" charset="0"/>
                      </a:rPr>
                      <m:t>,</m:t>
                    </m:r>
                    <m:r>
                      <a:rPr lang="en-US" sz="2200" i="1">
                        <a:latin typeface="Cambria Math"/>
                        <a:cs typeface="Times New Roman" panose="02020603050405020304" pitchFamily="18" charset="0"/>
                      </a:rPr>
                      <m:t>𝑦</m:t>
                    </m:r>
                    <m:r>
                      <a:rPr lang="en-US" sz="2200" i="1">
                        <a:latin typeface="Cambria Math"/>
                        <a:cs typeface="Times New Roman" panose="02020603050405020304" pitchFamily="18" charset="0"/>
                      </a:rPr>
                      <m:t>)</m:t>
                    </m:r>
                  </m:oMath>
                </a14:m>
                <a:r>
                  <a:rPr lang="en-US" sz="2200" dirty="0">
                    <a:latin typeface="Cambria" panose="02040503050406030204" pitchFamily="18" charset="0"/>
                    <a:cs typeface="Times New Roman" pitchFamily="18" charset="0"/>
                  </a:rPr>
                  <a:t>.</a:t>
                </a:r>
              </a:p>
            </p:txBody>
          </p:sp>
        </mc:Choice>
        <mc:Fallback xmlns="">
          <p:sp>
            <p:nvSpPr>
              <p:cNvPr id="22" name="Rectangle 21"/>
              <p:cNvSpPr>
                <a:spLocks noRot="1" noChangeAspect="1" noMove="1" noResize="1" noEditPoints="1" noAdjustHandles="1" noChangeArrowheads="1" noChangeShapeType="1" noTextEdit="1"/>
              </p:cNvSpPr>
              <p:nvPr/>
            </p:nvSpPr>
            <p:spPr>
              <a:xfrm>
                <a:off x="152400" y="1524000"/>
                <a:ext cx="8686800" cy="3613297"/>
              </a:xfrm>
              <a:prstGeom prst="rect">
                <a:avLst/>
              </a:prstGeom>
              <a:blipFill rotWithShape="1">
                <a:blip r:embed="rId3"/>
                <a:stretch>
                  <a:fillRect l="-702" r="-912" b="-1012"/>
                </a:stretch>
              </a:blipFill>
            </p:spPr>
            <p:txBody>
              <a:bodyPr/>
              <a:lstStyle/>
              <a:p>
                <a:r>
                  <a:rPr lang="ar-EG">
                    <a:noFill/>
                  </a:rPr>
                  <a:t> </a:t>
                </a:r>
              </a:p>
            </p:txBody>
          </p:sp>
        </mc:Fallback>
      </mc:AlternateContent>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smtClean="0">
                <a:solidFill>
                  <a:srgbClr val="FF0000"/>
                </a:solidFill>
                <a:latin typeface="Cambria" panose="02040503050406030204" pitchFamily="18" charset="0"/>
              </a:rPr>
              <a:t>Notes</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Tree>
    <p:extLst>
      <p:ext uri="{BB962C8B-B14F-4D97-AF65-F5344CB8AC3E}">
        <p14:creationId xmlns:p14="http://schemas.microsoft.com/office/powerpoint/2010/main" val="266784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Example: Romania</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sp>
        <p:nvSpPr>
          <p:cNvPr id="10" name="Rectangle 9"/>
          <p:cNvSpPr/>
          <p:nvPr/>
        </p:nvSpPr>
        <p:spPr>
          <a:xfrm>
            <a:off x="228600" y="1676400"/>
            <a:ext cx="4343400" cy="4493538"/>
          </a:xfrm>
          <a:prstGeom prst="rect">
            <a:avLst/>
          </a:prstGeom>
          <a:solidFill>
            <a:schemeClr val="bg1"/>
          </a:solidFill>
        </p:spPr>
        <p:txBody>
          <a:bodyPr wrap="square">
            <a:spAutoFit/>
          </a:bodyPr>
          <a:lstStyle/>
          <a:p>
            <a:pPr marL="342900" indent="-342900" algn="just">
              <a:lnSpc>
                <a:spcPct val="130000"/>
              </a:lnSpc>
              <a:buClr>
                <a:srgbClr val="C00000"/>
              </a:buClr>
              <a:buFont typeface="Wingdings" panose="05000000000000000000" pitchFamily="2" charset="2"/>
              <a:buChar char="Ø"/>
            </a:pPr>
            <a:r>
              <a:rPr lang="en-US" sz="2000" dirty="0" smtClean="0">
                <a:latin typeface="Cambria" panose="02040503050406030204" pitchFamily="18" charset="0"/>
                <a:cs typeface="Times New Roman" panose="02020603050405020304" pitchFamily="18" charset="0"/>
              </a:rPr>
              <a:t>On </a:t>
            </a:r>
            <a:r>
              <a:rPr lang="en-US" sz="2000" dirty="0">
                <a:latin typeface="Cambria" panose="02040503050406030204" pitchFamily="18" charset="0"/>
                <a:cs typeface="Times New Roman" panose="02020603050405020304" pitchFamily="18" charset="0"/>
              </a:rPr>
              <a:t>holiday in Romania; </a:t>
            </a:r>
            <a:r>
              <a:rPr lang="en-US" sz="2000" dirty="0">
                <a:solidFill>
                  <a:srgbClr val="000099"/>
                </a:solidFill>
                <a:latin typeface="Cambria" panose="02040503050406030204" pitchFamily="18" charset="0"/>
                <a:cs typeface="Times New Roman" panose="02020603050405020304" pitchFamily="18" charset="0"/>
              </a:rPr>
              <a:t>currently in </a:t>
            </a:r>
            <a:r>
              <a:rPr lang="en-US" sz="2000" dirty="0" smtClean="0">
                <a:solidFill>
                  <a:srgbClr val="000099"/>
                </a:solidFill>
                <a:latin typeface="Cambria" panose="02040503050406030204" pitchFamily="18" charset="0"/>
                <a:cs typeface="Times New Roman" panose="02020603050405020304" pitchFamily="18" charset="0"/>
              </a:rPr>
              <a:t>Arad</a:t>
            </a:r>
            <a:r>
              <a:rPr lang="en-US" sz="2000" dirty="0" smtClean="0">
                <a:latin typeface="Cambria" panose="02040503050406030204" pitchFamily="18" charset="0"/>
                <a:cs typeface="Times New Roman" panose="02020603050405020304" pitchFamily="18" charset="0"/>
              </a:rPr>
              <a:t>.</a:t>
            </a:r>
          </a:p>
          <a:p>
            <a:pPr marL="342900" indent="-342900" algn="just">
              <a:lnSpc>
                <a:spcPct val="130000"/>
              </a:lnSpc>
              <a:buClr>
                <a:srgbClr val="C00000"/>
              </a:buClr>
              <a:buFont typeface="Wingdings" panose="05000000000000000000" pitchFamily="2" charset="2"/>
              <a:buChar char="Ø"/>
            </a:pPr>
            <a:r>
              <a:rPr lang="en-US" sz="2000" dirty="0" smtClean="0">
                <a:latin typeface="Cambria" panose="02040503050406030204" pitchFamily="18" charset="0"/>
                <a:cs typeface="Times New Roman" panose="02020603050405020304" pitchFamily="18" charset="0"/>
              </a:rPr>
              <a:t>Flight </a:t>
            </a:r>
            <a:r>
              <a:rPr lang="en-US" sz="2000" dirty="0">
                <a:latin typeface="Cambria" panose="02040503050406030204" pitchFamily="18" charset="0"/>
                <a:cs typeface="Times New Roman" panose="02020603050405020304" pitchFamily="18" charset="0"/>
              </a:rPr>
              <a:t>leaves tomorrow from </a:t>
            </a:r>
            <a:r>
              <a:rPr lang="en-US" sz="2000" dirty="0" smtClean="0">
                <a:latin typeface="Cambria" panose="02040503050406030204" pitchFamily="18" charset="0"/>
                <a:cs typeface="Times New Roman" panose="02020603050405020304" pitchFamily="18" charset="0"/>
              </a:rPr>
              <a:t>Bucharest.</a:t>
            </a:r>
          </a:p>
          <a:p>
            <a:pPr marL="342900" indent="-342900" algn="just">
              <a:lnSpc>
                <a:spcPct val="130000"/>
              </a:lnSpc>
              <a:buClr>
                <a:srgbClr val="C00000"/>
              </a:buClr>
              <a:buFont typeface="Wingdings" panose="05000000000000000000" pitchFamily="2" charset="2"/>
              <a:buChar char="Ø"/>
            </a:pPr>
            <a:r>
              <a:rPr lang="en-US" sz="2000" dirty="0" smtClean="0">
                <a:solidFill>
                  <a:srgbClr val="C00000"/>
                </a:solidFill>
                <a:latin typeface="Cambria" panose="02040503050406030204" pitchFamily="18" charset="0"/>
                <a:cs typeface="Times New Roman" panose="02020603050405020304" pitchFamily="18" charset="0"/>
              </a:rPr>
              <a:t>Formulate </a:t>
            </a:r>
            <a:r>
              <a:rPr lang="en-US" sz="2000" dirty="0">
                <a:solidFill>
                  <a:srgbClr val="C00000"/>
                </a:solidFill>
                <a:latin typeface="Cambria" panose="02040503050406030204" pitchFamily="18" charset="0"/>
                <a:cs typeface="Times New Roman" panose="02020603050405020304" pitchFamily="18" charset="0"/>
              </a:rPr>
              <a:t>Goal</a:t>
            </a:r>
            <a:r>
              <a:rPr lang="en-US" sz="2000" dirty="0">
                <a:latin typeface="Cambria" panose="02040503050406030204" pitchFamily="18" charset="0"/>
                <a:cs typeface="Times New Roman" panose="02020603050405020304" pitchFamily="18" charset="0"/>
              </a:rPr>
              <a:t>: be </a:t>
            </a:r>
            <a:r>
              <a:rPr lang="en-US" sz="2000" dirty="0">
                <a:solidFill>
                  <a:srgbClr val="000099"/>
                </a:solidFill>
                <a:latin typeface="Cambria" panose="02040503050406030204" pitchFamily="18" charset="0"/>
                <a:cs typeface="Times New Roman" panose="02020603050405020304" pitchFamily="18" charset="0"/>
              </a:rPr>
              <a:t>in </a:t>
            </a:r>
            <a:r>
              <a:rPr lang="en-US" sz="2000" dirty="0" smtClean="0">
                <a:solidFill>
                  <a:srgbClr val="000099"/>
                </a:solidFill>
                <a:latin typeface="Cambria" panose="02040503050406030204" pitchFamily="18" charset="0"/>
                <a:cs typeface="Times New Roman" panose="02020603050405020304" pitchFamily="18" charset="0"/>
              </a:rPr>
              <a:t>Bucharest</a:t>
            </a:r>
            <a:r>
              <a:rPr lang="en-US" sz="2000" dirty="0" smtClean="0">
                <a:latin typeface="Cambria" panose="02040503050406030204" pitchFamily="18" charset="0"/>
                <a:cs typeface="Times New Roman" panose="02020603050405020304" pitchFamily="18" charset="0"/>
              </a:rPr>
              <a:t>.</a:t>
            </a:r>
          </a:p>
          <a:p>
            <a:pPr marL="342900" indent="-342900" algn="just">
              <a:lnSpc>
                <a:spcPct val="130000"/>
              </a:lnSpc>
              <a:buClr>
                <a:srgbClr val="C00000"/>
              </a:buClr>
              <a:buFont typeface="Wingdings" panose="05000000000000000000" pitchFamily="2" charset="2"/>
              <a:buChar char="Ø"/>
            </a:pPr>
            <a:r>
              <a:rPr lang="en-US" sz="2000" dirty="0" smtClean="0">
                <a:solidFill>
                  <a:srgbClr val="C00000"/>
                </a:solidFill>
                <a:latin typeface="Cambria" panose="02040503050406030204" pitchFamily="18" charset="0"/>
                <a:cs typeface="Times New Roman" panose="02020603050405020304" pitchFamily="18" charset="0"/>
              </a:rPr>
              <a:t>Formulate Problem</a:t>
            </a:r>
            <a:r>
              <a:rPr lang="en-US" sz="2000" dirty="0" smtClean="0">
                <a:latin typeface="Cambria" panose="02040503050406030204" pitchFamily="18" charset="0"/>
                <a:cs typeface="Times New Roman" panose="02020603050405020304" pitchFamily="18" charset="0"/>
              </a:rPr>
              <a:t>:</a:t>
            </a:r>
          </a:p>
          <a:p>
            <a:pPr marL="800100" lvl="1" indent="-342900" algn="just">
              <a:lnSpc>
                <a:spcPct val="130000"/>
              </a:lnSpc>
              <a:buClr>
                <a:srgbClr val="000099"/>
              </a:buClr>
              <a:buFont typeface="Aharoni" panose="02010803020104030203" pitchFamily="2" charset="-79"/>
              <a:buChar char="—"/>
            </a:pPr>
            <a:r>
              <a:rPr lang="en-US" sz="2000" dirty="0" smtClean="0">
                <a:solidFill>
                  <a:srgbClr val="000099"/>
                </a:solidFill>
                <a:latin typeface="Cambria" panose="02040503050406030204" pitchFamily="18" charset="0"/>
                <a:cs typeface="Times New Roman" panose="02020603050405020304" pitchFamily="18" charset="0"/>
              </a:rPr>
              <a:t>States</a:t>
            </a:r>
            <a:r>
              <a:rPr lang="en-US" sz="2000" dirty="0">
                <a:latin typeface="Cambria" panose="02040503050406030204" pitchFamily="18" charset="0"/>
                <a:cs typeface="Times New Roman" panose="02020603050405020304" pitchFamily="18" charset="0"/>
              </a:rPr>
              <a:t>: various </a:t>
            </a:r>
            <a:r>
              <a:rPr lang="en-US" sz="2000" dirty="0" smtClean="0">
                <a:latin typeface="Cambria" panose="02040503050406030204" pitchFamily="18" charset="0"/>
                <a:cs typeface="Times New Roman" panose="02020603050405020304" pitchFamily="18" charset="0"/>
              </a:rPr>
              <a:t>cities.</a:t>
            </a:r>
          </a:p>
          <a:p>
            <a:pPr marL="800100" lvl="1" indent="-342900" algn="just">
              <a:lnSpc>
                <a:spcPct val="130000"/>
              </a:lnSpc>
              <a:buClr>
                <a:srgbClr val="000099"/>
              </a:buClr>
              <a:buFont typeface="Aharoni" panose="02010803020104030203" pitchFamily="2" charset="-79"/>
              <a:buChar char="—"/>
            </a:pPr>
            <a:r>
              <a:rPr lang="en-US" sz="2000" dirty="0" smtClean="0">
                <a:solidFill>
                  <a:srgbClr val="000099"/>
                </a:solidFill>
                <a:latin typeface="Cambria" panose="02040503050406030204" pitchFamily="18" charset="0"/>
                <a:cs typeface="Times New Roman" panose="02020603050405020304" pitchFamily="18" charset="0"/>
              </a:rPr>
              <a:t>Actions</a:t>
            </a:r>
            <a:r>
              <a:rPr lang="en-US" sz="2000" dirty="0">
                <a:latin typeface="Cambria" panose="02040503050406030204" pitchFamily="18" charset="0"/>
                <a:cs typeface="Times New Roman" panose="02020603050405020304" pitchFamily="18" charset="0"/>
              </a:rPr>
              <a:t>: drive between </a:t>
            </a:r>
            <a:r>
              <a:rPr lang="en-US" sz="2000" dirty="0" smtClean="0">
                <a:latin typeface="Cambria" panose="02040503050406030204" pitchFamily="18" charset="0"/>
                <a:cs typeface="Times New Roman" panose="02020603050405020304" pitchFamily="18" charset="0"/>
              </a:rPr>
              <a:t>cities.</a:t>
            </a:r>
          </a:p>
          <a:p>
            <a:pPr marL="342900" indent="-342900" algn="just">
              <a:lnSpc>
                <a:spcPct val="130000"/>
              </a:lnSpc>
              <a:buClr>
                <a:srgbClr val="C00000"/>
              </a:buClr>
              <a:buFont typeface="Wingdings" panose="05000000000000000000" pitchFamily="2" charset="2"/>
              <a:buChar char="Ø"/>
            </a:pPr>
            <a:r>
              <a:rPr lang="en-US" sz="2000" dirty="0" smtClean="0">
                <a:solidFill>
                  <a:srgbClr val="C00000"/>
                </a:solidFill>
                <a:latin typeface="Cambria" panose="02040503050406030204" pitchFamily="18" charset="0"/>
                <a:cs typeface="Times New Roman" panose="02020603050405020304" pitchFamily="18" charset="0"/>
              </a:rPr>
              <a:t>Find </a:t>
            </a:r>
            <a:r>
              <a:rPr lang="en-US" sz="2000" dirty="0">
                <a:solidFill>
                  <a:srgbClr val="C00000"/>
                </a:solidFill>
                <a:latin typeface="Cambria" panose="02040503050406030204" pitchFamily="18" charset="0"/>
                <a:cs typeface="Times New Roman" panose="02020603050405020304" pitchFamily="18" charset="0"/>
              </a:rPr>
              <a:t>Solution</a:t>
            </a:r>
            <a:r>
              <a:rPr lang="en-US" sz="2000" dirty="0">
                <a:latin typeface="Cambria" panose="02040503050406030204" pitchFamily="18" charset="0"/>
                <a:cs typeface="Times New Roman" panose="02020603050405020304" pitchFamily="18" charset="0"/>
              </a:rPr>
              <a:t>: sequence of cities, e.g., Arad, Sibiu, </a:t>
            </a:r>
            <a:r>
              <a:rPr lang="en-US" sz="2000" dirty="0" err="1" smtClean="0">
                <a:latin typeface="Cambria" panose="02040503050406030204" pitchFamily="18" charset="0"/>
                <a:cs typeface="Times New Roman" panose="02020603050405020304" pitchFamily="18" charset="0"/>
              </a:rPr>
              <a:t>Fagaras</a:t>
            </a:r>
            <a:r>
              <a:rPr lang="en-US" sz="2000" dirty="0" smtClean="0">
                <a:latin typeface="Cambria" panose="02040503050406030204" pitchFamily="18" charset="0"/>
                <a:cs typeface="Times New Roman" panose="02020603050405020304" pitchFamily="18" charset="0"/>
              </a:rPr>
              <a:t>, Bucharest</a:t>
            </a:r>
            <a:r>
              <a:rPr lang="en-US" sz="2000" dirty="0">
                <a:latin typeface="Cambria" panose="02040503050406030204" pitchFamily="18" charset="0"/>
                <a:cs typeface="Times New Roman" panose="02020603050405020304" pitchFamily="18" charset="0"/>
              </a:rPr>
              <a:t>.</a:t>
            </a:r>
            <a:endParaRPr lang="en-US" sz="2000" dirty="0" smtClean="0">
              <a:solidFill>
                <a:srgbClr val="3D2DB1"/>
              </a:solidFill>
              <a:latin typeface="Cambria" panose="02040503050406030204" pitchFamily="18" charset="0"/>
              <a:cs typeface="Times New Roman" pitchFamily="18" charset="0"/>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438400"/>
            <a:ext cx="4572000" cy="26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8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CRIZMA\Desktop\198487_134401393295346_134398359962316_213497_4487899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81000"/>
            <a:ext cx="478955" cy="58185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0" y="1066800"/>
            <a:ext cx="9144000" cy="381000"/>
          </a:xfrm>
          <a:prstGeom prst="rect">
            <a:avLst/>
          </a:prstGeom>
          <a:gradFill>
            <a:gsLst>
              <a:gs pos="59150">
                <a:srgbClr val="C8D5EE"/>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dirty="0">
                <a:solidFill>
                  <a:srgbClr val="FF0000"/>
                </a:solidFill>
                <a:latin typeface="Cambria" panose="02040503050406030204" pitchFamily="18" charset="0"/>
              </a:rPr>
              <a:t>Well-defined Problems and Solutions</a:t>
            </a:r>
            <a:endParaRPr lang="ar-EG" sz="2400" b="1" dirty="0">
              <a:solidFill>
                <a:srgbClr val="FF0000"/>
              </a:solidFill>
              <a:latin typeface="Cambria" panose="02040503050406030204" pitchFamily="18" charset="0"/>
              <a:cs typeface="Arial" pitchFamily="34" charset="0"/>
            </a:endParaRPr>
          </a:p>
        </p:txBody>
      </p:sp>
      <p:sp>
        <p:nvSpPr>
          <p:cNvPr id="12" name="Rectangle 11"/>
          <p:cNvSpPr/>
          <p:nvPr/>
        </p:nvSpPr>
        <p:spPr>
          <a:xfrm>
            <a:off x="0" y="10210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1" anchor="ctr"/>
          <a:lstStyle/>
          <a:p>
            <a:pPr algn="r"/>
            <a:endParaRPr lang="ar-EG" sz="1400" dirty="0">
              <a:latin typeface="Cambria" panose="02040503050406030204" pitchFamily="18" charset="0"/>
            </a:endParaRPr>
          </a:p>
        </p:txBody>
      </p:sp>
      <p:sp>
        <p:nvSpPr>
          <p:cNvPr id="14" name="TextBox 13"/>
          <p:cNvSpPr txBox="1"/>
          <p:nvPr/>
        </p:nvSpPr>
        <p:spPr>
          <a:xfrm>
            <a:off x="834050" y="533400"/>
            <a:ext cx="1707520" cy="292388"/>
          </a:xfrm>
          <a:prstGeom prst="rect">
            <a:avLst/>
          </a:prstGeom>
          <a:noFill/>
        </p:spPr>
        <p:txBody>
          <a:bodyPr wrap="none" rtlCol="1">
            <a:spAutoFit/>
          </a:bodyPr>
          <a:lstStyle/>
          <a:p>
            <a:pPr algn="l"/>
            <a:r>
              <a:rPr lang="en-US" sz="1300" dirty="0" smtClean="0">
                <a:latin typeface="Cambria" panose="02040503050406030204" pitchFamily="18" charset="0"/>
                <a:cs typeface="Arial" pitchFamily="34" charset="0"/>
              </a:rPr>
              <a:t>Mansoura University</a:t>
            </a:r>
            <a:endParaRPr lang="ar-EG" sz="1300" dirty="0">
              <a:latin typeface="Cambria" panose="02040503050406030204" pitchFamily="18" charset="0"/>
              <a:cs typeface="Arial" pitchFamily="34"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9696" y="381000"/>
            <a:ext cx="621904" cy="62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01208" y="381000"/>
            <a:ext cx="352839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Faculty of computer and information sciences</a:t>
            </a:r>
            <a:endParaRPr lang="ar-EG" sz="1300" dirty="0">
              <a:latin typeface="Cambria" panose="02040503050406030204" pitchFamily="18" charset="0"/>
              <a:cs typeface="Arial" pitchFamily="34" charset="0"/>
            </a:endParaRPr>
          </a:p>
        </p:txBody>
      </p:sp>
      <p:sp>
        <p:nvSpPr>
          <p:cNvPr id="17" name="TextBox 16"/>
          <p:cNvSpPr txBox="1"/>
          <p:nvPr/>
        </p:nvSpPr>
        <p:spPr>
          <a:xfrm>
            <a:off x="5240760" y="669032"/>
            <a:ext cx="2916832" cy="292388"/>
          </a:xfrm>
          <a:prstGeom prst="rect">
            <a:avLst/>
          </a:prstGeom>
          <a:noFill/>
        </p:spPr>
        <p:txBody>
          <a:bodyPr wrap="square" rtlCol="1">
            <a:spAutoFit/>
          </a:bodyPr>
          <a:lstStyle/>
          <a:p>
            <a:pPr algn="ctr"/>
            <a:r>
              <a:rPr lang="en-US" sz="1300" dirty="0" smtClean="0">
                <a:latin typeface="Cambria" panose="02040503050406030204" pitchFamily="18" charset="0"/>
                <a:cs typeface="Arial" pitchFamily="34" charset="0"/>
              </a:rPr>
              <a:t>Information System </a:t>
            </a:r>
            <a:r>
              <a:rPr lang="en-US" sz="1300" dirty="0">
                <a:latin typeface="Cambria" panose="02040503050406030204" pitchFamily="18" charset="0"/>
                <a:cs typeface="Arial" pitchFamily="34" charset="0"/>
              </a:rPr>
              <a:t>D</a:t>
            </a:r>
            <a:r>
              <a:rPr lang="en-US" sz="1300" dirty="0" smtClean="0">
                <a:latin typeface="Cambria" panose="02040503050406030204" pitchFamily="18" charset="0"/>
                <a:cs typeface="Arial" pitchFamily="34" charset="0"/>
              </a:rPr>
              <a:t>epartment</a:t>
            </a:r>
            <a:endParaRPr lang="ar-EG" sz="1300" dirty="0">
              <a:latin typeface="Cambria" panose="02040503050406030204" pitchFamily="18" charset="0"/>
              <a:cs typeface="Arial" pitchFamily="34" charset="0"/>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94747"/>
            <a:ext cx="7880548" cy="4401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86864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27863</TotalTime>
  <Words>5454</Words>
  <Application>Microsoft Office PowerPoint</Application>
  <PresentationFormat>On-screen Show (4:3)</PresentationFormat>
  <Paragraphs>609</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Clarity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dr\reham</dc:creator>
  <cp:lastModifiedBy>crizma-laptop&amp;pc</cp:lastModifiedBy>
  <cp:revision>742</cp:revision>
  <cp:lastPrinted>2016-10-05T05:42:55Z</cp:lastPrinted>
  <dcterms:created xsi:type="dcterms:W3CDTF">2014-10-06T11:27:52Z</dcterms:created>
  <dcterms:modified xsi:type="dcterms:W3CDTF">2018-02-27T16:54:16Z</dcterms:modified>
</cp:coreProperties>
</file>