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6" r:id="rId3"/>
    <p:sldId id="367" r:id="rId4"/>
    <p:sldId id="369" r:id="rId5"/>
    <p:sldId id="368" r:id="rId6"/>
    <p:sldId id="365" r:id="rId7"/>
    <p:sldId id="370" r:id="rId8"/>
    <p:sldId id="371" r:id="rId9"/>
    <p:sldId id="382" r:id="rId10"/>
    <p:sldId id="337" r:id="rId11"/>
    <p:sldId id="338" r:id="rId12"/>
    <p:sldId id="339" r:id="rId13"/>
    <p:sldId id="340" r:id="rId14"/>
    <p:sldId id="341" r:id="rId15"/>
    <p:sldId id="342" r:id="rId16"/>
    <p:sldId id="372" r:id="rId17"/>
    <p:sldId id="373" r:id="rId18"/>
    <p:sldId id="384" r:id="rId19"/>
    <p:sldId id="385" r:id="rId20"/>
    <p:sldId id="386" r:id="rId21"/>
    <p:sldId id="387" r:id="rId22"/>
    <p:sldId id="388" r:id="rId23"/>
    <p:sldId id="389" r:id="rId24"/>
    <p:sldId id="379" r:id="rId25"/>
    <p:sldId id="390" r:id="rId26"/>
    <p:sldId id="391" r:id="rId27"/>
    <p:sldId id="392" r:id="rId28"/>
    <p:sldId id="393" r:id="rId29"/>
    <p:sldId id="378" r:id="rId30"/>
    <p:sldId id="377" r:id="rId31"/>
    <p:sldId id="39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FFFF7F"/>
    <a:srgbClr val="00FD00"/>
    <a:srgbClr val="FF7FF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D6E9030-CA0A-47A6-83F6-667F2979C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951432-4020-4929-B947-462F0331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28A048A-DE48-4B5F-88DE-2BE9E8F8A00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5212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13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0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0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17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29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1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30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01C22594-F343-480D-8704-C7D2B6271F07}" type="datetime5">
              <a:rPr lang="en-US"/>
              <a:pPr>
                <a:defRPr/>
              </a:pPr>
              <a:t>9-Feb-18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CD4C6-A49B-41B5-9095-B2C43803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E1017-679A-4F96-A237-8A8278D49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49494-052D-4D4C-BA3A-307D0619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866-6C1B-48F7-8B94-088A3CEE7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3FB3-EF7E-49D8-AD47-1A367F720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B8D6-96C4-42AD-8479-95654BE95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84D2-1F86-4A65-82E3-FB67E242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5D543-5F49-40FF-AE10-BFAF32729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14DF-8131-4649-9593-223EDC50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704D-986F-4089-9FC6-8717517D7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solidFill>
                <a:srgbClr val="9933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803AA7A-ED9A-4A4A-A61A-24B79DC38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Artificial Intelligence </a:t>
            </a:r>
            <a:endParaRPr lang="en-US" dirty="0" smtClean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Any agent achieve its goal through </a:t>
                </a:r>
                <a:r>
                  <a:rPr lang="en-US" sz="2400" b="1" u="sng" dirty="0"/>
                  <a:t>agent </a:t>
                </a:r>
                <a:r>
                  <a:rPr lang="en-US" sz="2400" b="1" u="sng" dirty="0" smtClean="0"/>
                  <a:t>function</a:t>
                </a:r>
                <a:r>
                  <a:rPr lang="en-US" sz="2400" b="1" dirty="0" smtClean="0"/>
                  <a:t>.</a:t>
                </a:r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b="1" u="sng" dirty="0" smtClean="0"/>
                  <a:t>The agent function: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>
                    <a:cs typeface="+mn-cs"/>
                  </a:rPr>
                  <a:t>Describes agent </a:t>
                </a:r>
                <a:r>
                  <a:rPr lang="en-US" sz="2400" dirty="0" smtClean="0">
                    <a:cs typeface="+mn-cs"/>
                  </a:rPr>
                  <a:t>behavior</a:t>
                </a:r>
                <a:endParaRPr lang="en-US" sz="2400" dirty="0">
                  <a:cs typeface="+mn-cs"/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en-US" sz="2400" dirty="0">
                    <a:cs typeface="+mn-cs"/>
                  </a:rPr>
                  <a:t>maps from percept histories to actions: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Symbol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𝑓</m:t>
                    </m:r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: </m:t>
                    </m:r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sz="2400" i="1">
                        <a:latin typeface="Cambria Math"/>
                        <a:sym typeface="Symbol" pitchFamily="18" charset="2"/>
                      </a:rPr>
                      <m:t>∗ →</m:t>
                    </m:r>
                    <m:r>
                      <a:rPr lang="en-US" sz="2400" i="1">
                        <a:latin typeface="Cambria Math"/>
                        <a:ea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77204" y="4034135"/>
            <a:ext cx="4413996" cy="1299865"/>
            <a:chOff x="1295400" y="1828800"/>
            <a:chExt cx="4413996" cy="1299865"/>
          </a:xfrm>
        </p:grpSpPr>
        <p:sp>
          <p:nvSpPr>
            <p:cNvPr id="6" name="Oval 5"/>
            <p:cNvSpPr/>
            <p:nvPr/>
          </p:nvSpPr>
          <p:spPr bwMode="auto">
            <a:xfrm>
              <a:off x="3429000" y="1828800"/>
              <a:ext cx="533400" cy="533400"/>
            </a:xfrm>
            <a:prstGeom prst="ellipse">
              <a:avLst/>
            </a:prstGeom>
            <a:noFill/>
            <a:ln>
              <a:headEnd type="none" w="med" len="med"/>
              <a:tailEnd type="stealth" w="med" len="lg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5400" y="2667000"/>
              <a:ext cx="1944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input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6" idx="4"/>
            </p:cNvCxnSpPr>
            <p:nvPr/>
          </p:nvCxnSpPr>
          <p:spPr bwMode="auto">
            <a:xfrm flipV="1">
              <a:off x="2265867" y="2362200"/>
              <a:ext cx="1429833" cy="3810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4219576" y="1828800"/>
              <a:ext cx="457200" cy="512878"/>
            </a:xfrm>
            <a:prstGeom prst="ellipse">
              <a:avLst/>
            </a:prstGeom>
            <a:noFill/>
            <a:ln>
              <a:headEnd type="none" w="med" len="med"/>
              <a:tailEnd type="stealth" w="med" len="lg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7963" y="2579707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0"/>
              <a:endCxn id="9" idx="4"/>
            </p:cNvCxnSpPr>
            <p:nvPr/>
          </p:nvCxnSpPr>
          <p:spPr bwMode="auto">
            <a:xfrm flipH="1" flipV="1">
              <a:off x="4448176" y="2341678"/>
              <a:ext cx="750504" cy="23802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78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/>
              <a:t>Percept: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		</a:t>
            </a:r>
          </a:p>
          <a:p>
            <a:pPr marL="0" indent="0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endParaRPr lang="en-US" sz="2400" dirty="0" smtClean="0"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Action: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     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Vacuum cleaner agent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905000" y="1641144"/>
            <a:ext cx="457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905000" y="1641144"/>
            <a:ext cx="457200" cy="457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934568" y="2209800"/>
            <a:ext cx="914400" cy="6096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48968" y="2209800"/>
            <a:ext cx="914400" cy="6096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426192" y="3886200"/>
            <a:ext cx="3048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56" name="Straight Connector 228355"/>
          <p:cNvCxnSpPr/>
          <p:nvPr/>
        </p:nvCxnSpPr>
        <p:spPr bwMode="auto">
          <a:xfrm>
            <a:off x="1426192" y="3886200"/>
            <a:ext cx="0" cy="13716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58" name="Straight Arrow Connector 228357"/>
          <p:cNvCxnSpPr/>
          <p:nvPr/>
        </p:nvCxnSpPr>
        <p:spPr bwMode="auto">
          <a:xfrm>
            <a:off x="1426192" y="4343400"/>
            <a:ext cx="3048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60" name="Straight Arrow Connector 228359"/>
          <p:cNvCxnSpPr/>
          <p:nvPr/>
        </p:nvCxnSpPr>
        <p:spPr bwMode="auto">
          <a:xfrm>
            <a:off x="1426192" y="4800600"/>
            <a:ext cx="3048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8362" name="Straight Arrow Connector 228361"/>
          <p:cNvCxnSpPr/>
          <p:nvPr/>
        </p:nvCxnSpPr>
        <p:spPr bwMode="auto">
          <a:xfrm>
            <a:off x="1426192" y="5257800"/>
            <a:ext cx="3048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50" name="Picture 4" descr="Description: vacuum2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61" y="3004498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8585" y="137160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9496" y="1805970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69641" y="273427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clean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57807" y="275145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dirty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11106" y="363314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go left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04502" y="4078171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go right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5165" y="45155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suck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14959" y="4980296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itchFamily="18" charset="2"/>
              </a:rPr>
              <a:t>no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12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Vacuum cleaner agent</a:t>
            </a:r>
            <a:endParaRPr lang="en-US" dirty="0"/>
          </a:p>
        </p:txBody>
      </p:sp>
      <p:pic>
        <p:nvPicPr>
          <p:cNvPr id="2050" name="Picture 4" descr="Description: vacuum2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86100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9600" y="1988820"/>
              <a:ext cx="4038600" cy="2194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9300"/>
                    <a:gridCol w="2019300"/>
                  </a:tblGrid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Percept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𝑐𝑙𝑒𝑎𝑛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 right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06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𝑑𝑖𝑟𝑡𝑦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Suck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06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𝑐𝑙𝑒𝑎𝑛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 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06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𝑑𝑖𝑟𝑡𝑦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Suck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067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𝑐𝑙𝑒𝑎𝑛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9600" y="1988820"/>
              <a:ext cx="4038600" cy="2194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9300"/>
                    <a:gridCol w="20193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Percept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2" t="-108333" r="-10090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 right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2" t="-204918" r="-10090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Suck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2" t="-310000" r="-10090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go 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2" t="-410000" r="-10090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Suck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02" t="-510000" r="-10090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 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9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13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An agent that doing the right thing.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itchFamily="18" charset="2"/>
              </a:rPr>
              <a:t>Select action that give max performance.</a:t>
            </a:r>
          </a:p>
          <a:p>
            <a:endParaRPr 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03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14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Omniscience 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An agent that know every possible probability about specific domain or field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Example,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cs typeface="+mn-cs"/>
              </a:rPr>
              <a:t>When you use a </a:t>
            </a:r>
            <a:r>
              <a:rPr lang="en-US" sz="2400" b="1" dirty="0">
                <a:cs typeface="+mn-cs"/>
              </a:rPr>
              <a:t>glove</a:t>
            </a:r>
            <a:r>
              <a:rPr lang="en-US" sz="2400" dirty="0">
                <a:cs typeface="+mn-cs"/>
              </a:rPr>
              <a:t> to hold a hot plate in the kitchen. This was because you were omniscient in this </a:t>
            </a:r>
            <a:r>
              <a:rPr lang="en-US" sz="2400" dirty="0" smtClean="0">
                <a:cs typeface="+mn-cs"/>
              </a:rPr>
              <a:t>situation.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6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15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Select action according to its experience.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Learn from its experience.</a:t>
            </a:r>
          </a:p>
        </p:txBody>
      </p:sp>
    </p:spTree>
    <p:extLst>
      <p:ext uri="{BB962C8B-B14F-4D97-AF65-F5344CB8AC3E}">
        <p14:creationId xmlns:p14="http://schemas.microsoft.com/office/powerpoint/2010/main" val="30929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16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3200400"/>
            <a:ext cx="2362200" cy="838200"/>
          </a:xfrm>
        </p:spPr>
        <p:txBody>
          <a:bodyPr/>
          <a:lstStyle/>
          <a:p>
            <a:r>
              <a:rPr lang="en-US" sz="6000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N-Puzzle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Algorithm: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cs typeface="+mn-cs"/>
              </a:rPr>
              <a:t>Uninformed </a:t>
            </a:r>
            <a:r>
              <a:rPr lang="en-US" sz="2400" dirty="0" smtClean="0">
                <a:cs typeface="+mn-cs"/>
              </a:rPr>
              <a:t>Search/Informed Search</a:t>
            </a:r>
            <a:endParaRPr lang="en-US" sz="2400" dirty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3162300"/>
            <a:ext cx="333375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90938"/>
            <a:ext cx="1828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235752"/>
            <a:ext cx="8915400" cy="2057400"/>
          </a:xfrm>
          <a:noFill/>
        </p:spPr>
        <p:txBody>
          <a:bodyPr/>
          <a:lstStyle/>
          <a:p>
            <a:pPr algn="justLow" eaLnBrk="1" hangingPunct="1">
              <a:buFontTx/>
              <a:buNone/>
            </a:pPr>
            <a:r>
              <a:rPr lang="en-US" altLang="en-US" dirty="0" smtClean="0"/>
              <a:t>The goal of the N-queens problem is to place N queens on a chessboard such that no queen attacks any other. (A queen attacks any piece in the same row, column or diagonal).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2525209"/>
            <a:ext cx="2730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N- Queens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Algorithm: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Uninformed Search/Informed Search/Genetic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48284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/>
              <a:t>Missionaries and cannibals</a:t>
            </a:r>
            <a:r>
              <a:rPr lang="en-US" altLang="en-US" sz="3200" dirty="0" smtClean="0"/>
              <a:t> 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570203"/>
            <a:ext cx="91440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1218337"/>
            <a:ext cx="8250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Algorithm: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Uninformed Search/Informed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35872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</a:t>
            </a:r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is the study of systems that act in a way that to any observer would appear to be intelligent</a:t>
            </a:r>
            <a:r>
              <a:rPr lang="en-US" sz="2400" dirty="0" smtClean="0"/>
              <a:t>.</a:t>
            </a:r>
          </a:p>
          <a:p>
            <a:endParaRPr lang="en-US" sz="700" dirty="0">
              <a:sym typeface="Symbol" pitchFamily="18" charset="2"/>
            </a:endParaRPr>
          </a:p>
          <a:p>
            <a:pPr lvl="2">
              <a:lnSpc>
                <a:spcPct val="150000"/>
              </a:lnSpc>
            </a:pPr>
            <a:endParaRPr lang="en-US" sz="500" dirty="0" smtClean="0"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10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Bridge</a:t>
            </a:r>
            <a:r>
              <a:rPr lang="en-US" altLang="en-US" sz="4000" dirty="0" smtClean="0"/>
              <a:t> </a:t>
            </a:r>
          </a:p>
        </p:txBody>
      </p:sp>
      <p:pic>
        <p:nvPicPr>
          <p:cNvPr id="2969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47800"/>
            <a:ext cx="9144000" cy="404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Towers of Hanoi</a:t>
            </a:r>
            <a:endParaRPr lang="en-US" altLang="en-US" sz="4000" dirty="0" smtClean="0"/>
          </a:p>
        </p:txBody>
      </p:sp>
      <p:pic>
        <p:nvPicPr>
          <p:cNvPr id="30723" name="Picture 4" descr="粐॰粑粗㹯粑㹢粑Ȉ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82800"/>
            <a:ext cx="8229600" cy="307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8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Knight Tour</a:t>
            </a:r>
            <a:r>
              <a:rPr lang="en-US" altLang="en-US" sz="4000" dirty="0" smtClean="0"/>
              <a:t> 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95400"/>
            <a:ext cx="8991600" cy="4586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8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Farmer, Fox &amp; Goat</a:t>
            </a:r>
            <a:r>
              <a:rPr lang="en-US" altLang="en-US" sz="4000" dirty="0" smtClean="0"/>
              <a:t> </a:t>
            </a:r>
          </a:p>
        </p:txBody>
      </p:sp>
      <p:pic>
        <p:nvPicPr>
          <p:cNvPr id="358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5000"/>
            <a:ext cx="9144000" cy="2849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9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24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Algorithm: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cs typeface="+mn-cs"/>
              </a:rPr>
              <a:t>Uninformed </a:t>
            </a:r>
            <a:r>
              <a:rPr lang="en-US" sz="2400" dirty="0" smtClean="0">
                <a:cs typeface="+mn-cs"/>
              </a:rPr>
              <a:t>Search/Informed Search</a:t>
            </a:r>
            <a:endParaRPr lang="en-US" sz="2400" dirty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4" y="2481349"/>
            <a:ext cx="6248400" cy="39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Other real-world examples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Route finding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Route-finding algorithms are used in a variety of applications, such as routing in computer networks, and airline travel planning systems.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Touring  problem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Visit every city at least once, starting and ending in the same city.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Traveling salesperson problems</a:t>
            </a:r>
            <a:r>
              <a:rPr lang="en-US" altLang="en-US" sz="2400" dirty="0" smtClean="0"/>
              <a:t> (TSP)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 touring problem in which each city must be visited exactly once.  The aim is to find the </a:t>
            </a:r>
            <a:r>
              <a:rPr lang="en-US" altLang="en-US" sz="2000" i="1" dirty="0" smtClean="0"/>
              <a:t>shortest </a:t>
            </a:r>
            <a:r>
              <a:rPr lang="en-US" altLang="en-US" sz="2000" dirty="0" smtClean="0"/>
              <a:t>tour.</a:t>
            </a:r>
            <a:endParaRPr lang="en-US" altLang="en-US" sz="20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714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Other examples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CSP games such as </a:t>
            </a:r>
            <a:endParaRPr lang="en-US" altLang="en-US" sz="28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Map coloring,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Crypt-arithmatic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Cross-word puzzle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Time tabling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These games will be described in chapter 5.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Adversarial two-players games such as</a:t>
            </a:r>
            <a:endParaRPr lang="en-US" altLang="en-US" sz="28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Chess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Cards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smtClean="0"/>
              <a:t>Football game, etc.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These games will be described in chapter 6. </a:t>
            </a:r>
          </a:p>
        </p:txBody>
      </p:sp>
    </p:spTree>
    <p:extLst>
      <p:ext uri="{BB962C8B-B14F-4D97-AF65-F5344CB8AC3E}">
        <p14:creationId xmlns:p14="http://schemas.microsoft.com/office/powerpoint/2010/main" val="24286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australia-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Map-Coloring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370388"/>
            <a:ext cx="8229600" cy="1649412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Solutions</a:t>
            </a:r>
            <a:r>
              <a:rPr lang="en-US" altLang="en-US" sz="2800" smtClean="0"/>
              <a:t> are </a:t>
            </a:r>
            <a:r>
              <a:rPr lang="en-US" altLang="en-US" sz="2800" smtClean="0">
                <a:solidFill>
                  <a:srgbClr val="FF0000"/>
                </a:solidFill>
              </a:rPr>
              <a:t>complete</a:t>
            </a:r>
            <a:r>
              <a:rPr lang="en-US" altLang="en-US" sz="2800" smtClean="0"/>
              <a:t> and </a:t>
            </a:r>
            <a:r>
              <a:rPr lang="en-US" altLang="en-US" sz="2800" smtClean="0">
                <a:solidFill>
                  <a:srgbClr val="FF0000"/>
                </a:solidFill>
              </a:rPr>
              <a:t>consistent</a:t>
            </a:r>
            <a:r>
              <a:rPr lang="en-US" altLang="en-US" sz="2800" smtClean="0"/>
              <a:t> assignments, e.g., WA = red, NT = green,Q = red,NSW = green,V = red,SA = blue,T = green
</a:t>
            </a:r>
          </a:p>
        </p:txBody>
      </p:sp>
    </p:spTree>
    <p:extLst>
      <p:ext uri="{BB962C8B-B14F-4D97-AF65-F5344CB8AC3E}">
        <p14:creationId xmlns:p14="http://schemas.microsoft.com/office/powerpoint/2010/main" val="12589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Crypt-arithmetic 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81000" y="1295400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Example: Solve the following CSP using Relaxation</a:t>
            </a:r>
            <a:r>
              <a:rPr lang="en-US" altLang="en-US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en-US" sz="280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7543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533400" y="3200400"/>
            <a:ext cx="500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To make the problem easier, suppose that </a:t>
            </a:r>
            <a:r>
              <a:rPr lang="en-US" altLang="en-US" sz="1800" b="1">
                <a:cs typeface="Times New Roman" panose="02020603050405020304" pitchFamily="18" charset="0"/>
              </a:rPr>
              <a:t>E=5</a:t>
            </a:r>
            <a:r>
              <a:rPr lang="en-US" altLang="en-US" sz="1800">
                <a:cs typeface="Times New Roman" panose="02020603050405020304" pitchFamily="18" charset="0"/>
              </a:rPr>
              <a:t>.</a:t>
            </a:r>
            <a:endParaRPr lang="en-US" altLang="en-US" sz="2800"/>
          </a:p>
        </p:txBody>
      </p:sp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467600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4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29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Algorithm: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cs typeface="+mn-cs"/>
              </a:rPr>
              <a:t>minimax</a:t>
            </a:r>
            <a:r>
              <a:rPr lang="en-US" sz="2400" dirty="0">
                <a:cs typeface="+mn-cs"/>
              </a:rPr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19400"/>
            <a:ext cx="5905500" cy="30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proposed by </a:t>
            </a:r>
            <a:r>
              <a:rPr lang="en-US" sz="2400" b="1" u="sng" dirty="0"/>
              <a:t>Alan Turing</a:t>
            </a:r>
            <a:r>
              <a:rPr lang="en-US" sz="2400" dirty="0"/>
              <a:t> (1950</a:t>
            </a:r>
            <a:r>
              <a:rPr lang="en-US" sz="2400" dirty="0" smtClean="0"/>
              <a:t>),</a:t>
            </a:r>
          </a:p>
          <a:p>
            <a:r>
              <a:rPr lang="en-US" sz="2400" dirty="0">
                <a:sym typeface="Symbol" pitchFamily="18" charset="2"/>
              </a:rPr>
              <a:t>The test state </a:t>
            </a:r>
            <a:r>
              <a:rPr lang="en-US" sz="2400" dirty="0" smtClean="0">
                <a:sym typeface="Symbol" pitchFamily="18" charset="2"/>
              </a:rPr>
              <a:t>that:</a:t>
            </a:r>
          </a:p>
          <a:p>
            <a:pPr lvl="2"/>
            <a:r>
              <a:rPr lang="en-US" sz="2400" dirty="0">
                <a:cs typeface="+mn-cs"/>
                <a:sym typeface="Symbol" pitchFamily="18" charset="2"/>
              </a:rPr>
              <a:t>if a person who interrogated the computer could </a:t>
            </a:r>
            <a:r>
              <a:rPr lang="en-US" sz="2400" b="1" u="sng" dirty="0">
                <a:cs typeface="+mn-cs"/>
                <a:sym typeface="Symbol" pitchFamily="18" charset="2"/>
              </a:rPr>
              <a:t>not</a:t>
            </a:r>
            <a:r>
              <a:rPr lang="en-US" sz="2400" dirty="0">
                <a:cs typeface="+mn-cs"/>
                <a:sym typeface="Symbol" pitchFamily="18" charset="2"/>
              </a:rPr>
              <a:t> tell if it was a </a:t>
            </a:r>
            <a:r>
              <a:rPr lang="en-US" sz="2400" b="1" u="sng" dirty="0">
                <a:cs typeface="+mn-cs"/>
                <a:sym typeface="Symbol" pitchFamily="18" charset="2"/>
              </a:rPr>
              <a:t>human</a:t>
            </a:r>
            <a:r>
              <a:rPr lang="en-US" sz="2400" dirty="0">
                <a:cs typeface="+mn-cs"/>
                <a:sym typeface="Symbol" pitchFamily="18" charset="2"/>
              </a:rPr>
              <a:t> or a </a:t>
            </a:r>
            <a:r>
              <a:rPr lang="en-US" sz="2400" b="1" u="sng" dirty="0">
                <a:cs typeface="+mn-cs"/>
                <a:sym typeface="Symbol" pitchFamily="18" charset="2"/>
              </a:rPr>
              <a:t>computer</a:t>
            </a:r>
            <a:r>
              <a:rPr lang="en-US" sz="2400" dirty="0">
                <a:cs typeface="+mn-cs"/>
                <a:sym typeface="Symbol" pitchFamily="18" charset="2"/>
              </a:rPr>
              <a:t>, then to all intents and purposes, it is </a:t>
            </a:r>
            <a:r>
              <a:rPr lang="en-US" sz="2400" b="1" u="sng" dirty="0">
                <a:cs typeface="+mn-cs"/>
                <a:sym typeface="Symbol" pitchFamily="18" charset="2"/>
              </a:rPr>
              <a:t>intelligent</a:t>
            </a:r>
            <a:r>
              <a:rPr lang="en-US" sz="2400" dirty="0" smtClean="0">
                <a:cs typeface="+mn-cs"/>
                <a:sym typeface="Symbol" pitchFamily="18" charset="2"/>
              </a:rPr>
              <a:t>.</a:t>
            </a:r>
            <a:endParaRPr lang="en-US" sz="2400" dirty="0">
              <a:cs typeface="+mn-cs"/>
              <a:sym typeface="Symbol" pitchFamily="18" charset="2"/>
            </a:endParaRPr>
          </a:p>
          <a:p>
            <a:pPr lvl="2">
              <a:lnSpc>
                <a:spcPct val="150000"/>
              </a:lnSpc>
            </a:pPr>
            <a:endParaRPr lang="en-US" sz="500" dirty="0" smtClean="0">
              <a:cs typeface="+mn-cs"/>
              <a:sym typeface="Symbol" pitchFamily="18" charset="2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25887"/>
            <a:ext cx="6526163" cy="224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9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30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Algorithm: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cs typeface="+mn-cs"/>
              </a:rPr>
              <a:t>minimax</a:t>
            </a:r>
            <a:r>
              <a:rPr lang="en-US" sz="2400" dirty="0">
                <a:cs typeface="+mn-cs"/>
              </a:rPr>
              <a:t>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7432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Wumpus world as a game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smtClean="0"/>
              <a:t>Mine sweeper</a:t>
            </a:r>
            <a:r>
              <a:rPr lang="en-US" altLang="en-US" sz="2800" smtClean="0"/>
              <a:t> is partial Wumpus game, </a:t>
            </a:r>
            <a:r>
              <a:rPr lang="en-US" altLang="en-US" sz="2800" b="1" smtClean="0"/>
              <a:t>the pits only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31829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0"/>
          <a:stretch>
            <a:fillRect/>
          </a:stretch>
        </p:blipFill>
        <p:spPr bwMode="auto">
          <a:xfrm>
            <a:off x="3352800" y="2057400"/>
            <a:ext cx="251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318293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pass the </a:t>
            </a:r>
            <a:r>
              <a:rPr lang="en-US" sz="2400" b="1" u="sng" dirty="0"/>
              <a:t>Turing test</a:t>
            </a:r>
            <a:r>
              <a:rPr lang="en-US" sz="2400" dirty="0"/>
              <a:t>, the computer will need the following capabilities</a:t>
            </a:r>
            <a:r>
              <a:rPr lang="en-US" sz="2400" dirty="0" smtClean="0"/>
              <a:t>:</a:t>
            </a:r>
          </a:p>
          <a:p>
            <a:pPr marL="1600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Machine learning:</a:t>
            </a:r>
          </a:p>
          <a:p>
            <a:pPr marL="2114550" indent="4572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/>
              <a:t>to </a:t>
            </a:r>
            <a:r>
              <a:rPr lang="en-US" sz="2400" dirty="0" smtClean="0"/>
              <a:t>learn</a:t>
            </a:r>
          </a:p>
          <a:p>
            <a:pPr marL="1600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/>
              <a:t>Knowledge representation:</a:t>
            </a:r>
          </a:p>
          <a:p>
            <a:pPr marL="2114550" indent="4572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/>
              <a:t>to store </a:t>
            </a:r>
            <a:r>
              <a:rPr lang="en-US" sz="2400" dirty="0" smtClean="0"/>
              <a:t>information</a:t>
            </a:r>
            <a:endParaRPr lang="en-US" sz="500" dirty="0">
              <a:sym typeface="Symbol" pitchFamily="18" charset="2"/>
            </a:endParaRPr>
          </a:p>
          <a:p>
            <a:pPr marL="1600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/>
              <a:t>Automated reasoning</a:t>
            </a:r>
          </a:p>
          <a:p>
            <a:pPr marL="2114550" indent="4572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/>
              <a:t>to </a:t>
            </a:r>
            <a:r>
              <a:rPr lang="en-US" sz="2400" dirty="0" smtClean="0"/>
              <a:t>think</a:t>
            </a:r>
          </a:p>
        </p:txBody>
      </p:sp>
    </p:spTree>
    <p:extLst>
      <p:ext uri="{BB962C8B-B14F-4D97-AF65-F5344CB8AC3E}">
        <p14:creationId xmlns:p14="http://schemas.microsoft.com/office/powerpoint/2010/main" val="3091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pass the </a:t>
            </a:r>
            <a:r>
              <a:rPr lang="en-US" sz="2400" b="1" u="sng" dirty="0"/>
              <a:t>Turing test</a:t>
            </a:r>
            <a:r>
              <a:rPr lang="en-US" sz="2400" dirty="0"/>
              <a:t>, the computer will need the following capabilities</a:t>
            </a:r>
            <a:r>
              <a:rPr lang="en-US" sz="2400" dirty="0" smtClean="0"/>
              <a:t>:</a:t>
            </a:r>
          </a:p>
          <a:p>
            <a:pPr marL="1600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/>
              <a:t>Natural language processing</a:t>
            </a:r>
          </a:p>
          <a:p>
            <a:pPr marL="2114550" indent="4572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/>
              <a:t>to communicate in English</a:t>
            </a:r>
          </a:p>
          <a:p>
            <a:pPr marL="1600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/>
              <a:t>Computer vision</a:t>
            </a:r>
          </a:p>
          <a:p>
            <a:pPr marL="2114550" indent="4572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/>
              <a:t>to see objects</a:t>
            </a:r>
          </a:p>
          <a:p>
            <a:pPr marL="2114550" indent="457200">
              <a:lnSpc>
                <a:spcPct val="150000"/>
              </a:lnSpc>
              <a:buFont typeface="Wingdings" panose="05000000000000000000" pitchFamily="2" charset="2"/>
              <a:buChar char="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57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is anything that can perceive its environment through </a:t>
            </a:r>
            <a:r>
              <a:rPr lang="en-US" sz="2400" b="1" u="sng" dirty="0"/>
              <a:t>sensor</a:t>
            </a:r>
            <a:r>
              <a:rPr lang="en-US" sz="2400" dirty="0"/>
              <a:t> and act upon that environment through </a:t>
            </a:r>
            <a:r>
              <a:rPr lang="en-US" sz="2400" b="1" u="sng" dirty="0"/>
              <a:t>actuator</a:t>
            </a:r>
            <a:r>
              <a:rPr lang="en-US" sz="2400" dirty="0"/>
              <a:t>.</a:t>
            </a:r>
            <a:endParaRPr lang="en-US" sz="2400" dirty="0">
              <a:sym typeface="Symbol" pitchFamily="18" charset="2"/>
            </a:endParaRPr>
          </a:p>
        </p:txBody>
      </p:sp>
      <p:pic>
        <p:nvPicPr>
          <p:cNvPr id="29" name="Picture 4" descr="Description: agent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54" y="3124200"/>
            <a:ext cx="4791979" cy="21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7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Agents </a:t>
            </a:r>
            <a:r>
              <a:rPr lang="en-US" sz="2400" dirty="0" smtClean="0"/>
              <a:t>include</a:t>
            </a:r>
          </a:p>
          <a:p>
            <a:pPr lvl="2"/>
            <a:r>
              <a:rPr lang="en-US" sz="2400" dirty="0">
                <a:cs typeface="+mn-cs"/>
              </a:rPr>
              <a:t>humans, </a:t>
            </a:r>
            <a:endParaRPr lang="en-US" sz="2400" dirty="0" smtClean="0">
              <a:cs typeface="+mn-cs"/>
            </a:endParaRPr>
          </a:p>
          <a:p>
            <a:pPr lvl="2"/>
            <a:r>
              <a:rPr lang="en-US" sz="2400" dirty="0" smtClean="0">
                <a:cs typeface="+mn-cs"/>
              </a:rPr>
              <a:t>robots</a:t>
            </a:r>
            <a:r>
              <a:rPr lang="en-US" sz="2400" dirty="0">
                <a:cs typeface="+mn-cs"/>
              </a:rPr>
              <a:t>, </a:t>
            </a:r>
            <a:endParaRPr lang="en-US" sz="2400" dirty="0" smtClean="0">
              <a:cs typeface="+mn-cs"/>
            </a:endParaRPr>
          </a:p>
          <a:p>
            <a:pPr lvl="2"/>
            <a:r>
              <a:rPr lang="en-US" sz="2400" dirty="0" smtClean="0">
                <a:cs typeface="+mn-cs"/>
              </a:rPr>
              <a:t>software</a:t>
            </a:r>
            <a:r>
              <a:rPr lang="en-US" sz="2400" dirty="0">
                <a:cs typeface="+mn-cs"/>
              </a:rPr>
              <a:t>, etc</a:t>
            </a:r>
            <a:r>
              <a:rPr lang="en-US" sz="2400" dirty="0" smtClean="0">
                <a:cs typeface="+mn-cs"/>
              </a:rPr>
              <a:t>.</a:t>
            </a:r>
          </a:p>
          <a:p>
            <a:pPr marL="342900" lvl="2" indent="-342900">
              <a:lnSpc>
                <a:spcPct val="150000"/>
              </a:lnSpc>
              <a:buSzPct val="60000"/>
            </a:pPr>
            <a:r>
              <a:rPr lang="en-US" sz="2400" b="1" u="sng" dirty="0" smtClean="0">
                <a:cs typeface="+mn-cs"/>
                <a:sym typeface="Symbol" pitchFamily="18" charset="2"/>
              </a:rPr>
              <a:t>Example 1:</a:t>
            </a:r>
            <a:r>
              <a:rPr lang="en-US" sz="2400" dirty="0" smtClean="0">
                <a:cs typeface="+mn-cs"/>
                <a:sym typeface="Symbol" pitchFamily="18" charset="2"/>
              </a:rPr>
              <a:t>  Human </a:t>
            </a:r>
            <a:r>
              <a:rPr lang="en-US" sz="2400" dirty="0">
                <a:cs typeface="+mn-cs"/>
                <a:sym typeface="Symbol" pitchFamily="18" charset="2"/>
              </a:rPr>
              <a:t>agent:</a:t>
            </a:r>
          </a:p>
          <a:p>
            <a:pPr lvl="2"/>
            <a:r>
              <a:rPr lang="en-US" sz="2400" dirty="0">
                <a:cs typeface="+mn-cs"/>
                <a:sym typeface="Symbol" pitchFamily="18" charset="2"/>
              </a:rPr>
              <a:t>Sensor: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cs typeface="+mn-cs"/>
                <a:sym typeface="Symbol" pitchFamily="18" charset="2"/>
              </a:rPr>
              <a:t>eyes, ears, and other organs</a:t>
            </a:r>
          </a:p>
          <a:p>
            <a:pPr lvl="2"/>
            <a:r>
              <a:rPr lang="en-US" sz="2400" dirty="0">
                <a:cs typeface="+mn-cs"/>
                <a:sym typeface="Symbol" pitchFamily="18" charset="2"/>
              </a:rPr>
              <a:t>Actuator:</a:t>
            </a:r>
          </a:p>
          <a:p>
            <a:pPr lvl="4">
              <a:buFont typeface="Wingdings" panose="05000000000000000000" pitchFamily="2" charset="2"/>
              <a:buChar char=""/>
            </a:pPr>
            <a:r>
              <a:rPr lang="en-US" sz="2400" dirty="0">
                <a:cs typeface="+mn-cs"/>
                <a:sym typeface="Symbol" pitchFamily="18" charset="2"/>
              </a:rPr>
              <a:t>hands, legs, mouth, and other body parts</a:t>
            </a:r>
          </a:p>
        </p:txBody>
      </p:sp>
    </p:spTree>
    <p:extLst>
      <p:ext uri="{BB962C8B-B14F-4D97-AF65-F5344CB8AC3E}">
        <p14:creationId xmlns:p14="http://schemas.microsoft.com/office/powerpoint/2010/main" val="21668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sym typeface="Symbol" pitchFamily="18" charset="2"/>
              </a:rPr>
              <a:t>Example 2: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Robotic </a:t>
            </a:r>
            <a:r>
              <a:rPr lang="en-US" sz="2400" dirty="0"/>
              <a:t>agent: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cs typeface="+mn-cs"/>
              </a:rPr>
              <a:t>Sensor: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cs typeface="+mn-cs"/>
              </a:rPr>
              <a:t>cameras and infrared range finders for sensors;</a:t>
            </a:r>
            <a:endParaRPr lang="en-US" sz="2400" dirty="0" smtClean="0">
              <a:cs typeface="+mn-cs"/>
            </a:endParaRP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cs typeface="+mn-cs"/>
              </a:rPr>
              <a:t>Actuator: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cs typeface="+mn-cs"/>
              </a:rPr>
              <a:t>various motors</a:t>
            </a:r>
          </a:p>
        </p:txBody>
      </p:sp>
    </p:spTree>
    <p:extLst>
      <p:ext uri="{BB962C8B-B14F-4D97-AF65-F5344CB8AC3E}">
        <p14:creationId xmlns:p14="http://schemas.microsoft.com/office/powerpoint/2010/main" val="16406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u="sng" dirty="0" smtClean="0">
                <a:sym typeface="Symbol" pitchFamily="18" charset="2"/>
              </a:rPr>
              <a:t>Example 3: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Software </a:t>
            </a:r>
            <a:r>
              <a:rPr lang="en-US" sz="2400" dirty="0"/>
              <a:t>agent: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cs typeface="+mn-cs"/>
              </a:rPr>
              <a:t>Sensor: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cs typeface="+mn-cs"/>
              </a:rPr>
              <a:t>keystrokes, file contents, and network </a:t>
            </a:r>
            <a:r>
              <a:rPr lang="en-US" sz="2400" dirty="0" smtClean="0">
                <a:cs typeface="+mn-cs"/>
              </a:rPr>
              <a:t>packets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cs typeface="+mn-cs"/>
              </a:rPr>
              <a:t>Actuator: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cs typeface="+mn-cs"/>
              </a:rPr>
              <a:t>acts on the environment by displaying on the screen, Writing files, and sending network packets</a:t>
            </a:r>
          </a:p>
        </p:txBody>
      </p:sp>
    </p:spTree>
    <p:extLst>
      <p:ext uri="{BB962C8B-B14F-4D97-AF65-F5344CB8AC3E}">
        <p14:creationId xmlns:p14="http://schemas.microsoft.com/office/powerpoint/2010/main" val="19403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duke9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MEMOREX512:Teaching:cit594-2008:Lectures:duke9.pot</Template>
  <TotalTime>2561</TotalTime>
  <Words>674</Words>
  <Application>Microsoft Office PowerPoint</Application>
  <PresentationFormat>On-screen Show (4:3)</PresentationFormat>
  <Paragraphs>186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MS PGothic</vt:lpstr>
      <vt:lpstr>Arial</vt:lpstr>
      <vt:lpstr>Cambria Math</vt:lpstr>
      <vt:lpstr>Courier New</vt:lpstr>
      <vt:lpstr>Symbol</vt:lpstr>
      <vt:lpstr>Times</vt:lpstr>
      <vt:lpstr>Times New Roman</vt:lpstr>
      <vt:lpstr>Wingdings</vt:lpstr>
      <vt:lpstr>duke9</vt:lpstr>
      <vt:lpstr>Artificial Intelligence </vt:lpstr>
      <vt:lpstr>Artificial Intelligence</vt:lpstr>
      <vt:lpstr>Turing Test</vt:lpstr>
      <vt:lpstr>Turing Test</vt:lpstr>
      <vt:lpstr>Turing Test</vt:lpstr>
      <vt:lpstr>Agent</vt:lpstr>
      <vt:lpstr>Agent</vt:lpstr>
      <vt:lpstr>Agent</vt:lpstr>
      <vt:lpstr>Agent</vt:lpstr>
      <vt:lpstr>Agent</vt:lpstr>
      <vt:lpstr>Vacuum cleaner agent</vt:lpstr>
      <vt:lpstr>Vacuum cleaner agent</vt:lpstr>
      <vt:lpstr>Rational Agent</vt:lpstr>
      <vt:lpstr>Omniscience Agent</vt:lpstr>
      <vt:lpstr>Autonomous Agent</vt:lpstr>
      <vt:lpstr>Project</vt:lpstr>
      <vt:lpstr>N-Puzzle</vt:lpstr>
      <vt:lpstr>The N- Queens</vt:lpstr>
      <vt:lpstr>Missionaries and cannibals </vt:lpstr>
      <vt:lpstr>Bridge </vt:lpstr>
      <vt:lpstr>Towers of Hanoi</vt:lpstr>
      <vt:lpstr>Knight Tour </vt:lpstr>
      <vt:lpstr>Farmer, Fox &amp; Goat </vt:lpstr>
      <vt:lpstr>Maze</vt:lpstr>
      <vt:lpstr>Other real-world examples</vt:lpstr>
      <vt:lpstr>Other examples</vt:lpstr>
      <vt:lpstr>Map-Coloring</vt:lpstr>
      <vt:lpstr>Crypt-arithmetic </vt:lpstr>
      <vt:lpstr>Chess</vt:lpstr>
      <vt:lpstr>Domino</vt:lpstr>
      <vt:lpstr>Wumpus world as a game</vt:lpstr>
    </vt:vector>
  </TitlesOfParts>
  <Company>House of Chaos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Sorting Algorithms</dc:title>
  <dc:creator>David Matuszek</dc:creator>
  <cp:lastModifiedBy>Emp</cp:lastModifiedBy>
  <cp:revision>303</cp:revision>
  <dcterms:created xsi:type="dcterms:W3CDTF">2003-01-20T20:23:55Z</dcterms:created>
  <dcterms:modified xsi:type="dcterms:W3CDTF">2018-02-09T12:29:09Z</dcterms:modified>
</cp:coreProperties>
</file>