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5" r:id="rId1"/>
  </p:sldMasterIdLst>
  <p:notesMasterIdLst>
    <p:notesMasterId r:id="rId24"/>
  </p:notesMasterIdLst>
  <p:handoutMasterIdLst>
    <p:handoutMasterId r:id="rId25"/>
  </p:handoutMasterIdLst>
  <p:sldIdLst>
    <p:sldId id="256" r:id="rId2"/>
    <p:sldId id="343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64" r:id="rId13"/>
    <p:sldId id="353" r:id="rId14"/>
    <p:sldId id="354" r:id="rId15"/>
    <p:sldId id="355" r:id="rId16"/>
    <p:sldId id="357" r:id="rId17"/>
    <p:sldId id="358" r:id="rId18"/>
    <p:sldId id="359" r:id="rId19"/>
    <p:sldId id="360" r:id="rId20"/>
    <p:sldId id="361" r:id="rId21"/>
    <p:sldId id="363" r:id="rId22"/>
    <p:sldId id="362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E0E3"/>
    <a:srgbClr val="FFFF7F"/>
    <a:srgbClr val="00FD00"/>
    <a:srgbClr val="FF7FFF"/>
    <a:srgbClr val="00B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6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D6E9030-CA0A-47A6-83F6-667F2979CB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14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951432-4020-4929-B947-462F0331B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00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E28A048A-DE48-4B5F-88DE-2BE9E8F8A008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12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10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58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11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80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12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21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13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55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14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85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15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14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16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86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17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68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18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171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19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3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2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620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20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18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21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316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22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3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15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4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82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5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6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53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7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24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8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90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F7935-DA33-4E9C-936F-3C4A169C9535}" type="slidenum">
              <a:rPr lang="en-US"/>
              <a:pPr/>
              <a:t>9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334000"/>
            <a:ext cx="895350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ltGray">
          <a:xfrm>
            <a:off x="558800" y="2625725"/>
            <a:ext cx="322263" cy="4746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solidFill>
                <a:schemeClr val="tx2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ltGray">
          <a:xfrm>
            <a:off x="825500" y="2625725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solidFill>
                <a:schemeClr val="tx2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ltGray">
          <a:xfrm>
            <a:off x="566738" y="3048000"/>
            <a:ext cx="422275" cy="4746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Arial" charset="0"/>
              <a:ea typeface="ＭＳ Ｐゴシック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ltGray">
          <a:xfrm>
            <a:off x="936625" y="30480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tint val="5882"/>
                  <a:invGamma/>
                </a:srgbClr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Arial" charset="0"/>
              <a:ea typeface="ＭＳ Ｐゴシック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ltGray">
          <a:xfrm>
            <a:off x="152400" y="2974975"/>
            <a:ext cx="560388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87400" y="2438400"/>
            <a:ext cx="31750" cy="1052513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993300">
                  <a:gamma/>
                  <a:tint val="0"/>
                  <a:invGamma/>
                </a:srgbClr>
              </a:gs>
            </a:gsLst>
            <a:lin ang="0" scaled="1"/>
          </a:gradFill>
          <a:ln>
            <a:noFill/>
          </a:ln>
          <a:effectLst/>
          <a:ex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>
              <a:latin typeface="Arial" charset="0"/>
              <a:ea typeface="ＭＳ Ｐゴシック" charset="0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209800"/>
            <a:ext cx="7620000" cy="10668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886200"/>
            <a:ext cx="7620000" cy="9144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rgbClr val="99330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077200" y="6553200"/>
            <a:ext cx="1066800" cy="304800"/>
          </a:xfrm>
          <a:prstGeom prst="rect">
            <a:avLst/>
          </a:prstGeom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01C22594-F343-480D-8704-C7D2B6271F07}" type="datetime5">
              <a:rPr lang="en-US"/>
              <a:pPr>
                <a:defRPr/>
              </a:pPr>
              <a:t>19-Mar-18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1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CD4C6-A49B-41B5-9095-B2C438034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4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4825" y="228600"/>
            <a:ext cx="2157413" cy="5903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321425" cy="5903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E1017-679A-4F96-A237-8A8278D49F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8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49494-052D-4D4C-BA3A-307D06196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5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89866-6C1B-48F7-8B94-088A3CEE7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7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210050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371600"/>
            <a:ext cx="4211638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3FB3-EF7E-49D8-AD47-1A367F720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7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EB8D6-96C4-42AD-8479-95654BE95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1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584D2-1F86-4A65-82E3-FB67E2423A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5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5D543-5F49-40FF-AE10-BFAF327292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9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F14DF-8131-4649-9593-223EDC503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3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D704D-986F-4089-9FC6-8717517D75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9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ltGray">
          <a:xfrm>
            <a:off x="533400" y="260350"/>
            <a:ext cx="322263" cy="4746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solidFill>
                <a:schemeClr val="tx2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ltGray">
          <a:xfrm>
            <a:off x="800100" y="260350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solidFill>
                <a:schemeClr val="tx2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ltGray">
          <a:xfrm>
            <a:off x="541338" y="682625"/>
            <a:ext cx="422275" cy="4746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Arial" charset="0"/>
              <a:ea typeface="ＭＳ Ｐゴシック" charset="0"/>
            </a:endParaRP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ltGray">
          <a:xfrm>
            <a:off x="914400" y="6858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tint val="5882"/>
                  <a:invGamma/>
                </a:srgbClr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Arial" charset="0"/>
              <a:ea typeface="ＭＳ Ｐゴシック" charset="0"/>
            </a:endParaRP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ltGray">
          <a:xfrm>
            <a:off x="127000" y="609600"/>
            <a:ext cx="560388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Arial" charset="0"/>
              <a:ea typeface="ＭＳ Ｐゴシック" charset="0"/>
            </a:endParaRP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gray">
          <a:xfrm>
            <a:off x="762000" y="152400"/>
            <a:ext cx="31750" cy="1052513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Arial" charset="0"/>
              <a:ea typeface="ＭＳ Ｐゴシック" charset="0"/>
            </a:endParaRP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gray">
          <a:xfrm flipV="1">
            <a:off x="460375" y="990600"/>
            <a:ext cx="8683625" cy="46038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993300">
                  <a:gamma/>
                  <a:tint val="0"/>
                  <a:invGamma/>
                </a:srgbClr>
              </a:gs>
            </a:gsLst>
            <a:lin ang="0" scaled="1"/>
          </a:gradFill>
          <a:ln>
            <a:noFill/>
          </a:ln>
          <a:effectLst/>
          <a:ex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>
              <a:solidFill>
                <a:srgbClr val="9933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28600"/>
            <a:ext cx="77930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018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574088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018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fld id="{2803AA7A-ED9A-4A4A-A61A-24B79DC38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6" grpId="0" build="p" bldLvl="5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1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18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1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18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1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18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1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18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1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18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Artificial Intelligence </a:t>
            </a:r>
            <a:endParaRPr lang="en-US" dirty="0"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10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ODESA – Static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/>
              <a:t>Note:</a:t>
            </a:r>
          </a:p>
          <a:p>
            <a:pPr lvl="2"/>
            <a:r>
              <a:rPr lang="en-US" sz="2400" dirty="0">
                <a:sym typeface="Wingdings" pitchFamily="2" charset="2"/>
              </a:rPr>
              <a:t>Environment is </a:t>
            </a:r>
            <a:r>
              <a:rPr lang="en-US" sz="2400" b="1" dirty="0">
                <a:sym typeface="Wingdings" pitchFamily="2" charset="2"/>
              </a:rPr>
              <a:t>fully</a:t>
            </a:r>
            <a:r>
              <a:rPr lang="en-US" sz="2400" dirty="0">
                <a:sym typeface="Wingdings" pitchFamily="2" charset="2"/>
              </a:rPr>
              <a:t>, then it is</a:t>
            </a:r>
          </a:p>
          <a:p>
            <a:pPr lvl="4">
              <a:buClr>
                <a:srgbClr val="0070C0"/>
              </a:buClr>
            </a:pPr>
            <a:r>
              <a:rPr lang="en-US" sz="2400" b="1" dirty="0">
                <a:sym typeface="Wingdings" pitchFamily="2" charset="2"/>
              </a:rPr>
              <a:t>Static</a:t>
            </a:r>
            <a:r>
              <a:rPr lang="en-US" sz="2400" dirty="0">
                <a:sym typeface="Wingdings" pitchFamily="2" charset="2"/>
              </a:rPr>
              <a:t>, or</a:t>
            </a:r>
          </a:p>
          <a:p>
            <a:pPr lvl="4">
              <a:buClr>
                <a:srgbClr val="0070C0"/>
              </a:buClr>
            </a:pPr>
            <a:r>
              <a:rPr lang="en-US" sz="2400" b="1" dirty="0">
                <a:sym typeface="Wingdings" pitchFamily="2" charset="2"/>
              </a:rPr>
              <a:t>Semi-dynamic</a:t>
            </a:r>
          </a:p>
          <a:p>
            <a:pPr lvl="4">
              <a:buClr>
                <a:srgbClr val="0070C0"/>
              </a:buClr>
            </a:pPr>
            <a:endParaRPr lang="en-US" sz="1000" b="1" dirty="0">
              <a:sym typeface="Wingdings" pitchFamily="2" charset="2"/>
            </a:endParaRPr>
          </a:p>
          <a:p>
            <a:pPr lvl="2"/>
            <a:r>
              <a:rPr lang="en-US" sz="2400" dirty="0">
                <a:sym typeface="Wingdings" pitchFamily="2" charset="2"/>
              </a:rPr>
              <a:t>Environment is </a:t>
            </a:r>
            <a:r>
              <a:rPr lang="en-US" sz="2400" b="1" dirty="0">
                <a:sym typeface="Wingdings" pitchFamily="2" charset="2"/>
              </a:rPr>
              <a:t>partially</a:t>
            </a:r>
            <a:r>
              <a:rPr lang="en-US" sz="2400" dirty="0">
                <a:sym typeface="Wingdings" pitchFamily="2" charset="2"/>
              </a:rPr>
              <a:t>, then it is </a:t>
            </a:r>
          </a:p>
          <a:p>
            <a:pPr lvl="4">
              <a:buClr>
                <a:srgbClr val="0070C0"/>
              </a:buClr>
            </a:pPr>
            <a:r>
              <a:rPr lang="en-US" sz="2400" b="1" dirty="0">
                <a:sym typeface="Wingdings" pitchFamily="2" charset="2"/>
              </a:rPr>
              <a:t>Dynamic</a:t>
            </a:r>
          </a:p>
          <a:p>
            <a:pPr marL="914400" lvl="2" indent="0">
              <a:buNone/>
            </a:pPr>
            <a:endParaRPr lang="en-US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03994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11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ODESA – Agent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/>
              <a:t>Single agent:</a:t>
            </a:r>
          </a:p>
          <a:p>
            <a:pPr lvl="2"/>
            <a:r>
              <a:rPr lang="en-US" sz="2400" dirty="0">
                <a:sym typeface="Wingdings" pitchFamily="2" charset="2"/>
              </a:rPr>
              <a:t>One agent</a:t>
            </a:r>
          </a:p>
          <a:p>
            <a:pPr lvl="2"/>
            <a:endParaRPr lang="en-US" sz="2400" dirty="0">
              <a:sym typeface="Wingdings" pitchFamily="2" charset="2"/>
            </a:endParaRPr>
          </a:p>
          <a:p>
            <a:r>
              <a:rPr lang="en-US" sz="2400" b="1" dirty="0"/>
              <a:t>Multi-agent:</a:t>
            </a:r>
          </a:p>
          <a:p>
            <a:pPr lvl="2"/>
            <a:r>
              <a:rPr lang="en-US" sz="2400" dirty="0">
                <a:sym typeface="Wingdings" pitchFamily="2" charset="2"/>
              </a:rPr>
              <a:t>More than one agent.</a:t>
            </a:r>
          </a:p>
          <a:p>
            <a:pPr lvl="2"/>
            <a:r>
              <a:rPr lang="en-US" sz="2400" dirty="0">
                <a:sym typeface="Wingdings" pitchFamily="2" charset="2"/>
              </a:rPr>
              <a:t>May be </a:t>
            </a:r>
            <a:r>
              <a:rPr lang="en-US" sz="2400" b="1" dirty="0">
                <a:sym typeface="Wingdings" pitchFamily="2" charset="2"/>
              </a:rPr>
              <a:t>co-operative</a:t>
            </a:r>
            <a:r>
              <a:rPr lang="en-US" sz="2400" dirty="0">
                <a:sym typeface="Wingdings" pitchFamily="2" charset="2"/>
              </a:rPr>
              <a:t>, or </a:t>
            </a:r>
            <a:r>
              <a:rPr lang="en-US" sz="2400" b="1" dirty="0">
                <a:sym typeface="Wingdings" pitchFamily="2" charset="2"/>
              </a:rPr>
              <a:t>competitive</a:t>
            </a:r>
            <a:r>
              <a:rPr lang="en-US" sz="2400" dirty="0">
                <a:sym typeface="Wingdings" pitchFamily="2" charset="2"/>
              </a:rPr>
              <a:t>.</a:t>
            </a:r>
          </a:p>
          <a:p>
            <a:pPr lvl="2"/>
            <a:r>
              <a:rPr lang="en-US" sz="2400" b="1" dirty="0">
                <a:sym typeface="Wingdings" pitchFamily="2" charset="2"/>
              </a:rPr>
              <a:t>Competitive multi-agent environment:</a:t>
            </a:r>
          </a:p>
          <a:p>
            <a:pPr lvl="4">
              <a:buClr>
                <a:srgbClr val="0070C0"/>
              </a:buClr>
            </a:pPr>
            <a:r>
              <a:rPr lang="en-US" sz="2400" dirty="0">
                <a:sym typeface="Wingdings" pitchFamily="2" charset="2"/>
              </a:rPr>
              <a:t>max performance measure of entity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B</a:t>
            </a:r>
            <a:r>
              <a:rPr lang="en-US" sz="2400" dirty="0">
                <a:sym typeface="Wingdings" pitchFamily="2" charset="2"/>
              </a:rPr>
              <a:t>, min performance measure of entity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A</a:t>
            </a:r>
            <a:r>
              <a:rPr lang="en-US" sz="2400" dirty="0">
                <a:sym typeface="Wingdings" pitchFamily="2" charset="2"/>
              </a:rPr>
              <a:t>.</a:t>
            </a:r>
          </a:p>
          <a:p>
            <a:pPr lvl="4">
              <a:buClr>
                <a:srgbClr val="0070C0"/>
              </a:buClr>
            </a:pPr>
            <a:endParaRPr lang="en-US" sz="400" dirty="0">
              <a:sym typeface="Wingdings" pitchFamily="2" charset="2"/>
            </a:endParaRPr>
          </a:p>
          <a:p>
            <a:pPr lvl="2"/>
            <a:r>
              <a:rPr lang="en-US" sz="2400" dirty="0">
                <a:sym typeface="Wingdings" pitchFamily="2" charset="2"/>
              </a:rPr>
              <a:t>Otherwise is </a:t>
            </a:r>
            <a:r>
              <a:rPr lang="en-US" sz="2400" b="1" dirty="0">
                <a:sym typeface="Wingdings" pitchFamily="2" charset="2"/>
              </a:rPr>
              <a:t>co-operative multi-agent</a:t>
            </a:r>
          </a:p>
          <a:p>
            <a:pPr lvl="2"/>
            <a:endParaRPr lang="en-US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139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12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ODESA – Discrete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Any board game (</a:t>
            </a:r>
            <a:r>
              <a:rPr lang="en-US" sz="2400" b="1" dirty="0"/>
              <a:t>i.e. </a:t>
            </a:r>
            <a:r>
              <a:rPr lang="en-US" sz="2400" dirty="0"/>
              <a:t>played on a grid board) is </a:t>
            </a:r>
            <a:r>
              <a:rPr lang="en-US" sz="2400" b="1" dirty="0"/>
              <a:t>Discrete </a:t>
            </a:r>
            <a:r>
              <a:rPr lang="en-US" sz="2400" dirty="0"/>
              <a:t>environment </a:t>
            </a:r>
          </a:p>
          <a:p>
            <a:pPr marL="0" indent="0">
              <a:buNone/>
            </a:pPr>
            <a:endParaRPr lang="en-US" sz="400" dirty="0"/>
          </a:p>
          <a:p>
            <a:r>
              <a:rPr lang="en-US" sz="2400" dirty="0"/>
              <a:t>otherwise is </a:t>
            </a:r>
            <a:r>
              <a:rPr lang="en-US" sz="2400" b="1" dirty="0"/>
              <a:t>Continuous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2995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13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ODESA – Example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/>
              <a:t>Taxi driver agent: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O (fully, Partial)</a:t>
            </a:r>
          </a:p>
          <a:p>
            <a:pPr lvl="4">
              <a:buClr>
                <a:srgbClr val="0070C0"/>
              </a:buClr>
            </a:pP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Partial Observable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D (</a:t>
            </a:r>
            <a:r>
              <a:rPr lang="en-US" sz="2400" dirty="0">
                <a:solidFill>
                  <a:srgbClr val="FF0000"/>
                </a:solidFill>
              </a:rPr>
              <a:t>Deterministic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, Stochastic, </a:t>
            </a:r>
            <a:r>
              <a:rPr lang="en-US" sz="2400" dirty="0">
                <a:solidFill>
                  <a:srgbClr val="FF0000"/>
                </a:solidFill>
              </a:rPr>
              <a:t>Strategic)</a:t>
            </a:r>
          </a:p>
          <a:p>
            <a:pPr lvl="4">
              <a:buClr>
                <a:srgbClr val="0070C0"/>
              </a:buClr>
            </a:pPr>
            <a:r>
              <a:rPr lang="en-US" sz="2400" dirty="0">
                <a:sym typeface="Wingdings" pitchFamily="2" charset="2"/>
              </a:rPr>
              <a:t> Stochastic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E (</a:t>
            </a:r>
            <a:r>
              <a:rPr lang="en-US" sz="2400" dirty="0">
                <a:solidFill>
                  <a:srgbClr val="FF0000"/>
                </a:solidFill>
              </a:rPr>
              <a:t>Episodic, Sequential)</a:t>
            </a:r>
          </a:p>
          <a:p>
            <a:pPr lvl="4">
              <a:buClr>
                <a:srgbClr val="0070C0"/>
              </a:buClr>
            </a:pPr>
            <a:r>
              <a:rPr lang="en-US" sz="2400" dirty="0">
                <a:sym typeface="Wingdings" pitchFamily="2" charset="2"/>
              </a:rPr>
              <a:t>Sequential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S (Static, Dynamic , </a:t>
            </a:r>
            <a:r>
              <a:rPr lang="en-US" sz="2400" dirty="0">
                <a:solidFill>
                  <a:srgbClr val="FF0000"/>
                </a:solidFill>
              </a:rPr>
              <a:t>Semi-Dynamic)</a:t>
            </a:r>
            <a:endParaRPr lang="en-US" sz="2400" dirty="0">
              <a:solidFill>
                <a:srgbClr val="FF0000"/>
              </a:solidFill>
              <a:sym typeface="Wingdings" pitchFamily="2" charset="2"/>
            </a:endParaRPr>
          </a:p>
          <a:p>
            <a:pPr lvl="4">
              <a:buClr>
                <a:srgbClr val="0070C0"/>
              </a:buClr>
            </a:pPr>
            <a:r>
              <a:rPr lang="en-US" sz="2400" dirty="0">
                <a:sym typeface="Wingdings" pitchFamily="2" charset="2"/>
              </a:rPr>
              <a:t>Dynamic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A (</a:t>
            </a:r>
            <a:r>
              <a:rPr lang="en-US" sz="2400" dirty="0">
                <a:solidFill>
                  <a:srgbClr val="FF0000"/>
                </a:solidFill>
              </a:rPr>
              <a:t>Single agent,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 Multi-agent)</a:t>
            </a:r>
          </a:p>
          <a:p>
            <a:pPr lvl="4">
              <a:buClr>
                <a:srgbClr val="0070C0"/>
              </a:buClr>
            </a:pPr>
            <a:r>
              <a:rPr lang="en-US" sz="2400" dirty="0">
                <a:sym typeface="Wingdings" pitchFamily="2" charset="2"/>
              </a:rPr>
              <a:t>Multi-agent</a:t>
            </a:r>
          </a:p>
          <a:p>
            <a:pPr lvl="2"/>
            <a:endParaRPr lang="en-US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6807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14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ODESA – Example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/>
              <a:t>Crossword puzzle: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O (fully, Partial)</a:t>
            </a:r>
          </a:p>
          <a:p>
            <a:pPr lvl="4">
              <a:buClr>
                <a:srgbClr val="0070C0"/>
              </a:buClr>
            </a:pP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Fully Observable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D (</a:t>
            </a:r>
            <a:r>
              <a:rPr lang="en-US" sz="2400" dirty="0">
                <a:solidFill>
                  <a:srgbClr val="FF0000"/>
                </a:solidFill>
              </a:rPr>
              <a:t>Deterministic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, Stochastic, </a:t>
            </a:r>
            <a:r>
              <a:rPr lang="en-US" sz="2400" dirty="0">
                <a:solidFill>
                  <a:srgbClr val="FF0000"/>
                </a:solidFill>
              </a:rPr>
              <a:t>Strategic)</a:t>
            </a:r>
          </a:p>
          <a:p>
            <a:pPr lvl="4">
              <a:buClr>
                <a:srgbClr val="0070C0"/>
              </a:buClr>
            </a:pPr>
            <a:r>
              <a:rPr lang="en-US" sz="2400" dirty="0">
                <a:sym typeface="Wingdings" pitchFamily="2" charset="2"/>
              </a:rPr>
              <a:t> Deterministic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E (</a:t>
            </a:r>
            <a:r>
              <a:rPr lang="en-US" sz="2400" dirty="0">
                <a:solidFill>
                  <a:srgbClr val="FF0000"/>
                </a:solidFill>
              </a:rPr>
              <a:t>Episodic, Sequential)</a:t>
            </a:r>
          </a:p>
          <a:p>
            <a:pPr lvl="4">
              <a:buClr>
                <a:srgbClr val="0070C0"/>
              </a:buClr>
            </a:pPr>
            <a:r>
              <a:rPr lang="en-US" sz="2400" dirty="0">
                <a:sym typeface="Wingdings" pitchFamily="2" charset="2"/>
              </a:rPr>
              <a:t>Sequential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S (Static, Dynamic , </a:t>
            </a:r>
            <a:r>
              <a:rPr lang="en-US" sz="2400" dirty="0">
                <a:solidFill>
                  <a:srgbClr val="FF0000"/>
                </a:solidFill>
              </a:rPr>
              <a:t>Semi-Dynamic)</a:t>
            </a:r>
            <a:endParaRPr lang="en-US" sz="2400" dirty="0">
              <a:solidFill>
                <a:srgbClr val="FF0000"/>
              </a:solidFill>
              <a:sym typeface="Wingdings" pitchFamily="2" charset="2"/>
            </a:endParaRPr>
          </a:p>
          <a:p>
            <a:pPr lvl="4">
              <a:buClr>
                <a:srgbClr val="0070C0"/>
              </a:buClr>
            </a:pPr>
            <a:r>
              <a:rPr lang="en-US" sz="2400" dirty="0">
                <a:sym typeface="Wingdings" pitchFamily="2" charset="2"/>
              </a:rPr>
              <a:t>Static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A (</a:t>
            </a:r>
            <a:r>
              <a:rPr lang="en-US" sz="2400" dirty="0">
                <a:solidFill>
                  <a:srgbClr val="FF0000"/>
                </a:solidFill>
              </a:rPr>
              <a:t>Single agent,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 Multi-agent)</a:t>
            </a:r>
          </a:p>
          <a:p>
            <a:pPr lvl="4">
              <a:buClr>
                <a:srgbClr val="0070C0"/>
              </a:buClr>
            </a:pPr>
            <a:r>
              <a:rPr lang="en-US" sz="2400" dirty="0">
                <a:sym typeface="Wingdings" pitchFamily="2" charset="2"/>
              </a:rPr>
              <a:t>Single agent</a:t>
            </a:r>
          </a:p>
          <a:p>
            <a:pPr lvl="2"/>
            <a:endParaRPr lang="en-US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13235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15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ODESA – Example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/>
              <a:t>Chess with a clock: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O (fully, Partial)</a:t>
            </a:r>
          </a:p>
          <a:p>
            <a:pPr lvl="4">
              <a:buClr>
                <a:srgbClr val="0070C0"/>
              </a:buClr>
            </a:pP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Fully Observable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D (</a:t>
            </a:r>
            <a:r>
              <a:rPr lang="en-US" sz="2400" dirty="0">
                <a:solidFill>
                  <a:srgbClr val="FF0000"/>
                </a:solidFill>
              </a:rPr>
              <a:t>Deterministic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, Stochastic, </a:t>
            </a:r>
            <a:r>
              <a:rPr lang="en-US" sz="2400" dirty="0">
                <a:solidFill>
                  <a:srgbClr val="FF0000"/>
                </a:solidFill>
              </a:rPr>
              <a:t>Strategic)</a:t>
            </a:r>
          </a:p>
          <a:p>
            <a:pPr lvl="4">
              <a:buClr>
                <a:srgbClr val="0070C0"/>
              </a:buClr>
            </a:pPr>
            <a:r>
              <a:rPr lang="en-US" sz="2400" dirty="0">
                <a:sym typeface="Wingdings" pitchFamily="2" charset="2"/>
              </a:rPr>
              <a:t>Strategic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E (</a:t>
            </a:r>
            <a:r>
              <a:rPr lang="en-US" sz="2400" dirty="0">
                <a:solidFill>
                  <a:srgbClr val="FF0000"/>
                </a:solidFill>
              </a:rPr>
              <a:t>Episodic, Sequential)</a:t>
            </a:r>
          </a:p>
          <a:p>
            <a:pPr lvl="4">
              <a:buClr>
                <a:srgbClr val="0070C0"/>
              </a:buClr>
            </a:pPr>
            <a:r>
              <a:rPr lang="en-US" sz="2400" dirty="0">
                <a:sym typeface="Wingdings" pitchFamily="2" charset="2"/>
              </a:rPr>
              <a:t>Sequential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S (Static, Dynamic , </a:t>
            </a:r>
            <a:r>
              <a:rPr lang="en-US" sz="2400" dirty="0">
                <a:solidFill>
                  <a:srgbClr val="FF0000"/>
                </a:solidFill>
              </a:rPr>
              <a:t>Semi-Dynamic)</a:t>
            </a:r>
            <a:endParaRPr lang="en-US" sz="2400" dirty="0">
              <a:solidFill>
                <a:srgbClr val="FF0000"/>
              </a:solidFill>
              <a:sym typeface="Wingdings" pitchFamily="2" charset="2"/>
            </a:endParaRPr>
          </a:p>
          <a:p>
            <a:pPr lvl="4">
              <a:buClr>
                <a:srgbClr val="0070C0"/>
              </a:buClr>
            </a:pPr>
            <a:r>
              <a:rPr lang="en-US" sz="2400" dirty="0">
                <a:sym typeface="Wingdings" pitchFamily="2" charset="2"/>
              </a:rPr>
              <a:t>Semi-dynamic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A (</a:t>
            </a:r>
            <a:r>
              <a:rPr lang="en-US" sz="2400" dirty="0">
                <a:solidFill>
                  <a:srgbClr val="FF0000"/>
                </a:solidFill>
              </a:rPr>
              <a:t>Single agent,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 Multi-agent)</a:t>
            </a:r>
          </a:p>
          <a:p>
            <a:pPr lvl="4">
              <a:buClr>
                <a:srgbClr val="0070C0"/>
              </a:buClr>
            </a:pPr>
            <a:r>
              <a:rPr lang="en-US" sz="2400" dirty="0">
                <a:sym typeface="Wingdings" pitchFamily="2" charset="2"/>
              </a:rPr>
              <a:t>Multi-agent</a:t>
            </a:r>
          </a:p>
          <a:p>
            <a:pPr lvl="2"/>
            <a:endParaRPr lang="en-US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20442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16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agent program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574088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/>
              <a:t>Simple reflex agent</a:t>
            </a:r>
          </a:p>
          <a:p>
            <a:r>
              <a:rPr lang="en-US" sz="2400"/>
              <a:t>Model-based reflex agent</a:t>
            </a:r>
          </a:p>
          <a:p>
            <a:r>
              <a:rPr lang="en-US" sz="2400"/>
              <a:t>Goal-based reflex agents</a:t>
            </a:r>
          </a:p>
          <a:p>
            <a:r>
              <a:rPr lang="en-US" sz="2400"/>
              <a:t>Utility-based agents</a:t>
            </a:r>
          </a:p>
          <a:p>
            <a:r>
              <a:rPr lang="en-US" sz="2400"/>
              <a:t>Learning agent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8439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17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reflex agent</a:t>
            </a:r>
          </a:p>
        </p:txBody>
      </p:sp>
      <p:pic>
        <p:nvPicPr>
          <p:cNvPr id="1026" name="Picture 4" descr="Description: simple-reflex-ag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25479"/>
            <a:ext cx="45720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574088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dirty="0"/>
              <a:t>Select action according to the current precept.</a:t>
            </a:r>
          </a:p>
          <a:p>
            <a:r>
              <a:rPr lang="en-US" sz="2400" dirty="0"/>
              <a:t>Ignoring the reset of percept history.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4597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18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reflex agent</a:t>
            </a:r>
          </a:p>
        </p:txBody>
      </p:sp>
      <p:pic>
        <p:nvPicPr>
          <p:cNvPr id="2050" name="Picture 4" descr="Description: reflex+state-ag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971800"/>
            <a:ext cx="38100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574088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dirty="0"/>
              <a:t>Select action according to the current precept and the reset of percept history.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6772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19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Goal-based reflex agents</a:t>
            </a:r>
          </a:p>
        </p:txBody>
      </p:sp>
      <p:pic>
        <p:nvPicPr>
          <p:cNvPr id="3074" name="Picture 5" descr="Description: goal-based-ag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971800"/>
            <a:ext cx="43815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574088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dirty="0"/>
              <a:t>Comparing percepts with previous models(history of percepts)</a:t>
            </a:r>
          </a:p>
          <a:p>
            <a:r>
              <a:rPr lang="en-US" sz="2400" dirty="0"/>
              <a:t>What it will be if I do action A.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679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2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(PEAS)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Evaluate agent(success, or fail).</a:t>
            </a:r>
          </a:p>
          <a:p>
            <a:r>
              <a:rPr lang="en-US" sz="2400" dirty="0"/>
              <a:t>PEAS:</a:t>
            </a:r>
          </a:p>
          <a:p>
            <a:pPr lvl="2"/>
            <a:r>
              <a:rPr lang="en-US" sz="2400" dirty="0"/>
              <a:t>P   </a:t>
            </a:r>
            <a:r>
              <a:rPr lang="en-US" sz="2400" dirty="0">
                <a:sym typeface="Wingdings" pitchFamily="2" charset="2"/>
              </a:rPr>
              <a:t>   performance measure</a:t>
            </a:r>
          </a:p>
          <a:p>
            <a:pPr lvl="2"/>
            <a:r>
              <a:rPr lang="en-US" sz="2400" dirty="0">
                <a:sym typeface="Wingdings" pitchFamily="2" charset="2"/>
              </a:rPr>
              <a:t>E      Environment</a:t>
            </a:r>
          </a:p>
          <a:p>
            <a:pPr lvl="2"/>
            <a:r>
              <a:rPr lang="en-US" sz="2400" dirty="0">
                <a:sym typeface="Wingdings" pitchFamily="2" charset="2"/>
              </a:rPr>
              <a:t>A      Actuator</a:t>
            </a:r>
          </a:p>
          <a:p>
            <a:pPr lvl="2"/>
            <a:r>
              <a:rPr lang="en-US" sz="2400" dirty="0">
                <a:sym typeface="Wingdings" pitchFamily="2" charset="2"/>
              </a:rPr>
              <a:t>S       Sensor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620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20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Utility-based agents</a:t>
            </a:r>
          </a:p>
        </p:txBody>
      </p:sp>
      <p:pic>
        <p:nvPicPr>
          <p:cNvPr id="4098" name="Picture 5" descr="Description: utility-based-ag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086225"/>
            <a:ext cx="435292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1217" y="1066800"/>
            <a:ext cx="8574088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dirty="0"/>
              <a:t>Like Goal-based reflex agents, and I see if I was satisfy for this action (i.e. if there is action better than of that)</a:t>
            </a:r>
          </a:p>
          <a:p>
            <a:r>
              <a:rPr lang="en-US" sz="2400" dirty="0"/>
              <a:t>Ex. To travel from A to C it will cost 20, but there is another way from A to B then to C, and it will cost 10, then second action better than first.</a:t>
            </a:r>
          </a:p>
          <a:p>
            <a:r>
              <a:rPr lang="en-US" sz="2400" dirty="0"/>
              <a:t>When there are  conflicting goals,  e.g., speed and safety.  Utility  is a function that describes the degree of happiness.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4376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21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agent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574088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dirty="0"/>
              <a:t>Agent execute action and also store its experience to learn, and do not repeat the same mistake</a:t>
            </a:r>
          </a:p>
          <a:p>
            <a:r>
              <a:rPr lang="en-US" sz="2400" dirty="0"/>
              <a:t>Divide into 4 parts:</a:t>
            </a:r>
          </a:p>
          <a:p>
            <a:pPr lvl="2"/>
            <a:r>
              <a:rPr lang="en-US" sz="2400" dirty="0"/>
              <a:t>Learning element: responsible for making improvements</a:t>
            </a:r>
          </a:p>
          <a:p>
            <a:pPr lvl="2"/>
            <a:r>
              <a:rPr lang="en-US" sz="2400" dirty="0"/>
              <a:t>Performance element: responsible for selecting an action.</a:t>
            </a:r>
          </a:p>
          <a:p>
            <a:pPr lvl="2"/>
            <a:r>
              <a:rPr lang="en-US" sz="2400" dirty="0"/>
              <a:t>Critic: give feedback to learning element on how agent is doing(i.e. evaluate performance).</a:t>
            </a:r>
          </a:p>
          <a:p>
            <a:pPr lvl="2"/>
            <a:r>
              <a:rPr lang="en-US" sz="2400" dirty="0"/>
              <a:t>Problem generator: responsible for suggesting actions that lead to new experiences.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6255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22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agent</a:t>
            </a:r>
          </a:p>
        </p:txBody>
      </p:sp>
      <p:pic>
        <p:nvPicPr>
          <p:cNvPr id="5122" name="Picture 9" descr="Description: learning-ag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520654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3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3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(PEAS) – Example 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Taxi driver agent:</a:t>
            </a:r>
          </a:p>
          <a:p>
            <a:pPr lvl="2"/>
            <a:r>
              <a:rPr lang="en-US" sz="2400" dirty="0"/>
              <a:t>P   </a:t>
            </a:r>
            <a:r>
              <a:rPr lang="en-US" sz="2400" dirty="0">
                <a:sym typeface="Wingdings" pitchFamily="2" charset="2"/>
              </a:rPr>
              <a:t>   speed, safe, legal, profit</a:t>
            </a:r>
          </a:p>
          <a:p>
            <a:pPr lvl="2"/>
            <a:r>
              <a:rPr lang="en-US" sz="2400" dirty="0">
                <a:sym typeface="Wingdings" pitchFamily="2" charset="2"/>
              </a:rPr>
              <a:t>E      street, traffic, customer</a:t>
            </a:r>
          </a:p>
          <a:p>
            <a:pPr lvl="2"/>
            <a:r>
              <a:rPr lang="en-US" sz="2400" dirty="0">
                <a:sym typeface="Wingdings" pitchFamily="2" charset="2"/>
              </a:rPr>
              <a:t>A      broke, accelerator, </a:t>
            </a:r>
            <a:r>
              <a:rPr lang="en-US" sz="2400" dirty="0" smtClean="0">
                <a:sym typeface="Wingdings" pitchFamily="2" charset="2"/>
              </a:rPr>
              <a:t>horn</a:t>
            </a:r>
            <a:endParaRPr lang="en-US" sz="2400" dirty="0">
              <a:sym typeface="Wingdings" pitchFamily="2" charset="2"/>
            </a:endParaRPr>
          </a:p>
          <a:p>
            <a:pPr lvl="2"/>
            <a:r>
              <a:rPr lang="en-US" sz="2400" dirty="0">
                <a:sym typeface="Wingdings" pitchFamily="2" charset="2"/>
              </a:rPr>
              <a:t>S       camera, </a:t>
            </a:r>
            <a:r>
              <a:rPr lang="en-US" sz="2400" dirty="0" smtClean="0">
                <a:sym typeface="Wingdings" pitchFamily="2" charset="2"/>
              </a:rPr>
              <a:t>GPS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089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4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Environment(ODESA)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ODESA:</a:t>
            </a:r>
          </a:p>
          <a:p>
            <a:pPr lvl="2"/>
            <a:r>
              <a:rPr lang="en-US" sz="2400" dirty="0"/>
              <a:t>O   </a:t>
            </a:r>
            <a:r>
              <a:rPr lang="en-US" sz="2400" dirty="0">
                <a:sym typeface="Wingdings" pitchFamily="2" charset="2"/>
              </a:rPr>
              <a:t>   </a:t>
            </a:r>
            <a:r>
              <a:rPr lang="en-US" sz="2400" dirty="0" err="1">
                <a:sym typeface="Wingdings" pitchFamily="2" charset="2"/>
              </a:rPr>
              <a:t>Observability</a:t>
            </a:r>
            <a:r>
              <a:rPr lang="en-US" sz="2400" dirty="0">
                <a:sym typeface="Wingdings" pitchFamily="2" charset="2"/>
              </a:rPr>
              <a:t>   (fully, or partial) observable</a:t>
            </a:r>
          </a:p>
          <a:p>
            <a:pPr lvl="2"/>
            <a:r>
              <a:rPr lang="en-US" sz="2400" dirty="0">
                <a:sym typeface="Wingdings" pitchFamily="2" charset="2"/>
              </a:rPr>
              <a:t>D      Deterministic    deterministic, stochastic, 					strategic</a:t>
            </a:r>
          </a:p>
          <a:p>
            <a:pPr lvl="2"/>
            <a:r>
              <a:rPr lang="en-US" sz="2400" dirty="0">
                <a:sym typeface="Wingdings" pitchFamily="2" charset="2"/>
              </a:rPr>
              <a:t>E      Episode      Episode, sequential</a:t>
            </a:r>
          </a:p>
          <a:p>
            <a:pPr lvl="2"/>
            <a:r>
              <a:rPr lang="en-US" sz="2400" dirty="0">
                <a:sym typeface="Wingdings" pitchFamily="2" charset="2"/>
              </a:rPr>
              <a:t>S      Static       static, dynamic, semi-dynamic</a:t>
            </a:r>
          </a:p>
          <a:p>
            <a:pPr lvl="2"/>
            <a:r>
              <a:rPr lang="en-US" sz="2400" dirty="0">
                <a:sym typeface="Wingdings" pitchFamily="2" charset="2"/>
              </a:rPr>
              <a:t>A      Agent      Single agent, multi-agent</a:t>
            </a:r>
          </a:p>
          <a:p>
            <a:pPr lvl="2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152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5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ODESA – </a:t>
            </a:r>
            <a:r>
              <a:rPr lang="en-US" dirty="0" err="1"/>
              <a:t>Observability</a:t>
            </a:r>
            <a:r>
              <a:rPr lang="en-US" dirty="0"/>
              <a:t> 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/>
              <a:t>Fully observable:</a:t>
            </a:r>
          </a:p>
          <a:p>
            <a:pPr lvl="2"/>
            <a:r>
              <a:rPr lang="en-US" sz="2400" dirty="0"/>
              <a:t>Agent can access complete state of environment at any time</a:t>
            </a:r>
          </a:p>
          <a:p>
            <a:pPr marL="914400" lvl="2" indent="0">
              <a:buNone/>
            </a:pPr>
            <a:endParaRPr lang="en-US" sz="2400" dirty="0">
              <a:sym typeface="Wingdings" pitchFamily="2" charset="2"/>
            </a:endParaRPr>
          </a:p>
          <a:p>
            <a:r>
              <a:rPr lang="en-US" sz="2400" b="1" dirty="0"/>
              <a:t>Partially observable:</a:t>
            </a:r>
          </a:p>
          <a:p>
            <a:pPr lvl="2"/>
            <a:r>
              <a:rPr lang="en-US" sz="2400" dirty="0"/>
              <a:t>Agent can’t access complete state of environment at any time</a:t>
            </a:r>
            <a:endParaRPr lang="en-US" sz="2400" dirty="0">
              <a:sym typeface="Wingdings" pitchFamily="2" charset="2"/>
            </a:endParaRPr>
          </a:p>
          <a:p>
            <a:pPr lvl="2"/>
            <a:r>
              <a:rPr lang="en-US" sz="2400" dirty="0">
                <a:sym typeface="Wingdings" pitchFamily="2" charset="2"/>
              </a:rPr>
              <a:t>i.e. real world</a:t>
            </a:r>
          </a:p>
        </p:txBody>
      </p:sp>
    </p:spTree>
    <p:extLst>
      <p:ext uri="{BB962C8B-B14F-4D97-AF65-F5344CB8AC3E}">
        <p14:creationId xmlns:p14="http://schemas.microsoft.com/office/powerpoint/2010/main" val="60561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6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ODESA – Deterministic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/>
              <a:t>Deterministic: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Next state </a:t>
            </a:r>
            <a:r>
              <a:rPr lang="en-US" sz="2400" dirty="0">
                <a:sym typeface="Wingdings" pitchFamily="2" charset="2"/>
              </a:rPr>
              <a:t>is determined by the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current state </a:t>
            </a:r>
            <a:r>
              <a:rPr lang="en-US" sz="2400" dirty="0">
                <a:sym typeface="Wingdings" pitchFamily="2" charset="2"/>
              </a:rPr>
              <a:t>and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actions </a:t>
            </a:r>
            <a:r>
              <a:rPr lang="en-US" sz="2400" dirty="0">
                <a:sym typeface="Wingdings" pitchFamily="2" charset="2"/>
              </a:rPr>
              <a:t>executed by agents</a:t>
            </a:r>
          </a:p>
          <a:p>
            <a:pPr marL="1828800" lvl="4" indent="0">
              <a:buClr>
                <a:srgbClr val="0070C0"/>
              </a:buClr>
              <a:buNone/>
            </a:pPr>
            <a:endParaRPr lang="en-US" sz="2000" b="1" dirty="0">
              <a:sym typeface="Wingdings" pitchFamily="2" charset="2"/>
            </a:endParaRPr>
          </a:p>
          <a:p>
            <a:r>
              <a:rPr lang="en-US" sz="2400" b="1" dirty="0"/>
              <a:t>stochastic: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Next state </a:t>
            </a:r>
            <a:r>
              <a:rPr lang="en-US" sz="2400" dirty="0">
                <a:sym typeface="Wingdings" pitchFamily="2" charset="2"/>
              </a:rPr>
              <a:t>is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not </a:t>
            </a:r>
            <a:r>
              <a:rPr lang="en-US" sz="2400" dirty="0">
                <a:sym typeface="Wingdings" pitchFamily="2" charset="2"/>
              </a:rPr>
              <a:t>determined by the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current state </a:t>
            </a:r>
            <a:r>
              <a:rPr lang="en-US" sz="2400" dirty="0">
                <a:sym typeface="Wingdings" pitchFamily="2" charset="2"/>
              </a:rPr>
              <a:t>and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actions </a:t>
            </a:r>
            <a:r>
              <a:rPr lang="en-US" sz="2400" dirty="0">
                <a:sym typeface="Wingdings" pitchFamily="2" charset="2"/>
              </a:rPr>
              <a:t>executed by agents</a:t>
            </a:r>
          </a:p>
        </p:txBody>
      </p:sp>
    </p:spTree>
    <p:extLst>
      <p:ext uri="{BB962C8B-B14F-4D97-AF65-F5344CB8AC3E}">
        <p14:creationId xmlns:p14="http://schemas.microsoft.com/office/powerpoint/2010/main" val="115970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7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ODESA – Deterministic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/>
              <a:t>Strategic:</a:t>
            </a:r>
          </a:p>
          <a:p>
            <a:pPr lvl="2"/>
            <a:r>
              <a:rPr lang="en-US" sz="2400" dirty="0">
                <a:sym typeface="Wingdings" pitchFamily="2" charset="2"/>
              </a:rPr>
              <a:t>The environment is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deterministic </a:t>
            </a:r>
            <a:r>
              <a:rPr lang="en-US" sz="2400" dirty="0">
                <a:sym typeface="Wingdings" pitchFamily="2" charset="2"/>
              </a:rPr>
              <a:t>but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actions</a:t>
            </a:r>
            <a:r>
              <a:rPr lang="en-US" sz="2400" dirty="0">
                <a:sym typeface="Wingdings" pitchFamily="2" charset="2"/>
              </a:rPr>
              <a:t> of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other agents</a:t>
            </a:r>
          </a:p>
          <a:p>
            <a:pPr lvl="2"/>
            <a:endParaRPr lang="en-US" sz="2400" dirty="0">
              <a:sym typeface="Wingdings" pitchFamily="2" charset="2"/>
            </a:endParaRPr>
          </a:p>
          <a:p>
            <a:r>
              <a:rPr lang="en-US" sz="2400" b="1" dirty="0"/>
              <a:t>Note: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sym typeface="Wingdings" pitchFamily="2" charset="2"/>
              </a:rPr>
              <a:t>Environment is </a:t>
            </a:r>
            <a:r>
              <a:rPr lang="en-US" sz="2400" b="1" dirty="0">
                <a:sym typeface="Wingdings" pitchFamily="2" charset="2"/>
              </a:rPr>
              <a:t>fully</a:t>
            </a:r>
            <a:r>
              <a:rPr lang="en-US" sz="2400" dirty="0">
                <a:sym typeface="Wingdings" pitchFamily="2" charset="2"/>
              </a:rPr>
              <a:t>, then it is</a:t>
            </a:r>
          </a:p>
          <a:p>
            <a:pPr lvl="4">
              <a:buClr>
                <a:srgbClr val="0070C0"/>
              </a:buClr>
            </a:pPr>
            <a:r>
              <a:rPr lang="en-US" sz="2400" b="1" dirty="0">
                <a:sym typeface="Wingdings" pitchFamily="2" charset="2"/>
              </a:rPr>
              <a:t>Deterministic, </a:t>
            </a:r>
            <a:r>
              <a:rPr lang="en-US" sz="2400" dirty="0">
                <a:sym typeface="Wingdings" pitchFamily="2" charset="2"/>
              </a:rPr>
              <a:t>or</a:t>
            </a:r>
          </a:p>
          <a:p>
            <a:pPr lvl="4">
              <a:buClr>
                <a:srgbClr val="0070C0"/>
              </a:buClr>
            </a:pPr>
            <a:r>
              <a:rPr lang="en-US" sz="2400" b="1" dirty="0">
                <a:sym typeface="Wingdings" pitchFamily="2" charset="2"/>
              </a:rPr>
              <a:t>Strategic</a:t>
            </a:r>
          </a:p>
          <a:p>
            <a:pPr marL="1828800" lvl="4" indent="0">
              <a:buClr>
                <a:srgbClr val="0070C0"/>
              </a:buClr>
              <a:buNone/>
            </a:pPr>
            <a:endParaRPr lang="en-US" sz="1000" b="1" dirty="0"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sz="2400" dirty="0">
                <a:sym typeface="Wingdings" pitchFamily="2" charset="2"/>
              </a:rPr>
              <a:t>Environment is partially, then it is</a:t>
            </a:r>
          </a:p>
          <a:p>
            <a:pPr lvl="4">
              <a:buClr>
                <a:srgbClr val="0070C0"/>
              </a:buClr>
            </a:pPr>
            <a:r>
              <a:rPr lang="en-US" sz="2400" b="1" dirty="0">
                <a:sym typeface="Wingdings" pitchFamily="2" charset="2"/>
              </a:rPr>
              <a:t>Stochastic</a:t>
            </a:r>
          </a:p>
        </p:txBody>
      </p:sp>
    </p:spTree>
    <p:extLst>
      <p:ext uri="{BB962C8B-B14F-4D97-AF65-F5344CB8AC3E}">
        <p14:creationId xmlns:p14="http://schemas.microsoft.com/office/powerpoint/2010/main" val="62725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8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ODESA – Episodic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/>
              <a:t>Episodic:</a:t>
            </a:r>
          </a:p>
          <a:p>
            <a:pPr lvl="2"/>
            <a:r>
              <a:rPr lang="en-US" sz="2400" dirty="0">
                <a:sym typeface="Wingdings" pitchFamily="2" charset="2"/>
              </a:rPr>
              <a:t>Agent’s experience is divided into episodes.</a:t>
            </a:r>
          </a:p>
          <a:p>
            <a:pPr lvl="2"/>
            <a:endParaRPr lang="en-US" sz="300" dirty="0">
              <a:sym typeface="Wingdings" pitchFamily="2" charset="2"/>
            </a:endParaRPr>
          </a:p>
          <a:p>
            <a:pPr lvl="2"/>
            <a:endParaRPr lang="en-US" sz="2400" dirty="0">
              <a:sym typeface="Wingdings" pitchFamily="2" charset="2"/>
            </a:endParaRPr>
          </a:p>
          <a:p>
            <a:r>
              <a:rPr lang="en-US" sz="2400" b="1" dirty="0"/>
              <a:t>Sequential: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Each state </a:t>
            </a:r>
            <a:r>
              <a:rPr lang="en-US" sz="2400" dirty="0">
                <a:sym typeface="Wingdings" pitchFamily="2" charset="2"/>
              </a:rPr>
              <a:t>is depend on the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previous state</a:t>
            </a:r>
          </a:p>
        </p:txBody>
      </p:sp>
    </p:spTree>
    <p:extLst>
      <p:ext uri="{BB962C8B-B14F-4D97-AF65-F5344CB8AC3E}">
        <p14:creationId xmlns:p14="http://schemas.microsoft.com/office/powerpoint/2010/main" val="331659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F9DEC270-8B99-4893-9A74-A294C6CE2718}" type="slidenum">
              <a:rPr lang="en-US"/>
              <a:pPr/>
              <a:t>9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ODESA – Static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/>
              <a:t>Static:</a:t>
            </a:r>
          </a:p>
          <a:p>
            <a:pPr lvl="2"/>
            <a:r>
              <a:rPr lang="en-US" sz="2400" dirty="0">
                <a:sym typeface="Wingdings" pitchFamily="2" charset="2"/>
              </a:rPr>
              <a:t>The environment is the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same </a:t>
            </a:r>
            <a:r>
              <a:rPr lang="en-US" sz="2400" dirty="0">
                <a:sym typeface="Wingdings" pitchFamily="2" charset="2"/>
              </a:rPr>
              <a:t>(i.e. not change) while </a:t>
            </a:r>
            <a:r>
              <a:rPr lang="en-US" sz="2400" dirty="0" smtClean="0">
                <a:sym typeface="Wingdings" pitchFamily="2" charset="2"/>
              </a:rPr>
              <a:t>deliberating</a:t>
            </a:r>
            <a:endParaRPr lang="en-US" sz="2400" dirty="0">
              <a:sym typeface="Wingdings" pitchFamily="2" charset="2"/>
            </a:endParaRPr>
          </a:p>
          <a:p>
            <a:pPr marL="914400" lvl="2" indent="0">
              <a:buNone/>
            </a:pPr>
            <a:endParaRPr lang="en-US" sz="2400" dirty="0">
              <a:sym typeface="Wingdings" pitchFamily="2" charset="2"/>
            </a:endParaRPr>
          </a:p>
          <a:p>
            <a:r>
              <a:rPr lang="en-US" sz="2400" b="1" dirty="0"/>
              <a:t>Dynamic:</a:t>
            </a:r>
          </a:p>
          <a:p>
            <a:pPr lvl="2"/>
            <a:r>
              <a:rPr lang="en-US" sz="2400" dirty="0">
                <a:sym typeface="Wingdings" pitchFamily="2" charset="2"/>
              </a:rPr>
              <a:t>The environment can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change</a:t>
            </a:r>
          </a:p>
          <a:p>
            <a:pPr lvl="2"/>
            <a:endParaRPr lang="en-US" sz="2400" dirty="0">
              <a:sym typeface="Wingdings" pitchFamily="2" charset="2"/>
            </a:endParaRPr>
          </a:p>
          <a:p>
            <a:r>
              <a:rPr lang="en-US" sz="2400" b="1" dirty="0"/>
              <a:t>Semi-Dynamic:</a:t>
            </a:r>
          </a:p>
          <a:p>
            <a:pPr lvl="2"/>
            <a:r>
              <a:rPr lang="en-US" sz="2400" dirty="0">
                <a:sym typeface="Wingdings" pitchFamily="2" charset="2"/>
              </a:rPr>
              <a:t>The environment is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not change</a:t>
            </a:r>
            <a:r>
              <a:rPr lang="en-US" sz="2400" dirty="0">
                <a:sym typeface="Wingdings" pitchFamily="2" charset="2"/>
              </a:rPr>
              <a:t>, but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agent performance score does with the passage of time</a:t>
            </a:r>
            <a:r>
              <a:rPr lang="en-US" sz="2400" dirty="0">
                <a:sym typeface="Wingdings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1551254"/>
      </p:ext>
    </p:extLst>
  </p:cSld>
  <p:clrMapOvr>
    <a:masterClrMapping/>
  </p:clrMapOvr>
</p:sld>
</file>

<file path=ppt/theme/theme1.xml><?xml version="1.0" encoding="utf-8"?>
<a:theme xmlns:a="http://schemas.openxmlformats.org/drawingml/2006/main" name="duke9">
  <a:themeElements>
    <a:clrScheme name="">
      <a:dk1>
        <a:srgbClr val="000000"/>
      </a:dk1>
      <a:lt1>
        <a:srgbClr val="FFFFFF"/>
      </a:lt1>
      <a:dk2>
        <a:srgbClr val="FF0000"/>
      </a:dk2>
      <a:lt2>
        <a:srgbClr val="804000"/>
      </a:lt2>
      <a:accent1>
        <a:srgbClr val="007F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0AA"/>
      </a:accent5>
      <a:accent6>
        <a:srgbClr val="2D00E7"/>
      </a:accent6>
      <a:hlink>
        <a:srgbClr val="BF00FF"/>
      </a:hlink>
      <a:folHlink>
        <a:srgbClr val="0073D9"/>
      </a:folHlink>
    </a:clrScheme>
    <a:fontScheme name="duke9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duke9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9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9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8">
        <a:dk1>
          <a:srgbClr val="000000"/>
        </a:dk1>
        <a:lt1>
          <a:srgbClr val="FFFFFF"/>
        </a:lt1>
        <a:dk2>
          <a:srgbClr val="FF0000"/>
        </a:dk2>
        <a:lt2>
          <a:srgbClr val="FF9900"/>
        </a:lt2>
        <a:accent1>
          <a:srgbClr val="0099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5C2D"/>
        </a:accent6>
        <a:hlink>
          <a:srgbClr val="CC00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MEMOREX512:Teaching:cit594-2008:Lectures:duke9.pot</Template>
  <TotalTime>2783</TotalTime>
  <Words>773</Words>
  <Application>Microsoft Office PowerPoint</Application>
  <PresentationFormat>On-screen Show (4:3)</PresentationFormat>
  <Paragraphs>189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MS PGothic</vt:lpstr>
      <vt:lpstr>MS PGothic</vt:lpstr>
      <vt:lpstr>Arial</vt:lpstr>
      <vt:lpstr>Times</vt:lpstr>
      <vt:lpstr>Times New Roman</vt:lpstr>
      <vt:lpstr>Wingdings</vt:lpstr>
      <vt:lpstr>duke9</vt:lpstr>
      <vt:lpstr>Artificial Intelligence </vt:lpstr>
      <vt:lpstr>Agent (PEAS)</vt:lpstr>
      <vt:lpstr>Agent (PEAS) – Example </vt:lpstr>
      <vt:lpstr>Environment(ODESA)</vt:lpstr>
      <vt:lpstr>ODESA – Observability </vt:lpstr>
      <vt:lpstr>ODESA – Deterministic</vt:lpstr>
      <vt:lpstr>ODESA – Deterministic</vt:lpstr>
      <vt:lpstr>ODESA – Episodic</vt:lpstr>
      <vt:lpstr>ODESA – Static</vt:lpstr>
      <vt:lpstr>ODESA – Static</vt:lpstr>
      <vt:lpstr>ODESA – Agent</vt:lpstr>
      <vt:lpstr>ODESA – Discrete</vt:lpstr>
      <vt:lpstr>ODESA – Example</vt:lpstr>
      <vt:lpstr>ODESA – Example</vt:lpstr>
      <vt:lpstr>ODESA – Example</vt:lpstr>
      <vt:lpstr>Types of agent program</vt:lpstr>
      <vt:lpstr>Simple reflex agent</vt:lpstr>
      <vt:lpstr>Model-based reflex agent</vt:lpstr>
      <vt:lpstr>Goal-based reflex agents</vt:lpstr>
      <vt:lpstr>Utility-based agents</vt:lpstr>
      <vt:lpstr>Learning agent</vt:lpstr>
      <vt:lpstr>Learning agent</vt:lpstr>
    </vt:vector>
  </TitlesOfParts>
  <Company>House of Chaos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Sorting Algorithms</dc:title>
  <dc:creator>David Matuszek</dc:creator>
  <cp:lastModifiedBy>Emp</cp:lastModifiedBy>
  <cp:revision>238</cp:revision>
  <dcterms:created xsi:type="dcterms:W3CDTF">2003-01-20T20:23:55Z</dcterms:created>
  <dcterms:modified xsi:type="dcterms:W3CDTF">2018-03-19T02:23:19Z</dcterms:modified>
</cp:coreProperties>
</file>