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2" r:id="rId14"/>
    <p:sldId id="268" r:id="rId15"/>
    <p:sldId id="269" r:id="rId16"/>
    <p:sldId id="270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ar-EG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EFE72-5833-411C-A356-D941DEF9EB69}" type="datetimeFigureOut">
              <a:rPr lang="ar-EG" smtClean="0"/>
              <a:t>02/01/1438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00A9D-11D8-462C-B2B5-D840CD664ABC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EFE72-5833-411C-A356-D941DEF9EB69}" type="datetimeFigureOut">
              <a:rPr lang="ar-EG" smtClean="0"/>
              <a:t>02/01/1438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00A9D-11D8-462C-B2B5-D840CD664ABC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EFE72-5833-411C-A356-D941DEF9EB69}" type="datetimeFigureOut">
              <a:rPr lang="ar-EG" smtClean="0"/>
              <a:t>02/01/1438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00A9D-11D8-462C-B2B5-D840CD664ABC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EFE72-5833-411C-A356-D941DEF9EB69}" type="datetimeFigureOut">
              <a:rPr lang="ar-EG" smtClean="0"/>
              <a:t>02/01/1438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00A9D-11D8-462C-B2B5-D840CD664ABC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EFE72-5833-411C-A356-D941DEF9EB69}" type="datetimeFigureOut">
              <a:rPr lang="ar-EG" smtClean="0"/>
              <a:t>02/01/1438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00A9D-11D8-462C-B2B5-D840CD664ABC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EFE72-5833-411C-A356-D941DEF9EB69}" type="datetimeFigureOut">
              <a:rPr lang="ar-EG" smtClean="0"/>
              <a:t>02/01/1438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00A9D-11D8-462C-B2B5-D840CD664ABC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EFE72-5833-411C-A356-D941DEF9EB69}" type="datetimeFigureOut">
              <a:rPr lang="ar-EG" smtClean="0"/>
              <a:t>02/01/1438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00A9D-11D8-462C-B2B5-D840CD664ABC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EFE72-5833-411C-A356-D941DEF9EB69}" type="datetimeFigureOut">
              <a:rPr lang="ar-EG" smtClean="0"/>
              <a:t>02/01/1438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00A9D-11D8-462C-B2B5-D840CD664ABC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EFE72-5833-411C-A356-D941DEF9EB69}" type="datetimeFigureOut">
              <a:rPr lang="ar-EG" smtClean="0"/>
              <a:t>02/01/1438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00A9D-11D8-462C-B2B5-D840CD664ABC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EFE72-5833-411C-A356-D941DEF9EB69}" type="datetimeFigureOut">
              <a:rPr lang="ar-EG" smtClean="0"/>
              <a:t>02/01/1438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00A9D-11D8-462C-B2B5-D840CD664ABC}" type="slidenum">
              <a:rPr lang="ar-EG" smtClean="0"/>
              <a:t>‹#›</a:t>
            </a:fld>
            <a:endParaRPr lang="ar-EG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EFE72-5833-411C-A356-D941DEF9EB69}" type="datetimeFigureOut">
              <a:rPr lang="ar-EG" smtClean="0"/>
              <a:t>02/01/1438</a:t>
            </a:fld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D00A9D-11D8-462C-B2B5-D840CD664ABC}" type="slidenum">
              <a:rPr lang="ar-EG" smtClean="0"/>
              <a:t>‹#›</a:t>
            </a:fld>
            <a:endParaRPr lang="ar-EG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ar-E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33D00A9D-11D8-462C-B2B5-D840CD664ABC}" type="slidenum">
              <a:rPr lang="ar-EG" smtClean="0"/>
              <a:t>‹#›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7BEFE72-5833-411C-A356-D941DEF9EB69}" type="datetimeFigureOut">
              <a:rPr lang="ar-EG" smtClean="0"/>
              <a:t>02/01/1438</a:t>
            </a:fld>
            <a:endParaRPr lang="ar-E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1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r" defTabSz="914400" rtl="1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r" defTabSz="914400" rtl="1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r" defTabSz="914400" rtl="1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r" defTabSz="914400" rtl="1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r" defTabSz="914400" rtl="1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r" defTabSz="914400" rtl="1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r" defTabSz="914400" rtl="1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ANDROID</a:t>
            </a:r>
            <a:endParaRPr lang="ar-E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Sec:8</a:t>
            </a:r>
          </a:p>
          <a:p>
            <a:r>
              <a:rPr lang="en-US" dirty="0" smtClean="0"/>
              <a:t>Eng. Rasha Sleem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649236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staticFragment.java</a:t>
            </a:r>
            <a:endParaRPr lang="ar-E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72816"/>
            <a:ext cx="7787208" cy="4752527"/>
          </a:xfrm>
        </p:spPr>
      </p:pic>
    </p:spTree>
    <p:extLst>
      <p:ext uri="{BB962C8B-B14F-4D97-AF65-F5344CB8AC3E}">
        <p14:creationId xmlns:p14="http://schemas.microsoft.com/office/powerpoint/2010/main" val="1766100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Fragment_static.xml</a:t>
            </a:r>
            <a:endParaRPr lang="ar-E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56792"/>
            <a:ext cx="7620000" cy="4896543"/>
          </a:xfrm>
        </p:spPr>
      </p:pic>
    </p:spTree>
    <p:extLst>
      <p:ext uri="{BB962C8B-B14F-4D97-AF65-F5344CB8AC3E}">
        <p14:creationId xmlns:p14="http://schemas.microsoft.com/office/powerpoint/2010/main" val="3947865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fragment to activity</a:t>
            </a:r>
            <a:endParaRPr lang="ar-E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09626"/>
            <a:ext cx="7620000" cy="4581748"/>
          </a:xfrm>
        </p:spPr>
      </p:pic>
    </p:spTree>
    <p:extLst>
      <p:ext uri="{BB962C8B-B14F-4D97-AF65-F5344CB8AC3E}">
        <p14:creationId xmlns:p14="http://schemas.microsoft.com/office/powerpoint/2010/main" val="1668781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700808"/>
            <a:ext cx="7620000" cy="4464496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dirty="0" smtClean="0"/>
              <a:t>activity_main.xml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548416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2-Dynamic Fragment</a:t>
            </a:r>
            <a:endParaRPr lang="ar-E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788840"/>
            <a:ext cx="7322949" cy="5069160"/>
          </a:xfrm>
        </p:spPr>
      </p:pic>
      <p:sp>
        <p:nvSpPr>
          <p:cNvPr id="5" name="Rectangle 4"/>
          <p:cNvSpPr/>
          <p:nvPr/>
        </p:nvSpPr>
        <p:spPr>
          <a:xfrm>
            <a:off x="827584" y="1381418"/>
            <a:ext cx="5143011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sz="2300" dirty="0" smtClean="0"/>
              <a:t>app </a:t>
            </a:r>
            <a:r>
              <a:rPr lang="en-US" sz="2300" dirty="0" smtClean="0">
                <a:sym typeface="Wingdings" pitchFamily="2" charset="2"/>
              </a:rPr>
              <a:t>new fragment blank fragment</a:t>
            </a:r>
            <a:endParaRPr lang="en-US" sz="2300" dirty="0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68095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836712"/>
            <a:ext cx="3600400" cy="5760640"/>
          </a:xfrm>
        </p:spPr>
      </p:pic>
    </p:spTree>
    <p:extLst>
      <p:ext uri="{BB962C8B-B14F-4D97-AF65-F5344CB8AC3E}">
        <p14:creationId xmlns:p14="http://schemas.microsoft.com/office/powerpoint/2010/main" val="2171421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Dynamic_fragment.java</a:t>
            </a:r>
            <a:endParaRPr lang="ar-E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88840"/>
            <a:ext cx="7620000" cy="4680520"/>
          </a:xfrm>
        </p:spPr>
      </p:pic>
    </p:spTree>
    <p:extLst>
      <p:ext uri="{BB962C8B-B14F-4D97-AF65-F5344CB8AC3E}">
        <p14:creationId xmlns:p14="http://schemas.microsoft.com/office/powerpoint/2010/main" val="1184519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Fragmnet_dynamic.xml</a:t>
            </a:r>
            <a:endParaRPr lang="ar-E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79" y="1600200"/>
            <a:ext cx="7297842" cy="5141168"/>
          </a:xfrm>
        </p:spPr>
      </p:pic>
    </p:spTree>
    <p:extLst>
      <p:ext uri="{BB962C8B-B14F-4D97-AF65-F5344CB8AC3E}">
        <p14:creationId xmlns:p14="http://schemas.microsoft.com/office/powerpoint/2010/main" val="2661879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908720"/>
            <a:ext cx="5301010" cy="5328592"/>
          </a:xfrm>
        </p:spPr>
      </p:pic>
    </p:spTree>
    <p:extLst>
      <p:ext uri="{BB962C8B-B14F-4D97-AF65-F5344CB8AC3E}">
        <p14:creationId xmlns:p14="http://schemas.microsoft.com/office/powerpoint/2010/main" val="21343502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ctivity_main.xml</a:t>
            </a:r>
            <a:endParaRPr lang="ar-E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556792"/>
            <a:ext cx="7848872" cy="5112568"/>
          </a:xfrm>
        </p:spPr>
      </p:pic>
    </p:spTree>
    <p:extLst>
      <p:ext uri="{BB962C8B-B14F-4D97-AF65-F5344CB8AC3E}">
        <p14:creationId xmlns:p14="http://schemas.microsoft.com/office/powerpoint/2010/main" val="235354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 rtl="0"/>
            <a:r>
              <a:rPr lang="en-US" sz="2500" dirty="0"/>
              <a:t> It  represents  a  behavior  or  a  portion  of  </a:t>
            </a:r>
            <a:r>
              <a:rPr lang="en-US" sz="2500" dirty="0" smtClean="0"/>
              <a:t>user   </a:t>
            </a:r>
          </a:p>
          <a:p>
            <a:pPr marL="114300" indent="0" algn="l" rtl="0">
              <a:buNone/>
            </a:pPr>
            <a:r>
              <a:rPr lang="en-US" sz="2500" dirty="0" smtClean="0"/>
              <a:t>    interface in  an </a:t>
            </a:r>
            <a:r>
              <a:rPr lang="en-US" sz="2500" dirty="0"/>
              <a:t>Activity.</a:t>
            </a:r>
          </a:p>
          <a:p>
            <a:pPr algn="l" rtl="0"/>
            <a:r>
              <a:rPr lang="en-US" sz="2500" dirty="0" smtClean="0"/>
              <a:t>  </a:t>
            </a:r>
            <a:r>
              <a:rPr lang="en-US" sz="2500" dirty="0"/>
              <a:t>It  has  its  own  </a:t>
            </a:r>
            <a:r>
              <a:rPr lang="en-US" sz="2500" b="1" dirty="0"/>
              <a:t>lifecycle</a:t>
            </a:r>
            <a:r>
              <a:rPr lang="en-US" sz="2500" dirty="0"/>
              <a:t>,  receives  its  own  </a:t>
            </a:r>
            <a:r>
              <a:rPr lang="en-US" sz="2500" dirty="0" smtClean="0"/>
              <a:t>input   </a:t>
            </a:r>
          </a:p>
          <a:p>
            <a:pPr marL="114300" indent="0" algn="l" rtl="0">
              <a:buNone/>
            </a:pPr>
            <a:r>
              <a:rPr lang="en-US" sz="2500" dirty="0" smtClean="0"/>
              <a:t>     events, and </a:t>
            </a:r>
            <a:r>
              <a:rPr lang="en-US" sz="2500" dirty="0"/>
              <a:t>which you can add or remove </a:t>
            </a:r>
            <a:r>
              <a:rPr lang="en-US" sz="2500" dirty="0" smtClean="0"/>
              <a:t>while  the  </a:t>
            </a:r>
          </a:p>
          <a:p>
            <a:pPr marL="114300" indent="0" algn="l" rtl="0">
              <a:buNone/>
            </a:pPr>
            <a:r>
              <a:rPr lang="en-US" sz="2500" dirty="0"/>
              <a:t> </a:t>
            </a:r>
            <a:r>
              <a:rPr lang="en-US" sz="2500" dirty="0" smtClean="0"/>
              <a:t>    activity </a:t>
            </a:r>
            <a:r>
              <a:rPr lang="en-US" sz="2500" dirty="0"/>
              <a:t>is </a:t>
            </a:r>
            <a:r>
              <a:rPr lang="en-US" sz="2500" dirty="0" smtClean="0"/>
              <a:t>running</a:t>
            </a:r>
            <a:r>
              <a:rPr lang="en-US" sz="2500" dirty="0"/>
              <a:t>.</a:t>
            </a:r>
          </a:p>
          <a:p>
            <a:pPr algn="l" rtl="0"/>
            <a:r>
              <a:rPr lang="en-US" sz="2500" dirty="0" smtClean="0"/>
              <a:t>  </a:t>
            </a:r>
            <a:r>
              <a:rPr lang="en-US" sz="2500" dirty="0"/>
              <a:t>You can combine multiple fragments in a </a:t>
            </a:r>
            <a:r>
              <a:rPr lang="en-US" sz="2500" dirty="0" smtClean="0"/>
              <a:t>single  </a:t>
            </a:r>
          </a:p>
          <a:p>
            <a:pPr marL="114300" indent="0" algn="l" rtl="0">
              <a:buNone/>
            </a:pPr>
            <a:r>
              <a:rPr lang="en-US" sz="2500" dirty="0" smtClean="0"/>
              <a:t>      activity  </a:t>
            </a:r>
            <a:r>
              <a:rPr lang="en-US" sz="2500" dirty="0"/>
              <a:t>to </a:t>
            </a:r>
            <a:r>
              <a:rPr lang="en-US" sz="2500" dirty="0" smtClean="0"/>
              <a:t>build  </a:t>
            </a:r>
            <a:r>
              <a:rPr lang="en-US" sz="2500" dirty="0"/>
              <a:t>a  multi-pane  UI  and  </a:t>
            </a:r>
            <a:r>
              <a:rPr lang="en-US" sz="2500" dirty="0" smtClean="0"/>
              <a:t>reuse  a    </a:t>
            </a:r>
          </a:p>
          <a:p>
            <a:pPr marL="114300" indent="0" algn="l" rtl="0">
              <a:buNone/>
            </a:pPr>
            <a:r>
              <a:rPr lang="en-US" sz="2500" dirty="0"/>
              <a:t> </a:t>
            </a:r>
            <a:r>
              <a:rPr lang="en-US" sz="2500" dirty="0" smtClean="0"/>
              <a:t>     fragment </a:t>
            </a:r>
            <a:r>
              <a:rPr lang="en-US" sz="2500" dirty="0"/>
              <a:t>in multiple </a:t>
            </a:r>
            <a:r>
              <a:rPr lang="en-US" sz="2500" dirty="0" smtClean="0"/>
              <a:t>activities</a:t>
            </a:r>
            <a:r>
              <a:rPr lang="en-US" sz="2500" dirty="0"/>
              <a:t>.</a:t>
            </a:r>
            <a:endParaRPr lang="ar-EG" sz="2500" dirty="0"/>
          </a:p>
        </p:txBody>
      </p:sp>
    </p:spTree>
    <p:extLst>
      <p:ext uri="{BB962C8B-B14F-4D97-AF65-F5344CB8AC3E}">
        <p14:creationId xmlns:p14="http://schemas.microsoft.com/office/powerpoint/2010/main" val="16495094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52736"/>
            <a:ext cx="7992888" cy="5616624"/>
          </a:xfrm>
        </p:spPr>
      </p:pic>
    </p:spTree>
    <p:extLst>
      <p:ext uri="{BB962C8B-B14F-4D97-AF65-F5344CB8AC3E}">
        <p14:creationId xmlns:p14="http://schemas.microsoft.com/office/powerpoint/2010/main" val="40064458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Main_activity.java</a:t>
            </a:r>
            <a:endParaRPr lang="ar-E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340768"/>
            <a:ext cx="8064896" cy="5517232"/>
          </a:xfrm>
        </p:spPr>
      </p:pic>
    </p:spTree>
    <p:extLst>
      <p:ext uri="{BB962C8B-B14F-4D97-AF65-F5344CB8AC3E}">
        <p14:creationId xmlns:p14="http://schemas.microsoft.com/office/powerpoint/2010/main" val="36124071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1" y="620688"/>
            <a:ext cx="3996094" cy="5780112"/>
          </a:xfrm>
        </p:spPr>
      </p:pic>
    </p:spTree>
    <p:extLst>
      <p:ext uri="{BB962C8B-B14F-4D97-AF65-F5344CB8AC3E}">
        <p14:creationId xmlns:p14="http://schemas.microsoft.com/office/powerpoint/2010/main" val="3831838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297" y="548680"/>
            <a:ext cx="4044935" cy="5852120"/>
          </a:xfrm>
        </p:spPr>
      </p:pic>
    </p:spTree>
    <p:extLst>
      <p:ext uri="{BB962C8B-B14F-4D97-AF65-F5344CB8AC3E}">
        <p14:creationId xmlns:p14="http://schemas.microsoft.com/office/powerpoint/2010/main" val="22346559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sz="4000" dirty="0" smtClean="0"/>
              <a:t>  </a:t>
            </a:r>
            <a:r>
              <a:rPr lang="en-US" sz="4000" dirty="0" smtClean="0"/>
              <a:t> Inter fragment communication</a:t>
            </a:r>
            <a:endParaRPr lang="ar-EG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5" y="1556792"/>
            <a:ext cx="7416824" cy="5112568"/>
          </a:xfrm>
        </p:spPr>
      </p:pic>
    </p:spTree>
    <p:extLst>
      <p:ext uri="{BB962C8B-B14F-4D97-AF65-F5344CB8AC3E}">
        <p14:creationId xmlns:p14="http://schemas.microsoft.com/office/powerpoint/2010/main" val="20468650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Communicator design pattern</a:t>
            </a:r>
            <a:endParaRPr lang="ar-E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628800"/>
            <a:ext cx="7632848" cy="5040560"/>
          </a:xfrm>
        </p:spPr>
      </p:pic>
    </p:spTree>
    <p:extLst>
      <p:ext uri="{BB962C8B-B14F-4D97-AF65-F5344CB8AC3E}">
        <p14:creationId xmlns:p14="http://schemas.microsoft.com/office/powerpoint/2010/main" val="2932825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500" dirty="0"/>
              <a:t> A  fragment  must  always  be  embedded  in  </a:t>
            </a:r>
            <a:r>
              <a:rPr lang="en-US" sz="2500" dirty="0" smtClean="0"/>
              <a:t>an  activity  </a:t>
            </a:r>
            <a:r>
              <a:rPr lang="en-US" sz="2500" dirty="0"/>
              <a:t>and  the  </a:t>
            </a:r>
            <a:r>
              <a:rPr lang="en-US" sz="2500" b="1" dirty="0"/>
              <a:t>fragment's</a:t>
            </a:r>
            <a:r>
              <a:rPr lang="en-US" sz="2500" dirty="0"/>
              <a:t>  </a:t>
            </a:r>
            <a:r>
              <a:rPr lang="en-US" sz="2500" b="1" dirty="0"/>
              <a:t>lifecycle</a:t>
            </a:r>
            <a:r>
              <a:rPr lang="en-US" sz="2500" dirty="0"/>
              <a:t>  is  </a:t>
            </a:r>
            <a:r>
              <a:rPr lang="en-US" sz="2500" dirty="0" smtClean="0"/>
              <a:t>directly affected </a:t>
            </a:r>
            <a:r>
              <a:rPr lang="en-US" sz="2500" dirty="0"/>
              <a:t>by the host activity's lifecycle.</a:t>
            </a:r>
          </a:p>
          <a:p>
            <a:pPr marL="114300" indent="0" algn="l" rtl="0">
              <a:buNone/>
            </a:pPr>
            <a:r>
              <a:rPr lang="en-US" sz="2500" dirty="0" smtClean="0"/>
              <a:t>   – </a:t>
            </a:r>
            <a:r>
              <a:rPr lang="en-US" sz="2500" dirty="0"/>
              <a:t>when the activity is </a:t>
            </a:r>
            <a:r>
              <a:rPr lang="en-US" sz="2500" dirty="0">
                <a:solidFill>
                  <a:srgbClr val="FF0000"/>
                </a:solidFill>
              </a:rPr>
              <a:t>paused</a:t>
            </a:r>
            <a:r>
              <a:rPr lang="en-US" sz="2500" dirty="0"/>
              <a:t>, so are all fragments in it</a:t>
            </a:r>
            <a:r>
              <a:rPr lang="en-US" sz="2500" dirty="0" smtClean="0"/>
              <a:t>.</a:t>
            </a:r>
          </a:p>
          <a:p>
            <a:pPr marL="114300" indent="0" algn="l" rtl="0">
              <a:buNone/>
            </a:pPr>
            <a:r>
              <a:rPr lang="en-US" sz="2500" dirty="0"/>
              <a:t> </a:t>
            </a:r>
            <a:r>
              <a:rPr lang="en-US" sz="2500" dirty="0" smtClean="0"/>
              <a:t>  – </a:t>
            </a:r>
            <a:r>
              <a:rPr lang="en-US" sz="2500" dirty="0"/>
              <a:t>when the activity is </a:t>
            </a:r>
            <a:r>
              <a:rPr lang="en-US" sz="2500" dirty="0">
                <a:solidFill>
                  <a:srgbClr val="FF0000"/>
                </a:solidFill>
              </a:rPr>
              <a:t>destroyed</a:t>
            </a:r>
            <a:r>
              <a:rPr lang="en-US" sz="2500" dirty="0"/>
              <a:t>, so are all fragments.</a:t>
            </a:r>
          </a:p>
          <a:p>
            <a:pPr marL="114300" indent="0" algn="l" rtl="0">
              <a:buNone/>
            </a:pPr>
            <a:r>
              <a:rPr lang="en-US" sz="2500" dirty="0" smtClean="0"/>
              <a:t>   – </a:t>
            </a:r>
            <a:r>
              <a:rPr lang="en-US" sz="2500" dirty="0"/>
              <a:t>However,  while  an  activity  is  </a:t>
            </a:r>
            <a:r>
              <a:rPr lang="en-US" sz="2500" dirty="0">
                <a:solidFill>
                  <a:srgbClr val="FF0000"/>
                </a:solidFill>
              </a:rPr>
              <a:t>running</a:t>
            </a:r>
            <a:r>
              <a:rPr lang="en-US" sz="2500" dirty="0"/>
              <a:t>  (it  is  in  the</a:t>
            </a:r>
          </a:p>
          <a:p>
            <a:pPr marL="114300" indent="0" algn="l" rtl="0">
              <a:buNone/>
            </a:pPr>
            <a:r>
              <a:rPr lang="en-US" sz="2500" dirty="0" smtClean="0"/>
              <a:t>       resumed  </a:t>
            </a:r>
            <a:r>
              <a:rPr lang="en-US" sz="2500" dirty="0"/>
              <a:t>lifecycle  state),  you  can  manipulate  </a:t>
            </a:r>
            <a:r>
              <a:rPr lang="en-US" sz="2500" dirty="0" smtClean="0"/>
              <a:t>  </a:t>
            </a:r>
          </a:p>
          <a:p>
            <a:pPr marL="114300" indent="0" algn="l" rtl="0">
              <a:buNone/>
            </a:pPr>
            <a:r>
              <a:rPr lang="en-US" sz="2500" dirty="0"/>
              <a:t> </a:t>
            </a:r>
            <a:r>
              <a:rPr lang="en-US" sz="2500" dirty="0" smtClean="0"/>
              <a:t>      each  fragment  </a:t>
            </a:r>
            <a:r>
              <a:rPr lang="en-US" sz="2500" dirty="0"/>
              <a:t>independently,  such  as  </a:t>
            </a:r>
            <a:r>
              <a:rPr lang="en-US" sz="2500" u="sng" dirty="0"/>
              <a:t>add</a:t>
            </a:r>
            <a:r>
              <a:rPr lang="en-US" sz="2500" dirty="0"/>
              <a:t>  or  </a:t>
            </a:r>
            <a:r>
              <a:rPr lang="en-US" sz="2500" dirty="0" smtClean="0"/>
              <a:t> </a:t>
            </a:r>
          </a:p>
          <a:p>
            <a:pPr marL="114300" indent="0" algn="l" rtl="0">
              <a:buNone/>
            </a:pPr>
            <a:r>
              <a:rPr lang="en-US" sz="2500" dirty="0"/>
              <a:t> </a:t>
            </a:r>
            <a:r>
              <a:rPr lang="en-US" sz="2500" dirty="0" smtClean="0"/>
              <a:t>      </a:t>
            </a:r>
            <a:r>
              <a:rPr lang="en-US" sz="2500" u="sng" dirty="0" smtClean="0"/>
              <a:t>remove</a:t>
            </a:r>
            <a:r>
              <a:rPr lang="en-US" sz="2500" dirty="0" smtClean="0"/>
              <a:t> them</a:t>
            </a:r>
            <a:r>
              <a:rPr lang="en-US" sz="2500" dirty="0"/>
              <a:t>.</a:t>
            </a:r>
            <a:endParaRPr lang="ar-EG" sz="2500" dirty="0"/>
          </a:p>
        </p:txBody>
      </p:sp>
    </p:spTree>
    <p:extLst>
      <p:ext uri="{BB962C8B-B14F-4D97-AF65-F5344CB8AC3E}">
        <p14:creationId xmlns:p14="http://schemas.microsoft.com/office/powerpoint/2010/main" val="1081927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xample</a:t>
            </a:r>
            <a:endParaRPr lang="ar-E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68760"/>
            <a:ext cx="8136904" cy="5328592"/>
          </a:xfrm>
        </p:spPr>
      </p:pic>
    </p:spTree>
    <p:extLst>
      <p:ext uri="{BB962C8B-B14F-4D97-AF65-F5344CB8AC3E}">
        <p14:creationId xmlns:p14="http://schemas.microsoft.com/office/powerpoint/2010/main" val="642123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vs. Fragment lifecycle</a:t>
            </a:r>
            <a:endParaRPr lang="ar-E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484784"/>
            <a:ext cx="7992888" cy="5256584"/>
          </a:xfrm>
        </p:spPr>
      </p:pic>
    </p:spTree>
    <p:extLst>
      <p:ext uri="{BB962C8B-B14F-4D97-AF65-F5344CB8AC3E}">
        <p14:creationId xmlns:p14="http://schemas.microsoft.com/office/powerpoint/2010/main" val="3753894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980728"/>
            <a:ext cx="7920880" cy="5544616"/>
          </a:xfrm>
        </p:spPr>
      </p:pic>
    </p:spTree>
    <p:extLst>
      <p:ext uri="{BB962C8B-B14F-4D97-AF65-F5344CB8AC3E}">
        <p14:creationId xmlns:p14="http://schemas.microsoft.com/office/powerpoint/2010/main" val="2336367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fragment to activity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500" dirty="0"/>
              <a:t> Two Ways to add Fragments to an Activity:</a:t>
            </a:r>
          </a:p>
          <a:p>
            <a:pPr marL="114300" indent="0" algn="l" rtl="0">
              <a:buNone/>
            </a:pPr>
            <a:r>
              <a:rPr lang="en-US" sz="2500" dirty="0" smtClean="0"/>
              <a:t>     1</a:t>
            </a:r>
            <a:r>
              <a:rPr lang="en-US" sz="2500" dirty="0"/>
              <a:t>.  Add </a:t>
            </a:r>
            <a:r>
              <a:rPr lang="en-US" sz="2500" b="1" dirty="0"/>
              <a:t>&lt;Fragment&gt; </a:t>
            </a:r>
            <a:r>
              <a:rPr lang="en-US" sz="2500" dirty="0"/>
              <a:t>to the </a:t>
            </a:r>
            <a:r>
              <a:rPr lang="en-US" sz="2500" dirty="0">
                <a:solidFill>
                  <a:srgbClr val="FF0000"/>
                </a:solidFill>
              </a:rPr>
              <a:t>XML</a:t>
            </a:r>
            <a:r>
              <a:rPr lang="en-US" sz="2500" dirty="0"/>
              <a:t> Layout</a:t>
            </a:r>
          </a:p>
          <a:p>
            <a:pPr marL="114300" indent="0" algn="l" rtl="0">
              <a:buNone/>
            </a:pPr>
            <a:r>
              <a:rPr lang="en-US" sz="2500" dirty="0" smtClean="0"/>
              <a:t>     2</a:t>
            </a:r>
            <a:r>
              <a:rPr lang="en-US" sz="2500" dirty="0"/>
              <a:t>.  Add Fragment in </a:t>
            </a:r>
            <a:r>
              <a:rPr lang="en-US" sz="2500" dirty="0">
                <a:solidFill>
                  <a:srgbClr val="FF0000"/>
                </a:solidFill>
              </a:rPr>
              <a:t>Java</a:t>
            </a:r>
            <a:endParaRPr lang="ar-EG" sz="2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022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1-Static Fragment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688" y="1340768"/>
            <a:ext cx="7620000" cy="4800600"/>
          </a:xfrm>
        </p:spPr>
        <p:txBody>
          <a:bodyPr/>
          <a:lstStyle/>
          <a:p>
            <a:pPr algn="l" rtl="0"/>
            <a:r>
              <a:rPr lang="en-US" dirty="0" smtClean="0"/>
              <a:t>app </a:t>
            </a:r>
            <a:r>
              <a:rPr lang="en-US" dirty="0" smtClean="0">
                <a:sym typeface="Wingdings" pitchFamily="2" charset="2"/>
              </a:rPr>
              <a:t>new fragment blank fragment</a:t>
            </a:r>
          </a:p>
          <a:p>
            <a:pPr algn="l" rtl="0"/>
            <a:endParaRPr lang="ar-E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916832"/>
            <a:ext cx="8064896" cy="494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941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771" y="908720"/>
            <a:ext cx="3012373" cy="5492080"/>
          </a:xfrm>
        </p:spPr>
      </p:pic>
    </p:spTree>
    <p:extLst>
      <p:ext uri="{BB962C8B-B14F-4D97-AF65-F5344CB8AC3E}">
        <p14:creationId xmlns:p14="http://schemas.microsoft.com/office/powerpoint/2010/main" val="31479698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1650214</TotalTime>
  <Words>238</Words>
  <Application>Microsoft Office PowerPoint</Application>
  <PresentationFormat>On-screen Show (4:3)</PresentationFormat>
  <Paragraphs>39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Adjacency</vt:lpstr>
      <vt:lpstr>ANDROID</vt:lpstr>
      <vt:lpstr>Fragment</vt:lpstr>
      <vt:lpstr>PowerPoint Presentation</vt:lpstr>
      <vt:lpstr>Example</vt:lpstr>
      <vt:lpstr>Activity vs. Fragment lifecycle</vt:lpstr>
      <vt:lpstr>PowerPoint Presentation</vt:lpstr>
      <vt:lpstr>Adding fragment to activity</vt:lpstr>
      <vt:lpstr>1-Static Fragment</vt:lpstr>
      <vt:lpstr>PowerPoint Presentation</vt:lpstr>
      <vt:lpstr>staticFragment.java</vt:lpstr>
      <vt:lpstr>Fragment_static.xml</vt:lpstr>
      <vt:lpstr>Adding fragment to activity</vt:lpstr>
      <vt:lpstr>activity_main.xml</vt:lpstr>
      <vt:lpstr>2-Dynamic Fragment</vt:lpstr>
      <vt:lpstr>PowerPoint Presentation</vt:lpstr>
      <vt:lpstr>Dynamic_fragment.java</vt:lpstr>
      <vt:lpstr>Fragmnet_dynamic.xml</vt:lpstr>
      <vt:lpstr>PowerPoint Presentation</vt:lpstr>
      <vt:lpstr>activity_main.xml</vt:lpstr>
      <vt:lpstr>PowerPoint Presentation</vt:lpstr>
      <vt:lpstr>Main_activity.java</vt:lpstr>
      <vt:lpstr>PowerPoint Presentation</vt:lpstr>
      <vt:lpstr>PowerPoint Presentation</vt:lpstr>
      <vt:lpstr>   Inter fragment communication</vt:lpstr>
      <vt:lpstr>Communicator design pattern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</dc:title>
  <dc:creator>Alrowad</dc:creator>
  <cp:lastModifiedBy>Alrowad</cp:lastModifiedBy>
  <cp:revision>11</cp:revision>
  <dcterms:created xsi:type="dcterms:W3CDTF">2016-10-03T04:44:48Z</dcterms:created>
  <dcterms:modified xsi:type="dcterms:W3CDTF">2019-11-23T04:18:58Z</dcterms:modified>
</cp:coreProperties>
</file>