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3" r:id="rId10"/>
    <p:sldId id="267" r:id="rId11"/>
    <p:sldId id="264" r:id="rId12"/>
    <p:sldId id="266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53381" autoAdjust="0"/>
  </p:normalViewPr>
  <p:slideViewPr>
    <p:cSldViewPr>
      <p:cViewPr varScale="1">
        <p:scale>
          <a:sx n="37" d="100"/>
          <a:sy n="37" d="100"/>
        </p:scale>
        <p:origin x="-23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B1309-56F3-4810-ACBE-7972692B172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05C16-847E-4A01-A483-EEF6B4ABD3D4}">
      <dgm:prSet phldrT="[Text]"/>
      <dgm:spPr/>
      <dgm:t>
        <a:bodyPr/>
        <a:lstStyle/>
        <a:p>
          <a:r>
            <a:rPr lang="en-US" dirty="0" smtClean="0"/>
            <a:t>Mobile computing system</a:t>
          </a:r>
          <a:endParaRPr lang="en-US" dirty="0"/>
        </a:p>
      </dgm:t>
    </dgm:pt>
    <dgm:pt modelId="{7B29FCC7-6CC6-4D71-84A1-E485E80EF943}" type="parTrans" cxnId="{5379018D-88AD-4B48-805B-7C6C5D785831}">
      <dgm:prSet/>
      <dgm:spPr/>
      <dgm:t>
        <a:bodyPr/>
        <a:lstStyle/>
        <a:p>
          <a:endParaRPr lang="en-US"/>
        </a:p>
      </dgm:t>
    </dgm:pt>
    <dgm:pt modelId="{EA65A692-6B08-42E5-9F03-F2A9B91429E7}" type="sibTrans" cxnId="{5379018D-88AD-4B48-805B-7C6C5D785831}">
      <dgm:prSet/>
      <dgm:spPr/>
      <dgm:t>
        <a:bodyPr/>
        <a:lstStyle/>
        <a:p>
          <a:endParaRPr lang="en-US"/>
        </a:p>
      </dgm:t>
    </dgm:pt>
    <dgm:pt modelId="{FC74CFCA-F71F-480F-8403-59DDC339562F}">
      <dgm:prSet phldrT="[Text]"/>
      <dgm:spPr/>
      <dgm:t>
        <a:bodyPr/>
        <a:lstStyle/>
        <a:p>
          <a:r>
            <a:rPr lang="en-US" b="1" dirty="0" smtClean="0"/>
            <a:t>Mobile user</a:t>
          </a:r>
          <a:endParaRPr lang="en-US" b="1" dirty="0"/>
        </a:p>
      </dgm:t>
    </dgm:pt>
    <dgm:pt modelId="{8E8C8F8E-BDA5-4B34-98A4-6D440F5FC4D6}" type="parTrans" cxnId="{8BB65DCE-A939-4D14-BB27-06CC0B4031B6}">
      <dgm:prSet/>
      <dgm:spPr/>
      <dgm:t>
        <a:bodyPr/>
        <a:lstStyle/>
        <a:p>
          <a:endParaRPr lang="en-US"/>
        </a:p>
      </dgm:t>
    </dgm:pt>
    <dgm:pt modelId="{800417AF-ADBA-45A3-9725-03A8F073F2DC}" type="sibTrans" cxnId="{8BB65DCE-A939-4D14-BB27-06CC0B4031B6}">
      <dgm:prSet/>
      <dgm:spPr/>
      <dgm:t>
        <a:bodyPr/>
        <a:lstStyle/>
        <a:p>
          <a:endParaRPr lang="en-US"/>
        </a:p>
      </dgm:t>
    </dgm:pt>
    <dgm:pt modelId="{3680D6E9-4AFC-4733-B006-31341E856F18}">
      <dgm:prSet phldrT="[Text]"/>
      <dgm:spPr/>
      <dgm:t>
        <a:bodyPr/>
        <a:lstStyle/>
        <a:p>
          <a:r>
            <a:rPr lang="en-US" b="1" dirty="0" smtClean="0"/>
            <a:t>Mobile device</a:t>
          </a:r>
          <a:endParaRPr lang="en-US" b="1" dirty="0"/>
        </a:p>
      </dgm:t>
    </dgm:pt>
    <dgm:pt modelId="{8DE6F251-E013-4927-A434-82DC35EB6E24}" type="parTrans" cxnId="{4016F964-2EE4-4571-811C-592A394EEE9C}">
      <dgm:prSet/>
      <dgm:spPr/>
      <dgm:t>
        <a:bodyPr/>
        <a:lstStyle/>
        <a:p>
          <a:endParaRPr lang="en-US"/>
        </a:p>
      </dgm:t>
    </dgm:pt>
    <dgm:pt modelId="{7C66F76E-A83E-4F80-893C-181B53DADE60}" type="sibTrans" cxnId="{4016F964-2EE4-4571-811C-592A394EEE9C}">
      <dgm:prSet/>
      <dgm:spPr/>
      <dgm:t>
        <a:bodyPr/>
        <a:lstStyle/>
        <a:p>
          <a:endParaRPr lang="en-US"/>
        </a:p>
      </dgm:t>
    </dgm:pt>
    <dgm:pt modelId="{5711ED7E-B41B-4AB6-8312-D87B744D9155}">
      <dgm:prSet phldrT="[Text]"/>
      <dgm:spPr/>
      <dgm:t>
        <a:bodyPr/>
        <a:lstStyle/>
        <a:p>
          <a:r>
            <a:rPr lang="en-US" b="1" dirty="0" smtClean="0"/>
            <a:t>Mobile application</a:t>
          </a:r>
          <a:endParaRPr lang="en-US" b="1" dirty="0"/>
        </a:p>
      </dgm:t>
    </dgm:pt>
    <dgm:pt modelId="{EBEA7D91-7D0F-4600-9646-9106E39D7F91}" type="parTrans" cxnId="{C67C9F21-82A0-49E8-9A45-E37509507AB0}">
      <dgm:prSet/>
      <dgm:spPr/>
      <dgm:t>
        <a:bodyPr/>
        <a:lstStyle/>
        <a:p>
          <a:endParaRPr lang="en-US"/>
        </a:p>
      </dgm:t>
    </dgm:pt>
    <dgm:pt modelId="{98308DA6-255B-47AC-9592-E2D0319FB474}" type="sibTrans" cxnId="{C67C9F21-82A0-49E8-9A45-E37509507AB0}">
      <dgm:prSet/>
      <dgm:spPr/>
      <dgm:t>
        <a:bodyPr/>
        <a:lstStyle/>
        <a:p>
          <a:endParaRPr lang="en-US"/>
        </a:p>
      </dgm:t>
    </dgm:pt>
    <dgm:pt modelId="{D7152FC3-AE30-41FF-B821-A64203DC5646}">
      <dgm:prSet phldrT="[Text]"/>
      <dgm:spPr/>
      <dgm:t>
        <a:bodyPr/>
        <a:lstStyle/>
        <a:p>
          <a:r>
            <a:rPr lang="en-US" b="1" dirty="0" smtClean="0"/>
            <a:t>Mobile network</a:t>
          </a:r>
          <a:endParaRPr lang="en-US" b="1" dirty="0"/>
        </a:p>
      </dgm:t>
    </dgm:pt>
    <dgm:pt modelId="{41CBA073-6CD3-4E11-AF5B-3B7959BAC7DA}" type="parTrans" cxnId="{227A5ACE-8921-4680-88DA-228DBFF78261}">
      <dgm:prSet/>
      <dgm:spPr/>
      <dgm:t>
        <a:bodyPr/>
        <a:lstStyle/>
        <a:p>
          <a:endParaRPr lang="en-US"/>
        </a:p>
      </dgm:t>
    </dgm:pt>
    <dgm:pt modelId="{827677E9-5C56-4830-9092-09C04500F271}" type="sibTrans" cxnId="{227A5ACE-8921-4680-88DA-228DBFF78261}">
      <dgm:prSet/>
      <dgm:spPr/>
      <dgm:t>
        <a:bodyPr/>
        <a:lstStyle/>
        <a:p>
          <a:endParaRPr lang="en-US"/>
        </a:p>
      </dgm:t>
    </dgm:pt>
    <dgm:pt modelId="{9F6ABE54-B1CF-4F40-94E1-321B0795587E}" type="pres">
      <dgm:prSet presAssocID="{A13B1309-56F3-4810-ACBE-7972692B172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C2324541-6321-4148-ADA3-DCDF79B03393}" type="pres">
      <dgm:prSet presAssocID="{A13B1309-56F3-4810-ACBE-7972692B1722}" presName="radial" presStyleCnt="0">
        <dgm:presLayoutVars>
          <dgm:animLvl val="ctr"/>
        </dgm:presLayoutVars>
      </dgm:prSet>
      <dgm:spPr/>
    </dgm:pt>
    <dgm:pt modelId="{BA91D3C0-DD16-4AB1-99BF-9A9D4156E834}" type="pres">
      <dgm:prSet presAssocID="{72305C16-847E-4A01-A483-EEF6B4ABD3D4}" presName="centerShape" presStyleLbl="vennNode1" presStyleIdx="0" presStyleCnt="5"/>
      <dgm:spPr/>
      <dgm:t>
        <a:bodyPr/>
        <a:lstStyle/>
        <a:p>
          <a:pPr rtl="1"/>
          <a:endParaRPr lang="ar-EG"/>
        </a:p>
      </dgm:t>
    </dgm:pt>
    <dgm:pt modelId="{C5EC3005-0B22-4F4C-AA9B-0BAB381FCCAE}" type="pres">
      <dgm:prSet presAssocID="{FC74CFCA-F71F-480F-8403-59DDC339562F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58E76C97-7827-4894-9143-5F35A1839FC3}" type="pres">
      <dgm:prSet presAssocID="{3680D6E9-4AFC-4733-B006-31341E856F18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36702E93-5B4E-4665-A73A-2BAF1139C1C6}" type="pres">
      <dgm:prSet presAssocID="{5711ED7E-B41B-4AB6-8312-D87B744D9155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FEF4C220-65CE-46CB-A4A2-98263C21939A}" type="pres">
      <dgm:prSet presAssocID="{D7152FC3-AE30-41FF-B821-A64203DC5646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</dgm:ptLst>
  <dgm:cxnLst>
    <dgm:cxn modelId="{C67C9F21-82A0-49E8-9A45-E37509507AB0}" srcId="{72305C16-847E-4A01-A483-EEF6B4ABD3D4}" destId="{5711ED7E-B41B-4AB6-8312-D87B744D9155}" srcOrd="2" destOrd="0" parTransId="{EBEA7D91-7D0F-4600-9646-9106E39D7F91}" sibTransId="{98308DA6-255B-47AC-9592-E2D0319FB474}"/>
    <dgm:cxn modelId="{3F8A70CD-B7D9-4AB0-81A8-1856F58DB2EF}" type="presOf" srcId="{FC74CFCA-F71F-480F-8403-59DDC339562F}" destId="{C5EC3005-0B22-4F4C-AA9B-0BAB381FCCAE}" srcOrd="0" destOrd="0" presId="urn:microsoft.com/office/officeart/2005/8/layout/radial3"/>
    <dgm:cxn modelId="{227A5ACE-8921-4680-88DA-228DBFF78261}" srcId="{72305C16-847E-4A01-A483-EEF6B4ABD3D4}" destId="{D7152FC3-AE30-41FF-B821-A64203DC5646}" srcOrd="3" destOrd="0" parTransId="{41CBA073-6CD3-4E11-AF5B-3B7959BAC7DA}" sibTransId="{827677E9-5C56-4830-9092-09C04500F271}"/>
    <dgm:cxn modelId="{92054CB8-B42E-4126-97E5-860B09246061}" type="presOf" srcId="{3680D6E9-4AFC-4733-B006-31341E856F18}" destId="{58E76C97-7827-4894-9143-5F35A1839FC3}" srcOrd="0" destOrd="0" presId="urn:microsoft.com/office/officeart/2005/8/layout/radial3"/>
    <dgm:cxn modelId="{5379018D-88AD-4B48-805B-7C6C5D785831}" srcId="{A13B1309-56F3-4810-ACBE-7972692B1722}" destId="{72305C16-847E-4A01-A483-EEF6B4ABD3D4}" srcOrd="0" destOrd="0" parTransId="{7B29FCC7-6CC6-4D71-84A1-E485E80EF943}" sibTransId="{EA65A692-6B08-42E5-9F03-F2A9B91429E7}"/>
    <dgm:cxn modelId="{E106087F-632D-4D36-81B3-B9F1CC0AC81F}" type="presOf" srcId="{A13B1309-56F3-4810-ACBE-7972692B1722}" destId="{9F6ABE54-B1CF-4F40-94E1-321B0795587E}" srcOrd="0" destOrd="0" presId="urn:microsoft.com/office/officeart/2005/8/layout/radial3"/>
    <dgm:cxn modelId="{18A048F5-6829-42E0-B8B5-4980758D8EDD}" type="presOf" srcId="{5711ED7E-B41B-4AB6-8312-D87B744D9155}" destId="{36702E93-5B4E-4665-A73A-2BAF1139C1C6}" srcOrd="0" destOrd="0" presId="urn:microsoft.com/office/officeart/2005/8/layout/radial3"/>
    <dgm:cxn modelId="{4016F964-2EE4-4571-811C-592A394EEE9C}" srcId="{72305C16-847E-4A01-A483-EEF6B4ABD3D4}" destId="{3680D6E9-4AFC-4733-B006-31341E856F18}" srcOrd="1" destOrd="0" parTransId="{8DE6F251-E013-4927-A434-82DC35EB6E24}" sibTransId="{7C66F76E-A83E-4F80-893C-181B53DADE60}"/>
    <dgm:cxn modelId="{30D66C30-B66B-4397-98B7-383B8A66A90F}" type="presOf" srcId="{72305C16-847E-4A01-A483-EEF6B4ABD3D4}" destId="{BA91D3C0-DD16-4AB1-99BF-9A9D4156E834}" srcOrd="0" destOrd="0" presId="urn:microsoft.com/office/officeart/2005/8/layout/radial3"/>
    <dgm:cxn modelId="{8BB65DCE-A939-4D14-BB27-06CC0B4031B6}" srcId="{72305C16-847E-4A01-A483-EEF6B4ABD3D4}" destId="{FC74CFCA-F71F-480F-8403-59DDC339562F}" srcOrd="0" destOrd="0" parTransId="{8E8C8F8E-BDA5-4B34-98A4-6D440F5FC4D6}" sibTransId="{800417AF-ADBA-45A3-9725-03A8F073F2DC}"/>
    <dgm:cxn modelId="{4C0677A7-160F-4975-9C33-6E163BA27E61}" type="presOf" srcId="{D7152FC3-AE30-41FF-B821-A64203DC5646}" destId="{FEF4C220-65CE-46CB-A4A2-98263C21939A}" srcOrd="0" destOrd="0" presId="urn:microsoft.com/office/officeart/2005/8/layout/radial3"/>
    <dgm:cxn modelId="{5755CFA7-E8AC-4EE9-9236-AFCE0AC81FFA}" type="presParOf" srcId="{9F6ABE54-B1CF-4F40-94E1-321B0795587E}" destId="{C2324541-6321-4148-ADA3-DCDF79B03393}" srcOrd="0" destOrd="0" presId="urn:microsoft.com/office/officeart/2005/8/layout/radial3"/>
    <dgm:cxn modelId="{74A7B802-0166-4F45-B5CF-C8372FE4792F}" type="presParOf" srcId="{C2324541-6321-4148-ADA3-DCDF79B03393}" destId="{BA91D3C0-DD16-4AB1-99BF-9A9D4156E834}" srcOrd="0" destOrd="0" presId="urn:microsoft.com/office/officeart/2005/8/layout/radial3"/>
    <dgm:cxn modelId="{3E4284DB-C872-4EE4-8EB0-3BB916DD6988}" type="presParOf" srcId="{C2324541-6321-4148-ADA3-DCDF79B03393}" destId="{C5EC3005-0B22-4F4C-AA9B-0BAB381FCCAE}" srcOrd="1" destOrd="0" presId="urn:microsoft.com/office/officeart/2005/8/layout/radial3"/>
    <dgm:cxn modelId="{0C995A78-A0C3-4BCB-B116-8000AE68082E}" type="presParOf" srcId="{C2324541-6321-4148-ADA3-DCDF79B03393}" destId="{58E76C97-7827-4894-9143-5F35A1839FC3}" srcOrd="2" destOrd="0" presId="urn:microsoft.com/office/officeart/2005/8/layout/radial3"/>
    <dgm:cxn modelId="{2B676B5B-CF15-42A8-BE7A-5AA70821DD3C}" type="presParOf" srcId="{C2324541-6321-4148-ADA3-DCDF79B03393}" destId="{36702E93-5B4E-4665-A73A-2BAF1139C1C6}" srcOrd="3" destOrd="0" presId="urn:microsoft.com/office/officeart/2005/8/layout/radial3"/>
    <dgm:cxn modelId="{D9507300-5936-457E-AD7A-D8F11250C186}" type="presParOf" srcId="{C2324541-6321-4148-ADA3-DCDF79B03393}" destId="{FEF4C220-65CE-46CB-A4A2-98263C21939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9F635E-57E8-4896-9B17-79DA4D395DF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2F8BD0BC-DD75-4A6E-9308-827D36B4021A}">
      <dgm:prSet phldrT="[Text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pPr rtl="1"/>
          <a:r>
            <a:rPr lang="en-US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Changing Location</a:t>
          </a:r>
          <a:endParaRPr lang="ar-EG" b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0FA973A2-B35E-4011-897A-DD7D79889D3A}" type="parTrans" cxnId="{DDB627E1-146F-49E4-A80C-EA0DED48CEDD}">
      <dgm:prSet/>
      <dgm:spPr/>
      <dgm:t>
        <a:bodyPr/>
        <a:lstStyle/>
        <a:p>
          <a:pPr rtl="1"/>
          <a:endParaRPr lang="ar-EG"/>
        </a:p>
      </dgm:t>
    </dgm:pt>
    <dgm:pt modelId="{18732093-F5E6-4807-94AC-55358260F9D6}" type="sibTrans" cxnId="{DDB627E1-146F-49E4-A80C-EA0DED48CEDD}">
      <dgm:prSet/>
      <dgm:spPr/>
      <dgm:t>
        <a:bodyPr/>
        <a:lstStyle/>
        <a:p>
          <a:pPr rtl="1"/>
          <a:endParaRPr lang="ar-EG"/>
        </a:p>
      </dgm:t>
    </dgm:pt>
    <dgm:pt modelId="{0A782AC2-21B5-4051-847D-908C28803C10}">
      <dgm:prSet phldrT="[Text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pPr rtl="1"/>
          <a:r>
            <a:rPr lang="en-US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Lack of Focus</a:t>
          </a:r>
          <a:endParaRPr lang="ar-EG" b="1" dirty="0" smtClean="0">
            <a:solidFill>
              <a:schemeClr val="accent2">
                <a:lumMod val="60000"/>
                <a:lumOff val="40000"/>
              </a:schemeClr>
            </a:solidFill>
          </a:endParaRPr>
        </a:p>
        <a:p>
          <a:pPr rtl="1"/>
          <a:r>
            <a:rPr lang="en-US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The primary focus of the mobile</a:t>
          </a:r>
          <a:endParaRPr lang="ar-EG" b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56FA9EF4-B0CE-4C74-B8A0-FF2EE80F6C1E}" type="parTrans" cxnId="{27906768-7023-47EA-9859-0074B19154B0}">
      <dgm:prSet/>
      <dgm:spPr/>
      <dgm:t>
        <a:bodyPr/>
        <a:lstStyle/>
        <a:p>
          <a:pPr rtl="1"/>
          <a:endParaRPr lang="ar-EG"/>
        </a:p>
      </dgm:t>
    </dgm:pt>
    <dgm:pt modelId="{97BCF341-819D-452A-A775-61997DF80FE4}" type="sibTrans" cxnId="{27906768-7023-47EA-9859-0074B19154B0}">
      <dgm:prSet/>
      <dgm:spPr/>
      <dgm:t>
        <a:bodyPr/>
        <a:lstStyle/>
        <a:p>
          <a:pPr rtl="1"/>
          <a:endParaRPr lang="ar-EG"/>
        </a:p>
      </dgm:t>
    </dgm:pt>
    <dgm:pt modelId="{0AA0060B-553A-485E-80F8-FAC7C646A968}">
      <dgm:prSet phldrT="[Text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pPr rtl="1"/>
          <a:r>
            <a:rPr lang="en-US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Immediacy</a:t>
          </a:r>
          <a:endParaRPr lang="ar-EG" b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BC048101-9FBE-4B68-B4AA-F9A67D35E58D}" type="parTrans" cxnId="{3CBBC7B3-8A36-4B70-B515-D442BA42A5FD}">
      <dgm:prSet/>
      <dgm:spPr/>
      <dgm:t>
        <a:bodyPr/>
        <a:lstStyle/>
        <a:p>
          <a:pPr rtl="1"/>
          <a:endParaRPr lang="ar-EG"/>
        </a:p>
      </dgm:t>
    </dgm:pt>
    <dgm:pt modelId="{1D527DDB-F48D-4D6B-8057-E52AB839531C}" type="sibTrans" cxnId="{3CBBC7B3-8A36-4B70-B515-D442BA42A5FD}">
      <dgm:prSet/>
      <dgm:spPr/>
      <dgm:t>
        <a:bodyPr/>
        <a:lstStyle/>
        <a:p>
          <a:pPr rtl="1"/>
          <a:endParaRPr lang="ar-EG"/>
        </a:p>
      </dgm:t>
    </dgm:pt>
    <dgm:pt modelId="{2DD64598-5FB8-4E8F-B5FB-302D7A3360D8}">
      <dgm:prSet phldrT="[Text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pPr rtl="1"/>
          <a:r>
            <a:rPr lang="en-US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Abrupt Changes in Tasks</a:t>
          </a:r>
          <a:endParaRPr lang="ar-EG" b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27BD524E-F0E5-40C8-BADE-B56DC4316D61}" type="parTrans" cxnId="{4B904F34-9238-4C22-A52E-4B98E2D879EE}">
      <dgm:prSet/>
      <dgm:spPr/>
      <dgm:t>
        <a:bodyPr/>
        <a:lstStyle/>
        <a:p>
          <a:pPr rtl="1"/>
          <a:endParaRPr lang="ar-EG"/>
        </a:p>
      </dgm:t>
    </dgm:pt>
    <dgm:pt modelId="{0286165A-F8F3-4EDC-B84D-1E3807182EC7}" type="sibTrans" cxnId="{4B904F34-9238-4C22-A52E-4B98E2D879EE}">
      <dgm:prSet/>
      <dgm:spPr/>
      <dgm:t>
        <a:bodyPr/>
        <a:lstStyle/>
        <a:p>
          <a:pPr rtl="1"/>
          <a:endParaRPr lang="ar-EG"/>
        </a:p>
      </dgm:t>
    </dgm:pt>
    <dgm:pt modelId="{486F40AB-8FFF-4C89-B1E7-0AE524C3DD46}">
      <dgm:prSet phldrT="[Text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pPr rtl="1"/>
          <a:r>
            <a:rPr lang="en-US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Anywhere, Anytime</a:t>
          </a:r>
          <a:endParaRPr lang="ar-EG" b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2F14F72D-E969-45BC-B3E0-FCA3A1340F09}" type="parTrans" cxnId="{24E1E65D-CFFB-422A-8A0A-B816439EB00C}">
      <dgm:prSet/>
      <dgm:spPr/>
      <dgm:t>
        <a:bodyPr/>
        <a:lstStyle/>
        <a:p>
          <a:pPr rtl="1"/>
          <a:endParaRPr lang="ar-EG"/>
        </a:p>
      </dgm:t>
    </dgm:pt>
    <dgm:pt modelId="{F050C13E-5E74-4160-81BD-0D213ADB186B}" type="sibTrans" cxnId="{24E1E65D-CFFB-422A-8A0A-B816439EB00C}">
      <dgm:prSet/>
      <dgm:spPr/>
      <dgm:t>
        <a:bodyPr/>
        <a:lstStyle/>
        <a:p>
          <a:pPr rtl="1"/>
          <a:endParaRPr lang="ar-EG"/>
        </a:p>
      </dgm:t>
    </dgm:pt>
    <dgm:pt modelId="{A91C1DAB-0D8D-4C38-A582-68BB1B2CBF74}" type="pres">
      <dgm:prSet presAssocID="{699F635E-57E8-4896-9B17-79DA4D395D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DCDE6EE4-45BE-4086-96DB-D02845DD4B24}" type="pres">
      <dgm:prSet presAssocID="{699F635E-57E8-4896-9B17-79DA4D395DF7}" presName="cycle" presStyleCnt="0"/>
      <dgm:spPr/>
    </dgm:pt>
    <dgm:pt modelId="{D409DEBA-ACF1-4437-B577-5E9599C711A3}" type="pres">
      <dgm:prSet presAssocID="{2F8BD0BC-DD75-4A6E-9308-827D36B4021A}" presName="nodeFirstNode" presStyleLbl="node1" presStyleIdx="0" presStyleCnt="5" custRadScaleRad="105068" custRadScaleInc="22100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265B743A-05E7-4137-914B-F0E624E34A03}" type="pres">
      <dgm:prSet presAssocID="{18732093-F5E6-4807-94AC-55358260F9D6}" presName="sibTransFirstNode" presStyleLbl="bgShp" presStyleIdx="0" presStyleCnt="1"/>
      <dgm:spPr/>
      <dgm:t>
        <a:bodyPr/>
        <a:lstStyle/>
        <a:p>
          <a:pPr rtl="1"/>
          <a:endParaRPr lang="ar-EG"/>
        </a:p>
      </dgm:t>
    </dgm:pt>
    <dgm:pt modelId="{7471AB4A-CC1E-42AC-94B5-EBECCB0827AE}" type="pres">
      <dgm:prSet presAssocID="{0A782AC2-21B5-4051-847D-908C28803C10}" presName="nodeFollowingNodes" presStyleLbl="node1" presStyleIdx="1" presStyleCnt="5" custRadScaleRad="123733" custRadScaleInc="408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CD206484-2EF3-4708-8F67-39D9A2F07DBE}" type="pres">
      <dgm:prSet presAssocID="{0AA0060B-553A-485E-80F8-FAC7C646A968}" presName="nodeFollowingNodes" presStyleLbl="node1" presStyleIdx="2" presStyleCnt="5" custRadScaleRad="135954" custRadScaleInc="-4730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3495240-EC3B-463A-A367-03258C66BB7E}" type="pres">
      <dgm:prSet presAssocID="{2DD64598-5FB8-4E8F-B5FB-302D7A3360D8}" presName="nodeFollowingNodes" presStyleLbl="node1" presStyleIdx="3" presStyleCnt="5" custRadScaleRad="86941" custRadScaleInc="19103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76ADD41-A4E8-4EA5-A90B-72A16AB637F6}" type="pres">
      <dgm:prSet presAssocID="{486F40AB-8FFF-4C89-B1E7-0AE524C3DD46}" presName="nodeFollowingNodes" presStyleLbl="node1" presStyleIdx="4" presStyleCnt="5" custRadScaleRad="78371" custRadScaleInc="11730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</dgm:ptLst>
  <dgm:cxnLst>
    <dgm:cxn modelId="{4B904F34-9238-4C22-A52E-4B98E2D879EE}" srcId="{699F635E-57E8-4896-9B17-79DA4D395DF7}" destId="{2DD64598-5FB8-4E8F-B5FB-302D7A3360D8}" srcOrd="3" destOrd="0" parTransId="{27BD524E-F0E5-40C8-BADE-B56DC4316D61}" sibTransId="{0286165A-F8F3-4EDC-B84D-1E3807182EC7}"/>
    <dgm:cxn modelId="{DDB627E1-146F-49E4-A80C-EA0DED48CEDD}" srcId="{699F635E-57E8-4896-9B17-79DA4D395DF7}" destId="{2F8BD0BC-DD75-4A6E-9308-827D36B4021A}" srcOrd="0" destOrd="0" parTransId="{0FA973A2-B35E-4011-897A-DD7D79889D3A}" sibTransId="{18732093-F5E6-4807-94AC-55358260F9D6}"/>
    <dgm:cxn modelId="{24E1E65D-CFFB-422A-8A0A-B816439EB00C}" srcId="{699F635E-57E8-4896-9B17-79DA4D395DF7}" destId="{486F40AB-8FFF-4C89-B1E7-0AE524C3DD46}" srcOrd="4" destOrd="0" parTransId="{2F14F72D-E969-45BC-B3E0-FCA3A1340F09}" sibTransId="{F050C13E-5E74-4160-81BD-0D213ADB186B}"/>
    <dgm:cxn modelId="{F123D589-E68F-43E7-83AF-786BF5B2C8CE}" type="presOf" srcId="{18732093-F5E6-4807-94AC-55358260F9D6}" destId="{265B743A-05E7-4137-914B-F0E624E34A03}" srcOrd="0" destOrd="0" presId="urn:microsoft.com/office/officeart/2005/8/layout/cycle3"/>
    <dgm:cxn modelId="{2EB10A18-A142-4EA7-9EE8-7BFFB2D8DDFE}" type="presOf" srcId="{699F635E-57E8-4896-9B17-79DA4D395DF7}" destId="{A91C1DAB-0D8D-4C38-A582-68BB1B2CBF74}" srcOrd="0" destOrd="0" presId="urn:microsoft.com/office/officeart/2005/8/layout/cycle3"/>
    <dgm:cxn modelId="{E56BBFED-5E2A-4B2A-A811-41A8298178FB}" type="presOf" srcId="{0AA0060B-553A-485E-80F8-FAC7C646A968}" destId="{CD206484-2EF3-4708-8F67-39D9A2F07DBE}" srcOrd="0" destOrd="0" presId="urn:microsoft.com/office/officeart/2005/8/layout/cycle3"/>
    <dgm:cxn modelId="{3CBBC7B3-8A36-4B70-B515-D442BA42A5FD}" srcId="{699F635E-57E8-4896-9B17-79DA4D395DF7}" destId="{0AA0060B-553A-485E-80F8-FAC7C646A968}" srcOrd="2" destOrd="0" parTransId="{BC048101-9FBE-4B68-B4AA-F9A67D35E58D}" sibTransId="{1D527DDB-F48D-4D6B-8057-E52AB839531C}"/>
    <dgm:cxn modelId="{9D81E151-2214-404C-9E23-9AD3285D8FCB}" type="presOf" srcId="{0A782AC2-21B5-4051-847D-908C28803C10}" destId="{7471AB4A-CC1E-42AC-94B5-EBECCB0827AE}" srcOrd="0" destOrd="0" presId="urn:microsoft.com/office/officeart/2005/8/layout/cycle3"/>
    <dgm:cxn modelId="{FD926A63-66E4-4D54-8D73-23A0F436EA49}" type="presOf" srcId="{2DD64598-5FB8-4E8F-B5FB-302D7A3360D8}" destId="{D3495240-EC3B-463A-A367-03258C66BB7E}" srcOrd="0" destOrd="0" presId="urn:microsoft.com/office/officeart/2005/8/layout/cycle3"/>
    <dgm:cxn modelId="{FB45B046-B476-49DD-9ADA-7BCED9D1B97A}" type="presOf" srcId="{2F8BD0BC-DD75-4A6E-9308-827D36B4021A}" destId="{D409DEBA-ACF1-4437-B577-5E9599C711A3}" srcOrd="0" destOrd="0" presId="urn:microsoft.com/office/officeart/2005/8/layout/cycle3"/>
    <dgm:cxn modelId="{27906768-7023-47EA-9859-0074B19154B0}" srcId="{699F635E-57E8-4896-9B17-79DA4D395DF7}" destId="{0A782AC2-21B5-4051-847D-908C28803C10}" srcOrd="1" destOrd="0" parTransId="{56FA9EF4-B0CE-4C74-B8A0-FF2EE80F6C1E}" sibTransId="{97BCF341-819D-452A-A775-61997DF80FE4}"/>
    <dgm:cxn modelId="{EDF26DF9-C4A2-43DB-8DAF-14626CDCF5C6}" type="presOf" srcId="{486F40AB-8FFF-4C89-B1E7-0AE524C3DD46}" destId="{D76ADD41-A4E8-4EA5-A90B-72A16AB637F6}" srcOrd="0" destOrd="0" presId="urn:microsoft.com/office/officeart/2005/8/layout/cycle3"/>
    <dgm:cxn modelId="{6E7022B0-7B73-400D-9AB8-2881A50785C4}" type="presParOf" srcId="{A91C1DAB-0D8D-4C38-A582-68BB1B2CBF74}" destId="{DCDE6EE4-45BE-4086-96DB-D02845DD4B24}" srcOrd="0" destOrd="0" presId="urn:microsoft.com/office/officeart/2005/8/layout/cycle3"/>
    <dgm:cxn modelId="{387C8EF3-1C7A-4B71-84DC-56E8A4C7E85A}" type="presParOf" srcId="{DCDE6EE4-45BE-4086-96DB-D02845DD4B24}" destId="{D409DEBA-ACF1-4437-B577-5E9599C711A3}" srcOrd="0" destOrd="0" presId="urn:microsoft.com/office/officeart/2005/8/layout/cycle3"/>
    <dgm:cxn modelId="{85542196-FB95-41F2-9ABA-968388C04466}" type="presParOf" srcId="{DCDE6EE4-45BE-4086-96DB-D02845DD4B24}" destId="{265B743A-05E7-4137-914B-F0E624E34A03}" srcOrd="1" destOrd="0" presId="urn:microsoft.com/office/officeart/2005/8/layout/cycle3"/>
    <dgm:cxn modelId="{4D8C5DD7-C0C8-4E4A-A817-AEEF2E675B04}" type="presParOf" srcId="{DCDE6EE4-45BE-4086-96DB-D02845DD4B24}" destId="{7471AB4A-CC1E-42AC-94B5-EBECCB0827AE}" srcOrd="2" destOrd="0" presId="urn:microsoft.com/office/officeart/2005/8/layout/cycle3"/>
    <dgm:cxn modelId="{78E1C82C-A952-4EDB-BFC9-CA9732EDDC19}" type="presParOf" srcId="{DCDE6EE4-45BE-4086-96DB-D02845DD4B24}" destId="{CD206484-2EF3-4708-8F67-39D9A2F07DBE}" srcOrd="3" destOrd="0" presId="urn:microsoft.com/office/officeart/2005/8/layout/cycle3"/>
    <dgm:cxn modelId="{D9E0FF48-02B0-4198-A421-4A982F75F314}" type="presParOf" srcId="{DCDE6EE4-45BE-4086-96DB-D02845DD4B24}" destId="{D3495240-EC3B-463A-A367-03258C66BB7E}" srcOrd="4" destOrd="0" presId="urn:microsoft.com/office/officeart/2005/8/layout/cycle3"/>
    <dgm:cxn modelId="{A6F074AC-F83E-436C-B5DA-4F42AB945D88}" type="presParOf" srcId="{DCDE6EE4-45BE-4086-96DB-D02845DD4B24}" destId="{D76ADD41-A4E8-4EA5-A90B-72A16AB637F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D3C0-DD16-4AB1-99BF-9A9D4156E834}">
      <dsp:nvSpPr>
        <dsp:cNvPr id="0" name=""/>
        <dsp:cNvSpPr/>
      </dsp:nvSpPr>
      <dsp:spPr>
        <a:xfrm>
          <a:off x="2629631" y="1008794"/>
          <a:ext cx="2513136" cy="25131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Mobile computing system</a:t>
          </a:r>
          <a:endParaRPr lang="en-US" sz="2900" kern="1200" dirty="0"/>
        </a:p>
      </dsp:txBody>
      <dsp:txXfrm>
        <a:off x="2997671" y="1376834"/>
        <a:ext cx="1777056" cy="1777056"/>
      </dsp:txXfrm>
    </dsp:sp>
    <dsp:sp modelId="{C5EC3005-0B22-4F4C-AA9B-0BAB381FCCAE}">
      <dsp:nvSpPr>
        <dsp:cNvPr id="0" name=""/>
        <dsp:cNvSpPr/>
      </dsp:nvSpPr>
      <dsp:spPr>
        <a:xfrm>
          <a:off x="3257915" y="448"/>
          <a:ext cx="1256568" cy="12565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Mobile user</a:t>
          </a:r>
          <a:endParaRPr lang="en-US" sz="1200" b="1" kern="1200" dirty="0"/>
        </a:p>
      </dsp:txBody>
      <dsp:txXfrm>
        <a:off x="3441935" y="184468"/>
        <a:ext cx="888528" cy="888528"/>
      </dsp:txXfrm>
    </dsp:sp>
    <dsp:sp modelId="{58E76C97-7827-4894-9143-5F35A1839FC3}">
      <dsp:nvSpPr>
        <dsp:cNvPr id="0" name=""/>
        <dsp:cNvSpPr/>
      </dsp:nvSpPr>
      <dsp:spPr>
        <a:xfrm>
          <a:off x="4894545" y="1637078"/>
          <a:ext cx="1256568" cy="12565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Mobile device</a:t>
          </a:r>
          <a:endParaRPr lang="en-US" sz="1200" b="1" kern="1200" dirty="0"/>
        </a:p>
      </dsp:txBody>
      <dsp:txXfrm>
        <a:off x="5078565" y="1821098"/>
        <a:ext cx="888528" cy="888528"/>
      </dsp:txXfrm>
    </dsp:sp>
    <dsp:sp modelId="{36702E93-5B4E-4665-A73A-2BAF1139C1C6}">
      <dsp:nvSpPr>
        <dsp:cNvPr id="0" name=""/>
        <dsp:cNvSpPr/>
      </dsp:nvSpPr>
      <dsp:spPr>
        <a:xfrm>
          <a:off x="3257915" y="3273708"/>
          <a:ext cx="1256568" cy="12565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Mobile application</a:t>
          </a:r>
          <a:endParaRPr lang="en-US" sz="1200" b="1" kern="1200" dirty="0"/>
        </a:p>
      </dsp:txBody>
      <dsp:txXfrm>
        <a:off x="3441935" y="3457728"/>
        <a:ext cx="888528" cy="888528"/>
      </dsp:txXfrm>
    </dsp:sp>
    <dsp:sp modelId="{FEF4C220-65CE-46CB-A4A2-98263C21939A}">
      <dsp:nvSpPr>
        <dsp:cNvPr id="0" name=""/>
        <dsp:cNvSpPr/>
      </dsp:nvSpPr>
      <dsp:spPr>
        <a:xfrm>
          <a:off x="1621286" y="1637078"/>
          <a:ext cx="1256568" cy="12565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Mobile network</a:t>
          </a:r>
          <a:endParaRPr lang="en-US" sz="1200" b="1" kern="1200" dirty="0"/>
        </a:p>
      </dsp:txBody>
      <dsp:txXfrm>
        <a:off x="1805306" y="1821098"/>
        <a:ext cx="888528" cy="888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B743A-05E7-4137-914B-F0E624E34A03}">
      <dsp:nvSpPr>
        <dsp:cNvPr id="0" name=""/>
        <dsp:cNvSpPr/>
      </dsp:nvSpPr>
      <dsp:spPr>
        <a:xfrm>
          <a:off x="2327459" y="-28648"/>
          <a:ext cx="4499505" cy="4499505"/>
        </a:xfrm>
        <a:prstGeom prst="circularArrow">
          <a:avLst>
            <a:gd name="adj1" fmla="val 5544"/>
            <a:gd name="adj2" fmla="val 330680"/>
            <a:gd name="adj3" fmla="val 13768544"/>
            <a:gd name="adj4" fmla="val 1739045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9DEBA-ACF1-4437-B577-5E9599C711A3}">
      <dsp:nvSpPr>
        <dsp:cNvPr id="0" name=""/>
        <dsp:cNvSpPr/>
      </dsp:nvSpPr>
      <dsp:spPr>
        <a:xfrm>
          <a:off x="3520383" y="0"/>
          <a:ext cx="2113657" cy="1056828"/>
        </a:xfrm>
        <a:prstGeom prst="roundRect">
          <a:avLst/>
        </a:prstGeom>
        <a:solidFill>
          <a:schemeClr val="tx2">
            <a:lumMod val="10000"/>
            <a:lumOff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Changing Location</a:t>
          </a:r>
          <a:endParaRPr lang="ar-EG" sz="1700" b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3571973" y="51590"/>
        <a:ext cx="2010477" cy="953648"/>
      </dsp:txXfrm>
    </dsp:sp>
    <dsp:sp modelId="{7471AB4A-CC1E-42AC-94B5-EBECCB0827AE}">
      <dsp:nvSpPr>
        <dsp:cNvPr id="0" name=""/>
        <dsp:cNvSpPr/>
      </dsp:nvSpPr>
      <dsp:spPr>
        <a:xfrm>
          <a:off x="5345227" y="1283754"/>
          <a:ext cx="2113657" cy="1056828"/>
        </a:xfrm>
        <a:prstGeom prst="roundRect">
          <a:avLst/>
        </a:prstGeom>
        <a:solidFill>
          <a:schemeClr val="tx2">
            <a:lumMod val="10000"/>
            <a:lumOff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Lack of Focus</a:t>
          </a:r>
          <a:endParaRPr lang="ar-EG" sz="1700" b="1" kern="1200" dirty="0" smtClean="0">
            <a:solidFill>
              <a:schemeClr val="accent2">
                <a:lumMod val="60000"/>
                <a:lumOff val="40000"/>
              </a:schemeClr>
            </a:solidFill>
          </a:endParaRPr>
        </a:p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The primary focus of the mobile</a:t>
          </a:r>
          <a:endParaRPr lang="ar-EG" sz="1700" b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5396817" y="1335344"/>
        <a:ext cx="2010477" cy="953648"/>
      </dsp:txXfrm>
    </dsp:sp>
    <dsp:sp modelId="{CD206484-2EF3-4708-8F67-39D9A2F07DBE}">
      <dsp:nvSpPr>
        <dsp:cNvPr id="0" name=""/>
        <dsp:cNvSpPr/>
      </dsp:nvSpPr>
      <dsp:spPr>
        <a:xfrm>
          <a:off x="5410203" y="3048002"/>
          <a:ext cx="2113657" cy="1056828"/>
        </a:xfrm>
        <a:prstGeom prst="roundRect">
          <a:avLst/>
        </a:prstGeom>
        <a:solidFill>
          <a:schemeClr val="tx2">
            <a:lumMod val="10000"/>
            <a:lumOff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Immediacy</a:t>
          </a:r>
          <a:endParaRPr lang="ar-EG" sz="1700" b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5461793" y="3099592"/>
        <a:ext cx="2010477" cy="953648"/>
      </dsp:txXfrm>
    </dsp:sp>
    <dsp:sp modelId="{D3495240-EC3B-463A-A367-03258C66BB7E}">
      <dsp:nvSpPr>
        <dsp:cNvPr id="0" name=""/>
        <dsp:cNvSpPr/>
      </dsp:nvSpPr>
      <dsp:spPr>
        <a:xfrm>
          <a:off x="1828801" y="3048009"/>
          <a:ext cx="2113657" cy="1056828"/>
        </a:xfrm>
        <a:prstGeom prst="roundRect">
          <a:avLst/>
        </a:prstGeom>
        <a:solidFill>
          <a:schemeClr val="tx2">
            <a:lumMod val="10000"/>
            <a:lumOff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Abrupt Changes in Tasks</a:t>
          </a:r>
          <a:endParaRPr lang="ar-EG" sz="1700" b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1880391" y="3099599"/>
        <a:ext cx="2010477" cy="953648"/>
      </dsp:txXfrm>
    </dsp:sp>
    <dsp:sp modelId="{D76ADD41-A4E8-4EA5-A90B-72A16AB637F6}">
      <dsp:nvSpPr>
        <dsp:cNvPr id="0" name=""/>
        <dsp:cNvSpPr/>
      </dsp:nvSpPr>
      <dsp:spPr>
        <a:xfrm>
          <a:off x="1695527" y="1283755"/>
          <a:ext cx="2113657" cy="1056828"/>
        </a:xfrm>
        <a:prstGeom prst="roundRect">
          <a:avLst/>
        </a:prstGeom>
        <a:solidFill>
          <a:schemeClr val="tx2">
            <a:lumMod val="10000"/>
            <a:lumOff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Anywhere, Anytime</a:t>
          </a:r>
          <a:endParaRPr lang="ar-EG" sz="1700" b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1747117" y="1335345"/>
        <a:ext cx="2010477" cy="95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F6AE31-9C5B-40CF-BFD3-3C8ECE7E91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4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5B971D-B4E9-46B7-B733-64DC22ED9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9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82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68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5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7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4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7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3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3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8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6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1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971D-B4E9-46B7-B733-64DC22ED9A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4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6317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63182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63171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63172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183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63179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263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58C6EA-1C96-4031-B1D0-5D9373ADB6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8C7A8-148D-43A9-AC72-8230637AB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1E583-25A5-4AEC-B9F1-F3F4B0227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8F498-D91F-4319-B269-F640742C4F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3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02FE-BB35-42D4-AFD4-BBE4F896AD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CC72-0BDC-4FAF-9CD0-9E1316AE5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395C-CA07-46FF-BCFC-3B1C923B7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17736-E73E-40B8-BDAB-E12D06B855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F339B-ECB1-4EDB-9555-0F6A8F5E61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40A60-4748-4F2A-A7B6-156D273263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7FE9B-2DE1-44CA-83EA-0081FF2E22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156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62155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2146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62148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13CF157-0847-448F-86F2-95DF6943EA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1400" b="1" i="1" dirty="0" smtClean="0">
                <a:solidFill>
                  <a:schemeClr val="tx1"/>
                </a:solidFill>
              </a:rPr>
              <a:t>Reference</a:t>
            </a:r>
          </a:p>
          <a:p>
            <a:pPr algn="just"/>
            <a:r>
              <a:rPr lang="en-US" sz="1400" b="1" i="1" dirty="0" smtClean="0">
                <a:solidFill>
                  <a:schemeClr val="tx1"/>
                </a:solidFill>
              </a:rPr>
              <a:t>“MOBILE COMPUTING PRINCIPLES,  DESIGNING </a:t>
            </a:r>
            <a:r>
              <a:rPr lang="en-US" sz="1400" b="1" i="1" dirty="0">
                <a:solidFill>
                  <a:schemeClr val="tx1"/>
                </a:solidFill>
              </a:rPr>
              <a:t>AND DEVELOPING</a:t>
            </a:r>
          </a:p>
          <a:p>
            <a:pPr algn="just"/>
            <a:r>
              <a:rPr lang="en-US" sz="1400" b="1" i="1" dirty="0">
                <a:solidFill>
                  <a:schemeClr val="tx1"/>
                </a:solidFill>
              </a:rPr>
              <a:t>MOBILE APPLICATIONS </a:t>
            </a:r>
            <a:r>
              <a:rPr lang="en-US" sz="1400" b="1" i="1" dirty="0" smtClean="0">
                <a:solidFill>
                  <a:schemeClr val="tx1"/>
                </a:solidFill>
              </a:rPr>
              <a:t>WITH UML </a:t>
            </a:r>
            <a:r>
              <a:rPr lang="en-US" sz="1400" b="1" i="1" dirty="0">
                <a:solidFill>
                  <a:schemeClr val="tx1"/>
                </a:solidFill>
              </a:rPr>
              <a:t>AND </a:t>
            </a:r>
            <a:r>
              <a:rPr lang="en-US" sz="1400" b="1" i="1" dirty="0" smtClean="0">
                <a:solidFill>
                  <a:schemeClr val="tx1"/>
                </a:solidFill>
              </a:rPr>
              <a:t>XML”, REZA </a:t>
            </a:r>
            <a:r>
              <a:rPr lang="en-US" sz="1400" b="1" i="1" dirty="0">
                <a:solidFill>
                  <a:schemeClr val="tx1"/>
                </a:solidFill>
              </a:rPr>
              <a:t>B’FAR</a:t>
            </a:r>
            <a:endParaRPr lang="en-US" sz="1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2- Dimensions of 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dimensions of </a:t>
            </a:r>
            <a:r>
              <a:rPr lang="en-US" b="1" i="1" dirty="0" smtClean="0">
                <a:solidFill>
                  <a:srgbClr val="FF0000"/>
                </a:solidFill>
              </a:rPr>
              <a:t>mobility</a:t>
            </a:r>
            <a:r>
              <a:rPr lang="en-US" b="1" dirty="0" smtClean="0">
                <a:solidFill>
                  <a:srgbClr val="FF0000"/>
                </a:solidFill>
              </a:rPr>
              <a:t>  are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that allow us to qualify our problem of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mobile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applications and mobile computing systems.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mobility are not completely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orthogonal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each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 are limitations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continued</a:t>
            </a:r>
            <a:endParaRPr lang="en-US" sz="3200" dirty="0"/>
          </a:p>
        </p:txBody>
      </p:sp>
      <p:pic>
        <p:nvPicPr>
          <p:cNvPr id="303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84" y="1600200"/>
            <a:ext cx="7700415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 smtClean="0"/>
              <a:t>2.1  Location awareness</a:t>
            </a:r>
            <a:br>
              <a:rPr lang="en-US" sz="3600" b="1" i="1" dirty="0" smtClean="0"/>
            </a:b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acquiring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information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connectivity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network-based infrastructure.</a:t>
            </a:r>
          </a:p>
          <a:p>
            <a:pPr marL="0" indent="0" algn="just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localization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sensitivity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sz="3200" b="1" i="1" u="none" strike="noStrike" kern="1200" baseline="0" dirty="0" smtClean="0">
                <a:solidFill>
                  <a:schemeClr val="tx1"/>
                </a:solidFill>
                <a:latin typeface="Arial" charset="0"/>
              </a:rPr>
              <a:t>challenges and opportunities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for collecting and using the location of the user and the device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simply be prompted for his or her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(user unfriendly)</a:t>
            </a:r>
          </a:p>
          <a:p>
            <a:r>
              <a:rPr lang="en-US" dirty="0" smtClean="0"/>
              <a:t>Location-sensing technology</a:t>
            </a:r>
          </a:p>
          <a:p>
            <a:pPr>
              <a:buFont typeface="Wingdings" pitchFamily="2" charset="2"/>
              <a:buChar char="ü"/>
            </a:pP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Triangulation</a:t>
            </a:r>
          </a:p>
          <a:p>
            <a:endParaRPr lang="en-US" dirty="0"/>
          </a:p>
        </p:txBody>
      </p:sp>
      <p:pic>
        <p:nvPicPr>
          <p:cNvPr id="304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50387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-based methods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 the relative position of 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unknown point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known point.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Scene </a:t>
            </a:r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relies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image processing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topographical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 to calculate the location of the unknown point based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of the unknown point from a known 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/>
                </a:solidFill>
              </a:rPr>
              <a:t>2.2 Quality </a:t>
            </a:r>
            <a:r>
              <a:rPr lang="en-US" b="1" i="1" dirty="0">
                <a:solidFill>
                  <a:schemeClr val="tx2"/>
                </a:solidFill>
              </a:rPr>
              <a:t>of </a:t>
            </a:r>
            <a:r>
              <a:rPr lang="en-US" b="1" i="1" dirty="0" smtClean="0">
                <a:solidFill>
                  <a:schemeClr val="tx2"/>
                </a:solidFill>
              </a:rPr>
              <a:t>Service (</a:t>
            </a:r>
            <a:r>
              <a:rPr lang="en-US" b="1" i="1" dirty="0" err="1" smtClean="0">
                <a:solidFill>
                  <a:schemeClr val="tx2"/>
                </a:solidFill>
              </a:rPr>
              <a:t>QoS</a:t>
            </a:r>
            <a:r>
              <a:rPr lang="en-US" b="1" i="1" dirty="0" smtClean="0">
                <a:solidFill>
                  <a:schemeClr val="tx2"/>
                </a:solidFill>
              </a:rPr>
              <a:t>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Moving from one physical location to another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cause some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disconnected time from 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and type of the available network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connectivity can significantly affect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connectivity and QOS need to be taken into account while designing a mobile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QoS</a:t>
            </a:r>
            <a:r>
              <a:rPr lang="en-US" i="1" dirty="0" smtClean="0"/>
              <a:t>: </a:t>
            </a:r>
          </a:p>
          <a:p>
            <a:r>
              <a:rPr lang="en-US" dirty="0" smtClean="0"/>
              <a:t>Available bandwidth</a:t>
            </a:r>
          </a:p>
          <a:p>
            <a:r>
              <a:rPr lang="en-US" dirty="0" smtClean="0"/>
              <a:t>Probability of connectivity</a:t>
            </a:r>
          </a:p>
          <a:p>
            <a:r>
              <a:rPr lang="en-US" dirty="0" smtClean="0"/>
              <a:t>Statistical traffic measurements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mobile applications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know how to stop working when the application suddenly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disconnects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network and then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when it connects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provided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network operator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Designing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 their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and functionality to the available bandwidth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 smtClean="0"/>
              <a:t>2.3 </a:t>
            </a:r>
            <a:r>
              <a:rPr lang="en-US" sz="4000" b="1" i="1" dirty="0" smtClean="0">
                <a:solidFill>
                  <a:schemeClr val="tx2"/>
                </a:solidFill>
              </a:rPr>
              <a:t>Limited </a:t>
            </a:r>
            <a:r>
              <a:rPr lang="en-US" sz="4000" b="1" i="1" dirty="0">
                <a:solidFill>
                  <a:schemeClr val="tx2"/>
                </a:solidFill>
              </a:rPr>
              <a:t>Device Storage and CPU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i="1" dirty="0" smtClean="0"/>
          </a:p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sz="3600" i="1" dirty="0" smtClean="0"/>
              <a:t>Size and Portability</a:t>
            </a:r>
          </a:p>
          <a:p>
            <a:pPr marL="0" indent="0" algn="ctr">
              <a:buNone/>
            </a:pPr>
            <a:r>
              <a:rPr lang="en-US" sz="3600" i="1" dirty="0"/>
              <a:t>&amp;</a:t>
            </a:r>
            <a:endParaRPr lang="en-US" sz="3600" i="1" dirty="0" smtClean="0"/>
          </a:p>
          <a:p>
            <a:pPr marL="0" indent="0" algn="ctr">
              <a:buNone/>
            </a:pPr>
            <a:r>
              <a:rPr lang="en-US" sz="3600" i="1" dirty="0" smtClean="0"/>
              <a:t>Size and performance</a:t>
            </a:r>
            <a:endParaRPr lang="en-US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i="1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Dimensions </a:t>
            </a: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Mobile </a:t>
            </a: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</a:t>
            </a:r>
            <a:endParaRPr lang="en-US" b="1" i="1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of the Mobile </a:t>
            </a: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Architecture </a:t>
            </a: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Mobile Software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 physical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limitation imposes boundaries on volatile storage, nonvolatile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storage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CPU on mobile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comes to mobile systems and devices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smaller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nearly always better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2.4 </a:t>
            </a:r>
            <a:r>
              <a:rPr lang="en-US" b="1" i="1" dirty="0" smtClean="0">
                <a:solidFill>
                  <a:schemeClr val="tx2"/>
                </a:solidFill>
              </a:rPr>
              <a:t>Limited </a:t>
            </a:r>
            <a:r>
              <a:rPr lang="en-US" b="1" i="1" dirty="0">
                <a:solidFill>
                  <a:schemeClr val="tx2"/>
                </a:solidFill>
              </a:rPr>
              <a:t>Power Supply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power supply has a direct or an indirect effect on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everything in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mobile device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i="1" u="sng" dirty="0" smtClean="0"/>
              <a:t>Challenges:</a:t>
            </a:r>
          </a:p>
          <a:p>
            <a:r>
              <a:rPr lang="en-US" dirty="0" smtClean="0"/>
              <a:t>Battery life</a:t>
            </a:r>
          </a:p>
          <a:p>
            <a:r>
              <a:rPr lang="en-US" dirty="0" smtClean="0"/>
              <a:t>Mobility effect on battery life</a:t>
            </a:r>
          </a:p>
          <a:p>
            <a:r>
              <a:rPr lang="en-US" dirty="0" smtClean="0"/>
              <a:t>Connectivity effect on battery life</a:t>
            </a:r>
          </a:p>
          <a:p>
            <a:r>
              <a:rPr lang="en-US" dirty="0" smtClean="0"/>
              <a:t>Battery management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OS or App job?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Platforms should provide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monitoring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remaining power and other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related power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 and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an effect on the control over the variation of the CPU activity,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in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 has an effect on the control over 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consumed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2.5 </a:t>
            </a:r>
            <a:r>
              <a:rPr lang="en-US" b="1" i="1" dirty="0" smtClean="0">
                <a:solidFill>
                  <a:schemeClr val="tx2"/>
                </a:solidFill>
              </a:rPr>
              <a:t>Varying </a:t>
            </a:r>
            <a:r>
              <a:rPr lang="en-US" b="1" i="1" dirty="0">
                <a:solidFill>
                  <a:schemeClr val="tx2"/>
                </a:solidFill>
              </a:rPr>
              <a:t>User Interfaces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Stationary application users have more efficient user interface capabilities than mobile application users 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Multichannel systems</a:t>
            </a:r>
            <a:endParaRPr lang="en-US" dirty="0" smtClean="0"/>
          </a:p>
          <a:p>
            <a:r>
              <a:rPr lang="en-US" dirty="0" smtClean="0"/>
              <a:t>This is not true for all application</a:t>
            </a:r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The challenge is how to choose the best UI for the context</a:t>
            </a:r>
          </a:p>
          <a:p>
            <a:pPr marL="0" indent="0" algn="ctr">
              <a:buNone/>
            </a:pP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User interfaces are difficult to design and implement for the following </a:t>
            </a:r>
            <a:r>
              <a:rPr lang="en-US" sz="2000" dirty="0" smtClean="0">
                <a:solidFill>
                  <a:schemeClr val="tx1"/>
                </a:solidFill>
              </a:rPr>
              <a:t>reasons:</a:t>
            </a: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dirty="0">
                <a:solidFill>
                  <a:schemeClr val="tx1"/>
                </a:solidFill>
              </a:rPr>
              <a:t>Designers have difficulties learning the user’s tasks.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2. </a:t>
            </a:r>
            <a:r>
              <a:rPr lang="en-US" sz="2000" dirty="0">
                <a:solidFill>
                  <a:schemeClr val="tx1"/>
                </a:solidFill>
              </a:rPr>
              <a:t>The tasks and domains are complex.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3. </a:t>
            </a:r>
            <a:r>
              <a:rPr lang="en-US" sz="2000" dirty="0">
                <a:solidFill>
                  <a:schemeClr val="tx1"/>
                </a:solidFill>
              </a:rPr>
              <a:t>A balance must be achieved among the many different design </a:t>
            </a:r>
            <a:r>
              <a:rPr lang="en-US" sz="2000" dirty="0" smtClean="0">
                <a:solidFill>
                  <a:schemeClr val="tx1"/>
                </a:solidFill>
              </a:rPr>
              <a:t>aspects.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4. </a:t>
            </a:r>
            <a:r>
              <a:rPr lang="en-US" sz="2000" dirty="0">
                <a:solidFill>
                  <a:schemeClr val="tx1"/>
                </a:solidFill>
              </a:rPr>
              <a:t>The existing theories and guidelines are not sufficient.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5. </a:t>
            </a:r>
            <a:r>
              <a:rPr lang="en-US" sz="2000" dirty="0">
                <a:solidFill>
                  <a:schemeClr val="tx1"/>
                </a:solidFill>
              </a:rPr>
              <a:t>Iterative design is difficult.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6. </a:t>
            </a:r>
            <a:r>
              <a:rPr lang="en-US" sz="2000" dirty="0">
                <a:solidFill>
                  <a:schemeClr val="tx1"/>
                </a:solidFill>
              </a:rPr>
              <a:t>There are real-time requirements for handling input events.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7. </a:t>
            </a:r>
            <a:r>
              <a:rPr lang="en-US" sz="2000" dirty="0">
                <a:solidFill>
                  <a:schemeClr val="tx1"/>
                </a:solidFill>
              </a:rPr>
              <a:t>It is difficult to test user interface software.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8. </a:t>
            </a:r>
            <a:r>
              <a:rPr lang="en-US" sz="2000" dirty="0">
                <a:solidFill>
                  <a:schemeClr val="tx1"/>
                </a:solidFill>
              </a:rPr>
              <a:t>Today’s languages do not provide support for user interfaces.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9. </a:t>
            </a:r>
            <a:r>
              <a:rPr lang="en-US" sz="2000" dirty="0">
                <a:solidFill>
                  <a:schemeClr val="tx1"/>
                </a:solidFill>
              </a:rPr>
              <a:t>Programmers report an added difficulty of modularization of user </a:t>
            </a:r>
            <a:r>
              <a:rPr lang="en-US" sz="2000" dirty="0" smtClean="0">
                <a:solidFill>
                  <a:schemeClr val="tx1"/>
                </a:solidFill>
              </a:rPr>
              <a:t>interface software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2.6 </a:t>
            </a:r>
            <a:r>
              <a:rPr lang="en-US" b="1" i="1" dirty="0" smtClean="0">
                <a:solidFill>
                  <a:schemeClr val="tx2"/>
                </a:solidFill>
              </a:rPr>
              <a:t>Platform </a:t>
            </a:r>
            <a:r>
              <a:rPr lang="en-US" b="1" i="1" dirty="0">
                <a:solidFill>
                  <a:schemeClr val="tx2"/>
                </a:solidFill>
              </a:rPr>
              <a:t>Proliferation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commercial competence in the world of mobile devices, every manufacture has his own platform proliferation (android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affects the device supported-applications</a:t>
            </a:r>
          </a:p>
          <a:p>
            <a:r>
              <a:rPr lang="en-US" dirty="0" smtClean="0"/>
              <a:t>Platform proliferation heighten the importance of designing and developing mobile devices independent of the platforms</a:t>
            </a:r>
          </a:p>
          <a:p>
            <a:r>
              <a:rPr lang="en-US" dirty="0" smtClean="0"/>
              <a:t>UML based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2.7 </a:t>
            </a:r>
            <a:r>
              <a:rPr lang="en-US" b="1" i="1" dirty="0" smtClean="0">
                <a:solidFill>
                  <a:schemeClr val="tx2"/>
                </a:solidFill>
              </a:rPr>
              <a:t>Active </a:t>
            </a:r>
            <a:r>
              <a:rPr lang="en-US" b="1" i="1" dirty="0">
                <a:solidFill>
                  <a:schemeClr val="tx2"/>
                </a:solidFill>
              </a:rPr>
              <a:t>Transactions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transaction</a:t>
            </a:r>
          </a:p>
          <a:p>
            <a:r>
              <a:rPr lang="en-US" dirty="0" smtClean="0"/>
              <a:t>Active transaction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  synchronous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asynchronous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en-US" sz="3600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OF THE MOBILE USER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666659"/>
              </p:ext>
            </p:extLst>
          </p:nvPr>
        </p:nvGraphicFramePr>
        <p:xfrm>
          <a:off x="609600" y="1600200"/>
          <a:ext cx="8229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  ARCHITECTURE OF MOBILE SOFTWARE APPLICATIONS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529387" cy="434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b="1" i="1" dirty="0" smtClean="0"/>
          </a:p>
          <a:p>
            <a:pPr marL="0" indent="0" algn="ctr">
              <a:buNone/>
            </a:pPr>
            <a:endParaRPr lang="en-US" sz="4400" b="1" i="1" dirty="0"/>
          </a:p>
          <a:p>
            <a:pPr marL="0" indent="0" algn="ctr">
              <a:buNone/>
            </a:pPr>
            <a:r>
              <a:rPr lang="en-US" sz="4400" b="1" i="1" dirty="0" smtClean="0"/>
              <a:t>Thanks- Questions !</a:t>
            </a:r>
            <a:endParaRPr lang="ar-EG" sz="44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 sz="4000" b="1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Mobile computing </a:t>
            </a:r>
            <a:r>
              <a:rPr lang="en-US" i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systems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computing systems that may be easily moved physically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whose computing capabilities may be used while they are being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laptops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personal digital assistants (PDAs), and mobile phones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App. Puzzle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093277"/>
              </p:ext>
            </p:extLst>
          </p:nvPr>
        </p:nvGraphicFramePr>
        <p:xfrm>
          <a:off x="914400" y="1600200"/>
          <a:ext cx="77724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mobile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computing system can do set of properties a stationary computing </a:t>
            </a:r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can’t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mobility includes: </a:t>
            </a:r>
          </a:p>
          <a:p>
            <a:pPr marL="0" indent="0" algn="just">
              <a:buNone/>
            </a:pPr>
            <a:r>
              <a:rPr lang="en-US" b="1" kern="1200" dirty="0" smtClean="0">
                <a:latin typeface="Arial" charset="0"/>
              </a:rPr>
              <a:t>- 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moving between different geographical</a:t>
            </a:r>
            <a:r>
              <a:rPr lang="en-US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locations</a:t>
            </a:r>
          </a:p>
          <a:p>
            <a:pPr marL="0" indent="0" algn="just">
              <a:buNone/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 moving between different networks</a:t>
            </a:r>
          </a:p>
          <a:p>
            <a:pPr marL="0" indent="0" algn="just">
              <a:buNone/>
            </a:pPr>
            <a:r>
              <a:rPr lang="en-US" kern="1200" dirty="0" smtClean="0">
                <a:latin typeface="Arial" charset="0"/>
              </a:rPr>
              <a:t>- 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moving between different applications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Advantages of mobile computing systems: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Prevalent wireless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connectivity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Small size 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mobility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nature of their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sources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functionalities that are particularly suited to 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user.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2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20000" cy="443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1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i="1" dirty="0" smtClean="0">
                <a:solidFill>
                  <a:srgbClr val="FF0000"/>
                </a:solidFill>
              </a:rPr>
              <a:t>Is wireless mobile ?</a:t>
            </a:r>
          </a:p>
          <a:p>
            <a:pPr marL="0" indent="0" algn="ctr">
              <a:buNone/>
            </a:pPr>
            <a:r>
              <a:rPr lang="en-US" sz="4000" b="1" i="1" dirty="0" smtClean="0">
                <a:solidFill>
                  <a:srgbClr val="FF0000"/>
                </a:solidFill>
              </a:rPr>
              <a:t>Or</a:t>
            </a:r>
          </a:p>
          <a:p>
            <a:pPr marL="0" indent="0" algn="ctr">
              <a:buNone/>
            </a:pPr>
            <a:r>
              <a:rPr lang="en-US" sz="4000" b="1" i="1" dirty="0" smtClean="0">
                <a:solidFill>
                  <a:srgbClr val="FF0000"/>
                </a:solidFill>
              </a:rPr>
              <a:t>Is mobile wireless ? 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IT412 - Mobile Computing - Introduction © Assoc.Prof.Noha A.Hikal 2018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 design template">
  <a:themeElements>
    <a:clrScheme name="Office Them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 design template</Template>
  <TotalTime>515</TotalTime>
  <Words>1171</Words>
  <Application>Microsoft Office PowerPoint</Application>
  <PresentationFormat>On-screen Show (4:3)</PresentationFormat>
  <Paragraphs>196</Paragraphs>
  <Slides>29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Layers design template</vt:lpstr>
      <vt:lpstr>Lecture 1 Introduction to Mobile Computing</vt:lpstr>
      <vt:lpstr>Contents</vt:lpstr>
      <vt:lpstr>Introduction</vt:lpstr>
      <vt:lpstr>Mobile App. Puzzle</vt:lpstr>
      <vt:lpstr>Why mobile computing?</vt:lpstr>
      <vt:lpstr>Advantages of mobile computing systems:</vt:lpstr>
      <vt:lpstr>Brief History</vt:lpstr>
      <vt:lpstr>Brief History</vt:lpstr>
      <vt:lpstr>PowerPoint Presentation</vt:lpstr>
      <vt:lpstr>2- Dimensions of mobility</vt:lpstr>
      <vt:lpstr>continued</vt:lpstr>
      <vt:lpstr>2.1  Location awareness </vt:lpstr>
      <vt:lpstr>continued</vt:lpstr>
      <vt:lpstr>continued</vt:lpstr>
      <vt:lpstr>continued</vt:lpstr>
      <vt:lpstr>2.2 Quality of Service (QoS)</vt:lpstr>
      <vt:lpstr>continued</vt:lpstr>
      <vt:lpstr>continued</vt:lpstr>
      <vt:lpstr>2.3 Limited Device Storage and CPU</vt:lpstr>
      <vt:lpstr>continued</vt:lpstr>
      <vt:lpstr>2.4 Limited Power Supply</vt:lpstr>
      <vt:lpstr>continued</vt:lpstr>
      <vt:lpstr>2.5 Varying User Interfaces</vt:lpstr>
      <vt:lpstr>continued</vt:lpstr>
      <vt:lpstr>2.6 Platform Proliferation</vt:lpstr>
      <vt:lpstr>2.7 Active Transactions</vt:lpstr>
      <vt:lpstr>3- CONDITION OF THE MOBILE USER</vt:lpstr>
      <vt:lpstr>4-  ARCHITECTURE OF MOBILE SOFTWARE APPLICATIONS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Mobile Computing</dc:title>
  <dc:creator>USER</dc:creator>
  <cp:lastModifiedBy>hp</cp:lastModifiedBy>
  <cp:revision>61</cp:revision>
  <cp:lastPrinted>1601-01-01T00:00:00Z</cp:lastPrinted>
  <dcterms:created xsi:type="dcterms:W3CDTF">2018-08-07T18:06:10Z</dcterms:created>
  <dcterms:modified xsi:type="dcterms:W3CDTF">2018-10-14T06:36:17Z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TC102037771033</vt:lpwstr>
  </property>
</Properties>
</file>