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5" r:id="rId4"/>
    <p:sldId id="345" r:id="rId5"/>
    <p:sldId id="346" r:id="rId6"/>
    <p:sldId id="347" r:id="rId7"/>
    <p:sldId id="348" r:id="rId8"/>
    <p:sldId id="312" r:id="rId9"/>
    <p:sldId id="321" r:id="rId10"/>
    <p:sldId id="322" r:id="rId11"/>
    <p:sldId id="323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3" r:id="rId29"/>
    <p:sldId id="344" r:id="rId30"/>
    <p:sldId id="289" r:id="rId31"/>
    <p:sldId id="28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6335" autoAdjust="0"/>
  </p:normalViewPr>
  <p:slideViewPr>
    <p:cSldViewPr>
      <p:cViewPr>
        <p:scale>
          <a:sx n="60" d="100"/>
          <a:sy n="60" d="100"/>
        </p:scale>
        <p:origin x="-165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IT412 - Mobile Computing - Introduction ©</a:t>
            </a:r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F6AE31-9C5B-40CF-BFD3-3C8ECE7E91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40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IT412 - Mobile Computing - Introduction ©</a:t>
            </a:r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5B971D-B4E9-46B7-B733-64DC22ED9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99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B4E5E-BFCD-4536-B16D-A988A584F1DA}" type="slidenum">
              <a:rPr lang="en-US"/>
              <a:pPr/>
              <a:t>9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0D5E6-AEC4-4124-BBE4-A1306DBFA1C4}" type="slidenum">
              <a:rPr lang="en-US"/>
              <a:pPr/>
              <a:t>10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B50BE-E9C7-4BE7-B90A-2A356089C9FC}" type="slidenum">
              <a:rPr lang="en-US"/>
              <a:pPr/>
              <a:t>11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14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616D-5CDA-4360-BFAB-D2182F6E0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616D-5CDA-4360-BFAB-D2182F6E0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3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616D-5CDA-4360-BFAB-D2182F6E0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6317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63182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63171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63172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183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63179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263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58C6EA-1C96-4031-B1D0-5D9373ADB6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8C7A8-148D-43A9-AC72-8230637AB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1E583-25A5-4AEC-B9F1-F3F4B0227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8F498-D91F-4319-B269-F640742C4F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3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02FE-BB35-42D4-AFD4-BBE4F896AD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CC72-0BDC-4FAF-9CD0-9E1316AE5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395C-CA07-46FF-BCFC-3B1C923B7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17736-E73E-40B8-BDAB-E12D06B855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F339B-ECB1-4EDB-9555-0F6A8F5E61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40A60-4748-4F2A-A7B6-156D273263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7FE9B-2DE1-44CA-83EA-0081FF2E22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156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62155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2146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62148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13CF157-0847-448F-86F2-95DF6943EA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9.bin"/><Relationship Id="rId26" Type="http://schemas.openxmlformats.org/officeDocument/2006/relationships/oleObject" Target="../embeddings/oleObject47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42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41.bin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53.bin"/><Relationship Id="rId5" Type="http://schemas.openxmlformats.org/officeDocument/2006/relationships/image" Target="../media/image8.png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4.bin"/><Relationship Id="rId28" Type="http://schemas.openxmlformats.org/officeDocument/2006/relationships/oleObject" Target="../embeddings/oleObject49.bin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7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43.bin"/><Relationship Id="rId27" Type="http://schemas.openxmlformats.org/officeDocument/2006/relationships/oleObject" Target="../embeddings/oleObject48.bin"/><Relationship Id="rId30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73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68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7.bin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9.bin"/><Relationship Id="rId5" Type="http://schemas.openxmlformats.org/officeDocument/2006/relationships/image" Target="../media/image8.png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70.bin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7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9.bin"/><Relationship Id="rId27" Type="http://schemas.openxmlformats.org/officeDocument/2006/relationships/oleObject" Target="../embeddings/oleObject74.bin"/><Relationship Id="rId30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9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4.bin"/><Relationship Id="rId34" Type="http://schemas.openxmlformats.org/officeDocument/2006/relationships/oleObject" Target="../embeddings/oleObject27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5.bin"/><Relationship Id="rId5" Type="http://schemas.openxmlformats.org/officeDocument/2006/relationships/image" Target="../media/image8.png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6.bin"/><Relationship Id="rId28" Type="http://schemas.openxmlformats.org/officeDocument/2006/relationships/oleObject" Target="../embeddings/oleObject21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7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5.bin"/><Relationship Id="rId27" Type="http://schemas.openxmlformats.org/officeDocument/2006/relationships/oleObject" Target="../embeddings/oleObject20.bin"/><Relationship Id="rId30" Type="http://schemas.openxmlformats.org/officeDocument/2006/relationships/oleObject" Target="../embeddings/oleObject23.bin"/><Relationship Id="rId35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Lecture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3-4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SATELLITE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1400" b="1" i="1" dirty="0" smtClean="0">
                <a:solidFill>
                  <a:schemeClr val="tx1"/>
                </a:solidFill>
              </a:rPr>
              <a:t>Reference</a:t>
            </a:r>
          </a:p>
          <a:p>
            <a:pPr algn="just"/>
            <a:r>
              <a:rPr lang="en-US" sz="1400" b="1" i="1" dirty="0" smtClean="0">
                <a:solidFill>
                  <a:schemeClr val="tx1"/>
                </a:solidFill>
              </a:rPr>
              <a:t>“</a:t>
            </a:r>
            <a:r>
              <a:rPr lang="en-US" sz="1400" b="1" dirty="0" smtClean="0"/>
              <a:t>INTRODUCTION TO WIRELESS AND MOBILE SYSTEMS</a:t>
            </a:r>
            <a:r>
              <a:rPr lang="en-US" sz="1400" b="1" i="1" dirty="0" smtClean="0">
                <a:solidFill>
                  <a:schemeClr val="tx1"/>
                </a:solidFill>
              </a:rPr>
              <a:t>”, DHARMA ARAWAL</a:t>
            </a:r>
            <a:endParaRPr lang="en-US" sz="1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8C6EA-1C96-4031-B1D0-5D9373ADB6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6: Wireless and Mobile Networks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Elements of a wireless network</a:t>
            </a:r>
          </a:p>
        </p:txBody>
      </p:sp>
      <p:sp>
        <p:nvSpPr>
          <p:cNvPr id="397315" name="Oval 3"/>
          <p:cNvSpPr>
            <a:spLocks noChangeArrowheads="1"/>
          </p:cNvSpPr>
          <p:nvPr/>
        </p:nvSpPr>
        <p:spPr bwMode="auto">
          <a:xfrm>
            <a:off x="4940300" y="466725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grpSp>
        <p:nvGrpSpPr>
          <p:cNvPr id="397316" name="Group 4"/>
          <p:cNvGrpSpPr>
            <a:grpSpLocks/>
          </p:cNvGrpSpPr>
          <p:nvPr/>
        </p:nvGrpSpPr>
        <p:grpSpPr bwMode="auto">
          <a:xfrm>
            <a:off x="3059113" y="2781300"/>
            <a:ext cx="2362200" cy="1762125"/>
            <a:chOff x="3839" y="1737"/>
            <a:chExt cx="1488" cy="1110"/>
          </a:xfrm>
        </p:grpSpPr>
        <p:sp>
          <p:nvSpPr>
            <p:cNvPr id="397317" name="Freeform 5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4075" y="1947"/>
              <a:ext cx="10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/>
                <a:t>network </a:t>
              </a:r>
            </a:p>
            <a:p>
              <a:pPr algn="ctr" eaLnBrk="1" hangingPunct="1"/>
              <a:r>
                <a:rPr lang="en-US"/>
                <a:t>infrastructure</a:t>
              </a:r>
            </a:p>
          </p:txBody>
        </p:sp>
      </p:grpSp>
      <p:pic>
        <p:nvPicPr>
          <p:cNvPr id="397319" name="Picture 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5245100"/>
            <a:ext cx="214313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7320" name="Group 8"/>
          <p:cNvGrpSpPr>
            <a:grpSpLocks/>
          </p:cNvGrpSpPr>
          <p:nvPr/>
        </p:nvGrpSpPr>
        <p:grpSpPr bwMode="auto">
          <a:xfrm>
            <a:off x="1147763" y="1709738"/>
            <a:ext cx="1755775" cy="1625600"/>
            <a:chOff x="567" y="1326"/>
            <a:chExt cx="1106" cy="1024"/>
          </a:xfrm>
        </p:grpSpPr>
        <p:sp>
          <p:nvSpPr>
            <p:cNvPr id="397321" name="Oval 9"/>
            <p:cNvSpPr>
              <a:spLocks noChangeArrowheads="1"/>
            </p:cNvSpPr>
            <p:nvPr/>
          </p:nvSpPr>
          <p:spPr bwMode="auto">
            <a:xfrm>
              <a:off x="567" y="1326"/>
              <a:ext cx="1106" cy="102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pic>
          <p:nvPicPr>
            <p:cNvPr id="397322" name="Picture 10" descr="31u_bnrz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35" y="1785"/>
              <a:ext cx="212" cy="135"/>
            </a:xfrm>
            <a:prstGeom prst="rect">
              <a:avLst/>
            </a:prstGeom>
            <a:solidFill>
              <a:srgbClr val="99CCFF"/>
            </a:solidFill>
          </p:spPr>
        </p:pic>
        <p:grpSp>
          <p:nvGrpSpPr>
            <p:cNvPr id="397323" name="Group 11"/>
            <p:cNvGrpSpPr>
              <a:grpSpLocks/>
            </p:cNvGrpSpPr>
            <p:nvPr/>
          </p:nvGrpSpPr>
          <p:grpSpPr bwMode="auto">
            <a:xfrm>
              <a:off x="1221" y="1447"/>
              <a:ext cx="252" cy="288"/>
              <a:chOff x="2870" y="1518"/>
              <a:chExt cx="292" cy="320"/>
            </a:xfrm>
          </p:grpSpPr>
          <p:graphicFrame>
            <p:nvGraphicFramePr>
              <p:cNvPr id="397324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0" name="Clip" r:id="rId6" imgW="819000" imgH="847800" progId="MS_ClipArt_Gallery.2">
                      <p:embed/>
                    </p:oleObj>
                  </mc:Choice>
                  <mc:Fallback>
                    <p:oleObj name="Clip" r:id="rId6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7325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1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7326" name="Group 14"/>
            <p:cNvGrpSpPr>
              <a:grpSpLocks/>
            </p:cNvGrpSpPr>
            <p:nvPr/>
          </p:nvGrpSpPr>
          <p:grpSpPr bwMode="auto">
            <a:xfrm>
              <a:off x="869" y="1379"/>
              <a:ext cx="252" cy="288"/>
              <a:chOff x="2870" y="1518"/>
              <a:chExt cx="292" cy="320"/>
            </a:xfrm>
          </p:grpSpPr>
          <p:graphicFrame>
            <p:nvGraphicFramePr>
              <p:cNvPr id="397327" name="Object 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2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7328" name="Object 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3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7329" name="Group 17"/>
            <p:cNvGrpSpPr>
              <a:grpSpLocks/>
            </p:cNvGrpSpPr>
            <p:nvPr/>
          </p:nvGrpSpPr>
          <p:grpSpPr bwMode="auto">
            <a:xfrm>
              <a:off x="727" y="1878"/>
              <a:ext cx="252" cy="288"/>
              <a:chOff x="2870" y="1518"/>
              <a:chExt cx="292" cy="320"/>
            </a:xfrm>
          </p:grpSpPr>
          <p:graphicFrame>
            <p:nvGraphicFramePr>
              <p:cNvPr id="397330" name="Object 1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4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7331" name="Object 1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5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7332" name="Line 20"/>
          <p:cNvSpPr>
            <a:spLocks noChangeShapeType="1"/>
          </p:cNvSpPr>
          <p:nvPr/>
        </p:nvSpPr>
        <p:spPr bwMode="auto">
          <a:xfrm>
            <a:off x="2176463" y="2711450"/>
            <a:ext cx="900112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397333" name="Oval 21"/>
          <p:cNvSpPr>
            <a:spLocks noChangeArrowheads="1"/>
          </p:cNvSpPr>
          <p:nvPr/>
        </p:nvSpPr>
        <p:spPr bwMode="auto">
          <a:xfrm>
            <a:off x="1243013" y="363220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397334" name="Picture 22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43005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7335" name="Group 23"/>
          <p:cNvGrpSpPr>
            <a:grpSpLocks/>
          </p:cNvGrpSpPr>
          <p:nvPr/>
        </p:nvGrpSpPr>
        <p:grpSpPr bwMode="auto">
          <a:xfrm>
            <a:off x="2033588" y="4651375"/>
            <a:ext cx="400050" cy="457200"/>
            <a:chOff x="2870" y="1518"/>
            <a:chExt cx="292" cy="320"/>
          </a:xfrm>
        </p:grpSpPr>
        <p:graphicFrame>
          <p:nvGraphicFramePr>
            <p:cNvPr id="397336" name="Object 2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6" name="Clip" r:id="rId14" imgW="819000" imgH="847800" progId="MS_ClipArt_Gallery.2">
                    <p:embed/>
                  </p:oleObj>
                </mc:Choice>
                <mc:Fallback>
                  <p:oleObj name="Clip" r:id="rId14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37" name="Object 2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" name="Clip" r:id="rId15" imgW="1266840" imgH="1200240" progId="MS_ClipArt_Gallery.2">
                    <p:embed/>
                  </p:oleObj>
                </mc:Choice>
                <mc:Fallback>
                  <p:oleObj name="Clip" r:id="rId15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38" name="Group 26"/>
          <p:cNvGrpSpPr>
            <a:grpSpLocks/>
          </p:cNvGrpSpPr>
          <p:nvPr/>
        </p:nvGrpSpPr>
        <p:grpSpPr bwMode="auto">
          <a:xfrm>
            <a:off x="1882775" y="3702050"/>
            <a:ext cx="400050" cy="457200"/>
            <a:chOff x="2870" y="1518"/>
            <a:chExt cx="292" cy="320"/>
          </a:xfrm>
        </p:grpSpPr>
        <p:graphicFrame>
          <p:nvGraphicFramePr>
            <p:cNvPr id="397339" name="Object 2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40" name="Object 2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41" name="Group 29"/>
          <p:cNvGrpSpPr>
            <a:grpSpLocks/>
          </p:cNvGrpSpPr>
          <p:nvPr/>
        </p:nvGrpSpPr>
        <p:grpSpPr bwMode="auto">
          <a:xfrm>
            <a:off x="1497013" y="4508500"/>
            <a:ext cx="400050" cy="457200"/>
            <a:chOff x="2870" y="1518"/>
            <a:chExt cx="292" cy="320"/>
          </a:xfrm>
        </p:grpSpPr>
        <p:graphicFrame>
          <p:nvGraphicFramePr>
            <p:cNvPr id="397342" name="Object 3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43" name="Object 3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7344" name="Line 32"/>
          <p:cNvSpPr>
            <a:spLocks noChangeShapeType="1"/>
          </p:cNvSpPr>
          <p:nvPr/>
        </p:nvSpPr>
        <p:spPr bwMode="auto">
          <a:xfrm flipV="1">
            <a:off x="2197100" y="3721100"/>
            <a:ext cx="97472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grpSp>
        <p:nvGrpSpPr>
          <p:cNvPr id="397345" name="Group 33"/>
          <p:cNvGrpSpPr>
            <a:grpSpLocks/>
          </p:cNvGrpSpPr>
          <p:nvPr/>
        </p:nvGrpSpPr>
        <p:grpSpPr bwMode="auto">
          <a:xfrm>
            <a:off x="1373188" y="3960813"/>
            <a:ext cx="400050" cy="457200"/>
            <a:chOff x="2870" y="1518"/>
            <a:chExt cx="292" cy="320"/>
          </a:xfrm>
        </p:grpSpPr>
        <p:graphicFrame>
          <p:nvGraphicFramePr>
            <p:cNvPr id="397346" name="Object 3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47" name="Object 3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7348" name="Oval 36"/>
          <p:cNvSpPr>
            <a:spLocks noChangeArrowheads="1"/>
          </p:cNvSpPr>
          <p:nvPr/>
        </p:nvSpPr>
        <p:spPr bwMode="auto">
          <a:xfrm>
            <a:off x="3630613" y="4583113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397349" name="Picture 3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657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7350" name="Group 38"/>
          <p:cNvGrpSpPr>
            <a:grpSpLocks/>
          </p:cNvGrpSpPr>
          <p:nvPr/>
        </p:nvGrpSpPr>
        <p:grpSpPr bwMode="auto">
          <a:xfrm>
            <a:off x="4421188" y="5616575"/>
            <a:ext cx="400050" cy="457200"/>
            <a:chOff x="2870" y="1518"/>
            <a:chExt cx="292" cy="320"/>
          </a:xfrm>
        </p:grpSpPr>
        <p:graphicFrame>
          <p:nvGraphicFramePr>
            <p:cNvPr id="397351" name="Object 3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52" name="Object 4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" name="Clip" r:id="rId23" imgW="1266840" imgH="1200240" progId="MS_ClipArt_Gallery.2">
                    <p:embed/>
                  </p:oleObj>
                </mc:Choice>
                <mc:Fallback>
                  <p:oleObj name="Clip" r:id="rId23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53" name="Group 41"/>
          <p:cNvGrpSpPr>
            <a:grpSpLocks/>
          </p:cNvGrpSpPr>
          <p:nvPr/>
        </p:nvGrpSpPr>
        <p:grpSpPr bwMode="auto">
          <a:xfrm>
            <a:off x="4622800" y="4672013"/>
            <a:ext cx="400050" cy="457200"/>
            <a:chOff x="2870" y="1518"/>
            <a:chExt cx="292" cy="320"/>
          </a:xfrm>
        </p:grpSpPr>
        <p:graphicFrame>
          <p:nvGraphicFramePr>
            <p:cNvPr id="397354" name="Object 4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6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55" name="Object 4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" name="Clip" r:id="rId25" imgW="1266840" imgH="1200240" progId="MS_ClipArt_Gallery.2">
                    <p:embed/>
                  </p:oleObj>
                </mc:Choice>
                <mc:Fallback>
                  <p:oleObj name="Clip" r:id="rId25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56" name="Group 44"/>
          <p:cNvGrpSpPr>
            <a:grpSpLocks/>
          </p:cNvGrpSpPr>
          <p:nvPr/>
        </p:nvGrpSpPr>
        <p:grpSpPr bwMode="auto">
          <a:xfrm>
            <a:off x="3884613" y="5473700"/>
            <a:ext cx="400050" cy="457200"/>
            <a:chOff x="2870" y="1518"/>
            <a:chExt cx="292" cy="320"/>
          </a:xfrm>
        </p:grpSpPr>
        <p:graphicFrame>
          <p:nvGraphicFramePr>
            <p:cNvPr id="397357" name="Object 4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" name="Clip" r:id="rId26" imgW="819000" imgH="847800" progId="MS_ClipArt_Gallery.2">
                    <p:embed/>
                  </p:oleObj>
                </mc:Choice>
                <mc:Fallback>
                  <p:oleObj name="Clip" r:id="rId2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58" name="Object 4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9" name="Clip" r:id="rId27" imgW="1266840" imgH="1200240" progId="MS_ClipArt_Gallery.2">
                    <p:embed/>
                  </p:oleObj>
                </mc:Choice>
                <mc:Fallback>
                  <p:oleObj name="Clip" r:id="rId2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59" name="Group 47"/>
          <p:cNvGrpSpPr>
            <a:grpSpLocks/>
          </p:cNvGrpSpPr>
          <p:nvPr/>
        </p:nvGrpSpPr>
        <p:grpSpPr bwMode="auto">
          <a:xfrm>
            <a:off x="3760788" y="4926013"/>
            <a:ext cx="400050" cy="457200"/>
            <a:chOff x="2870" y="1518"/>
            <a:chExt cx="292" cy="320"/>
          </a:xfrm>
        </p:grpSpPr>
        <p:graphicFrame>
          <p:nvGraphicFramePr>
            <p:cNvPr id="397360" name="Object 4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0" name="Clip" r:id="rId28" imgW="819000" imgH="847800" progId="MS_ClipArt_Gallery.2">
                    <p:embed/>
                  </p:oleObj>
                </mc:Choice>
                <mc:Fallback>
                  <p:oleObj name="Clip" r:id="rId28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61" name="Object 4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1" name="Clip" r:id="rId29" imgW="1266840" imgH="1200240" progId="MS_ClipArt_Gallery.2">
                    <p:embed/>
                  </p:oleObj>
                </mc:Choice>
                <mc:Fallback>
                  <p:oleObj name="Clip" r:id="rId29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62" name="Group 50"/>
          <p:cNvGrpSpPr>
            <a:grpSpLocks/>
          </p:cNvGrpSpPr>
          <p:nvPr/>
        </p:nvGrpSpPr>
        <p:grpSpPr bwMode="auto">
          <a:xfrm>
            <a:off x="5837238" y="5697538"/>
            <a:ext cx="400050" cy="457200"/>
            <a:chOff x="2870" y="1518"/>
            <a:chExt cx="292" cy="320"/>
          </a:xfrm>
        </p:grpSpPr>
        <p:graphicFrame>
          <p:nvGraphicFramePr>
            <p:cNvPr id="397363" name="Object 5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2" name="Clip" r:id="rId30" imgW="819000" imgH="847800" progId="MS_ClipArt_Gallery.2">
                    <p:embed/>
                  </p:oleObj>
                </mc:Choice>
                <mc:Fallback>
                  <p:oleObj name="Clip" r:id="rId3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64" name="Object 5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3" name="Clip" r:id="rId31" imgW="1266840" imgH="1200240" progId="MS_ClipArt_Gallery.2">
                    <p:embed/>
                  </p:oleObj>
                </mc:Choice>
                <mc:Fallback>
                  <p:oleObj name="Clip" r:id="rId3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65" name="Group 53"/>
          <p:cNvGrpSpPr>
            <a:grpSpLocks/>
          </p:cNvGrpSpPr>
          <p:nvPr/>
        </p:nvGrpSpPr>
        <p:grpSpPr bwMode="auto">
          <a:xfrm>
            <a:off x="4830763" y="5164138"/>
            <a:ext cx="835025" cy="457200"/>
            <a:chOff x="3345" y="3383"/>
            <a:chExt cx="526" cy="288"/>
          </a:xfrm>
        </p:grpSpPr>
        <p:grpSp>
          <p:nvGrpSpPr>
            <p:cNvPr id="397366" name="Group 54"/>
            <p:cNvGrpSpPr>
              <a:grpSpLocks/>
            </p:cNvGrpSpPr>
            <p:nvPr/>
          </p:nvGrpSpPr>
          <p:grpSpPr bwMode="auto">
            <a:xfrm>
              <a:off x="3426" y="3383"/>
              <a:ext cx="252" cy="288"/>
              <a:chOff x="2870" y="1518"/>
              <a:chExt cx="292" cy="320"/>
            </a:xfrm>
          </p:grpSpPr>
          <p:graphicFrame>
            <p:nvGraphicFramePr>
              <p:cNvPr id="397367" name="Object 5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4" name="Clip" r:id="rId32" imgW="819000" imgH="847800" progId="MS_ClipArt_Gallery.2">
                      <p:embed/>
                    </p:oleObj>
                  </mc:Choice>
                  <mc:Fallback>
                    <p:oleObj name="Clip" r:id="rId32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7368" name="Object 5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" name="Clip" r:id="rId33" imgW="1266840" imgH="1200240" progId="MS_ClipArt_Gallery.2">
                      <p:embed/>
                    </p:oleObj>
                  </mc:Choice>
                  <mc:Fallback>
                    <p:oleObj name="Clip" r:id="rId33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7369" name="Line 57"/>
            <p:cNvSpPr>
              <a:spLocks noChangeShapeType="1"/>
            </p:cNvSpPr>
            <p:nvPr/>
          </p:nvSpPr>
          <p:spPr bwMode="auto">
            <a:xfrm>
              <a:off x="3679" y="35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7370" name="Line 58"/>
            <p:cNvSpPr>
              <a:spLocks noChangeShapeType="1"/>
            </p:cNvSpPr>
            <p:nvPr/>
          </p:nvSpPr>
          <p:spPr bwMode="auto">
            <a:xfrm flipH="1">
              <a:off x="3372" y="348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7371" name="Line 59"/>
            <p:cNvSpPr>
              <a:spLocks noChangeShapeType="1"/>
            </p:cNvSpPr>
            <p:nvPr/>
          </p:nvSpPr>
          <p:spPr bwMode="auto">
            <a:xfrm flipH="1">
              <a:off x="3381" y="3534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7372" name="Line 60"/>
            <p:cNvSpPr>
              <a:spLocks noChangeShapeType="1"/>
            </p:cNvSpPr>
            <p:nvPr/>
          </p:nvSpPr>
          <p:spPr bwMode="auto">
            <a:xfrm flipH="1">
              <a:off x="3345" y="357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397373" name="Line 61"/>
          <p:cNvSpPr>
            <a:spLocks noChangeShapeType="1"/>
          </p:cNvSpPr>
          <p:nvPr/>
        </p:nvSpPr>
        <p:spPr bwMode="auto">
          <a:xfrm flipH="1" flipV="1">
            <a:off x="5068888" y="4303713"/>
            <a:ext cx="747712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397374" name="Line 62"/>
          <p:cNvSpPr>
            <a:spLocks noChangeShapeType="1"/>
          </p:cNvSpPr>
          <p:nvPr/>
        </p:nvSpPr>
        <p:spPr bwMode="auto">
          <a:xfrm flipH="1" flipV="1">
            <a:off x="4297363" y="4451350"/>
            <a:ext cx="1762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grpSp>
        <p:nvGrpSpPr>
          <p:cNvPr id="397386" name="Group 74"/>
          <p:cNvGrpSpPr>
            <a:grpSpLocks/>
          </p:cNvGrpSpPr>
          <p:nvPr/>
        </p:nvGrpSpPr>
        <p:grpSpPr bwMode="auto">
          <a:xfrm>
            <a:off x="5484813" y="1087438"/>
            <a:ext cx="3346450" cy="3651250"/>
            <a:chOff x="3369" y="569"/>
            <a:chExt cx="2108" cy="2300"/>
          </a:xfrm>
        </p:grpSpPr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3369" y="865"/>
              <a:ext cx="2108" cy="20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97377" name="Rectangle 65"/>
            <p:cNvSpPr>
              <a:spLocks noChangeArrowheads="1"/>
            </p:cNvSpPr>
            <p:nvPr/>
          </p:nvSpPr>
          <p:spPr bwMode="auto">
            <a:xfrm>
              <a:off x="3403" y="768"/>
              <a:ext cx="1205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97378" name="Rectangle 66"/>
            <p:cNvSpPr>
              <a:spLocks noChangeArrowheads="1"/>
            </p:cNvSpPr>
            <p:nvPr/>
          </p:nvSpPr>
          <p:spPr bwMode="auto">
            <a:xfrm>
              <a:off x="3402" y="742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sz="2000"/>
                <a:t> base station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sz="2000"/>
                <a:t>typically connected to wired network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sz="2000"/>
                <a:t>relay - responsible for sending packets between wired network and wireless host(s) in its “area”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</a:pPr>
              <a:r>
                <a:rPr lang="en-US" sz="2000"/>
                <a:t>e.g., cell towers,  802.11 access points </a:t>
              </a:r>
            </a:p>
          </p:txBody>
        </p:sp>
        <p:pic>
          <p:nvPicPr>
            <p:cNvPr id="397384" name="Picture 72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" y="569"/>
              <a:ext cx="249" cy="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7387" name="Line 75"/>
          <p:cNvSpPr>
            <a:spLocks noChangeShapeType="1"/>
          </p:cNvSpPr>
          <p:nvPr/>
        </p:nvSpPr>
        <p:spPr bwMode="auto">
          <a:xfrm flipH="1">
            <a:off x="6019800" y="4754563"/>
            <a:ext cx="792163" cy="639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47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6: Wireless and Mobile Networks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Elements of a wireless network</a:t>
            </a:r>
          </a:p>
        </p:txBody>
      </p:sp>
      <p:sp>
        <p:nvSpPr>
          <p:cNvPr id="398339" name="Oval 3"/>
          <p:cNvSpPr>
            <a:spLocks noChangeArrowheads="1"/>
          </p:cNvSpPr>
          <p:nvPr/>
        </p:nvSpPr>
        <p:spPr bwMode="auto">
          <a:xfrm>
            <a:off x="4940300" y="466725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grpSp>
        <p:nvGrpSpPr>
          <p:cNvPr id="398340" name="Group 4"/>
          <p:cNvGrpSpPr>
            <a:grpSpLocks/>
          </p:cNvGrpSpPr>
          <p:nvPr/>
        </p:nvGrpSpPr>
        <p:grpSpPr bwMode="auto">
          <a:xfrm>
            <a:off x="3059113" y="2781300"/>
            <a:ext cx="2362200" cy="1762125"/>
            <a:chOff x="3839" y="1737"/>
            <a:chExt cx="1488" cy="1110"/>
          </a:xfrm>
        </p:grpSpPr>
        <p:sp>
          <p:nvSpPr>
            <p:cNvPr id="398341" name="Freeform 5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98342" name="Text Box 6"/>
            <p:cNvSpPr txBox="1">
              <a:spLocks noChangeArrowheads="1"/>
            </p:cNvSpPr>
            <p:nvPr/>
          </p:nvSpPr>
          <p:spPr bwMode="auto">
            <a:xfrm>
              <a:off x="4075" y="1947"/>
              <a:ext cx="10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/>
                <a:t>network </a:t>
              </a:r>
            </a:p>
            <a:p>
              <a:pPr algn="ctr" eaLnBrk="1" hangingPunct="1"/>
              <a:r>
                <a:rPr lang="en-US"/>
                <a:t>infrastructure</a:t>
              </a:r>
            </a:p>
          </p:txBody>
        </p:sp>
      </p:grpSp>
      <p:pic>
        <p:nvPicPr>
          <p:cNvPr id="398343" name="Picture 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5245100"/>
            <a:ext cx="214313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8344" name="Group 8"/>
          <p:cNvGrpSpPr>
            <a:grpSpLocks/>
          </p:cNvGrpSpPr>
          <p:nvPr/>
        </p:nvGrpSpPr>
        <p:grpSpPr bwMode="auto">
          <a:xfrm>
            <a:off x="1147763" y="1709738"/>
            <a:ext cx="1755775" cy="1625600"/>
            <a:chOff x="567" y="1326"/>
            <a:chExt cx="1106" cy="1024"/>
          </a:xfrm>
        </p:grpSpPr>
        <p:sp>
          <p:nvSpPr>
            <p:cNvPr id="398345" name="Oval 9"/>
            <p:cNvSpPr>
              <a:spLocks noChangeArrowheads="1"/>
            </p:cNvSpPr>
            <p:nvPr/>
          </p:nvSpPr>
          <p:spPr bwMode="auto">
            <a:xfrm>
              <a:off x="567" y="1326"/>
              <a:ext cx="1106" cy="102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pic>
          <p:nvPicPr>
            <p:cNvPr id="398346" name="Picture 10" descr="31u_bnrz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35" y="1785"/>
              <a:ext cx="212" cy="135"/>
            </a:xfrm>
            <a:prstGeom prst="rect">
              <a:avLst/>
            </a:prstGeom>
            <a:solidFill>
              <a:srgbClr val="99CCFF"/>
            </a:solidFill>
          </p:spPr>
        </p:pic>
        <p:grpSp>
          <p:nvGrpSpPr>
            <p:cNvPr id="398347" name="Group 11"/>
            <p:cNvGrpSpPr>
              <a:grpSpLocks/>
            </p:cNvGrpSpPr>
            <p:nvPr/>
          </p:nvGrpSpPr>
          <p:grpSpPr bwMode="auto">
            <a:xfrm>
              <a:off x="1221" y="1447"/>
              <a:ext cx="252" cy="288"/>
              <a:chOff x="2870" y="1518"/>
              <a:chExt cx="292" cy="320"/>
            </a:xfrm>
          </p:grpSpPr>
          <p:graphicFrame>
            <p:nvGraphicFramePr>
              <p:cNvPr id="398348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4" name="Clip" r:id="rId6" imgW="819000" imgH="847800" progId="MS_ClipArt_Gallery.2">
                      <p:embed/>
                    </p:oleObj>
                  </mc:Choice>
                  <mc:Fallback>
                    <p:oleObj name="Clip" r:id="rId6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8349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5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8350" name="Group 14"/>
            <p:cNvGrpSpPr>
              <a:grpSpLocks/>
            </p:cNvGrpSpPr>
            <p:nvPr/>
          </p:nvGrpSpPr>
          <p:grpSpPr bwMode="auto">
            <a:xfrm>
              <a:off x="869" y="1379"/>
              <a:ext cx="252" cy="288"/>
              <a:chOff x="2870" y="1518"/>
              <a:chExt cx="292" cy="320"/>
            </a:xfrm>
          </p:grpSpPr>
          <p:graphicFrame>
            <p:nvGraphicFramePr>
              <p:cNvPr id="398351" name="Object 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6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8352" name="Object 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7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727" y="1878"/>
              <a:ext cx="252" cy="288"/>
              <a:chOff x="2870" y="1518"/>
              <a:chExt cx="292" cy="320"/>
            </a:xfrm>
          </p:grpSpPr>
          <p:graphicFrame>
            <p:nvGraphicFramePr>
              <p:cNvPr id="398354" name="Object 1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8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8355" name="Object 1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8356" name="Line 20"/>
          <p:cNvSpPr>
            <a:spLocks noChangeShapeType="1"/>
          </p:cNvSpPr>
          <p:nvPr/>
        </p:nvSpPr>
        <p:spPr bwMode="auto">
          <a:xfrm>
            <a:off x="2176463" y="2711450"/>
            <a:ext cx="900112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1243013" y="363220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398358" name="Picture 22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43005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8359" name="Group 23"/>
          <p:cNvGrpSpPr>
            <a:grpSpLocks/>
          </p:cNvGrpSpPr>
          <p:nvPr/>
        </p:nvGrpSpPr>
        <p:grpSpPr bwMode="auto">
          <a:xfrm>
            <a:off x="2033588" y="4651375"/>
            <a:ext cx="400050" cy="457200"/>
            <a:chOff x="2870" y="1518"/>
            <a:chExt cx="292" cy="320"/>
          </a:xfrm>
        </p:grpSpPr>
        <p:graphicFrame>
          <p:nvGraphicFramePr>
            <p:cNvPr id="398360" name="Object 2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" name="Clip" r:id="rId14" imgW="819000" imgH="847800" progId="MS_ClipArt_Gallery.2">
                    <p:embed/>
                  </p:oleObj>
                </mc:Choice>
                <mc:Fallback>
                  <p:oleObj name="Clip" r:id="rId14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" name="Clip" r:id="rId15" imgW="1266840" imgH="1200240" progId="MS_ClipArt_Gallery.2">
                    <p:embed/>
                  </p:oleObj>
                </mc:Choice>
                <mc:Fallback>
                  <p:oleObj name="Clip" r:id="rId15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2" name="Group 26"/>
          <p:cNvGrpSpPr>
            <a:grpSpLocks/>
          </p:cNvGrpSpPr>
          <p:nvPr/>
        </p:nvGrpSpPr>
        <p:grpSpPr bwMode="auto">
          <a:xfrm>
            <a:off x="1882775" y="3702050"/>
            <a:ext cx="400050" cy="457200"/>
            <a:chOff x="2870" y="1518"/>
            <a:chExt cx="292" cy="320"/>
          </a:xfrm>
        </p:grpSpPr>
        <p:graphicFrame>
          <p:nvGraphicFramePr>
            <p:cNvPr id="398363" name="Object 2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64" name="Object 2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>
            <a:grpSpLocks/>
          </p:cNvGrpSpPr>
          <p:nvPr/>
        </p:nvGrpSpPr>
        <p:grpSpPr bwMode="auto">
          <a:xfrm>
            <a:off x="1497013" y="4508500"/>
            <a:ext cx="400050" cy="457200"/>
            <a:chOff x="2870" y="1518"/>
            <a:chExt cx="292" cy="320"/>
          </a:xfrm>
        </p:grpSpPr>
        <p:graphicFrame>
          <p:nvGraphicFramePr>
            <p:cNvPr id="398366" name="Object 3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67" name="Object 3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68" name="Line 32"/>
          <p:cNvSpPr>
            <a:spLocks noChangeShapeType="1"/>
          </p:cNvSpPr>
          <p:nvPr/>
        </p:nvSpPr>
        <p:spPr bwMode="auto">
          <a:xfrm flipV="1">
            <a:off x="2197100" y="3721100"/>
            <a:ext cx="97472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grpSp>
        <p:nvGrpSpPr>
          <p:cNvPr id="398369" name="Group 33"/>
          <p:cNvGrpSpPr>
            <a:grpSpLocks/>
          </p:cNvGrpSpPr>
          <p:nvPr/>
        </p:nvGrpSpPr>
        <p:grpSpPr bwMode="auto">
          <a:xfrm>
            <a:off x="1373188" y="3960813"/>
            <a:ext cx="400050" cy="457200"/>
            <a:chOff x="2870" y="1518"/>
            <a:chExt cx="292" cy="320"/>
          </a:xfrm>
        </p:grpSpPr>
        <p:graphicFrame>
          <p:nvGraphicFramePr>
            <p:cNvPr id="398370" name="Object 3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6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71" name="Object 3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72" name="Oval 36"/>
          <p:cNvSpPr>
            <a:spLocks noChangeArrowheads="1"/>
          </p:cNvSpPr>
          <p:nvPr/>
        </p:nvSpPr>
        <p:spPr bwMode="auto">
          <a:xfrm>
            <a:off x="3630613" y="4583113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398373" name="Picture 3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657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8374" name="Group 38"/>
          <p:cNvGrpSpPr>
            <a:grpSpLocks/>
          </p:cNvGrpSpPr>
          <p:nvPr/>
        </p:nvGrpSpPr>
        <p:grpSpPr bwMode="auto">
          <a:xfrm>
            <a:off x="4421188" y="5616575"/>
            <a:ext cx="400050" cy="457200"/>
            <a:chOff x="2870" y="1518"/>
            <a:chExt cx="292" cy="320"/>
          </a:xfrm>
        </p:grpSpPr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76" name="Object 4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" name="Clip" r:id="rId23" imgW="1266840" imgH="1200240" progId="MS_ClipArt_Gallery.2">
                    <p:embed/>
                  </p:oleObj>
                </mc:Choice>
                <mc:Fallback>
                  <p:oleObj name="Clip" r:id="rId23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77" name="Group 41"/>
          <p:cNvGrpSpPr>
            <a:grpSpLocks/>
          </p:cNvGrpSpPr>
          <p:nvPr/>
        </p:nvGrpSpPr>
        <p:grpSpPr bwMode="auto">
          <a:xfrm>
            <a:off x="4622800" y="4672013"/>
            <a:ext cx="400050" cy="457200"/>
            <a:chOff x="2870" y="1518"/>
            <a:chExt cx="292" cy="320"/>
          </a:xfrm>
        </p:grpSpPr>
        <p:graphicFrame>
          <p:nvGraphicFramePr>
            <p:cNvPr id="398378" name="Object 4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79" name="Object 4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" name="Clip" r:id="rId25" imgW="1266840" imgH="1200240" progId="MS_ClipArt_Gallery.2">
                    <p:embed/>
                  </p:oleObj>
                </mc:Choice>
                <mc:Fallback>
                  <p:oleObj name="Clip" r:id="rId25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80" name="Group 44"/>
          <p:cNvGrpSpPr>
            <a:grpSpLocks/>
          </p:cNvGrpSpPr>
          <p:nvPr/>
        </p:nvGrpSpPr>
        <p:grpSpPr bwMode="auto">
          <a:xfrm>
            <a:off x="3884613" y="5473700"/>
            <a:ext cx="400050" cy="457200"/>
            <a:chOff x="2870" y="1518"/>
            <a:chExt cx="292" cy="320"/>
          </a:xfrm>
        </p:grpSpPr>
        <p:graphicFrame>
          <p:nvGraphicFramePr>
            <p:cNvPr id="398381" name="Object 4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Clip" r:id="rId26" imgW="819000" imgH="847800" progId="MS_ClipArt_Gallery.2">
                    <p:embed/>
                  </p:oleObj>
                </mc:Choice>
                <mc:Fallback>
                  <p:oleObj name="Clip" r:id="rId2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82" name="Object 4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" name="Clip" r:id="rId27" imgW="1266840" imgH="1200240" progId="MS_ClipArt_Gallery.2">
                    <p:embed/>
                  </p:oleObj>
                </mc:Choice>
                <mc:Fallback>
                  <p:oleObj name="Clip" r:id="rId2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3760788" y="4926013"/>
            <a:ext cx="400050" cy="457200"/>
            <a:chOff x="2870" y="1518"/>
            <a:chExt cx="292" cy="320"/>
          </a:xfrm>
        </p:grpSpPr>
        <p:graphicFrame>
          <p:nvGraphicFramePr>
            <p:cNvPr id="398384" name="Object 4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" name="Clip" r:id="rId28" imgW="819000" imgH="847800" progId="MS_ClipArt_Gallery.2">
                    <p:embed/>
                  </p:oleObj>
                </mc:Choice>
                <mc:Fallback>
                  <p:oleObj name="Clip" r:id="rId28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85" name="Object 4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Clip" r:id="rId29" imgW="1266840" imgH="1200240" progId="MS_ClipArt_Gallery.2">
                    <p:embed/>
                  </p:oleObj>
                </mc:Choice>
                <mc:Fallback>
                  <p:oleObj name="Clip" r:id="rId29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86" name="Group 50"/>
          <p:cNvGrpSpPr>
            <a:grpSpLocks/>
          </p:cNvGrpSpPr>
          <p:nvPr/>
        </p:nvGrpSpPr>
        <p:grpSpPr bwMode="auto">
          <a:xfrm>
            <a:off x="5837238" y="5697538"/>
            <a:ext cx="400050" cy="457200"/>
            <a:chOff x="2870" y="1518"/>
            <a:chExt cx="292" cy="320"/>
          </a:xfrm>
        </p:grpSpPr>
        <p:graphicFrame>
          <p:nvGraphicFramePr>
            <p:cNvPr id="398387" name="Object 5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Clip" r:id="rId30" imgW="819000" imgH="847800" progId="MS_ClipArt_Gallery.2">
                    <p:embed/>
                  </p:oleObj>
                </mc:Choice>
                <mc:Fallback>
                  <p:oleObj name="Clip" r:id="rId3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88" name="Object 5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" name="Clip" r:id="rId31" imgW="1266840" imgH="1200240" progId="MS_ClipArt_Gallery.2">
                    <p:embed/>
                  </p:oleObj>
                </mc:Choice>
                <mc:Fallback>
                  <p:oleObj name="Clip" r:id="rId3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89" name="Group 53"/>
          <p:cNvGrpSpPr>
            <a:grpSpLocks/>
          </p:cNvGrpSpPr>
          <p:nvPr/>
        </p:nvGrpSpPr>
        <p:grpSpPr bwMode="auto">
          <a:xfrm>
            <a:off x="4830763" y="5164138"/>
            <a:ext cx="835025" cy="457200"/>
            <a:chOff x="3345" y="3383"/>
            <a:chExt cx="526" cy="288"/>
          </a:xfrm>
        </p:grpSpPr>
        <p:grpSp>
          <p:nvGrpSpPr>
            <p:cNvPr id="398390" name="Group 54"/>
            <p:cNvGrpSpPr>
              <a:grpSpLocks/>
            </p:cNvGrpSpPr>
            <p:nvPr/>
          </p:nvGrpSpPr>
          <p:grpSpPr bwMode="auto">
            <a:xfrm>
              <a:off x="3426" y="3383"/>
              <a:ext cx="252" cy="288"/>
              <a:chOff x="2870" y="1518"/>
              <a:chExt cx="292" cy="320"/>
            </a:xfrm>
          </p:grpSpPr>
          <p:graphicFrame>
            <p:nvGraphicFramePr>
              <p:cNvPr id="398391" name="Object 5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8" name="Clip" r:id="rId32" imgW="819000" imgH="847800" progId="MS_ClipArt_Gallery.2">
                      <p:embed/>
                    </p:oleObj>
                  </mc:Choice>
                  <mc:Fallback>
                    <p:oleObj name="Clip" r:id="rId32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8392" name="Object 5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9" name="Clip" r:id="rId33" imgW="1266840" imgH="1200240" progId="MS_ClipArt_Gallery.2">
                      <p:embed/>
                    </p:oleObj>
                  </mc:Choice>
                  <mc:Fallback>
                    <p:oleObj name="Clip" r:id="rId33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93" name="Line 57"/>
            <p:cNvSpPr>
              <a:spLocks noChangeShapeType="1"/>
            </p:cNvSpPr>
            <p:nvPr/>
          </p:nvSpPr>
          <p:spPr bwMode="auto">
            <a:xfrm>
              <a:off x="3679" y="35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394" name="Line 58"/>
            <p:cNvSpPr>
              <a:spLocks noChangeShapeType="1"/>
            </p:cNvSpPr>
            <p:nvPr/>
          </p:nvSpPr>
          <p:spPr bwMode="auto">
            <a:xfrm flipH="1">
              <a:off x="3372" y="348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395" name="Line 59"/>
            <p:cNvSpPr>
              <a:spLocks noChangeShapeType="1"/>
            </p:cNvSpPr>
            <p:nvPr/>
          </p:nvSpPr>
          <p:spPr bwMode="auto">
            <a:xfrm flipH="1">
              <a:off x="3381" y="3534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396" name="Line 60"/>
            <p:cNvSpPr>
              <a:spLocks noChangeShapeType="1"/>
            </p:cNvSpPr>
            <p:nvPr/>
          </p:nvSpPr>
          <p:spPr bwMode="auto">
            <a:xfrm flipH="1">
              <a:off x="3345" y="357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398397" name="Line 61"/>
          <p:cNvSpPr>
            <a:spLocks noChangeShapeType="1"/>
          </p:cNvSpPr>
          <p:nvPr/>
        </p:nvSpPr>
        <p:spPr bwMode="auto">
          <a:xfrm flipH="1" flipV="1">
            <a:off x="5068888" y="4303713"/>
            <a:ext cx="747712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398398" name="Line 62"/>
          <p:cNvSpPr>
            <a:spLocks noChangeShapeType="1"/>
          </p:cNvSpPr>
          <p:nvPr/>
        </p:nvSpPr>
        <p:spPr bwMode="auto">
          <a:xfrm flipH="1" flipV="1">
            <a:off x="4297363" y="4451350"/>
            <a:ext cx="1762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398400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181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398401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398402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/>
              <a:t> wireless link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typically used to connect mobile(s) to base station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also used as backbone link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multiple access protocol coordinates link access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various data rates, transmission distance</a:t>
            </a:r>
          </a:p>
        </p:txBody>
      </p:sp>
      <p:sp>
        <p:nvSpPr>
          <p:cNvPr id="398404" name="Line 68"/>
          <p:cNvSpPr>
            <a:spLocks noChangeShapeType="1"/>
          </p:cNvSpPr>
          <p:nvPr/>
        </p:nvSpPr>
        <p:spPr bwMode="auto">
          <a:xfrm flipH="1">
            <a:off x="6019800" y="4754563"/>
            <a:ext cx="792163" cy="639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98408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/>
          </a:p>
        </p:txBody>
      </p:sp>
      <p:grpSp>
        <p:nvGrpSpPr>
          <p:cNvPr id="398473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398425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87 w 247"/>
                <a:gd name="T1" fmla="*/ 27 h 209"/>
                <a:gd name="T2" fmla="*/ 68 w 247"/>
                <a:gd name="T3" fmla="*/ 35 h 209"/>
                <a:gd name="T4" fmla="*/ 52 w 247"/>
                <a:gd name="T5" fmla="*/ 46 h 209"/>
                <a:gd name="T6" fmla="*/ 37 w 247"/>
                <a:gd name="T7" fmla="*/ 57 h 209"/>
                <a:gd name="T8" fmla="*/ 24 w 247"/>
                <a:gd name="T9" fmla="*/ 69 h 209"/>
                <a:gd name="T10" fmla="*/ 14 w 247"/>
                <a:gd name="T11" fmla="*/ 83 h 209"/>
                <a:gd name="T12" fmla="*/ 7 w 247"/>
                <a:gd name="T13" fmla="*/ 97 h 209"/>
                <a:gd name="T14" fmla="*/ 2 w 247"/>
                <a:gd name="T15" fmla="*/ 113 h 209"/>
                <a:gd name="T16" fmla="*/ 0 w 247"/>
                <a:gd name="T17" fmla="*/ 128 h 209"/>
                <a:gd name="T18" fmla="*/ 2 w 247"/>
                <a:gd name="T19" fmla="*/ 150 h 209"/>
                <a:gd name="T20" fmla="*/ 14 w 247"/>
                <a:gd name="T21" fmla="*/ 167 h 209"/>
                <a:gd name="T22" fmla="*/ 32 w 247"/>
                <a:gd name="T23" fmla="*/ 183 h 209"/>
                <a:gd name="T24" fmla="*/ 55 w 247"/>
                <a:gd name="T25" fmla="*/ 194 h 209"/>
                <a:gd name="T26" fmla="*/ 81 w 247"/>
                <a:gd name="T27" fmla="*/ 203 h 209"/>
                <a:gd name="T28" fmla="*/ 109 w 247"/>
                <a:gd name="T29" fmla="*/ 208 h 209"/>
                <a:gd name="T30" fmla="*/ 138 w 247"/>
                <a:gd name="T31" fmla="*/ 209 h 209"/>
                <a:gd name="T32" fmla="*/ 165 w 247"/>
                <a:gd name="T33" fmla="*/ 206 h 209"/>
                <a:gd name="T34" fmla="*/ 171 w 247"/>
                <a:gd name="T35" fmla="*/ 206 h 209"/>
                <a:gd name="T36" fmla="*/ 177 w 247"/>
                <a:gd name="T37" fmla="*/ 203 h 209"/>
                <a:gd name="T38" fmla="*/ 181 w 247"/>
                <a:gd name="T39" fmla="*/ 200 h 209"/>
                <a:gd name="T40" fmla="*/ 183 w 247"/>
                <a:gd name="T41" fmla="*/ 196 h 209"/>
                <a:gd name="T42" fmla="*/ 180 w 247"/>
                <a:gd name="T43" fmla="*/ 191 h 209"/>
                <a:gd name="T44" fmla="*/ 174 w 247"/>
                <a:gd name="T45" fmla="*/ 187 h 209"/>
                <a:gd name="T46" fmla="*/ 167 w 247"/>
                <a:gd name="T47" fmla="*/ 183 h 209"/>
                <a:gd name="T48" fmla="*/ 159 w 247"/>
                <a:gd name="T49" fmla="*/ 181 h 209"/>
                <a:gd name="T50" fmla="*/ 145 w 247"/>
                <a:gd name="T51" fmla="*/ 178 h 209"/>
                <a:gd name="T52" fmla="*/ 130 w 247"/>
                <a:gd name="T53" fmla="*/ 176 h 209"/>
                <a:gd name="T54" fmla="*/ 116 w 247"/>
                <a:gd name="T55" fmla="*/ 174 h 209"/>
                <a:gd name="T56" fmla="*/ 103 w 247"/>
                <a:gd name="T57" fmla="*/ 171 h 209"/>
                <a:gd name="T58" fmla="*/ 90 w 247"/>
                <a:gd name="T59" fmla="*/ 168 h 209"/>
                <a:gd name="T60" fmla="*/ 77 w 247"/>
                <a:gd name="T61" fmla="*/ 164 h 209"/>
                <a:gd name="T62" fmla="*/ 65 w 247"/>
                <a:gd name="T63" fmla="*/ 159 h 209"/>
                <a:gd name="T64" fmla="*/ 53 w 247"/>
                <a:gd name="T65" fmla="*/ 151 h 209"/>
                <a:gd name="T66" fmla="*/ 49 w 247"/>
                <a:gd name="T67" fmla="*/ 116 h 209"/>
                <a:gd name="T68" fmla="*/ 61 w 247"/>
                <a:gd name="T69" fmla="*/ 87 h 209"/>
                <a:gd name="T70" fmla="*/ 84 w 247"/>
                <a:gd name="T71" fmla="*/ 64 h 209"/>
                <a:gd name="T72" fmla="*/ 116 w 247"/>
                <a:gd name="T73" fmla="*/ 46 h 209"/>
                <a:gd name="T74" fmla="*/ 151 w 247"/>
                <a:gd name="T75" fmla="*/ 31 h 209"/>
                <a:gd name="T76" fmla="*/ 187 w 247"/>
                <a:gd name="T77" fmla="*/ 20 h 209"/>
                <a:gd name="T78" fmla="*/ 220 w 247"/>
                <a:gd name="T79" fmla="*/ 12 h 209"/>
                <a:gd name="T80" fmla="*/ 247 w 247"/>
                <a:gd name="T81" fmla="*/ 5 h 209"/>
                <a:gd name="T82" fmla="*/ 231 w 247"/>
                <a:gd name="T83" fmla="*/ 1 h 209"/>
                <a:gd name="T84" fmla="*/ 213 w 247"/>
                <a:gd name="T85" fmla="*/ 0 h 209"/>
                <a:gd name="T86" fmla="*/ 193 w 247"/>
                <a:gd name="T87" fmla="*/ 2 h 209"/>
                <a:gd name="T88" fmla="*/ 171 w 247"/>
                <a:gd name="T89" fmla="*/ 5 h 209"/>
                <a:gd name="T90" fmla="*/ 149 w 247"/>
                <a:gd name="T91" fmla="*/ 10 h 209"/>
                <a:gd name="T92" fmla="*/ 127 w 247"/>
                <a:gd name="T93" fmla="*/ 15 h 209"/>
                <a:gd name="T94" fmla="*/ 106 w 247"/>
                <a:gd name="T95" fmla="*/ 21 h 209"/>
                <a:gd name="T96" fmla="*/ 87 w 247"/>
                <a:gd name="T97" fmla="*/ 2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26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134 w 158"/>
                <a:gd name="T1" fmla="*/ 53 h 162"/>
                <a:gd name="T2" fmla="*/ 140 w 158"/>
                <a:gd name="T3" fmla="*/ 69 h 162"/>
                <a:gd name="T4" fmla="*/ 138 w 158"/>
                <a:gd name="T5" fmla="*/ 85 h 162"/>
                <a:gd name="T6" fmla="*/ 128 w 158"/>
                <a:gd name="T7" fmla="*/ 97 h 162"/>
                <a:gd name="T8" fmla="*/ 113 w 158"/>
                <a:gd name="T9" fmla="*/ 109 h 162"/>
                <a:gd name="T10" fmla="*/ 96 w 158"/>
                <a:gd name="T11" fmla="*/ 119 h 162"/>
                <a:gd name="T12" fmla="*/ 76 w 158"/>
                <a:gd name="T13" fmla="*/ 129 h 162"/>
                <a:gd name="T14" fmla="*/ 55 w 158"/>
                <a:gd name="T15" fmla="*/ 138 h 162"/>
                <a:gd name="T16" fmla="*/ 38 w 158"/>
                <a:gd name="T17" fmla="*/ 148 h 162"/>
                <a:gd name="T18" fmla="*/ 35 w 158"/>
                <a:gd name="T19" fmla="*/ 151 h 162"/>
                <a:gd name="T20" fmla="*/ 33 w 158"/>
                <a:gd name="T21" fmla="*/ 153 h 162"/>
                <a:gd name="T22" fmla="*/ 33 w 158"/>
                <a:gd name="T23" fmla="*/ 156 h 162"/>
                <a:gd name="T24" fmla="*/ 35 w 158"/>
                <a:gd name="T25" fmla="*/ 159 h 162"/>
                <a:gd name="T26" fmla="*/ 39 w 158"/>
                <a:gd name="T27" fmla="*/ 161 h 162"/>
                <a:gd name="T28" fmla="*/ 44 w 158"/>
                <a:gd name="T29" fmla="*/ 162 h 162"/>
                <a:gd name="T30" fmla="*/ 46 w 158"/>
                <a:gd name="T31" fmla="*/ 162 h 162"/>
                <a:gd name="T32" fmla="*/ 51 w 158"/>
                <a:gd name="T33" fmla="*/ 161 h 162"/>
                <a:gd name="T34" fmla="*/ 74 w 158"/>
                <a:gd name="T35" fmla="*/ 152 h 162"/>
                <a:gd name="T36" fmla="*/ 96 w 158"/>
                <a:gd name="T37" fmla="*/ 142 h 162"/>
                <a:gd name="T38" fmla="*/ 116 w 158"/>
                <a:gd name="T39" fmla="*/ 130 h 162"/>
                <a:gd name="T40" fmla="*/ 135 w 158"/>
                <a:gd name="T41" fmla="*/ 117 h 162"/>
                <a:gd name="T42" fmla="*/ 148 w 158"/>
                <a:gd name="T43" fmla="*/ 102 h 162"/>
                <a:gd name="T44" fmla="*/ 157 w 158"/>
                <a:gd name="T45" fmla="*/ 86 h 162"/>
                <a:gd name="T46" fmla="*/ 158 w 158"/>
                <a:gd name="T47" fmla="*/ 68 h 162"/>
                <a:gd name="T48" fmla="*/ 153 w 158"/>
                <a:gd name="T49" fmla="*/ 50 h 162"/>
                <a:gd name="T50" fmla="*/ 140 w 158"/>
                <a:gd name="T51" fmla="*/ 35 h 162"/>
                <a:gd name="T52" fmla="*/ 121 w 158"/>
                <a:gd name="T53" fmla="*/ 23 h 162"/>
                <a:gd name="T54" fmla="*/ 97 w 158"/>
                <a:gd name="T55" fmla="*/ 14 h 162"/>
                <a:gd name="T56" fmla="*/ 71 w 158"/>
                <a:gd name="T57" fmla="*/ 6 h 162"/>
                <a:gd name="T58" fmla="*/ 45 w 158"/>
                <a:gd name="T59" fmla="*/ 2 h 162"/>
                <a:gd name="T60" fmla="*/ 23 w 158"/>
                <a:gd name="T61" fmla="*/ 0 h 162"/>
                <a:gd name="T62" fmla="*/ 7 w 158"/>
                <a:gd name="T63" fmla="*/ 0 h 162"/>
                <a:gd name="T64" fmla="*/ 0 w 158"/>
                <a:gd name="T65" fmla="*/ 3 h 162"/>
                <a:gd name="T66" fmla="*/ 17 w 158"/>
                <a:gd name="T67" fmla="*/ 9 h 162"/>
                <a:gd name="T68" fmla="*/ 36 w 158"/>
                <a:gd name="T69" fmla="*/ 13 h 162"/>
                <a:gd name="T70" fmla="*/ 57 w 158"/>
                <a:gd name="T71" fmla="*/ 17 h 162"/>
                <a:gd name="T72" fmla="*/ 76 w 158"/>
                <a:gd name="T73" fmla="*/ 21 h 162"/>
                <a:gd name="T74" fmla="*/ 94 w 158"/>
                <a:gd name="T75" fmla="*/ 26 h 162"/>
                <a:gd name="T76" fmla="*/ 110 w 158"/>
                <a:gd name="T77" fmla="*/ 33 h 162"/>
                <a:gd name="T78" fmla="*/ 124 w 158"/>
                <a:gd name="T79" fmla="*/ 42 h 162"/>
                <a:gd name="T80" fmla="*/ 134 w 158"/>
                <a:gd name="T81" fmla="*/ 5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27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125 w 400"/>
                <a:gd name="T1" fmla="*/ 63 h 339"/>
                <a:gd name="T2" fmla="*/ 67 w 400"/>
                <a:gd name="T3" fmla="*/ 103 h 339"/>
                <a:gd name="T4" fmla="*/ 22 w 400"/>
                <a:gd name="T5" fmla="*/ 150 h 339"/>
                <a:gd name="T6" fmla="*/ 0 w 400"/>
                <a:gd name="T7" fmla="*/ 203 h 339"/>
                <a:gd name="T8" fmla="*/ 4 w 400"/>
                <a:gd name="T9" fmla="*/ 239 h 339"/>
                <a:gd name="T10" fmla="*/ 12 w 400"/>
                <a:gd name="T11" fmla="*/ 254 h 339"/>
                <a:gd name="T12" fmla="*/ 25 w 400"/>
                <a:gd name="T13" fmla="*/ 267 h 339"/>
                <a:gd name="T14" fmla="*/ 41 w 400"/>
                <a:gd name="T15" fmla="*/ 278 h 339"/>
                <a:gd name="T16" fmla="*/ 70 w 400"/>
                <a:gd name="T17" fmla="*/ 291 h 339"/>
                <a:gd name="T18" fmla="*/ 108 w 400"/>
                <a:gd name="T19" fmla="*/ 304 h 339"/>
                <a:gd name="T20" fmla="*/ 148 w 400"/>
                <a:gd name="T21" fmla="*/ 315 h 339"/>
                <a:gd name="T22" fmla="*/ 189 w 400"/>
                <a:gd name="T23" fmla="*/ 323 h 339"/>
                <a:gd name="T24" fmla="*/ 231 w 400"/>
                <a:gd name="T25" fmla="*/ 329 h 339"/>
                <a:gd name="T26" fmla="*/ 273 w 400"/>
                <a:gd name="T27" fmla="*/ 333 h 339"/>
                <a:gd name="T28" fmla="*/ 315 w 400"/>
                <a:gd name="T29" fmla="*/ 336 h 339"/>
                <a:gd name="T30" fmla="*/ 359 w 400"/>
                <a:gd name="T31" fmla="*/ 338 h 339"/>
                <a:gd name="T32" fmla="*/ 387 w 400"/>
                <a:gd name="T33" fmla="*/ 339 h 339"/>
                <a:gd name="T34" fmla="*/ 397 w 400"/>
                <a:gd name="T35" fmla="*/ 333 h 339"/>
                <a:gd name="T36" fmla="*/ 400 w 400"/>
                <a:gd name="T37" fmla="*/ 324 h 339"/>
                <a:gd name="T38" fmla="*/ 391 w 400"/>
                <a:gd name="T39" fmla="*/ 317 h 339"/>
                <a:gd name="T40" fmla="*/ 365 w 400"/>
                <a:gd name="T41" fmla="*/ 311 h 339"/>
                <a:gd name="T42" fmla="*/ 327 w 400"/>
                <a:gd name="T43" fmla="*/ 306 h 339"/>
                <a:gd name="T44" fmla="*/ 288 w 400"/>
                <a:gd name="T45" fmla="*/ 302 h 339"/>
                <a:gd name="T46" fmla="*/ 249 w 400"/>
                <a:gd name="T47" fmla="*/ 298 h 339"/>
                <a:gd name="T48" fmla="*/ 211 w 400"/>
                <a:gd name="T49" fmla="*/ 293 h 339"/>
                <a:gd name="T50" fmla="*/ 173 w 400"/>
                <a:gd name="T51" fmla="*/ 286 h 339"/>
                <a:gd name="T52" fmla="*/ 137 w 400"/>
                <a:gd name="T53" fmla="*/ 277 h 339"/>
                <a:gd name="T54" fmla="*/ 100 w 400"/>
                <a:gd name="T55" fmla="*/ 267 h 339"/>
                <a:gd name="T56" fmla="*/ 68 w 400"/>
                <a:gd name="T57" fmla="*/ 253 h 339"/>
                <a:gd name="T58" fmla="*/ 48 w 400"/>
                <a:gd name="T59" fmla="*/ 233 h 339"/>
                <a:gd name="T60" fmla="*/ 42 w 400"/>
                <a:gd name="T61" fmla="*/ 208 h 339"/>
                <a:gd name="T62" fmla="*/ 48 w 400"/>
                <a:gd name="T63" fmla="*/ 180 h 339"/>
                <a:gd name="T64" fmla="*/ 64 w 400"/>
                <a:gd name="T65" fmla="*/ 153 h 339"/>
                <a:gd name="T66" fmla="*/ 89 w 400"/>
                <a:gd name="T67" fmla="*/ 124 h 339"/>
                <a:gd name="T68" fmla="*/ 118 w 400"/>
                <a:gd name="T69" fmla="*/ 99 h 339"/>
                <a:gd name="T70" fmla="*/ 153 w 400"/>
                <a:gd name="T71" fmla="*/ 74 h 339"/>
                <a:gd name="T72" fmla="*/ 190 w 400"/>
                <a:gd name="T73" fmla="*/ 52 h 339"/>
                <a:gd name="T74" fmla="*/ 243 w 400"/>
                <a:gd name="T75" fmla="*/ 34 h 339"/>
                <a:gd name="T76" fmla="*/ 295 w 400"/>
                <a:gd name="T77" fmla="*/ 19 h 339"/>
                <a:gd name="T78" fmla="*/ 328 w 400"/>
                <a:gd name="T79" fmla="*/ 6 h 339"/>
                <a:gd name="T80" fmla="*/ 318 w 400"/>
                <a:gd name="T81" fmla="*/ 0 h 339"/>
                <a:gd name="T82" fmla="*/ 275 w 400"/>
                <a:gd name="T83" fmla="*/ 4 h 339"/>
                <a:gd name="T84" fmla="*/ 224 w 400"/>
                <a:gd name="T85" fmla="*/ 17 h 339"/>
                <a:gd name="T86" fmla="*/ 176 w 400"/>
                <a:gd name="T87" fmla="*/ 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28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291 w 351"/>
                <a:gd name="T1" fmla="*/ 69 h 226"/>
                <a:gd name="T2" fmla="*/ 307 w 351"/>
                <a:gd name="T3" fmla="*/ 81 h 226"/>
                <a:gd name="T4" fmla="*/ 317 w 351"/>
                <a:gd name="T5" fmla="*/ 96 h 226"/>
                <a:gd name="T6" fmla="*/ 322 w 351"/>
                <a:gd name="T7" fmla="*/ 111 h 226"/>
                <a:gd name="T8" fmla="*/ 322 w 351"/>
                <a:gd name="T9" fmla="*/ 128 h 226"/>
                <a:gd name="T10" fmla="*/ 319 w 351"/>
                <a:gd name="T11" fmla="*/ 141 h 226"/>
                <a:gd name="T12" fmla="*/ 313 w 351"/>
                <a:gd name="T13" fmla="*/ 152 h 226"/>
                <a:gd name="T14" fmla="*/ 303 w 351"/>
                <a:gd name="T15" fmla="*/ 164 h 226"/>
                <a:gd name="T16" fmla="*/ 293 w 351"/>
                <a:gd name="T17" fmla="*/ 173 h 226"/>
                <a:gd name="T18" fmla="*/ 279 w 351"/>
                <a:gd name="T19" fmla="*/ 183 h 226"/>
                <a:gd name="T20" fmla="*/ 266 w 351"/>
                <a:gd name="T21" fmla="*/ 192 h 226"/>
                <a:gd name="T22" fmla="*/ 253 w 351"/>
                <a:gd name="T23" fmla="*/ 201 h 226"/>
                <a:gd name="T24" fmla="*/ 240 w 351"/>
                <a:gd name="T25" fmla="*/ 210 h 226"/>
                <a:gd name="T26" fmla="*/ 237 w 351"/>
                <a:gd name="T27" fmla="*/ 213 h 226"/>
                <a:gd name="T28" fmla="*/ 237 w 351"/>
                <a:gd name="T29" fmla="*/ 216 h 226"/>
                <a:gd name="T30" fmla="*/ 237 w 351"/>
                <a:gd name="T31" fmla="*/ 219 h 226"/>
                <a:gd name="T32" fmla="*/ 240 w 351"/>
                <a:gd name="T33" fmla="*/ 222 h 226"/>
                <a:gd name="T34" fmla="*/ 245 w 351"/>
                <a:gd name="T35" fmla="*/ 225 h 226"/>
                <a:gd name="T36" fmla="*/ 250 w 351"/>
                <a:gd name="T37" fmla="*/ 226 h 226"/>
                <a:gd name="T38" fmla="*/ 255 w 351"/>
                <a:gd name="T39" fmla="*/ 225 h 226"/>
                <a:gd name="T40" fmla="*/ 259 w 351"/>
                <a:gd name="T41" fmla="*/ 222 h 226"/>
                <a:gd name="T42" fmla="*/ 288 w 351"/>
                <a:gd name="T43" fmla="*/ 209 h 226"/>
                <a:gd name="T44" fmla="*/ 313 w 351"/>
                <a:gd name="T45" fmla="*/ 192 h 226"/>
                <a:gd name="T46" fmla="*/ 332 w 351"/>
                <a:gd name="T47" fmla="*/ 172 h 226"/>
                <a:gd name="T48" fmla="*/ 345 w 351"/>
                <a:gd name="T49" fmla="*/ 149 h 226"/>
                <a:gd name="T50" fmla="*/ 351 w 351"/>
                <a:gd name="T51" fmla="*/ 127 h 226"/>
                <a:gd name="T52" fmla="*/ 348 w 351"/>
                <a:gd name="T53" fmla="*/ 103 h 226"/>
                <a:gd name="T54" fmla="*/ 336 w 351"/>
                <a:gd name="T55" fmla="*/ 81 h 226"/>
                <a:gd name="T56" fmla="*/ 313 w 351"/>
                <a:gd name="T57" fmla="*/ 62 h 226"/>
                <a:gd name="T58" fmla="*/ 295 w 351"/>
                <a:gd name="T59" fmla="*/ 51 h 226"/>
                <a:gd name="T60" fmla="*/ 275 w 351"/>
                <a:gd name="T61" fmla="*/ 43 h 226"/>
                <a:gd name="T62" fmla="*/ 253 w 351"/>
                <a:gd name="T63" fmla="*/ 35 h 226"/>
                <a:gd name="T64" fmla="*/ 229 w 351"/>
                <a:gd name="T65" fmla="*/ 28 h 226"/>
                <a:gd name="T66" fmla="*/ 204 w 351"/>
                <a:gd name="T67" fmla="*/ 20 h 226"/>
                <a:gd name="T68" fmla="*/ 179 w 351"/>
                <a:gd name="T69" fmla="*/ 15 h 226"/>
                <a:gd name="T70" fmla="*/ 153 w 351"/>
                <a:gd name="T71" fmla="*/ 11 h 226"/>
                <a:gd name="T72" fmla="*/ 128 w 351"/>
                <a:gd name="T73" fmla="*/ 7 h 226"/>
                <a:gd name="T74" fmla="*/ 104 w 351"/>
                <a:gd name="T75" fmla="*/ 4 h 226"/>
                <a:gd name="T76" fmla="*/ 82 w 351"/>
                <a:gd name="T77" fmla="*/ 2 h 226"/>
                <a:gd name="T78" fmla="*/ 60 w 351"/>
                <a:gd name="T79" fmla="*/ 0 h 226"/>
                <a:gd name="T80" fmla="*/ 43 w 351"/>
                <a:gd name="T81" fmla="*/ 0 h 226"/>
                <a:gd name="T82" fmla="*/ 27 w 351"/>
                <a:gd name="T83" fmla="*/ 0 h 226"/>
                <a:gd name="T84" fmla="*/ 14 w 351"/>
                <a:gd name="T85" fmla="*/ 0 h 226"/>
                <a:gd name="T86" fmla="*/ 5 w 351"/>
                <a:gd name="T87" fmla="*/ 2 h 226"/>
                <a:gd name="T88" fmla="*/ 0 w 351"/>
                <a:gd name="T89" fmla="*/ 4 h 226"/>
                <a:gd name="T90" fmla="*/ 15 w 351"/>
                <a:gd name="T91" fmla="*/ 6 h 226"/>
                <a:gd name="T92" fmla="*/ 30 w 351"/>
                <a:gd name="T93" fmla="*/ 7 h 226"/>
                <a:gd name="T94" fmla="*/ 47 w 351"/>
                <a:gd name="T95" fmla="*/ 9 h 226"/>
                <a:gd name="T96" fmla="*/ 64 w 351"/>
                <a:gd name="T97" fmla="*/ 11 h 226"/>
                <a:gd name="T98" fmla="*/ 82 w 351"/>
                <a:gd name="T99" fmla="*/ 14 h 226"/>
                <a:gd name="T100" fmla="*/ 102 w 351"/>
                <a:gd name="T101" fmla="*/ 16 h 226"/>
                <a:gd name="T102" fmla="*/ 121 w 351"/>
                <a:gd name="T103" fmla="*/ 19 h 226"/>
                <a:gd name="T104" fmla="*/ 141 w 351"/>
                <a:gd name="T105" fmla="*/ 23 h 226"/>
                <a:gd name="T106" fmla="*/ 160 w 351"/>
                <a:gd name="T107" fmla="*/ 27 h 226"/>
                <a:gd name="T108" fmla="*/ 181 w 351"/>
                <a:gd name="T109" fmla="*/ 31 h 226"/>
                <a:gd name="T110" fmla="*/ 201 w 351"/>
                <a:gd name="T111" fmla="*/ 35 h 226"/>
                <a:gd name="T112" fmla="*/ 220 w 351"/>
                <a:gd name="T113" fmla="*/ 40 h 226"/>
                <a:gd name="T114" fmla="*/ 239 w 351"/>
                <a:gd name="T115" fmla="*/ 46 h 226"/>
                <a:gd name="T116" fmla="*/ 258 w 351"/>
                <a:gd name="T117" fmla="*/ 53 h 226"/>
                <a:gd name="T118" fmla="*/ 275 w 351"/>
                <a:gd name="T119" fmla="*/ 61 h 226"/>
                <a:gd name="T120" fmla="*/ 291 w 351"/>
                <a:gd name="T121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29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116 h 213"/>
                <a:gd name="T2" fmla="*/ 0 w 142"/>
                <a:gd name="T3" fmla="*/ 134 h 213"/>
                <a:gd name="T4" fmla="*/ 6 w 142"/>
                <a:gd name="T5" fmla="*/ 150 h 213"/>
                <a:gd name="T6" fmla="*/ 16 w 142"/>
                <a:gd name="T7" fmla="*/ 166 h 213"/>
                <a:gd name="T8" fmla="*/ 30 w 142"/>
                <a:gd name="T9" fmla="*/ 179 h 213"/>
                <a:gd name="T10" fmla="*/ 48 w 142"/>
                <a:gd name="T11" fmla="*/ 191 h 213"/>
                <a:gd name="T12" fmla="*/ 68 w 142"/>
                <a:gd name="T13" fmla="*/ 201 h 213"/>
                <a:gd name="T14" fmla="*/ 91 w 142"/>
                <a:gd name="T15" fmla="*/ 208 h 213"/>
                <a:gd name="T16" fmla="*/ 115 w 142"/>
                <a:gd name="T17" fmla="*/ 212 h 213"/>
                <a:gd name="T18" fmla="*/ 122 w 142"/>
                <a:gd name="T19" fmla="*/ 213 h 213"/>
                <a:gd name="T20" fmla="*/ 129 w 142"/>
                <a:gd name="T21" fmla="*/ 211 h 213"/>
                <a:gd name="T22" fmla="*/ 135 w 142"/>
                <a:gd name="T23" fmla="*/ 208 h 213"/>
                <a:gd name="T24" fmla="*/ 138 w 142"/>
                <a:gd name="T25" fmla="*/ 204 h 213"/>
                <a:gd name="T26" fmla="*/ 138 w 142"/>
                <a:gd name="T27" fmla="*/ 199 h 213"/>
                <a:gd name="T28" fmla="*/ 137 w 142"/>
                <a:gd name="T29" fmla="*/ 194 h 213"/>
                <a:gd name="T30" fmla="*/ 132 w 142"/>
                <a:gd name="T31" fmla="*/ 190 h 213"/>
                <a:gd name="T32" fmla="*/ 125 w 142"/>
                <a:gd name="T33" fmla="*/ 188 h 213"/>
                <a:gd name="T34" fmla="*/ 102 w 142"/>
                <a:gd name="T35" fmla="*/ 181 h 213"/>
                <a:gd name="T36" fmla="*/ 80 w 142"/>
                <a:gd name="T37" fmla="*/ 173 h 213"/>
                <a:gd name="T38" fmla="*/ 62 w 142"/>
                <a:gd name="T39" fmla="*/ 162 h 213"/>
                <a:gd name="T40" fmla="*/ 49 w 142"/>
                <a:gd name="T41" fmla="*/ 149 h 213"/>
                <a:gd name="T42" fmla="*/ 41 w 142"/>
                <a:gd name="T43" fmla="*/ 134 h 213"/>
                <a:gd name="T44" fmla="*/ 36 w 142"/>
                <a:gd name="T45" fmla="*/ 117 h 213"/>
                <a:gd name="T46" fmla="*/ 36 w 142"/>
                <a:gd name="T47" fmla="*/ 100 h 213"/>
                <a:gd name="T48" fmla="*/ 44 w 142"/>
                <a:gd name="T49" fmla="*/ 81 h 213"/>
                <a:gd name="T50" fmla="*/ 52 w 142"/>
                <a:gd name="T51" fmla="*/ 68 h 213"/>
                <a:gd name="T52" fmla="*/ 64 w 142"/>
                <a:gd name="T53" fmla="*/ 56 h 213"/>
                <a:gd name="T54" fmla="*/ 77 w 142"/>
                <a:gd name="T55" fmla="*/ 44 h 213"/>
                <a:gd name="T56" fmla="*/ 91 w 142"/>
                <a:gd name="T57" fmla="*/ 34 h 213"/>
                <a:gd name="T58" fmla="*/ 105 w 142"/>
                <a:gd name="T59" fmla="*/ 25 h 213"/>
                <a:gd name="T60" fmla="*/ 119 w 142"/>
                <a:gd name="T61" fmla="*/ 16 h 213"/>
                <a:gd name="T62" fmla="*/ 132 w 142"/>
                <a:gd name="T63" fmla="*/ 8 h 213"/>
                <a:gd name="T64" fmla="*/ 142 w 142"/>
                <a:gd name="T65" fmla="*/ 1 h 213"/>
                <a:gd name="T66" fmla="*/ 132 w 142"/>
                <a:gd name="T67" fmla="*/ 0 h 213"/>
                <a:gd name="T68" fmla="*/ 116 w 142"/>
                <a:gd name="T69" fmla="*/ 5 h 213"/>
                <a:gd name="T70" fmla="*/ 94 w 142"/>
                <a:gd name="T71" fmla="*/ 16 h 213"/>
                <a:gd name="T72" fmla="*/ 70 w 142"/>
                <a:gd name="T73" fmla="*/ 32 h 213"/>
                <a:gd name="T74" fmla="*/ 46 w 142"/>
                <a:gd name="T75" fmla="*/ 51 h 213"/>
                <a:gd name="T76" fmla="*/ 25 w 142"/>
                <a:gd name="T77" fmla="*/ 72 h 213"/>
                <a:gd name="T78" fmla="*/ 9 w 142"/>
                <a:gd name="T79" fmla="*/ 95 h 213"/>
                <a:gd name="T80" fmla="*/ 0 w 142"/>
                <a:gd name="T81" fmla="*/ 11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30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257 w 305"/>
                <a:gd name="T1" fmla="*/ 112 h 279"/>
                <a:gd name="T2" fmla="*/ 271 w 305"/>
                <a:gd name="T3" fmla="*/ 129 h 279"/>
                <a:gd name="T4" fmla="*/ 279 w 305"/>
                <a:gd name="T5" fmla="*/ 148 h 279"/>
                <a:gd name="T6" fmla="*/ 274 w 305"/>
                <a:gd name="T7" fmla="*/ 168 h 279"/>
                <a:gd name="T8" fmla="*/ 258 w 305"/>
                <a:gd name="T9" fmla="*/ 188 h 279"/>
                <a:gd name="T10" fmla="*/ 234 w 305"/>
                <a:gd name="T11" fmla="*/ 205 h 279"/>
                <a:gd name="T12" fmla="*/ 206 w 305"/>
                <a:gd name="T13" fmla="*/ 221 h 279"/>
                <a:gd name="T14" fmla="*/ 177 w 305"/>
                <a:gd name="T15" fmla="*/ 237 h 279"/>
                <a:gd name="T16" fmla="*/ 160 w 305"/>
                <a:gd name="T17" fmla="*/ 250 h 279"/>
                <a:gd name="T18" fmla="*/ 154 w 305"/>
                <a:gd name="T19" fmla="*/ 258 h 279"/>
                <a:gd name="T20" fmla="*/ 149 w 305"/>
                <a:gd name="T21" fmla="*/ 266 h 279"/>
                <a:gd name="T22" fmla="*/ 151 w 305"/>
                <a:gd name="T23" fmla="*/ 275 h 279"/>
                <a:gd name="T24" fmla="*/ 161 w 305"/>
                <a:gd name="T25" fmla="*/ 279 h 279"/>
                <a:gd name="T26" fmla="*/ 173 w 305"/>
                <a:gd name="T27" fmla="*/ 278 h 279"/>
                <a:gd name="T28" fmla="*/ 191 w 305"/>
                <a:gd name="T29" fmla="*/ 263 h 279"/>
                <a:gd name="T30" fmla="*/ 223 w 305"/>
                <a:gd name="T31" fmla="*/ 242 h 279"/>
                <a:gd name="T32" fmla="*/ 257 w 305"/>
                <a:gd name="T33" fmla="*/ 221 h 279"/>
                <a:gd name="T34" fmla="*/ 286 w 305"/>
                <a:gd name="T35" fmla="*/ 197 h 279"/>
                <a:gd name="T36" fmla="*/ 303 w 305"/>
                <a:gd name="T37" fmla="*/ 168 h 279"/>
                <a:gd name="T38" fmla="*/ 300 w 305"/>
                <a:gd name="T39" fmla="*/ 137 h 279"/>
                <a:gd name="T40" fmla="*/ 282 w 305"/>
                <a:gd name="T41" fmla="*/ 109 h 279"/>
                <a:gd name="T42" fmla="*/ 250 w 305"/>
                <a:gd name="T43" fmla="*/ 85 h 279"/>
                <a:gd name="T44" fmla="*/ 219 w 305"/>
                <a:gd name="T45" fmla="*/ 67 h 279"/>
                <a:gd name="T46" fmla="*/ 189 w 305"/>
                <a:gd name="T47" fmla="*/ 54 h 279"/>
                <a:gd name="T48" fmla="*/ 157 w 305"/>
                <a:gd name="T49" fmla="*/ 40 h 279"/>
                <a:gd name="T50" fmla="*/ 122 w 305"/>
                <a:gd name="T51" fmla="*/ 26 h 279"/>
                <a:gd name="T52" fmla="*/ 90 w 305"/>
                <a:gd name="T53" fmla="*/ 15 h 279"/>
                <a:gd name="T54" fmla="*/ 58 w 305"/>
                <a:gd name="T55" fmla="*/ 7 h 279"/>
                <a:gd name="T56" fmla="*/ 30 w 305"/>
                <a:gd name="T57" fmla="*/ 1 h 279"/>
                <a:gd name="T58" fmla="*/ 8 w 305"/>
                <a:gd name="T59" fmla="*/ 1 h 279"/>
                <a:gd name="T60" fmla="*/ 10 w 305"/>
                <a:gd name="T61" fmla="*/ 6 h 279"/>
                <a:gd name="T62" fmla="*/ 35 w 305"/>
                <a:gd name="T63" fmla="*/ 13 h 279"/>
                <a:gd name="T64" fmla="*/ 64 w 305"/>
                <a:gd name="T65" fmla="*/ 22 h 279"/>
                <a:gd name="T66" fmla="*/ 97 w 305"/>
                <a:gd name="T67" fmla="*/ 33 h 279"/>
                <a:gd name="T68" fmla="*/ 132 w 305"/>
                <a:gd name="T69" fmla="*/ 47 h 279"/>
                <a:gd name="T70" fmla="*/ 167 w 305"/>
                <a:gd name="T71" fmla="*/ 62 h 279"/>
                <a:gd name="T72" fmla="*/ 202 w 305"/>
                <a:gd name="T73" fmla="*/ 79 h 279"/>
                <a:gd name="T74" fmla="*/ 232 w 305"/>
                <a:gd name="T75" fmla="*/ 9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35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28 w 54"/>
                <a:gd name="T1" fmla="*/ 10 h 85"/>
                <a:gd name="T2" fmla="*/ 27 w 54"/>
                <a:gd name="T3" fmla="*/ 6 h 85"/>
                <a:gd name="T4" fmla="*/ 22 w 54"/>
                <a:gd name="T5" fmla="*/ 2 h 85"/>
                <a:gd name="T6" fmla="*/ 18 w 54"/>
                <a:gd name="T7" fmla="*/ 0 h 85"/>
                <a:gd name="T8" fmla="*/ 12 w 54"/>
                <a:gd name="T9" fmla="*/ 0 h 85"/>
                <a:gd name="T10" fmla="*/ 8 w 54"/>
                <a:gd name="T11" fmla="*/ 1 h 85"/>
                <a:gd name="T12" fmla="*/ 3 w 54"/>
                <a:gd name="T13" fmla="*/ 3 h 85"/>
                <a:gd name="T14" fmla="*/ 0 w 54"/>
                <a:gd name="T15" fmla="*/ 7 h 85"/>
                <a:gd name="T16" fmla="*/ 0 w 54"/>
                <a:gd name="T17" fmla="*/ 11 h 85"/>
                <a:gd name="T18" fmla="*/ 0 w 54"/>
                <a:gd name="T19" fmla="*/ 22 h 85"/>
                <a:gd name="T20" fmla="*/ 5 w 54"/>
                <a:gd name="T21" fmla="*/ 34 h 85"/>
                <a:gd name="T22" fmla="*/ 11 w 54"/>
                <a:gd name="T23" fmla="*/ 47 h 85"/>
                <a:gd name="T24" fmla="*/ 18 w 54"/>
                <a:gd name="T25" fmla="*/ 59 h 85"/>
                <a:gd name="T26" fmla="*/ 27 w 54"/>
                <a:gd name="T27" fmla="*/ 70 h 85"/>
                <a:gd name="T28" fmla="*/ 35 w 54"/>
                <a:gd name="T29" fmla="*/ 79 h 85"/>
                <a:gd name="T30" fmla="*/ 46 w 54"/>
                <a:gd name="T31" fmla="*/ 84 h 85"/>
                <a:gd name="T32" fmla="*/ 53 w 54"/>
                <a:gd name="T33" fmla="*/ 85 h 85"/>
                <a:gd name="T34" fmla="*/ 54 w 54"/>
                <a:gd name="T35" fmla="*/ 68 h 85"/>
                <a:gd name="T36" fmla="*/ 47 w 54"/>
                <a:gd name="T37" fmla="*/ 49 h 85"/>
                <a:gd name="T38" fmla="*/ 38 w 54"/>
                <a:gd name="T39" fmla="*/ 29 h 85"/>
                <a:gd name="T40" fmla="*/ 28 w 54"/>
                <a:gd name="T41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36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25 w 46"/>
                <a:gd name="T1" fmla="*/ 6 h 48"/>
                <a:gd name="T2" fmla="*/ 25 w 46"/>
                <a:gd name="T3" fmla="*/ 7 h 48"/>
                <a:gd name="T4" fmla="*/ 25 w 46"/>
                <a:gd name="T5" fmla="*/ 7 h 48"/>
                <a:gd name="T6" fmla="*/ 25 w 46"/>
                <a:gd name="T7" fmla="*/ 7 h 48"/>
                <a:gd name="T8" fmla="*/ 25 w 46"/>
                <a:gd name="T9" fmla="*/ 7 h 48"/>
                <a:gd name="T10" fmla="*/ 23 w 46"/>
                <a:gd name="T11" fmla="*/ 4 h 48"/>
                <a:gd name="T12" fmla="*/ 19 w 46"/>
                <a:gd name="T13" fmla="*/ 1 h 48"/>
                <a:gd name="T14" fmla="*/ 14 w 46"/>
                <a:gd name="T15" fmla="*/ 0 h 48"/>
                <a:gd name="T16" fmla="*/ 9 w 46"/>
                <a:gd name="T17" fmla="*/ 0 h 48"/>
                <a:gd name="T18" fmla="*/ 4 w 46"/>
                <a:gd name="T19" fmla="*/ 1 h 48"/>
                <a:gd name="T20" fmla="*/ 1 w 46"/>
                <a:gd name="T21" fmla="*/ 4 h 48"/>
                <a:gd name="T22" fmla="*/ 0 w 46"/>
                <a:gd name="T23" fmla="*/ 7 h 48"/>
                <a:gd name="T24" fmla="*/ 0 w 46"/>
                <a:gd name="T25" fmla="*/ 10 h 48"/>
                <a:gd name="T26" fmla="*/ 1 w 46"/>
                <a:gd name="T27" fmla="*/ 15 h 48"/>
                <a:gd name="T28" fmla="*/ 4 w 46"/>
                <a:gd name="T29" fmla="*/ 21 h 48"/>
                <a:gd name="T30" fmla="*/ 10 w 46"/>
                <a:gd name="T31" fmla="*/ 28 h 48"/>
                <a:gd name="T32" fmla="*/ 17 w 46"/>
                <a:gd name="T33" fmla="*/ 35 h 48"/>
                <a:gd name="T34" fmla="*/ 25 w 46"/>
                <a:gd name="T35" fmla="*/ 41 h 48"/>
                <a:gd name="T36" fmla="*/ 33 w 46"/>
                <a:gd name="T37" fmla="*/ 45 h 48"/>
                <a:gd name="T38" fmla="*/ 41 w 46"/>
                <a:gd name="T39" fmla="*/ 48 h 48"/>
                <a:gd name="T40" fmla="*/ 46 w 46"/>
                <a:gd name="T41" fmla="*/ 48 h 48"/>
                <a:gd name="T42" fmla="*/ 45 w 46"/>
                <a:gd name="T43" fmla="*/ 38 h 48"/>
                <a:gd name="T44" fmla="*/ 39 w 46"/>
                <a:gd name="T45" fmla="*/ 25 h 48"/>
                <a:gd name="T46" fmla="*/ 30 w 46"/>
                <a:gd name="T47" fmla="*/ 14 h 48"/>
                <a:gd name="T48" fmla="*/ 25 w 46"/>
                <a:gd name="T49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37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50 w 64"/>
                <a:gd name="T1" fmla="*/ 24 h 32"/>
                <a:gd name="T2" fmla="*/ 56 w 64"/>
                <a:gd name="T3" fmla="*/ 22 h 32"/>
                <a:gd name="T4" fmla="*/ 62 w 64"/>
                <a:gd name="T5" fmla="*/ 19 h 32"/>
                <a:gd name="T6" fmla="*/ 64 w 64"/>
                <a:gd name="T7" fmla="*/ 15 h 32"/>
                <a:gd name="T8" fmla="*/ 64 w 64"/>
                <a:gd name="T9" fmla="*/ 11 h 32"/>
                <a:gd name="T10" fmla="*/ 61 w 64"/>
                <a:gd name="T11" fmla="*/ 6 h 32"/>
                <a:gd name="T12" fmla="*/ 56 w 64"/>
                <a:gd name="T13" fmla="*/ 2 h 32"/>
                <a:gd name="T14" fmla="*/ 50 w 64"/>
                <a:gd name="T15" fmla="*/ 0 h 32"/>
                <a:gd name="T16" fmla="*/ 43 w 64"/>
                <a:gd name="T17" fmla="*/ 0 h 32"/>
                <a:gd name="T18" fmla="*/ 40 w 64"/>
                <a:gd name="T19" fmla="*/ 0 h 32"/>
                <a:gd name="T20" fmla="*/ 35 w 64"/>
                <a:gd name="T21" fmla="*/ 1 h 32"/>
                <a:gd name="T22" fmla="*/ 26 w 64"/>
                <a:gd name="T23" fmla="*/ 3 h 32"/>
                <a:gd name="T24" fmla="*/ 16 w 64"/>
                <a:gd name="T25" fmla="*/ 8 h 32"/>
                <a:gd name="T26" fmla="*/ 7 w 64"/>
                <a:gd name="T27" fmla="*/ 14 h 32"/>
                <a:gd name="T28" fmla="*/ 3 w 64"/>
                <a:gd name="T29" fmla="*/ 20 h 32"/>
                <a:gd name="T30" fmla="*/ 0 w 64"/>
                <a:gd name="T31" fmla="*/ 26 h 32"/>
                <a:gd name="T32" fmla="*/ 0 w 64"/>
                <a:gd name="T33" fmla="*/ 28 h 32"/>
                <a:gd name="T34" fmla="*/ 4 w 64"/>
                <a:gd name="T35" fmla="*/ 30 h 32"/>
                <a:gd name="T36" fmla="*/ 10 w 64"/>
                <a:gd name="T37" fmla="*/ 32 h 32"/>
                <a:gd name="T38" fmla="*/ 16 w 64"/>
                <a:gd name="T39" fmla="*/ 32 h 32"/>
                <a:gd name="T40" fmla="*/ 21 w 64"/>
                <a:gd name="T41" fmla="*/ 32 h 32"/>
                <a:gd name="T42" fmla="*/ 29 w 64"/>
                <a:gd name="T43" fmla="*/ 30 h 32"/>
                <a:gd name="T44" fmla="*/ 36 w 64"/>
                <a:gd name="T45" fmla="*/ 29 h 32"/>
                <a:gd name="T46" fmla="*/ 43 w 64"/>
                <a:gd name="T47" fmla="*/ 27 h 32"/>
                <a:gd name="T48" fmla="*/ 50 w 64"/>
                <a:gd name="T4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66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90 w 246"/>
                <a:gd name="T1" fmla="*/ 32 h 211"/>
                <a:gd name="T2" fmla="*/ 73 w 246"/>
                <a:gd name="T3" fmla="*/ 41 h 211"/>
                <a:gd name="T4" fmla="*/ 57 w 246"/>
                <a:gd name="T5" fmla="*/ 51 h 211"/>
                <a:gd name="T6" fmla="*/ 41 w 246"/>
                <a:gd name="T7" fmla="*/ 64 h 211"/>
                <a:gd name="T8" fmla="*/ 28 w 246"/>
                <a:gd name="T9" fmla="*/ 76 h 211"/>
                <a:gd name="T10" fmla="*/ 18 w 246"/>
                <a:gd name="T11" fmla="*/ 89 h 211"/>
                <a:gd name="T12" fmla="*/ 9 w 246"/>
                <a:gd name="T13" fmla="*/ 103 h 211"/>
                <a:gd name="T14" fmla="*/ 3 w 246"/>
                <a:gd name="T15" fmla="*/ 116 h 211"/>
                <a:gd name="T16" fmla="*/ 0 w 246"/>
                <a:gd name="T17" fmla="*/ 131 h 211"/>
                <a:gd name="T18" fmla="*/ 3 w 246"/>
                <a:gd name="T19" fmla="*/ 152 h 211"/>
                <a:gd name="T20" fmla="*/ 15 w 246"/>
                <a:gd name="T21" fmla="*/ 170 h 211"/>
                <a:gd name="T22" fmla="*/ 32 w 246"/>
                <a:gd name="T23" fmla="*/ 185 h 211"/>
                <a:gd name="T24" fmla="*/ 54 w 246"/>
                <a:gd name="T25" fmla="*/ 197 h 211"/>
                <a:gd name="T26" fmla="*/ 80 w 246"/>
                <a:gd name="T27" fmla="*/ 205 h 211"/>
                <a:gd name="T28" fmla="*/ 109 w 246"/>
                <a:gd name="T29" fmla="*/ 210 h 211"/>
                <a:gd name="T30" fmla="*/ 137 w 246"/>
                <a:gd name="T31" fmla="*/ 211 h 211"/>
                <a:gd name="T32" fmla="*/ 164 w 246"/>
                <a:gd name="T33" fmla="*/ 208 h 211"/>
                <a:gd name="T34" fmla="*/ 170 w 246"/>
                <a:gd name="T35" fmla="*/ 208 h 211"/>
                <a:gd name="T36" fmla="*/ 176 w 246"/>
                <a:gd name="T37" fmla="*/ 206 h 211"/>
                <a:gd name="T38" fmla="*/ 180 w 246"/>
                <a:gd name="T39" fmla="*/ 202 h 211"/>
                <a:gd name="T40" fmla="*/ 182 w 246"/>
                <a:gd name="T41" fmla="*/ 198 h 211"/>
                <a:gd name="T42" fmla="*/ 180 w 246"/>
                <a:gd name="T43" fmla="*/ 196 h 211"/>
                <a:gd name="T44" fmla="*/ 176 w 246"/>
                <a:gd name="T45" fmla="*/ 196 h 211"/>
                <a:gd name="T46" fmla="*/ 170 w 246"/>
                <a:gd name="T47" fmla="*/ 195 h 211"/>
                <a:gd name="T48" fmla="*/ 163 w 246"/>
                <a:gd name="T49" fmla="*/ 195 h 211"/>
                <a:gd name="T50" fmla="*/ 154 w 246"/>
                <a:gd name="T51" fmla="*/ 195 h 211"/>
                <a:gd name="T52" fmla="*/ 147 w 246"/>
                <a:gd name="T53" fmla="*/ 195 h 211"/>
                <a:gd name="T54" fmla="*/ 140 w 246"/>
                <a:gd name="T55" fmla="*/ 195 h 211"/>
                <a:gd name="T56" fmla="*/ 135 w 246"/>
                <a:gd name="T57" fmla="*/ 195 h 211"/>
                <a:gd name="T58" fmla="*/ 121 w 246"/>
                <a:gd name="T59" fmla="*/ 194 h 211"/>
                <a:gd name="T60" fmla="*/ 108 w 246"/>
                <a:gd name="T61" fmla="*/ 193 h 211"/>
                <a:gd name="T62" fmla="*/ 93 w 246"/>
                <a:gd name="T63" fmla="*/ 191 h 211"/>
                <a:gd name="T64" fmla="*/ 79 w 246"/>
                <a:gd name="T65" fmla="*/ 188 h 211"/>
                <a:gd name="T66" fmla="*/ 64 w 246"/>
                <a:gd name="T67" fmla="*/ 185 h 211"/>
                <a:gd name="T68" fmla="*/ 50 w 246"/>
                <a:gd name="T69" fmla="*/ 178 h 211"/>
                <a:gd name="T70" fmla="*/ 37 w 246"/>
                <a:gd name="T71" fmla="*/ 169 h 211"/>
                <a:gd name="T72" fmla="*/ 22 w 246"/>
                <a:gd name="T73" fmla="*/ 155 h 211"/>
                <a:gd name="T74" fmla="*/ 19 w 246"/>
                <a:gd name="T75" fmla="*/ 140 h 211"/>
                <a:gd name="T76" fmla="*/ 21 w 246"/>
                <a:gd name="T77" fmla="*/ 126 h 211"/>
                <a:gd name="T78" fmla="*/ 26 w 246"/>
                <a:gd name="T79" fmla="*/ 111 h 211"/>
                <a:gd name="T80" fmla="*/ 35 w 246"/>
                <a:gd name="T81" fmla="*/ 98 h 211"/>
                <a:gd name="T82" fmla="*/ 48 w 246"/>
                <a:gd name="T83" fmla="*/ 85 h 211"/>
                <a:gd name="T84" fmla="*/ 63 w 246"/>
                <a:gd name="T85" fmla="*/ 73 h 211"/>
                <a:gd name="T86" fmla="*/ 79 w 246"/>
                <a:gd name="T87" fmla="*/ 63 h 211"/>
                <a:gd name="T88" fmla="*/ 98 w 246"/>
                <a:gd name="T89" fmla="*/ 52 h 211"/>
                <a:gd name="T90" fmla="*/ 117 w 246"/>
                <a:gd name="T91" fmla="*/ 43 h 211"/>
                <a:gd name="T92" fmla="*/ 137 w 246"/>
                <a:gd name="T93" fmla="*/ 35 h 211"/>
                <a:gd name="T94" fmla="*/ 157 w 246"/>
                <a:gd name="T95" fmla="*/ 28 h 211"/>
                <a:gd name="T96" fmla="*/ 176 w 246"/>
                <a:gd name="T97" fmla="*/ 21 h 211"/>
                <a:gd name="T98" fmla="*/ 196 w 246"/>
                <a:gd name="T99" fmla="*/ 16 h 211"/>
                <a:gd name="T100" fmla="*/ 214 w 246"/>
                <a:gd name="T101" fmla="*/ 11 h 211"/>
                <a:gd name="T102" fmla="*/ 231 w 246"/>
                <a:gd name="T103" fmla="*/ 8 h 211"/>
                <a:gd name="T104" fmla="*/ 246 w 246"/>
                <a:gd name="T105" fmla="*/ 6 h 211"/>
                <a:gd name="T106" fmla="*/ 236 w 246"/>
                <a:gd name="T107" fmla="*/ 2 h 211"/>
                <a:gd name="T108" fmla="*/ 220 w 246"/>
                <a:gd name="T109" fmla="*/ 0 h 211"/>
                <a:gd name="T110" fmla="*/ 201 w 246"/>
                <a:gd name="T111" fmla="*/ 2 h 211"/>
                <a:gd name="T112" fmla="*/ 179 w 246"/>
                <a:gd name="T113" fmla="*/ 5 h 211"/>
                <a:gd name="T114" fmla="*/ 154 w 246"/>
                <a:gd name="T115" fmla="*/ 10 h 211"/>
                <a:gd name="T116" fmla="*/ 131 w 246"/>
                <a:gd name="T117" fmla="*/ 16 h 211"/>
                <a:gd name="T118" fmla="*/ 109 w 246"/>
                <a:gd name="T119" fmla="*/ 24 h 211"/>
                <a:gd name="T120" fmla="*/ 90 w 246"/>
                <a:gd name="T121" fmla="*/ 3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67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133 w 158"/>
                <a:gd name="T1" fmla="*/ 54 h 164"/>
                <a:gd name="T2" fmla="*/ 138 w 158"/>
                <a:gd name="T3" fmla="*/ 72 h 164"/>
                <a:gd name="T4" fmla="*/ 135 w 158"/>
                <a:gd name="T5" fmla="*/ 86 h 164"/>
                <a:gd name="T6" fmla="*/ 125 w 158"/>
                <a:gd name="T7" fmla="*/ 99 h 164"/>
                <a:gd name="T8" fmla="*/ 110 w 158"/>
                <a:gd name="T9" fmla="*/ 110 h 164"/>
                <a:gd name="T10" fmla="*/ 93 w 158"/>
                <a:gd name="T11" fmla="*/ 120 h 164"/>
                <a:gd name="T12" fmla="*/ 74 w 158"/>
                <a:gd name="T13" fmla="*/ 130 h 164"/>
                <a:gd name="T14" fmla="*/ 53 w 158"/>
                <a:gd name="T15" fmla="*/ 140 h 164"/>
                <a:gd name="T16" fmla="*/ 36 w 158"/>
                <a:gd name="T17" fmla="*/ 149 h 164"/>
                <a:gd name="T18" fmla="*/ 33 w 158"/>
                <a:gd name="T19" fmla="*/ 152 h 164"/>
                <a:gd name="T20" fmla="*/ 32 w 158"/>
                <a:gd name="T21" fmla="*/ 154 h 164"/>
                <a:gd name="T22" fmla="*/ 32 w 158"/>
                <a:gd name="T23" fmla="*/ 157 h 164"/>
                <a:gd name="T24" fmla="*/ 35 w 158"/>
                <a:gd name="T25" fmla="*/ 160 h 164"/>
                <a:gd name="T26" fmla="*/ 37 w 158"/>
                <a:gd name="T27" fmla="*/ 163 h 164"/>
                <a:gd name="T28" fmla="*/ 42 w 158"/>
                <a:gd name="T29" fmla="*/ 164 h 164"/>
                <a:gd name="T30" fmla="*/ 46 w 158"/>
                <a:gd name="T31" fmla="*/ 164 h 164"/>
                <a:gd name="T32" fmla="*/ 51 w 158"/>
                <a:gd name="T33" fmla="*/ 163 h 164"/>
                <a:gd name="T34" fmla="*/ 72 w 158"/>
                <a:gd name="T35" fmla="*/ 153 h 164"/>
                <a:gd name="T36" fmla="*/ 94 w 158"/>
                <a:gd name="T37" fmla="*/ 143 h 164"/>
                <a:gd name="T38" fmla="*/ 114 w 158"/>
                <a:gd name="T39" fmla="*/ 132 h 164"/>
                <a:gd name="T40" fmla="*/ 133 w 158"/>
                <a:gd name="T41" fmla="*/ 118 h 164"/>
                <a:gd name="T42" fmla="*/ 146 w 158"/>
                <a:gd name="T43" fmla="*/ 104 h 164"/>
                <a:gd name="T44" fmla="*/ 155 w 158"/>
                <a:gd name="T45" fmla="*/ 87 h 164"/>
                <a:gd name="T46" fmla="*/ 158 w 158"/>
                <a:gd name="T47" fmla="*/ 70 h 164"/>
                <a:gd name="T48" fmla="*/ 152 w 158"/>
                <a:gd name="T49" fmla="*/ 51 h 164"/>
                <a:gd name="T50" fmla="*/ 139 w 158"/>
                <a:gd name="T51" fmla="*/ 37 h 164"/>
                <a:gd name="T52" fmla="*/ 122 w 158"/>
                <a:gd name="T53" fmla="*/ 24 h 164"/>
                <a:gd name="T54" fmla="*/ 99 w 158"/>
                <a:gd name="T55" fmla="*/ 14 h 164"/>
                <a:gd name="T56" fmla="*/ 75 w 158"/>
                <a:gd name="T57" fmla="*/ 7 h 164"/>
                <a:gd name="T58" fmla="*/ 51 w 158"/>
                <a:gd name="T59" fmla="*/ 2 h 164"/>
                <a:gd name="T60" fmla="*/ 29 w 158"/>
                <a:gd name="T61" fmla="*/ 0 h 164"/>
                <a:gd name="T62" fmla="*/ 11 w 158"/>
                <a:gd name="T63" fmla="*/ 1 h 164"/>
                <a:gd name="T64" fmla="*/ 0 w 158"/>
                <a:gd name="T65" fmla="*/ 5 h 164"/>
                <a:gd name="T66" fmla="*/ 20 w 158"/>
                <a:gd name="T67" fmla="*/ 9 h 164"/>
                <a:gd name="T68" fmla="*/ 40 w 158"/>
                <a:gd name="T69" fmla="*/ 12 h 164"/>
                <a:gd name="T70" fmla="*/ 59 w 158"/>
                <a:gd name="T71" fmla="*/ 15 h 164"/>
                <a:gd name="T72" fmla="*/ 78 w 158"/>
                <a:gd name="T73" fmla="*/ 19 h 164"/>
                <a:gd name="T74" fmla="*/ 96 w 158"/>
                <a:gd name="T75" fmla="*/ 24 h 164"/>
                <a:gd name="T76" fmla="*/ 112 w 158"/>
                <a:gd name="T77" fmla="*/ 32 h 164"/>
                <a:gd name="T78" fmla="*/ 125 w 158"/>
                <a:gd name="T79" fmla="*/ 41 h 164"/>
                <a:gd name="T80" fmla="*/ 133 w 158"/>
                <a:gd name="T81" fmla="*/ 5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68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125 w 400"/>
                <a:gd name="T1" fmla="*/ 62 h 340"/>
                <a:gd name="T2" fmla="*/ 67 w 400"/>
                <a:gd name="T3" fmla="*/ 103 h 340"/>
                <a:gd name="T4" fmla="*/ 22 w 400"/>
                <a:gd name="T5" fmla="*/ 150 h 340"/>
                <a:gd name="T6" fmla="*/ 0 w 400"/>
                <a:gd name="T7" fmla="*/ 204 h 340"/>
                <a:gd name="T8" fmla="*/ 5 w 400"/>
                <a:gd name="T9" fmla="*/ 240 h 340"/>
                <a:gd name="T10" fmla="*/ 13 w 400"/>
                <a:gd name="T11" fmla="*/ 254 h 340"/>
                <a:gd name="T12" fmla="*/ 26 w 400"/>
                <a:gd name="T13" fmla="*/ 268 h 340"/>
                <a:gd name="T14" fmla="*/ 42 w 400"/>
                <a:gd name="T15" fmla="*/ 279 h 340"/>
                <a:gd name="T16" fmla="*/ 70 w 400"/>
                <a:gd name="T17" fmla="*/ 291 h 340"/>
                <a:gd name="T18" fmla="*/ 108 w 400"/>
                <a:gd name="T19" fmla="*/ 305 h 340"/>
                <a:gd name="T20" fmla="*/ 149 w 400"/>
                <a:gd name="T21" fmla="*/ 315 h 340"/>
                <a:gd name="T22" fmla="*/ 189 w 400"/>
                <a:gd name="T23" fmla="*/ 323 h 340"/>
                <a:gd name="T24" fmla="*/ 231 w 400"/>
                <a:gd name="T25" fmla="*/ 329 h 340"/>
                <a:gd name="T26" fmla="*/ 274 w 400"/>
                <a:gd name="T27" fmla="*/ 334 h 340"/>
                <a:gd name="T28" fmla="*/ 317 w 400"/>
                <a:gd name="T29" fmla="*/ 337 h 340"/>
                <a:gd name="T30" fmla="*/ 359 w 400"/>
                <a:gd name="T31" fmla="*/ 339 h 340"/>
                <a:gd name="T32" fmla="*/ 387 w 400"/>
                <a:gd name="T33" fmla="*/ 340 h 340"/>
                <a:gd name="T34" fmla="*/ 397 w 400"/>
                <a:gd name="T35" fmla="*/ 334 h 340"/>
                <a:gd name="T36" fmla="*/ 400 w 400"/>
                <a:gd name="T37" fmla="*/ 323 h 340"/>
                <a:gd name="T38" fmla="*/ 391 w 400"/>
                <a:gd name="T39" fmla="*/ 316 h 340"/>
                <a:gd name="T40" fmla="*/ 365 w 400"/>
                <a:gd name="T41" fmla="*/ 315 h 340"/>
                <a:gd name="T42" fmla="*/ 326 w 400"/>
                <a:gd name="T43" fmla="*/ 314 h 340"/>
                <a:gd name="T44" fmla="*/ 287 w 400"/>
                <a:gd name="T45" fmla="*/ 312 h 340"/>
                <a:gd name="T46" fmla="*/ 247 w 400"/>
                <a:gd name="T47" fmla="*/ 308 h 340"/>
                <a:gd name="T48" fmla="*/ 208 w 400"/>
                <a:gd name="T49" fmla="*/ 303 h 340"/>
                <a:gd name="T50" fmla="*/ 169 w 400"/>
                <a:gd name="T51" fmla="*/ 295 h 340"/>
                <a:gd name="T52" fmla="*/ 131 w 400"/>
                <a:gd name="T53" fmla="*/ 287 h 340"/>
                <a:gd name="T54" fmla="*/ 95 w 400"/>
                <a:gd name="T55" fmla="*/ 275 h 340"/>
                <a:gd name="T56" fmla="*/ 63 w 400"/>
                <a:gd name="T57" fmla="*/ 261 h 340"/>
                <a:gd name="T58" fmla="*/ 44 w 400"/>
                <a:gd name="T59" fmla="*/ 241 h 340"/>
                <a:gd name="T60" fmla="*/ 38 w 400"/>
                <a:gd name="T61" fmla="*/ 214 h 340"/>
                <a:gd name="T62" fmla="*/ 47 w 400"/>
                <a:gd name="T63" fmla="*/ 177 h 340"/>
                <a:gd name="T64" fmla="*/ 63 w 400"/>
                <a:gd name="T65" fmla="*/ 148 h 340"/>
                <a:gd name="T66" fmla="*/ 85 w 400"/>
                <a:gd name="T67" fmla="*/ 122 h 340"/>
                <a:gd name="T68" fmla="*/ 111 w 400"/>
                <a:gd name="T69" fmla="*/ 100 h 340"/>
                <a:gd name="T70" fmla="*/ 141 w 400"/>
                <a:gd name="T71" fmla="*/ 79 h 340"/>
                <a:gd name="T72" fmla="*/ 179 w 400"/>
                <a:gd name="T73" fmla="*/ 57 h 340"/>
                <a:gd name="T74" fmla="*/ 224 w 400"/>
                <a:gd name="T75" fmla="*/ 37 h 340"/>
                <a:gd name="T76" fmla="*/ 272 w 400"/>
                <a:gd name="T77" fmla="*/ 19 h 340"/>
                <a:gd name="T78" fmla="*/ 314 w 400"/>
                <a:gd name="T79" fmla="*/ 6 h 340"/>
                <a:gd name="T80" fmla="*/ 316 w 400"/>
                <a:gd name="T81" fmla="*/ 0 h 340"/>
                <a:gd name="T82" fmla="*/ 274 w 400"/>
                <a:gd name="T83" fmla="*/ 5 h 340"/>
                <a:gd name="T84" fmla="*/ 224 w 400"/>
                <a:gd name="T85" fmla="*/ 17 h 340"/>
                <a:gd name="T86" fmla="*/ 176 w 400"/>
                <a:gd name="T87" fmla="*/ 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69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291 w 349"/>
                <a:gd name="T1" fmla="*/ 70 h 227"/>
                <a:gd name="T2" fmla="*/ 307 w 349"/>
                <a:gd name="T3" fmla="*/ 83 h 227"/>
                <a:gd name="T4" fmla="*/ 316 w 349"/>
                <a:gd name="T5" fmla="*/ 97 h 227"/>
                <a:gd name="T6" fmla="*/ 321 w 349"/>
                <a:gd name="T7" fmla="*/ 113 h 227"/>
                <a:gd name="T8" fmla="*/ 321 w 349"/>
                <a:gd name="T9" fmla="*/ 129 h 227"/>
                <a:gd name="T10" fmla="*/ 318 w 349"/>
                <a:gd name="T11" fmla="*/ 142 h 227"/>
                <a:gd name="T12" fmla="*/ 313 w 349"/>
                <a:gd name="T13" fmla="*/ 154 h 227"/>
                <a:gd name="T14" fmla="*/ 302 w 349"/>
                <a:gd name="T15" fmla="*/ 165 h 227"/>
                <a:gd name="T16" fmla="*/ 292 w 349"/>
                <a:gd name="T17" fmla="*/ 174 h 227"/>
                <a:gd name="T18" fmla="*/ 279 w 349"/>
                <a:gd name="T19" fmla="*/ 185 h 227"/>
                <a:gd name="T20" fmla="*/ 266 w 349"/>
                <a:gd name="T21" fmla="*/ 193 h 227"/>
                <a:gd name="T22" fmla="*/ 253 w 349"/>
                <a:gd name="T23" fmla="*/ 202 h 227"/>
                <a:gd name="T24" fmla="*/ 240 w 349"/>
                <a:gd name="T25" fmla="*/ 212 h 227"/>
                <a:gd name="T26" fmla="*/ 237 w 349"/>
                <a:gd name="T27" fmla="*/ 215 h 227"/>
                <a:gd name="T28" fmla="*/ 236 w 349"/>
                <a:gd name="T29" fmla="*/ 218 h 227"/>
                <a:gd name="T30" fmla="*/ 237 w 349"/>
                <a:gd name="T31" fmla="*/ 221 h 227"/>
                <a:gd name="T32" fmla="*/ 240 w 349"/>
                <a:gd name="T33" fmla="*/ 224 h 227"/>
                <a:gd name="T34" fmla="*/ 244 w 349"/>
                <a:gd name="T35" fmla="*/ 226 h 227"/>
                <a:gd name="T36" fmla="*/ 249 w 349"/>
                <a:gd name="T37" fmla="*/ 227 h 227"/>
                <a:gd name="T38" fmla="*/ 254 w 349"/>
                <a:gd name="T39" fmla="*/ 226 h 227"/>
                <a:gd name="T40" fmla="*/ 259 w 349"/>
                <a:gd name="T41" fmla="*/ 224 h 227"/>
                <a:gd name="T42" fmla="*/ 288 w 349"/>
                <a:gd name="T43" fmla="*/ 211 h 227"/>
                <a:gd name="T44" fmla="*/ 311 w 349"/>
                <a:gd name="T45" fmla="*/ 193 h 227"/>
                <a:gd name="T46" fmla="*/ 331 w 349"/>
                <a:gd name="T47" fmla="*/ 172 h 227"/>
                <a:gd name="T48" fmla="*/ 345 w 349"/>
                <a:gd name="T49" fmla="*/ 151 h 227"/>
                <a:gd name="T50" fmla="*/ 349 w 349"/>
                <a:gd name="T51" fmla="*/ 127 h 227"/>
                <a:gd name="T52" fmla="*/ 346 w 349"/>
                <a:gd name="T53" fmla="*/ 104 h 227"/>
                <a:gd name="T54" fmla="*/ 334 w 349"/>
                <a:gd name="T55" fmla="*/ 83 h 227"/>
                <a:gd name="T56" fmla="*/ 311 w 349"/>
                <a:gd name="T57" fmla="*/ 63 h 227"/>
                <a:gd name="T58" fmla="*/ 294 w 349"/>
                <a:gd name="T59" fmla="*/ 53 h 227"/>
                <a:gd name="T60" fmla="*/ 273 w 349"/>
                <a:gd name="T61" fmla="*/ 44 h 227"/>
                <a:gd name="T62" fmla="*/ 250 w 349"/>
                <a:gd name="T63" fmla="*/ 35 h 227"/>
                <a:gd name="T64" fmla="*/ 227 w 349"/>
                <a:gd name="T65" fmla="*/ 28 h 227"/>
                <a:gd name="T66" fmla="*/ 202 w 349"/>
                <a:gd name="T67" fmla="*/ 22 h 227"/>
                <a:gd name="T68" fmla="*/ 176 w 349"/>
                <a:gd name="T69" fmla="*/ 17 h 227"/>
                <a:gd name="T70" fmla="*/ 151 w 349"/>
                <a:gd name="T71" fmla="*/ 12 h 227"/>
                <a:gd name="T72" fmla="*/ 125 w 349"/>
                <a:gd name="T73" fmla="*/ 7 h 227"/>
                <a:gd name="T74" fmla="*/ 102 w 349"/>
                <a:gd name="T75" fmla="*/ 4 h 227"/>
                <a:gd name="T76" fmla="*/ 79 w 349"/>
                <a:gd name="T77" fmla="*/ 2 h 227"/>
                <a:gd name="T78" fmla="*/ 58 w 349"/>
                <a:gd name="T79" fmla="*/ 0 h 227"/>
                <a:gd name="T80" fmla="*/ 39 w 349"/>
                <a:gd name="T81" fmla="*/ 0 h 227"/>
                <a:gd name="T82" fmla="*/ 23 w 349"/>
                <a:gd name="T83" fmla="*/ 0 h 227"/>
                <a:gd name="T84" fmla="*/ 12 w 349"/>
                <a:gd name="T85" fmla="*/ 1 h 227"/>
                <a:gd name="T86" fmla="*/ 5 w 349"/>
                <a:gd name="T87" fmla="*/ 3 h 227"/>
                <a:gd name="T88" fmla="*/ 0 w 349"/>
                <a:gd name="T89" fmla="*/ 5 h 227"/>
                <a:gd name="T90" fmla="*/ 15 w 349"/>
                <a:gd name="T91" fmla="*/ 7 h 227"/>
                <a:gd name="T92" fmla="*/ 31 w 349"/>
                <a:gd name="T93" fmla="*/ 9 h 227"/>
                <a:gd name="T94" fmla="*/ 47 w 349"/>
                <a:gd name="T95" fmla="*/ 11 h 227"/>
                <a:gd name="T96" fmla="*/ 64 w 349"/>
                <a:gd name="T97" fmla="*/ 13 h 227"/>
                <a:gd name="T98" fmla="*/ 83 w 349"/>
                <a:gd name="T99" fmla="*/ 15 h 227"/>
                <a:gd name="T100" fmla="*/ 102 w 349"/>
                <a:gd name="T101" fmla="*/ 17 h 227"/>
                <a:gd name="T102" fmla="*/ 121 w 349"/>
                <a:gd name="T103" fmla="*/ 20 h 227"/>
                <a:gd name="T104" fmla="*/ 141 w 349"/>
                <a:gd name="T105" fmla="*/ 23 h 227"/>
                <a:gd name="T106" fmla="*/ 160 w 349"/>
                <a:gd name="T107" fmla="*/ 27 h 227"/>
                <a:gd name="T108" fmla="*/ 180 w 349"/>
                <a:gd name="T109" fmla="*/ 31 h 227"/>
                <a:gd name="T110" fmla="*/ 201 w 349"/>
                <a:gd name="T111" fmla="*/ 36 h 227"/>
                <a:gd name="T112" fmla="*/ 220 w 349"/>
                <a:gd name="T113" fmla="*/ 41 h 227"/>
                <a:gd name="T114" fmla="*/ 238 w 349"/>
                <a:gd name="T115" fmla="*/ 48 h 227"/>
                <a:gd name="T116" fmla="*/ 257 w 349"/>
                <a:gd name="T117" fmla="*/ 54 h 227"/>
                <a:gd name="T118" fmla="*/ 275 w 349"/>
                <a:gd name="T119" fmla="*/ 62 h 227"/>
                <a:gd name="T120" fmla="*/ 291 w 349"/>
                <a:gd name="T121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70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115 h 212"/>
                <a:gd name="T2" fmla="*/ 0 w 143"/>
                <a:gd name="T3" fmla="*/ 133 h 212"/>
                <a:gd name="T4" fmla="*/ 6 w 143"/>
                <a:gd name="T5" fmla="*/ 149 h 212"/>
                <a:gd name="T6" fmla="*/ 16 w 143"/>
                <a:gd name="T7" fmla="*/ 165 h 212"/>
                <a:gd name="T8" fmla="*/ 31 w 143"/>
                <a:gd name="T9" fmla="*/ 178 h 212"/>
                <a:gd name="T10" fmla="*/ 48 w 143"/>
                <a:gd name="T11" fmla="*/ 190 h 212"/>
                <a:gd name="T12" fmla="*/ 69 w 143"/>
                <a:gd name="T13" fmla="*/ 200 h 212"/>
                <a:gd name="T14" fmla="*/ 92 w 143"/>
                <a:gd name="T15" fmla="*/ 207 h 212"/>
                <a:gd name="T16" fmla="*/ 115 w 143"/>
                <a:gd name="T17" fmla="*/ 211 h 212"/>
                <a:gd name="T18" fmla="*/ 122 w 143"/>
                <a:gd name="T19" fmla="*/ 212 h 212"/>
                <a:gd name="T20" fmla="*/ 130 w 143"/>
                <a:gd name="T21" fmla="*/ 210 h 212"/>
                <a:gd name="T22" fmla="*/ 135 w 143"/>
                <a:gd name="T23" fmla="*/ 207 h 212"/>
                <a:gd name="T24" fmla="*/ 138 w 143"/>
                <a:gd name="T25" fmla="*/ 203 h 212"/>
                <a:gd name="T26" fmla="*/ 138 w 143"/>
                <a:gd name="T27" fmla="*/ 198 h 212"/>
                <a:gd name="T28" fmla="*/ 137 w 143"/>
                <a:gd name="T29" fmla="*/ 193 h 212"/>
                <a:gd name="T30" fmla="*/ 133 w 143"/>
                <a:gd name="T31" fmla="*/ 189 h 212"/>
                <a:gd name="T32" fmla="*/ 125 w 143"/>
                <a:gd name="T33" fmla="*/ 186 h 212"/>
                <a:gd name="T34" fmla="*/ 102 w 143"/>
                <a:gd name="T35" fmla="*/ 180 h 212"/>
                <a:gd name="T36" fmla="*/ 80 w 143"/>
                <a:gd name="T37" fmla="*/ 172 h 212"/>
                <a:gd name="T38" fmla="*/ 63 w 143"/>
                <a:gd name="T39" fmla="*/ 161 h 212"/>
                <a:gd name="T40" fmla="*/ 50 w 143"/>
                <a:gd name="T41" fmla="*/ 148 h 212"/>
                <a:gd name="T42" fmla="*/ 41 w 143"/>
                <a:gd name="T43" fmla="*/ 133 h 212"/>
                <a:gd name="T44" fmla="*/ 37 w 143"/>
                <a:gd name="T45" fmla="*/ 116 h 212"/>
                <a:gd name="T46" fmla="*/ 37 w 143"/>
                <a:gd name="T47" fmla="*/ 99 h 212"/>
                <a:gd name="T48" fmla="*/ 44 w 143"/>
                <a:gd name="T49" fmla="*/ 80 h 212"/>
                <a:gd name="T50" fmla="*/ 54 w 143"/>
                <a:gd name="T51" fmla="*/ 67 h 212"/>
                <a:gd name="T52" fmla="*/ 70 w 143"/>
                <a:gd name="T53" fmla="*/ 54 h 212"/>
                <a:gd name="T54" fmla="*/ 87 w 143"/>
                <a:gd name="T55" fmla="*/ 41 h 212"/>
                <a:gd name="T56" fmla="*/ 106 w 143"/>
                <a:gd name="T57" fmla="*/ 30 h 212"/>
                <a:gd name="T58" fmla="*/ 122 w 143"/>
                <a:gd name="T59" fmla="*/ 21 h 212"/>
                <a:gd name="T60" fmla="*/ 135 w 143"/>
                <a:gd name="T61" fmla="*/ 11 h 212"/>
                <a:gd name="T62" fmla="*/ 143 w 143"/>
                <a:gd name="T63" fmla="*/ 5 h 212"/>
                <a:gd name="T64" fmla="*/ 143 w 143"/>
                <a:gd name="T65" fmla="*/ 0 h 212"/>
                <a:gd name="T66" fmla="*/ 127 w 143"/>
                <a:gd name="T67" fmla="*/ 4 h 212"/>
                <a:gd name="T68" fmla="*/ 106 w 143"/>
                <a:gd name="T69" fmla="*/ 11 h 212"/>
                <a:gd name="T70" fmla="*/ 85 w 143"/>
                <a:gd name="T71" fmla="*/ 24 h 212"/>
                <a:gd name="T72" fmla="*/ 61 w 143"/>
                <a:gd name="T73" fmla="*/ 38 h 212"/>
                <a:gd name="T74" fmla="*/ 40 w 143"/>
                <a:gd name="T75" fmla="*/ 55 h 212"/>
                <a:gd name="T76" fmla="*/ 22 w 143"/>
                <a:gd name="T77" fmla="*/ 74 h 212"/>
                <a:gd name="T78" fmla="*/ 8 w 143"/>
                <a:gd name="T79" fmla="*/ 95 h 212"/>
                <a:gd name="T80" fmla="*/ 0 w 143"/>
                <a:gd name="T81" fmla="*/ 11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8471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258 w 304"/>
                <a:gd name="T1" fmla="*/ 111 h 278"/>
                <a:gd name="T2" fmla="*/ 272 w 304"/>
                <a:gd name="T3" fmla="*/ 129 h 278"/>
                <a:gd name="T4" fmla="*/ 279 w 304"/>
                <a:gd name="T5" fmla="*/ 147 h 278"/>
                <a:gd name="T6" fmla="*/ 275 w 304"/>
                <a:gd name="T7" fmla="*/ 168 h 278"/>
                <a:gd name="T8" fmla="*/ 258 w 304"/>
                <a:gd name="T9" fmla="*/ 187 h 278"/>
                <a:gd name="T10" fmla="*/ 233 w 304"/>
                <a:gd name="T11" fmla="*/ 205 h 278"/>
                <a:gd name="T12" fmla="*/ 205 w 304"/>
                <a:gd name="T13" fmla="*/ 220 h 278"/>
                <a:gd name="T14" fmla="*/ 176 w 304"/>
                <a:gd name="T15" fmla="*/ 237 h 278"/>
                <a:gd name="T16" fmla="*/ 159 w 304"/>
                <a:gd name="T17" fmla="*/ 249 h 278"/>
                <a:gd name="T18" fmla="*/ 153 w 304"/>
                <a:gd name="T19" fmla="*/ 258 h 278"/>
                <a:gd name="T20" fmla="*/ 149 w 304"/>
                <a:gd name="T21" fmla="*/ 266 h 278"/>
                <a:gd name="T22" fmla="*/ 151 w 304"/>
                <a:gd name="T23" fmla="*/ 274 h 278"/>
                <a:gd name="T24" fmla="*/ 162 w 304"/>
                <a:gd name="T25" fmla="*/ 278 h 278"/>
                <a:gd name="T26" fmla="*/ 172 w 304"/>
                <a:gd name="T27" fmla="*/ 277 h 278"/>
                <a:gd name="T28" fmla="*/ 191 w 304"/>
                <a:gd name="T29" fmla="*/ 262 h 278"/>
                <a:gd name="T30" fmla="*/ 223 w 304"/>
                <a:gd name="T31" fmla="*/ 241 h 278"/>
                <a:gd name="T32" fmla="*/ 256 w 304"/>
                <a:gd name="T33" fmla="*/ 220 h 278"/>
                <a:gd name="T34" fmla="*/ 285 w 304"/>
                <a:gd name="T35" fmla="*/ 197 h 278"/>
                <a:gd name="T36" fmla="*/ 303 w 304"/>
                <a:gd name="T37" fmla="*/ 167 h 278"/>
                <a:gd name="T38" fmla="*/ 301 w 304"/>
                <a:gd name="T39" fmla="*/ 136 h 278"/>
                <a:gd name="T40" fmla="*/ 282 w 304"/>
                <a:gd name="T41" fmla="*/ 107 h 278"/>
                <a:gd name="T42" fmla="*/ 252 w 304"/>
                <a:gd name="T43" fmla="*/ 83 h 278"/>
                <a:gd name="T44" fmla="*/ 218 w 304"/>
                <a:gd name="T45" fmla="*/ 68 h 278"/>
                <a:gd name="T46" fmla="*/ 186 w 304"/>
                <a:gd name="T47" fmla="*/ 54 h 278"/>
                <a:gd name="T48" fmla="*/ 151 w 304"/>
                <a:gd name="T49" fmla="*/ 41 h 278"/>
                <a:gd name="T50" fmla="*/ 115 w 304"/>
                <a:gd name="T51" fmla="*/ 28 h 278"/>
                <a:gd name="T52" fmla="*/ 82 w 304"/>
                <a:gd name="T53" fmla="*/ 16 h 278"/>
                <a:gd name="T54" fmla="*/ 50 w 304"/>
                <a:gd name="T55" fmla="*/ 7 h 278"/>
                <a:gd name="T56" fmla="*/ 25 w 304"/>
                <a:gd name="T57" fmla="*/ 1 h 278"/>
                <a:gd name="T58" fmla="*/ 6 w 304"/>
                <a:gd name="T59" fmla="*/ 0 h 278"/>
                <a:gd name="T60" fmla="*/ 13 w 304"/>
                <a:gd name="T61" fmla="*/ 7 h 278"/>
                <a:gd name="T62" fmla="*/ 44 w 304"/>
                <a:gd name="T63" fmla="*/ 17 h 278"/>
                <a:gd name="T64" fmla="*/ 74 w 304"/>
                <a:gd name="T65" fmla="*/ 28 h 278"/>
                <a:gd name="T66" fmla="*/ 106 w 304"/>
                <a:gd name="T67" fmla="*/ 39 h 278"/>
                <a:gd name="T68" fmla="*/ 140 w 304"/>
                <a:gd name="T69" fmla="*/ 51 h 278"/>
                <a:gd name="T70" fmla="*/ 172 w 304"/>
                <a:gd name="T71" fmla="*/ 64 h 278"/>
                <a:gd name="T72" fmla="*/ 204 w 304"/>
                <a:gd name="T73" fmla="*/ 79 h 278"/>
                <a:gd name="T74" fmla="*/ 233 w 304"/>
                <a:gd name="T75" fmla="*/ 9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37776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continued</a:t>
            </a:r>
            <a:endParaRPr lang="ar-E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90000"/>
            </a:pPr>
            <a:r>
              <a:rPr lang="en-US" b="1" i="1" dirty="0" smtClean="0">
                <a:solidFill>
                  <a:srgbClr val="FF0000"/>
                </a:solidFill>
              </a:rPr>
              <a:t>Cell</a:t>
            </a:r>
            <a:r>
              <a:rPr lang="en-US" i="1" dirty="0" smtClean="0"/>
              <a:t>  </a:t>
            </a:r>
            <a:r>
              <a:rPr lang="en-US" dirty="0" smtClean="0"/>
              <a:t>basically </a:t>
            </a:r>
            <a:r>
              <a:rPr lang="en-US" dirty="0"/>
              <a:t>represents the area that can be covered </a:t>
            </a:r>
            <a:r>
              <a:rPr lang="en-US" dirty="0" smtClean="0"/>
              <a:t>by a </a:t>
            </a:r>
            <a:r>
              <a:rPr lang="en-US" dirty="0"/>
              <a:t>transmitting station, usually called a base station </a:t>
            </a:r>
            <a:r>
              <a:rPr lang="en-US" b="1" dirty="0">
                <a:solidFill>
                  <a:srgbClr val="FF0000"/>
                </a:solidFill>
              </a:rPr>
              <a:t>(BS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  <a:r>
              <a:rPr lang="en-US" sz="2800" dirty="0"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lang="en-US" sz="2800" dirty="0" smtClean="0"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US" sz="2600" dirty="0"/>
              <a:t>radius of the </a:t>
            </a:r>
            <a:r>
              <a:rPr lang="en-US" sz="2600" dirty="0" smtClean="0"/>
              <a:t>cell </a:t>
            </a:r>
            <a:r>
              <a:rPr lang="en-US" sz="2600" dirty="0"/>
              <a:t>is equal to the reachable range of </a:t>
            </a:r>
            <a:r>
              <a:rPr lang="en-US" sz="2600" dirty="0" smtClean="0"/>
              <a:t>the transmitted </a:t>
            </a:r>
            <a:r>
              <a:rPr lang="en-US" sz="2600" dirty="0"/>
              <a:t>signal</a:t>
            </a:r>
            <a:r>
              <a:rPr lang="en-US" sz="2600" dirty="0" smtClean="0"/>
              <a:t>.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Each </a:t>
            </a:r>
            <a:r>
              <a:rPr lang="en-US" sz="2600" dirty="0">
                <a:sym typeface="Wingdings" panose="05000000000000000000" pitchFamily="2" charset="2"/>
              </a:rPr>
              <a:t>cell serves 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multiple Mobile Subscribers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(MS)  </a:t>
            </a:r>
            <a:r>
              <a:rPr lang="en-US" sz="2600" dirty="0">
                <a:sym typeface="Wingdings" panose="05000000000000000000" pitchFamily="2" charset="2"/>
              </a:rPr>
              <a:t>by connecting them 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to single 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93944"/>
            <a:ext cx="3581401" cy="254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7467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530725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Base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station controllers (BSCs</a:t>
            </a:r>
            <a:r>
              <a:rPr lang="en-US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which connect </a:t>
            </a:r>
            <a:r>
              <a:rPr lang="en-US" dirty="0" smtClean="0">
                <a:sym typeface="Wingdings" panose="05000000000000000000" pitchFamily="2" charset="2"/>
              </a:rPr>
              <a:t>BS’s via </a:t>
            </a:r>
            <a:r>
              <a:rPr lang="en-US" dirty="0">
                <a:sym typeface="Wingdings" panose="05000000000000000000" pitchFamily="2" charset="2"/>
              </a:rPr>
              <a:t>wire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Mobile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switching center (</a:t>
            </a:r>
            <a:r>
              <a:rPr lang="en-US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MSC) </a:t>
            </a:r>
            <a:r>
              <a:rPr lang="en-US" dirty="0">
                <a:sym typeface="Wingdings" panose="05000000000000000000" pitchFamily="2" charset="2"/>
              </a:rPr>
              <a:t>are connected to </a:t>
            </a:r>
            <a:r>
              <a:rPr lang="en-US" dirty="0" smtClean="0">
                <a:sym typeface="Wingdings" panose="05000000000000000000" pitchFamily="2" charset="2"/>
              </a:rPr>
              <a:t>a MSCs </a:t>
            </a:r>
            <a:r>
              <a:rPr lang="en-US" dirty="0">
                <a:sym typeface="Wingdings" panose="05000000000000000000" pitchFamily="2" charset="2"/>
              </a:rPr>
              <a:t>are connected to the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telephone </a:t>
            </a:r>
            <a:r>
              <a:rPr lang="en-US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network</a:t>
            </a:r>
            <a:endParaRPr lang="en-US" dirty="0">
              <a:sym typeface="Wingdings" panose="05000000000000000000" pitchFamily="2" charset="2"/>
            </a:endParaRPr>
          </a:p>
          <a:p>
            <a:endParaRPr lang="ar-E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z="3600" b="1" dirty="0" smtClean="0"/>
              <a:t>continued</a:t>
            </a:r>
            <a:endParaRPr lang="ar-EG" sz="36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Introduction © Assoc.Prof.Noha A.Hikal 2018 2019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15</a:t>
            </a:fld>
            <a:endParaRPr lang="es-E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8001000" cy="511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FF0000"/>
                </a:solidFill>
                <a:sym typeface="Wingdings" panose="05000000000000000000" pitchFamily="2" charset="2"/>
              </a:rPr>
              <a:t>mobile switching center (MSC) </a:t>
            </a:r>
            <a:r>
              <a:rPr lang="en-US" sz="2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400" kern="0" dirty="0" smtClean="0">
                <a:sym typeface="Wingdings" panose="05000000000000000000" pitchFamily="2" charset="2"/>
              </a:rPr>
              <a:t>Is responsible for routing calls, SMS, and data</a:t>
            </a:r>
          </a:p>
          <a:p>
            <a:r>
              <a:rPr lang="en-US" sz="2400" kern="0" dirty="0" smtClean="0">
                <a:sym typeface="Wingdings" panose="05000000000000000000" pitchFamily="2" charset="2"/>
              </a:rPr>
              <a:t>Contains three components:</a:t>
            </a:r>
          </a:p>
          <a:p>
            <a:pPr lvl="1"/>
            <a:r>
              <a:rPr lang="en-US" sz="2000" kern="0" dirty="0" smtClean="0">
                <a:solidFill>
                  <a:srgbClr val="C00000"/>
                </a:solidFill>
                <a:sym typeface="Wingdings" panose="05000000000000000000" pitchFamily="2" charset="2"/>
              </a:rPr>
              <a:t>Home Location Register (HLR)</a:t>
            </a:r>
          </a:p>
          <a:p>
            <a:pPr lvl="2"/>
            <a:r>
              <a:rPr lang="en-US" sz="2000" kern="0" dirty="0" smtClean="0">
                <a:sym typeface="Wingdings" panose="05000000000000000000" pitchFamily="2" charset="2"/>
              </a:rPr>
              <a:t>Initial home location of MS where billing and access information are maintained</a:t>
            </a:r>
          </a:p>
          <a:p>
            <a:pPr lvl="1"/>
            <a:r>
              <a:rPr lang="en-US" sz="2000" kern="0" dirty="0" smtClean="0">
                <a:solidFill>
                  <a:srgbClr val="C00000"/>
                </a:solidFill>
                <a:sym typeface="Wingdings" panose="05000000000000000000" pitchFamily="2" charset="2"/>
              </a:rPr>
              <a:t>Visitor Location Register (VLR)</a:t>
            </a:r>
          </a:p>
          <a:p>
            <a:pPr lvl="2"/>
            <a:r>
              <a:rPr lang="en-US" sz="2000" kern="0" dirty="0" smtClean="0">
                <a:sym typeface="Wingdings" panose="05000000000000000000" pitchFamily="2" charset="2"/>
              </a:rPr>
              <a:t>Information about visiting MSs</a:t>
            </a:r>
          </a:p>
          <a:p>
            <a:pPr lvl="1"/>
            <a:r>
              <a:rPr lang="en-US" sz="2000" kern="0" dirty="0" smtClean="0">
                <a:solidFill>
                  <a:srgbClr val="C00000"/>
                </a:solidFill>
                <a:sym typeface="Wingdings" panose="05000000000000000000" pitchFamily="2" charset="2"/>
              </a:rPr>
              <a:t>Authentication Center (</a:t>
            </a:r>
            <a:r>
              <a:rPr lang="en-US" sz="2000" kern="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AuC</a:t>
            </a:r>
            <a:r>
              <a:rPr lang="en-US" sz="2000" kern="0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sz="2000" kern="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2"/>
            <a:r>
              <a:rPr lang="en-US" sz="2000" kern="0" dirty="0" smtClean="0">
                <a:sym typeface="Wingdings" panose="05000000000000000000" pitchFamily="2" charset="2"/>
              </a:rPr>
              <a:t>Authentication information of MS SIM card</a:t>
            </a:r>
          </a:p>
          <a:p>
            <a:r>
              <a:rPr lang="en-US" sz="2400" kern="0" dirty="0" smtClean="0">
                <a:sym typeface="Wingdings" panose="05000000000000000000" pitchFamily="2" charset="2"/>
              </a:rPr>
              <a:t>Each MS subscribes to only one MSC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066800" y="4302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b="1" smtClean="0"/>
              <a:t>continued</a:t>
            </a:r>
            <a:endParaRPr lang="ar-EG" sz="3600" b="1" dirty="0"/>
          </a:p>
        </p:txBody>
      </p:sp>
    </p:spTree>
    <p:extLst>
      <p:ext uri="{BB962C8B-B14F-4D97-AF65-F5344CB8AC3E}">
        <p14:creationId xmlns:p14="http://schemas.microsoft.com/office/powerpoint/2010/main" val="1512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30725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MS </a:t>
            </a:r>
            <a:r>
              <a:rPr lang="en-US" dirty="0"/>
              <a:t>needs to be in the area </a:t>
            </a:r>
            <a:r>
              <a:rPr lang="en-US" dirty="0" smtClean="0"/>
              <a:t>of one </a:t>
            </a:r>
            <a:r>
              <a:rPr lang="en-US" dirty="0"/>
              <a:t>of the cells (and hence a </a:t>
            </a:r>
            <a:r>
              <a:rPr lang="en-US" dirty="0">
                <a:solidFill>
                  <a:srgbClr val="FF0000"/>
                </a:solidFill>
              </a:rPr>
              <a:t>BS</a:t>
            </a:r>
            <a:r>
              <a:rPr lang="en-US" dirty="0"/>
              <a:t>) so that mobility of the MS can be supported.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BSs</a:t>
            </a:r>
            <a:r>
              <a:rPr lang="en-US" dirty="0" smtClean="0"/>
              <a:t> </a:t>
            </a:r>
            <a:r>
              <a:rPr lang="en-US" dirty="0"/>
              <a:t>are connected through hard-wires and are controlled by a BS </a:t>
            </a:r>
            <a:r>
              <a:rPr lang="en-US" dirty="0" smtClean="0"/>
              <a:t>controller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BSC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pPr algn="just"/>
            <a:r>
              <a:rPr lang="en-US" dirty="0" smtClean="0"/>
              <a:t>which </a:t>
            </a:r>
            <a:r>
              <a:rPr lang="en-US" dirty="0"/>
              <a:t>in turn is connected to a mobile switching center </a:t>
            </a:r>
            <a:r>
              <a:rPr lang="en-US" dirty="0">
                <a:solidFill>
                  <a:srgbClr val="FF0000"/>
                </a:solidFill>
              </a:rPr>
              <a:t>(MSC).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Several </a:t>
            </a:r>
            <a:r>
              <a:rPr lang="en-US" dirty="0" smtClean="0">
                <a:solidFill>
                  <a:srgbClr val="FF0000"/>
                </a:solidFill>
              </a:rPr>
              <a:t>MSCs</a:t>
            </a:r>
            <a:r>
              <a:rPr lang="en-US" dirty="0" smtClean="0"/>
              <a:t> </a:t>
            </a:r>
            <a:r>
              <a:rPr lang="en-US" dirty="0"/>
              <a:t>are interconnected to a </a:t>
            </a:r>
            <a:r>
              <a:rPr lang="en-US" dirty="0">
                <a:solidFill>
                  <a:srgbClr val="FF0000"/>
                </a:solidFill>
              </a:rPr>
              <a:t>PSTN</a:t>
            </a:r>
            <a:r>
              <a:rPr lang="en-US" dirty="0"/>
              <a:t> (public switched telephone network) and the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ATM</a:t>
            </a:r>
            <a:r>
              <a:rPr lang="en-US" dirty="0"/>
              <a:t> (asynchronous transfer mode) backbone.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52733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Capacity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18</a:t>
            </a:fld>
            <a:endParaRPr lang="es-E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447800"/>
                <a:ext cx="6789761" cy="51108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400" b="1" dirty="0" smtClean="0">
                    <a:solidFill>
                      <a:srgbClr val="0033CC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offered traffic </a:t>
                </a:r>
                <a:r>
                  <a:rPr lang="en-US" sz="2400" b="1" dirty="0" smtClean="0">
                    <a:solidFill>
                      <a:srgbClr val="0033CC"/>
                    </a:solidFill>
                  </a:rPr>
                  <a:t>load or traffic intensity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ker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</m:oMath>
                </a14:m>
                <a:r>
                  <a:rPr lang="en-US" sz="2400" b="1" dirty="0">
                    <a:solidFill>
                      <a:srgbClr val="0033CC"/>
                    </a:solidFill>
                  </a:rPr>
                  <a:t>)</a:t>
                </a:r>
                <a:r>
                  <a:rPr lang="en-US" sz="2400" dirty="0"/>
                  <a:t> of a </a:t>
                </a:r>
                <a:r>
                  <a:rPr lang="en-US" sz="2400" dirty="0" smtClean="0"/>
                  <a:t>cell is c</a:t>
                </a:r>
                <a:r>
                  <a:rPr lang="en-US" sz="2400" kern="0" dirty="0" smtClean="0">
                    <a:sym typeface="Wingdings" panose="05000000000000000000" pitchFamily="2" charset="2"/>
                  </a:rPr>
                  <a:t>haracterized by: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Average </a:t>
                </a:r>
                <a:r>
                  <a:rPr lang="en-US" sz="2000" dirty="0"/>
                  <a:t>number of MSs requesting the service (average call arrival rate </a:t>
                </a:r>
                <a:r>
                  <a:rPr lang="en-US" sz="2000" i="1" dirty="0"/>
                  <a:t>λ</a:t>
                </a:r>
                <a:r>
                  <a:rPr lang="en-US" sz="2000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Average length of time the MSs requiring the service (average holding time </a:t>
                </a:r>
                <a:r>
                  <a:rPr lang="en-US" sz="2000" i="1" dirty="0"/>
                  <a:t>T </a:t>
                </a:r>
                <a:r>
                  <a:rPr lang="en-US" sz="2000" dirty="0" smtClean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sz="2800" b="0" i="1" kern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en-US" sz="2400" b="0" i="1" dirty="0" smtClean="0">
                        <a:solidFill>
                          <a:srgbClr val="0033CC"/>
                        </a:solidFill>
                      </a:rPr>
                      <m:t>T</m:t>
                    </m:r>
                  </m:oMath>
                </a14:m>
                <a:endParaRPr lang="en-US" sz="2400" b="0" dirty="0" smtClean="0">
                  <a:solidFill>
                    <a:srgbClr val="0033CC"/>
                  </a:solidFill>
                </a:endParaRPr>
              </a:p>
              <a:p>
                <a:r>
                  <a:rPr lang="en-US" sz="2400" dirty="0"/>
                  <a:t>A servicing channel that is kept busy for an hour is quantitatively defined </a:t>
                </a:r>
                <a:r>
                  <a:rPr lang="en-US" sz="2400" dirty="0" smtClean="0"/>
                  <a:t>as one </a:t>
                </a:r>
                <a:r>
                  <a:rPr lang="en-US" sz="2400" b="1" dirty="0" err="1" smtClean="0">
                    <a:solidFill>
                      <a:srgbClr val="0033CC"/>
                    </a:solidFill>
                  </a:rPr>
                  <a:t>Erlang</a:t>
                </a:r>
                <a:endParaRPr lang="en-US" sz="2400" b="1" dirty="0" smtClean="0">
                  <a:solidFill>
                    <a:srgbClr val="0033CC"/>
                  </a:solidFill>
                </a:endParaRPr>
              </a:p>
              <a:p>
                <a:r>
                  <a:rPr lang="en-US" sz="2400" kern="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If 30 requests are generated by users per hour, and T = 360 </a:t>
                </a:r>
                <a:r>
                  <a:rPr lang="en-US" sz="2400" i="1" kern="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sec</a:t>
                </a:r>
                <a:r>
                  <a:rPr lang="en-US" sz="2400" kern="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then: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3300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en-US" sz="2400" b="0" i="1" dirty="0" smtClean="0">
                        <a:solidFill>
                          <a:srgbClr val="003300"/>
                        </a:solidFill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0033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  <m:r>
                      <a:rPr lang="en-US" sz="2400" b="0" i="0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kern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sz="2400" b="0" i="0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0033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400" i="1" dirty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  <m:r>
                      <a:rPr lang="en-US" sz="240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</m:t>
                    </m:r>
                    <m:r>
                      <a:rPr lang="en-US" sz="2400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𝐸𝑟𝑙𝑎𝑛𝑔</m:t>
                    </m:r>
                  </m:oMath>
                </a14:m>
                <a:endParaRPr lang="en-US" sz="2400" kern="0" dirty="0">
                  <a:solidFill>
                    <a:srgbClr val="0033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6789761" cy="5110856"/>
              </a:xfrm>
              <a:prstGeom prst="rect">
                <a:avLst/>
              </a:prstGeom>
              <a:blipFill rotWithShape="1">
                <a:blip r:embed="rId3"/>
                <a:stretch>
                  <a:fillRect l="-1257" t="-955" r="-21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2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Capacity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19</a:t>
            </a:fld>
            <a:endParaRPr lang="es-E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838200" y="1676400"/>
                <a:ext cx="6789761" cy="441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400" b="1" dirty="0" smtClean="0">
                    <a:solidFill>
                      <a:srgbClr val="0033CC"/>
                    </a:solidFill>
                  </a:rPr>
                  <a:t>Erlang B</a:t>
                </a:r>
                <a:r>
                  <a:rPr lang="en-US" sz="2400" b="1" dirty="0" smtClean="0"/>
                  <a:t>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1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33CC"/>
                    </a:solidFill>
                  </a:rPr>
                  <a:t>) </a:t>
                </a:r>
                <a:r>
                  <a:rPr lang="en-US" sz="2400" dirty="0" smtClean="0"/>
                  <a:t>is the blocking probability, probability of loss, or probability of rejection for an arriving call</a:t>
                </a:r>
              </a:p>
              <a:p>
                <a:pPr lvl="1"/>
                <a:r>
                  <a:rPr lang="en-US" sz="2400" dirty="0" smtClean="0"/>
                  <a:t>A call is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blocked</a:t>
                </a:r>
                <a:r>
                  <a:rPr lang="en-US" sz="2400" dirty="0" smtClean="0"/>
                  <a:t> if all 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 channels are occupied when the call arrives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𝑄𝑜𝑆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1" dirty="0" err="1" smtClean="0">
                    <a:solidFill>
                      <a:srgbClr val="0033CC"/>
                    </a:solidFill>
                  </a:rPr>
                  <a:t>Erlang</a:t>
                </a:r>
                <a:r>
                  <a:rPr lang="en-US" sz="2400" b="1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C </a:t>
                </a:r>
                <a:r>
                  <a:rPr lang="en-US" sz="2400" dirty="0"/>
                  <a:t>is the probability of an arriving call being delayed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76400"/>
                <a:ext cx="6789761" cy="4419600"/>
              </a:xfrm>
              <a:prstGeom prst="rect">
                <a:avLst/>
              </a:prstGeom>
              <a:blipFill rotWithShape="1">
                <a:blip r:embed="rId3"/>
                <a:stretch>
                  <a:fillRect l="-1348" t="-1103" r="-2156" b="-161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897" y="3590475"/>
            <a:ext cx="2797103" cy="14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satellite systems</a:t>
            </a:r>
            <a:endParaRPr lang="en-US" b="1" i="1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 of satellite systems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Elements of wireless systems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Cellular network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Wireless  mesh networks</a:t>
            </a:r>
            <a:endParaRPr lang="en-US" b="1" i="1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IT412 - Mobile Computing - Introduction © </a:t>
            </a:r>
            <a:r>
              <a:rPr lang="en-US" dirty="0" err="1" smtClean="0"/>
              <a:t>Assoc.Prof.Noha</a:t>
            </a:r>
            <a:r>
              <a:rPr lang="en-US" dirty="0" smtClean="0"/>
              <a:t> </a:t>
            </a:r>
            <a:r>
              <a:rPr lang="en-US" dirty="0" err="1" smtClean="0"/>
              <a:t>A.Hikal</a:t>
            </a:r>
            <a:r>
              <a:rPr lang="en-US" dirty="0" smtClean="0"/>
              <a:t> 2018 2019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Capacity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20</a:t>
            </a:fld>
            <a:endParaRPr lang="es-E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798895" y="1241039"/>
                <a:ext cx="6789761" cy="51108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endParaRPr lang="en-US" sz="2000" b="1" dirty="0" smtClean="0">
                  <a:solidFill>
                    <a:srgbClr val="0033CC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0033CC"/>
                    </a:solidFill>
                  </a:rPr>
                  <a:t>Capacity (n) </a:t>
                </a:r>
                <a:r>
                  <a:rPr lang="en-US" sz="2000" dirty="0" smtClean="0"/>
                  <a:t>is the number of channels required for the cell based on its traffic load and a given blocking probability</a:t>
                </a:r>
              </a:p>
              <a:p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pt-BR" sz="20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, | 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𝐸𝑟𝑙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) &lt; </m:t>
                    </m:r>
                    <m:sSub>
                      <m:sSubPr>
                        <m:ctrlPr>
                          <a:rPr lang="pt-BR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Assume that the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the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offered traffic is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𝐸𝑟𝑙𝑎𝑛𝑔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and the blocking probability is 1%</a:t>
                </a:r>
              </a:p>
              <a:p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pt-BR" sz="20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, | 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𝐸𝑟𝑙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) &lt;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01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895" y="1241039"/>
                <a:ext cx="6789761" cy="5110856"/>
              </a:xfrm>
              <a:prstGeom prst="rect">
                <a:avLst/>
              </a:prstGeom>
              <a:blipFill rotWithShape="1">
                <a:blip r:embed="rId3"/>
                <a:stretch>
                  <a:fillRect l="-808" t="-5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343400"/>
            <a:ext cx="6441635" cy="1010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87" y="5326852"/>
            <a:ext cx="6931181" cy="9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21</a:t>
            </a:fld>
            <a:endParaRPr lang="es-E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6789761" cy="484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dirty="0" smtClean="0">
                <a:sym typeface="Wingdings" panose="05000000000000000000" pitchFamily="2" charset="2"/>
              </a:rPr>
              <a:t>A frequency band or channel in a cell can be </a:t>
            </a:r>
            <a:r>
              <a:rPr lang="en-US" sz="2400" b="1" i="1" kern="0" dirty="0" smtClean="0">
                <a:sym typeface="Wingdings" panose="05000000000000000000" pitchFamily="2" charset="2"/>
              </a:rPr>
              <a:t>reused</a:t>
            </a:r>
            <a:r>
              <a:rPr lang="en-US" sz="2400" kern="0" dirty="0" smtClean="0">
                <a:sym typeface="Wingdings" panose="05000000000000000000" pitchFamily="2" charset="2"/>
              </a:rPr>
              <a:t> in another cell if those cells are apart and there would be no </a:t>
            </a:r>
            <a:r>
              <a:rPr lang="en-US" sz="2400" b="1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interference</a:t>
            </a:r>
            <a:endParaRPr lang="en-US" sz="2000" b="1" kern="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49053"/>
            <a:ext cx="4694972" cy="314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22</a:t>
            </a:fld>
            <a:endParaRPr lang="es-E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6789761" cy="441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000" kern="0" dirty="0" smtClean="0">
                    <a:sym typeface="Wingdings" panose="05000000000000000000" pitchFamily="2" charset="2"/>
                  </a:rPr>
                  <a:t>In the real world</a:t>
                </a:r>
                <a:r>
                  <a:rPr lang="en-US" sz="2000" kern="0" dirty="0">
                    <a:sym typeface="Wingdings" panose="05000000000000000000" pitchFamily="2" charset="2"/>
                  </a:rPr>
                  <a:t>, </a:t>
                </a:r>
                <a:r>
                  <a:rPr lang="en-US" sz="2000" b="1" kern="0" dirty="0" smtClean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path loss</a:t>
                </a:r>
                <a:r>
                  <a:rPr lang="en-US" sz="2000" kern="0" dirty="0" smtClean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kern="0" dirty="0">
                    <a:sym typeface="Wingdings" panose="05000000000000000000" pitchFamily="2" charset="2"/>
                  </a:rPr>
                  <a:t>and </a:t>
                </a:r>
                <a:r>
                  <a:rPr lang="en-US" sz="2000" b="1" kern="0" dirty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link budgets</a:t>
                </a:r>
                <a:r>
                  <a:rPr lang="en-US" sz="2000" kern="0" dirty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kern="0" dirty="0">
                    <a:sym typeface="Wingdings" panose="05000000000000000000" pitchFamily="2" charset="2"/>
                  </a:rPr>
                  <a:t>are computed from the terrain features and antenna </a:t>
                </a:r>
                <a:r>
                  <a:rPr lang="en-US" sz="2000" kern="0" dirty="0" smtClean="0">
                    <a:sym typeface="Wingdings" panose="05000000000000000000" pitchFamily="2" charset="2"/>
                  </a:rPr>
                  <a:t>data</a:t>
                </a:r>
              </a:p>
              <a:p>
                <a:r>
                  <a:rPr lang="en-US" sz="2000" kern="0" dirty="0" smtClean="0">
                    <a:sym typeface="Wingdings" panose="05000000000000000000" pitchFamily="2" charset="2"/>
                  </a:rPr>
                  <a:t>This </a:t>
                </a:r>
                <a:r>
                  <a:rPr lang="en-US" sz="2000" kern="0" dirty="0">
                    <a:sym typeface="Wingdings" panose="05000000000000000000" pitchFamily="2" charset="2"/>
                  </a:rPr>
                  <a:t>determines to coverage of each base station and interference to other </a:t>
                </a:r>
                <a:r>
                  <a:rPr lang="en-US" sz="2000" kern="0" dirty="0" smtClean="0">
                    <a:sym typeface="Wingdings" panose="05000000000000000000" pitchFamily="2" charset="2"/>
                  </a:rPr>
                  <a:t>cells</a:t>
                </a:r>
              </a:p>
              <a:p>
                <a:r>
                  <a:rPr lang="en-US" sz="2000" b="1" kern="0" dirty="0" smtClean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Path loss </a:t>
                </a:r>
                <a:r>
                  <a:rPr lang="en-US" sz="2000" kern="0" dirty="0" smtClean="0">
                    <a:sym typeface="Wingdings" panose="05000000000000000000" pitchFamily="2" charset="2"/>
                  </a:rPr>
                  <a:t>is a model that describes signal attenuation between </a:t>
                </a:r>
                <a:r>
                  <a:rPr lang="en-US" sz="2000" kern="0" dirty="0" err="1" smtClean="0">
                    <a:sym typeface="Wingdings" panose="05000000000000000000" pitchFamily="2" charset="2"/>
                  </a:rPr>
                  <a:t>Tx</a:t>
                </a:r>
                <a:r>
                  <a:rPr lang="en-US" sz="2000" kern="0" dirty="0" smtClean="0">
                    <a:sym typeface="Wingdings" panose="05000000000000000000" pitchFamily="2" charset="2"/>
                  </a:rPr>
                  <a:t> and Rx antennas as a function of the </a:t>
                </a:r>
                <a:r>
                  <a:rPr lang="en-US" sz="2000" b="1" kern="0" dirty="0" smtClean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propagation</a:t>
                </a:r>
                <a:r>
                  <a:rPr lang="en-US" sz="2000" kern="0" dirty="0" smtClean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kern="0" dirty="0" smtClean="0">
                    <a:sym typeface="Wingdings" panose="05000000000000000000" pitchFamily="2" charset="2"/>
                  </a:rPr>
                  <a:t>distance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𝑑𝐵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kern="0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</m:d>
                        <m:r>
                          <a:rPr lang="en-US" sz="20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func>
                  </m:oMath>
                </a14:m>
                <a:endParaRPr lang="en-US" sz="2000" kern="0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1800" kern="0" dirty="0" smtClean="0">
                    <a:sym typeface="Wingdings" panose="05000000000000000000" pitchFamily="2" charset="2"/>
                  </a:rPr>
                  <a:t>  path loss exponent (2 to 4 in free space and 4 to 6 in indoor environments)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sz="1800" kern="0" dirty="0" smtClean="0">
                    <a:sym typeface="Wingdings" panose="05000000000000000000" pitchFamily="2" charset="2"/>
                  </a:rPr>
                  <a:t>  distance between </a:t>
                </a:r>
                <a:r>
                  <a:rPr lang="en-US" sz="1800" kern="0" dirty="0" err="1" smtClean="0">
                    <a:sym typeface="Wingdings" panose="05000000000000000000" pitchFamily="2" charset="2"/>
                  </a:rPr>
                  <a:t>Tx</a:t>
                </a:r>
                <a:r>
                  <a:rPr lang="en-US" sz="1800" kern="0" dirty="0" smtClean="0">
                    <a:sym typeface="Wingdings" panose="05000000000000000000" pitchFamily="2" charset="2"/>
                  </a:rPr>
                  <a:t> and Rx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sz="1800" kern="0" dirty="0" smtClean="0">
                    <a:sym typeface="Wingdings" panose="05000000000000000000" pitchFamily="2" charset="2"/>
                  </a:rPr>
                  <a:t>  constant for system loss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676400"/>
                <a:ext cx="6789761" cy="4419600"/>
              </a:xfrm>
              <a:prstGeom prst="rect">
                <a:avLst/>
              </a:prstGeom>
              <a:blipFill rotWithShape="1">
                <a:blip r:embed="rId2"/>
                <a:stretch>
                  <a:fillRect l="-808" t="-6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9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Distance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23</a:t>
            </a:fld>
            <a:endParaRPr lang="es-E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262648"/>
                <a:ext cx="6789761" cy="51108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endParaRPr lang="en-US" sz="2000" b="1" dirty="0" smtClean="0">
                  <a:solidFill>
                    <a:srgbClr val="0033CC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0033CC"/>
                    </a:solidFill>
                  </a:rPr>
                  <a:t>Reuse Distance </a:t>
                </a:r>
                <a:r>
                  <a:rPr lang="en-US" sz="2000" dirty="0" smtClean="0"/>
                  <a:t>is the </a:t>
                </a:r>
                <a:r>
                  <a:rPr lang="en-US" sz="2000" dirty="0"/>
                  <a:t>closest distance between the </a:t>
                </a:r>
                <a:r>
                  <a:rPr lang="en-US" sz="2000" dirty="0" smtClean="0"/>
                  <a:t>centers </a:t>
                </a:r>
                <a:r>
                  <a:rPr lang="en-US" sz="2000" dirty="0"/>
                  <a:t>of two cells using the same </a:t>
                </a:r>
                <a:r>
                  <a:rPr lang="en-US" sz="2000" dirty="0" smtClean="0"/>
                  <a:t>frequency</a:t>
                </a:r>
              </a:p>
              <a:p>
                <a:r>
                  <a:rPr lang="en-US" sz="2000" kern="0" dirty="0" smtClean="0">
                    <a:sym typeface="Wingdings" panose="05000000000000000000" pitchFamily="2" charset="2"/>
                  </a:rPr>
                  <a:t>Determined by cluster size (a group of cells using different frequency bands)</a:t>
                </a:r>
              </a:p>
              <a:p>
                <a:r>
                  <a:rPr lang="en-US" sz="2000" kern="0" dirty="0" smtClean="0">
                    <a:sym typeface="Wingdings" panose="05000000000000000000" pitchFamily="2" charset="2"/>
                  </a:rPr>
                  <a:t>If we have: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kern="0" dirty="0" smtClean="0">
                    <a:sym typeface="Wingdings" panose="05000000000000000000" pitchFamily="2" charset="2"/>
                  </a:rPr>
                  <a:t>N (number of cells in a cluster)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kern="0" dirty="0" smtClean="0">
                    <a:sym typeface="Wingdings" panose="05000000000000000000" pitchFamily="2" charset="2"/>
                  </a:rPr>
                  <a:t>R (cell radius)</a:t>
                </a:r>
              </a:p>
              <a:p>
                <a:r>
                  <a:rPr lang="en-US" sz="2000" kern="0" dirty="0" smtClean="0">
                    <a:sym typeface="Wingdings" panose="05000000000000000000" pitchFamily="2" charset="2"/>
                  </a:rPr>
                  <a:t>Then we have </a:t>
                </a:r>
                <a:r>
                  <a:rPr lang="en-US" sz="2000" b="1" kern="0" dirty="0">
                    <a:sym typeface="Wingdings" panose="05000000000000000000" pitchFamily="2" charset="2"/>
                  </a:rPr>
                  <a:t>Reuse </a:t>
                </a:r>
                <a:r>
                  <a:rPr lang="en-US" sz="2000" b="1" kern="0" dirty="0" smtClean="0">
                    <a:sym typeface="Wingdings" panose="05000000000000000000" pitchFamily="2" charset="2"/>
                  </a:rPr>
                  <a:t>Distance</a:t>
                </a:r>
                <a:r>
                  <a:rPr lang="en-US" sz="2000" kern="0" dirty="0" smtClean="0">
                    <a:sym typeface="Wingdings" panose="05000000000000000000" pitchFamily="2" charset="2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kern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rad>
                    <m:r>
                      <a:rPr lang="en-US" sz="20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endParaRPr lang="en-US" sz="2000" kern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62648"/>
                <a:ext cx="6789761" cy="5110856"/>
              </a:xfrm>
              <a:prstGeom prst="rect">
                <a:avLst/>
              </a:prstGeom>
              <a:blipFill rotWithShape="1">
                <a:blip r:embed="rId2"/>
                <a:stretch>
                  <a:fillRect l="-808" t="-5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75" y="3077522"/>
            <a:ext cx="3807725" cy="316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9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Distance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24</a:t>
            </a:fld>
            <a:endParaRPr lang="es-E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685800" y="1600200"/>
                <a:ext cx="6789761" cy="51108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400" dirty="0" smtClean="0"/>
                  <a:t>Cluster size N is usually set to 1, 3, 4, 7, 9, …</a:t>
                </a:r>
                <a:endParaRPr lang="en-US" sz="2400" kern="0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b="0" i="1" kern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  <m:sup>
                        <m:r>
                          <a:rPr lang="en-US" sz="24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24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𝑖𝑗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400" b="0" i="1" kern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  <m:sup>
                        <m:r>
                          <a:rPr lang="en-US" sz="24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sz="2400" kern="0" dirty="0" smtClean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sz="2400" kern="0" dirty="0" smtClean="0">
                    <a:sym typeface="Wingdings" panose="05000000000000000000" pitchFamily="2" charset="2"/>
                  </a:rPr>
                  <a:t> is number of cells in along direction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en-US" sz="2400" kern="0" dirty="0" smtClean="0">
                    <a:sym typeface="Wingdings" panose="05000000000000000000" pitchFamily="2" charset="2"/>
                  </a:rPr>
                  <a:t> is number of cells in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kern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60</m:t>
                        </m:r>
                      </m:e>
                      <m:sup>
                        <m:r>
                          <a:rPr lang="en-US" sz="24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ym typeface="Wingdings" panose="05000000000000000000" pitchFamily="2" charset="2"/>
                  </a:rPr>
                  <a:t> to direction of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endParaRPr lang="en-US" sz="2400" kern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00200"/>
                <a:ext cx="6789761" cy="5110856"/>
              </a:xfrm>
              <a:prstGeom prst="rect">
                <a:avLst/>
              </a:prstGeom>
              <a:blipFill rotWithShape="1">
                <a:blip r:embed="rId2"/>
                <a:stretch>
                  <a:fillRect l="-1348" t="-9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96" y="3802538"/>
            <a:ext cx="4619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Distance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25</a:t>
            </a:fld>
            <a:endParaRPr lang="es-E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62648"/>
            <a:ext cx="6789761" cy="511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sz="2400" kern="0" dirty="0" smtClean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94286"/>
            <a:ext cx="68199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 Example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26</a:t>
            </a:fld>
            <a:endParaRPr lang="es-E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6789761" cy="511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dirty="0" smtClean="0">
                <a:sym typeface="Wingdings" panose="05000000000000000000" pitchFamily="2" charset="2"/>
              </a:rPr>
              <a:t>In the figure below, find </a:t>
            </a:r>
            <a:r>
              <a:rPr lang="en-US" sz="2400" kern="0" dirty="0">
                <a:sym typeface="Wingdings" panose="05000000000000000000" pitchFamily="2" charset="2"/>
              </a:rPr>
              <a:t>the reuse distance if the radius of each cell is 2 </a:t>
            </a:r>
            <a:r>
              <a:rPr lang="en-US" sz="2400" kern="0" dirty="0" smtClean="0">
                <a:sym typeface="Wingdings" panose="05000000000000000000" pitchFamily="2" charset="2"/>
              </a:rPr>
              <a:t>km</a:t>
            </a:r>
          </a:p>
          <a:p>
            <a:r>
              <a:rPr lang="en-US" sz="2400" dirty="0"/>
              <a:t>If each channel is multiplexed among 8 users, how many calls can be </a:t>
            </a:r>
            <a:r>
              <a:rPr lang="en-US" sz="2400" dirty="0" smtClean="0"/>
              <a:t>simultaneously processed </a:t>
            </a:r>
            <a:r>
              <a:rPr lang="en-US" sz="2400" dirty="0"/>
              <a:t>by each cell if only 10 channels per cell are reserved </a:t>
            </a:r>
            <a:r>
              <a:rPr lang="en-US" sz="2400" dirty="0" smtClean="0"/>
              <a:t>for </a:t>
            </a:r>
            <a:r>
              <a:rPr lang="en-US" sz="2400" dirty="0"/>
              <a:t>control, assuming a total bandwidth of 30MHz is available and each </a:t>
            </a:r>
            <a:r>
              <a:rPr lang="en-US" sz="2400" b="1" dirty="0" smtClean="0"/>
              <a:t>simplex</a:t>
            </a:r>
            <a:r>
              <a:rPr lang="en-US" sz="2400" dirty="0" smtClean="0"/>
              <a:t> </a:t>
            </a:r>
            <a:r>
              <a:rPr lang="en-US" sz="2400" b="1" dirty="0" smtClean="0"/>
              <a:t>channel</a:t>
            </a:r>
            <a:r>
              <a:rPr lang="en-US" sz="2400" dirty="0" smtClean="0"/>
              <a:t> </a:t>
            </a:r>
            <a:r>
              <a:rPr lang="en-US" sz="2400" dirty="0"/>
              <a:t>consists of 25 kHz?</a:t>
            </a:r>
            <a:endParaRPr lang="en-US" sz="2400" kern="0" dirty="0">
              <a:sym typeface="Wingdings" panose="05000000000000000000" pitchFamily="2" charset="2"/>
            </a:endParaRPr>
          </a:p>
          <a:p>
            <a:endParaRPr lang="en-US" sz="2400" kern="0" dirty="0" smtClean="0"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186969"/>
            <a:ext cx="1728717" cy="16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Signaling 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27</a:t>
            </a:fld>
            <a:endParaRPr lang="es-E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650372"/>
            <a:ext cx="6789761" cy="494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dirty="0" smtClean="0">
                <a:solidFill>
                  <a:srgbClr val="0033CC"/>
                </a:solidFill>
                <a:sym typeface="Wingdings" panose="05000000000000000000" pitchFamily="2" charset="2"/>
              </a:rPr>
              <a:t>Control Plane</a:t>
            </a:r>
          </a:p>
          <a:p>
            <a:pPr lvl="1"/>
            <a:r>
              <a:rPr lang="en-US" sz="2400" kern="0" dirty="0" smtClean="0">
                <a:sym typeface="Wingdings" panose="05000000000000000000" pitchFamily="2" charset="2"/>
              </a:rPr>
              <a:t>Used to control bearer traffic (authentication, subscriber info, call parameter negotiations)</a:t>
            </a:r>
          </a:p>
          <a:p>
            <a:r>
              <a:rPr lang="en-US" sz="2800" kern="0" dirty="0" smtClean="0">
                <a:solidFill>
                  <a:srgbClr val="0033CC"/>
                </a:solidFill>
                <a:sym typeface="Wingdings" panose="05000000000000000000" pitchFamily="2" charset="2"/>
              </a:rPr>
              <a:t>Data (User) Plane</a:t>
            </a:r>
          </a:p>
          <a:p>
            <a:pPr lvl="1"/>
            <a:r>
              <a:rPr lang="en-US" sz="2400" kern="0" dirty="0" smtClean="0">
                <a:sym typeface="Wingdings" panose="05000000000000000000" pitchFamily="2" charset="2"/>
              </a:rPr>
              <a:t>Used for subscriber traffic (voice &amp; data)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232578"/>
            <a:ext cx="3232990" cy="23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Call Setup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28</a:t>
            </a:fld>
            <a:endParaRPr lang="es-ES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370"/>
            <a:ext cx="6369459" cy="475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6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Call Setup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508760" y="6245225"/>
            <a:ext cx="612648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IT412 - Mobile Computing - Cellular Networks © M.Abu-Elkheir</a:t>
            </a:r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67544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44156F5-4EB9-4E1A-A199-11E4FC78C48E}" type="slidenum">
              <a:rPr lang="es-ES" altLang="en-US" smtClean="0"/>
              <a:pPr/>
              <a:t>29</a:t>
            </a:fld>
            <a:endParaRPr lang="es-E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0720" y="1433014"/>
            <a:ext cx="6789761" cy="494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kern="0" dirty="0" smtClean="0">
                <a:sym typeface="Wingdings" panose="05000000000000000000" pitchFamily="2" charset="2"/>
              </a:rPr>
              <a:t>Validate information of subscriber originating the call (</a:t>
            </a:r>
            <a:r>
              <a:rPr lang="en-US" sz="2400" b="1" kern="0" dirty="0" smtClean="0">
                <a:solidFill>
                  <a:srgbClr val="0033CC"/>
                </a:solidFill>
                <a:sym typeface="Wingdings" panose="05000000000000000000" pitchFamily="2" charset="2"/>
              </a:rPr>
              <a:t>authentication</a:t>
            </a:r>
            <a:r>
              <a:rPr lang="en-US" sz="2400" kern="0" dirty="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kern="0" dirty="0" smtClean="0">
                <a:sym typeface="Wingdings" panose="05000000000000000000" pitchFamily="2" charset="2"/>
              </a:rPr>
              <a:t>Find the cell where the receiver is currently located (</a:t>
            </a:r>
            <a:r>
              <a:rPr lang="en-US" sz="2400" b="1" kern="0" dirty="0" smtClean="0">
                <a:solidFill>
                  <a:srgbClr val="0033CC"/>
                </a:solidFill>
                <a:sym typeface="Wingdings" panose="05000000000000000000" pitchFamily="2" charset="2"/>
              </a:rPr>
              <a:t>location management</a:t>
            </a:r>
            <a:r>
              <a:rPr lang="en-US" sz="2400" kern="0" dirty="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kern="0" dirty="0" smtClean="0">
                <a:sym typeface="Wingdings" panose="05000000000000000000" pitchFamily="2" charset="2"/>
              </a:rPr>
              <a:t>Allocate downlink and uplink channels (</a:t>
            </a:r>
            <a:r>
              <a:rPr lang="en-US" sz="2400" b="1" kern="0" dirty="0" smtClean="0">
                <a:solidFill>
                  <a:srgbClr val="0033CC"/>
                </a:solidFill>
                <a:sym typeface="Wingdings" panose="05000000000000000000" pitchFamily="2" charset="2"/>
              </a:rPr>
              <a:t>resource management</a:t>
            </a:r>
            <a:r>
              <a:rPr lang="en-US" sz="2400" kern="0" dirty="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kern="0" dirty="0" smtClean="0">
                <a:sym typeface="Wingdings" panose="05000000000000000000" pitchFamily="2" charset="2"/>
              </a:rPr>
              <a:t>Maintain the call if receiver moves while call is active (</a:t>
            </a:r>
            <a:r>
              <a:rPr lang="en-US" sz="2400" b="1" kern="0" dirty="0" smtClean="0">
                <a:solidFill>
                  <a:srgbClr val="0033CC"/>
                </a:solidFill>
                <a:sym typeface="Wingdings" panose="05000000000000000000" pitchFamily="2" charset="2"/>
              </a:rPr>
              <a:t>handoff/admission control</a:t>
            </a:r>
            <a:r>
              <a:rPr lang="en-US" sz="2400" kern="0" dirty="0" smtClean="0">
                <a:sym typeface="Wingdings" panose="05000000000000000000" pitchFamily="2" charset="2"/>
              </a:rPr>
              <a:t>)</a:t>
            </a:r>
          </a:p>
          <a:p>
            <a:endParaRPr lang="en-US" sz="2400" kern="0" dirty="0">
              <a:sym typeface="Wingdings" panose="05000000000000000000" pitchFamily="2" charset="2"/>
            </a:endParaRPr>
          </a:p>
          <a:p>
            <a:r>
              <a:rPr lang="en-US" sz="2400" kern="0" dirty="0" smtClean="0">
                <a:sym typeface="Wingdings" panose="05000000000000000000" pitchFamily="2" charset="2"/>
              </a:rPr>
              <a:t>Channels used are either </a:t>
            </a:r>
            <a:r>
              <a:rPr lang="en-US" sz="2400" i="1" kern="0" dirty="0" smtClean="0">
                <a:sym typeface="Wingdings" panose="05000000000000000000" pitchFamily="2" charset="2"/>
              </a:rPr>
              <a:t>control</a:t>
            </a:r>
            <a:r>
              <a:rPr lang="en-US" sz="2400" kern="0" dirty="0" smtClean="0">
                <a:sym typeface="Wingdings" panose="05000000000000000000" pitchFamily="2" charset="2"/>
              </a:rPr>
              <a:t> or </a:t>
            </a:r>
            <a:r>
              <a:rPr lang="en-US" sz="2400" i="1" kern="0" dirty="0" smtClean="0">
                <a:sym typeface="Wingdings" panose="05000000000000000000" pitchFamily="2" charset="2"/>
              </a:rPr>
              <a:t>data</a:t>
            </a:r>
            <a:r>
              <a:rPr lang="en-US" sz="2400" kern="0" dirty="0" smtClean="0">
                <a:sym typeface="Wingdings" panose="05000000000000000000" pitchFamily="2" charset="2"/>
              </a:rPr>
              <a:t>, and either </a:t>
            </a:r>
            <a:r>
              <a:rPr lang="en-US" sz="2400" i="1" kern="0" dirty="0" smtClean="0">
                <a:sym typeface="Wingdings" panose="05000000000000000000" pitchFamily="2" charset="2"/>
              </a:rPr>
              <a:t>uplink</a:t>
            </a:r>
            <a:r>
              <a:rPr lang="en-US" sz="2400" kern="0" dirty="0" smtClean="0">
                <a:sym typeface="Wingdings" panose="05000000000000000000" pitchFamily="2" charset="2"/>
              </a:rPr>
              <a:t> (MS  BS) or </a:t>
            </a:r>
            <a:r>
              <a:rPr lang="en-US" sz="2400" i="1" kern="0" dirty="0" smtClean="0">
                <a:sym typeface="Wingdings" panose="05000000000000000000" pitchFamily="2" charset="2"/>
              </a:rPr>
              <a:t>downlink</a:t>
            </a:r>
            <a:r>
              <a:rPr lang="en-US" sz="2400" kern="0" dirty="0" smtClean="0">
                <a:sym typeface="Wingdings" panose="05000000000000000000" pitchFamily="2" charset="2"/>
              </a:rPr>
              <a:t> (BS  MS)</a:t>
            </a:r>
          </a:p>
          <a:p>
            <a:pPr marL="457200" indent="-457200">
              <a:buFont typeface="+mj-lt"/>
              <a:buAutoNum type="arabicPeriod"/>
            </a:pPr>
            <a:endParaRPr lang="en-US" sz="2400" kern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7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satellite systems</a:t>
            </a:r>
            <a:b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History of mobile communication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Please refer to Tables 1.1 - 1.6,   pp. 2-10 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Challenges were faced: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Growing number of users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Covered area (cell size)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Mobility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/>
              <a:t>QoS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Cost</a:t>
            </a:r>
          </a:p>
          <a:p>
            <a:pPr>
              <a:buFont typeface="Wingdings" pitchFamily="2" charset="2"/>
              <a:buChar char="ü"/>
            </a:pPr>
            <a:endParaRPr lang="ar-EG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Wireless  mesh networks</a:t>
            </a:r>
            <a:b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pic>
        <p:nvPicPr>
          <p:cNvPr id="12292" name="Picture 4" descr="ÙØªÙØ¬Ø© Ø§ÙØµÙØ±Ø© ÙØ´Ø¨ÙØ§Øª Ø§ÙØ´Ø¨ÙØ§Øª Ø§ÙÙØ§Ø³ÙÙÙØ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1" y="1095568"/>
            <a:ext cx="8991600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b="1" i="1" dirty="0" smtClean="0"/>
          </a:p>
          <a:p>
            <a:pPr marL="0" indent="0" algn="ctr">
              <a:buNone/>
            </a:pPr>
            <a:endParaRPr lang="en-US" sz="4400" b="1" i="1" dirty="0"/>
          </a:p>
          <a:p>
            <a:pPr marL="0" indent="0" algn="ctr">
              <a:buNone/>
            </a:pPr>
            <a:r>
              <a:rPr lang="en-US" sz="4400" b="1" i="1" dirty="0" smtClean="0"/>
              <a:t>Thanks- Questions !</a:t>
            </a:r>
            <a:endParaRPr lang="ar-EG" sz="4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72" y="457200"/>
            <a:ext cx="7585165" cy="5105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7239000" cy="4495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" y="16002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826422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r>
              <a:rPr lang="en-US" sz="3600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2-Characteristics  of satellite systems</a:t>
            </a:r>
            <a:endParaRPr lang="ar-EG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1534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Wireless </a:t>
            </a:r>
            <a:r>
              <a:rPr lang="en-US" sz="2800" dirty="0"/>
              <a:t>systems had a high-power </a:t>
            </a:r>
            <a:r>
              <a:rPr lang="en-US" sz="2800" dirty="0" smtClean="0"/>
              <a:t>transmitter </a:t>
            </a:r>
            <a:r>
              <a:rPr lang="en-US" sz="2800" dirty="0"/>
              <a:t>covering the entire </a:t>
            </a:r>
            <a:r>
              <a:rPr lang="en-US" sz="2800" dirty="0" smtClean="0"/>
              <a:t>service area.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Different wireless </a:t>
            </a:r>
            <a:r>
              <a:rPr lang="en-US" sz="2800" dirty="0"/>
              <a:t>devices need to be supported for different types of </a:t>
            </a:r>
            <a:r>
              <a:rPr lang="en-US" sz="2800" dirty="0" smtClean="0"/>
              <a:t>services; telephone, PDA, laptop (mobile subscriber)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It has </a:t>
            </a:r>
            <a:r>
              <a:rPr lang="en-US" sz="2800" dirty="0"/>
              <a:t>to maintain connectivity </a:t>
            </a:r>
            <a:r>
              <a:rPr lang="en-US" sz="2800" dirty="0" smtClean="0"/>
              <a:t>with the </a:t>
            </a:r>
            <a:r>
              <a:rPr lang="en-US" sz="2800" dirty="0"/>
              <a:t>world </a:t>
            </a:r>
            <a:r>
              <a:rPr lang="en-US" sz="2800" dirty="0" smtClean="0"/>
              <a:t>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while moving</a:t>
            </a:r>
            <a:r>
              <a:rPr lang="en-US" sz="2800" dirty="0"/>
              <a:t>.</a:t>
            </a:r>
            <a:endParaRPr lang="ar-EG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F498-D91F-4319-B269-F640742C4F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6: Wireless and Mobile Networks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Elements of a wireless network</a:t>
            </a:r>
          </a:p>
        </p:txBody>
      </p:sp>
      <p:sp>
        <p:nvSpPr>
          <p:cNvPr id="394245" name="Oval 5"/>
          <p:cNvSpPr>
            <a:spLocks noChangeArrowheads="1"/>
          </p:cNvSpPr>
          <p:nvPr/>
        </p:nvSpPr>
        <p:spPr bwMode="auto">
          <a:xfrm>
            <a:off x="4940300" y="466725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grpSp>
        <p:nvGrpSpPr>
          <p:cNvPr id="394246" name="Group 6"/>
          <p:cNvGrpSpPr>
            <a:grpSpLocks/>
          </p:cNvGrpSpPr>
          <p:nvPr/>
        </p:nvGrpSpPr>
        <p:grpSpPr bwMode="auto">
          <a:xfrm>
            <a:off x="3059113" y="2781300"/>
            <a:ext cx="2362200" cy="1762125"/>
            <a:chOff x="3839" y="1737"/>
            <a:chExt cx="1488" cy="1110"/>
          </a:xfrm>
        </p:grpSpPr>
        <p:sp>
          <p:nvSpPr>
            <p:cNvPr id="39424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94248" name="Text Box 8"/>
            <p:cNvSpPr txBox="1">
              <a:spLocks noChangeArrowheads="1"/>
            </p:cNvSpPr>
            <p:nvPr/>
          </p:nvSpPr>
          <p:spPr bwMode="auto">
            <a:xfrm>
              <a:off x="4075" y="1947"/>
              <a:ext cx="10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/>
                <a:t>network </a:t>
              </a:r>
            </a:p>
            <a:p>
              <a:pPr algn="ctr" eaLnBrk="1" hangingPunct="1"/>
              <a:r>
                <a:rPr lang="en-US"/>
                <a:t>infrastructure</a:t>
              </a:r>
            </a:p>
          </p:txBody>
        </p:sp>
      </p:grpSp>
      <p:pic>
        <p:nvPicPr>
          <p:cNvPr id="394249" name="Picture 9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5245100"/>
            <a:ext cx="214313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4250" name="Group 10"/>
          <p:cNvGrpSpPr>
            <a:grpSpLocks/>
          </p:cNvGrpSpPr>
          <p:nvPr/>
        </p:nvGrpSpPr>
        <p:grpSpPr bwMode="auto">
          <a:xfrm>
            <a:off x="1147763" y="1709738"/>
            <a:ext cx="1755775" cy="1625600"/>
            <a:chOff x="567" y="1326"/>
            <a:chExt cx="1106" cy="1024"/>
          </a:xfrm>
        </p:grpSpPr>
        <p:sp>
          <p:nvSpPr>
            <p:cNvPr id="394251" name="Oval 11"/>
            <p:cNvSpPr>
              <a:spLocks noChangeArrowheads="1"/>
            </p:cNvSpPr>
            <p:nvPr/>
          </p:nvSpPr>
          <p:spPr bwMode="auto">
            <a:xfrm>
              <a:off x="567" y="1326"/>
              <a:ext cx="1106" cy="102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pic>
          <p:nvPicPr>
            <p:cNvPr id="394252" name="Picture 12" descr="31u_bnrz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35" y="1785"/>
              <a:ext cx="212" cy="135"/>
            </a:xfrm>
            <a:prstGeom prst="rect">
              <a:avLst/>
            </a:prstGeom>
            <a:solidFill>
              <a:srgbClr val="99CCFF"/>
            </a:solidFill>
          </p:spPr>
        </p:pic>
        <p:grpSp>
          <p:nvGrpSpPr>
            <p:cNvPr id="394253" name="Group 13"/>
            <p:cNvGrpSpPr>
              <a:grpSpLocks/>
            </p:cNvGrpSpPr>
            <p:nvPr/>
          </p:nvGrpSpPr>
          <p:grpSpPr bwMode="auto">
            <a:xfrm>
              <a:off x="1221" y="1447"/>
              <a:ext cx="252" cy="288"/>
              <a:chOff x="2870" y="1518"/>
              <a:chExt cx="292" cy="320"/>
            </a:xfrm>
          </p:grpSpPr>
          <p:graphicFrame>
            <p:nvGraphicFramePr>
              <p:cNvPr id="394254" name="Object 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" name="Clip" r:id="rId6" imgW="819000" imgH="847800" progId="MS_ClipArt_Gallery.2">
                      <p:embed/>
                    </p:oleObj>
                  </mc:Choice>
                  <mc:Fallback>
                    <p:oleObj name="Clip" r:id="rId6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55" name="Object 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7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4256" name="Group 16"/>
            <p:cNvGrpSpPr>
              <a:grpSpLocks/>
            </p:cNvGrpSpPr>
            <p:nvPr/>
          </p:nvGrpSpPr>
          <p:grpSpPr bwMode="auto">
            <a:xfrm>
              <a:off x="869" y="1379"/>
              <a:ext cx="252" cy="288"/>
              <a:chOff x="2870" y="1518"/>
              <a:chExt cx="292" cy="320"/>
            </a:xfrm>
          </p:grpSpPr>
          <p:graphicFrame>
            <p:nvGraphicFramePr>
              <p:cNvPr id="394257" name="Object 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8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58" name="Object 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9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4259" name="Group 19"/>
            <p:cNvGrpSpPr>
              <a:grpSpLocks/>
            </p:cNvGrpSpPr>
            <p:nvPr/>
          </p:nvGrpSpPr>
          <p:grpSpPr bwMode="auto">
            <a:xfrm>
              <a:off x="727" y="1878"/>
              <a:ext cx="252" cy="288"/>
              <a:chOff x="2870" y="1518"/>
              <a:chExt cx="292" cy="320"/>
            </a:xfrm>
          </p:grpSpPr>
          <p:graphicFrame>
            <p:nvGraphicFramePr>
              <p:cNvPr id="394260" name="Object 2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0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61" name="Object 2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4262" name="Line 22"/>
          <p:cNvSpPr>
            <a:spLocks noChangeShapeType="1"/>
          </p:cNvSpPr>
          <p:nvPr/>
        </p:nvSpPr>
        <p:spPr bwMode="auto">
          <a:xfrm>
            <a:off x="2176463" y="2711450"/>
            <a:ext cx="900112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394263" name="Oval 23"/>
          <p:cNvSpPr>
            <a:spLocks noChangeArrowheads="1"/>
          </p:cNvSpPr>
          <p:nvPr/>
        </p:nvSpPr>
        <p:spPr bwMode="auto">
          <a:xfrm>
            <a:off x="1243013" y="363220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394264" name="Picture 24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43005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4265" name="Group 25"/>
          <p:cNvGrpSpPr>
            <a:grpSpLocks/>
          </p:cNvGrpSpPr>
          <p:nvPr/>
        </p:nvGrpSpPr>
        <p:grpSpPr bwMode="auto">
          <a:xfrm>
            <a:off x="2033588" y="4651375"/>
            <a:ext cx="400050" cy="457200"/>
            <a:chOff x="2870" y="1518"/>
            <a:chExt cx="292" cy="320"/>
          </a:xfrm>
        </p:grpSpPr>
        <p:graphicFrame>
          <p:nvGraphicFramePr>
            <p:cNvPr id="394266" name="Object 2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" name="Clip" r:id="rId14" imgW="819000" imgH="847800" progId="MS_ClipArt_Gallery.2">
                    <p:embed/>
                  </p:oleObj>
                </mc:Choice>
                <mc:Fallback>
                  <p:oleObj name="Clip" r:id="rId14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67" name="Object 2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" name="Clip" r:id="rId15" imgW="1266840" imgH="1200240" progId="MS_ClipArt_Gallery.2">
                    <p:embed/>
                  </p:oleObj>
                </mc:Choice>
                <mc:Fallback>
                  <p:oleObj name="Clip" r:id="rId15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68" name="Group 28"/>
          <p:cNvGrpSpPr>
            <a:grpSpLocks/>
          </p:cNvGrpSpPr>
          <p:nvPr/>
        </p:nvGrpSpPr>
        <p:grpSpPr bwMode="auto">
          <a:xfrm>
            <a:off x="1882775" y="3702050"/>
            <a:ext cx="400050" cy="457200"/>
            <a:chOff x="2870" y="1518"/>
            <a:chExt cx="292" cy="320"/>
          </a:xfrm>
        </p:grpSpPr>
        <p:graphicFrame>
          <p:nvGraphicFramePr>
            <p:cNvPr id="394269" name="Object 2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70" name="Object 3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5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71" name="Group 31"/>
          <p:cNvGrpSpPr>
            <a:grpSpLocks/>
          </p:cNvGrpSpPr>
          <p:nvPr/>
        </p:nvGrpSpPr>
        <p:grpSpPr bwMode="auto">
          <a:xfrm>
            <a:off x="1497013" y="4508500"/>
            <a:ext cx="400050" cy="457200"/>
            <a:chOff x="2870" y="1518"/>
            <a:chExt cx="292" cy="320"/>
          </a:xfrm>
        </p:grpSpPr>
        <p:graphicFrame>
          <p:nvGraphicFramePr>
            <p:cNvPr id="394272" name="Object 3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6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73" name="Object 3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7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4274" name="Line 34"/>
          <p:cNvSpPr>
            <a:spLocks noChangeShapeType="1"/>
          </p:cNvSpPr>
          <p:nvPr/>
        </p:nvSpPr>
        <p:spPr bwMode="auto">
          <a:xfrm flipV="1">
            <a:off x="2197100" y="3721100"/>
            <a:ext cx="97472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grpSp>
        <p:nvGrpSpPr>
          <p:cNvPr id="394275" name="Group 35"/>
          <p:cNvGrpSpPr>
            <a:grpSpLocks/>
          </p:cNvGrpSpPr>
          <p:nvPr/>
        </p:nvGrpSpPr>
        <p:grpSpPr bwMode="auto">
          <a:xfrm>
            <a:off x="1373188" y="3960813"/>
            <a:ext cx="400050" cy="457200"/>
            <a:chOff x="2870" y="1518"/>
            <a:chExt cx="292" cy="320"/>
          </a:xfrm>
        </p:grpSpPr>
        <p:graphicFrame>
          <p:nvGraphicFramePr>
            <p:cNvPr id="394276" name="Object 3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77" name="Object 3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4278" name="Oval 38"/>
          <p:cNvSpPr>
            <a:spLocks noChangeArrowheads="1"/>
          </p:cNvSpPr>
          <p:nvPr/>
        </p:nvSpPr>
        <p:spPr bwMode="auto">
          <a:xfrm>
            <a:off x="3630613" y="4583113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394279" name="Picture 39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657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4280" name="Group 40"/>
          <p:cNvGrpSpPr>
            <a:grpSpLocks/>
          </p:cNvGrpSpPr>
          <p:nvPr/>
        </p:nvGrpSpPr>
        <p:grpSpPr bwMode="auto">
          <a:xfrm>
            <a:off x="4421188" y="5616575"/>
            <a:ext cx="400050" cy="457200"/>
            <a:chOff x="2870" y="1518"/>
            <a:chExt cx="292" cy="320"/>
          </a:xfrm>
        </p:grpSpPr>
        <p:graphicFrame>
          <p:nvGraphicFramePr>
            <p:cNvPr id="394281" name="Object 4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82" name="Object 4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" name="Clip" r:id="rId23" imgW="1266840" imgH="1200240" progId="MS_ClipArt_Gallery.2">
                    <p:embed/>
                  </p:oleObj>
                </mc:Choice>
                <mc:Fallback>
                  <p:oleObj name="Clip" r:id="rId23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83" name="Group 43"/>
          <p:cNvGrpSpPr>
            <a:grpSpLocks/>
          </p:cNvGrpSpPr>
          <p:nvPr/>
        </p:nvGrpSpPr>
        <p:grpSpPr bwMode="auto">
          <a:xfrm>
            <a:off x="4622800" y="4672013"/>
            <a:ext cx="400050" cy="457200"/>
            <a:chOff x="2870" y="1518"/>
            <a:chExt cx="292" cy="320"/>
          </a:xfrm>
        </p:grpSpPr>
        <p:graphicFrame>
          <p:nvGraphicFramePr>
            <p:cNvPr id="394284" name="Object 4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85" name="Object 4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" name="Clip" r:id="rId25" imgW="1266840" imgH="1200240" progId="MS_ClipArt_Gallery.2">
                    <p:embed/>
                  </p:oleObj>
                </mc:Choice>
                <mc:Fallback>
                  <p:oleObj name="Clip" r:id="rId25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86" name="Group 46"/>
          <p:cNvGrpSpPr>
            <a:grpSpLocks/>
          </p:cNvGrpSpPr>
          <p:nvPr/>
        </p:nvGrpSpPr>
        <p:grpSpPr bwMode="auto">
          <a:xfrm>
            <a:off x="3884613" y="5473700"/>
            <a:ext cx="400050" cy="457200"/>
            <a:chOff x="2870" y="1518"/>
            <a:chExt cx="292" cy="320"/>
          </a:xfrm>
        </p:grpSpPr>
        <p:graphicFrame>
          <p:nvGraphicFramePr>
            <p:cNvPr id="394287" name="Object 4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4" name="Clip" r:id="rId26" imgW="819000" imgH="847800" progId="MS_ClipArt_Gallery.2">
                    <p:embed/>
                  </p:oleObj>
                </mc:Choice>
                <mc:Fallback>
                  <p:oleObj name="Clip" r:id="rId2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88" name="Object 4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" name="Clip" r:id="rId27" imgW="1266840" imgH="1200240" progId="MS_ClipArt_Gallery.2">
                    <p:embed/>
                  </p:oleObj>
                </mc:Choice>
                <mc:Fallback>
                  <p:oleObj name="Clip" r:id="rId2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89" name="Group 49"/>
          <p:cNvGrpSpPr>
            <a:grpSpLocks/>
          </p:cNvGrpSpPr>
          <p:nvPr/>
        </p:nvGrpSpPr>
        <p:grpSpPr bwMode="auto">
          <a:xfrm>
            <a:off x="3760788" y="4926013"/>
            <a:ext cx="400050" cy="457200"/>
            <a:chOff x="2870" y="1518"/>
            <a:chExt cx="292" cy="320"/>
          </a:xfrm>
        </p:grpSpPr>
        <p:graphicFrame>
          <p:nvGraphicFramePr>
            <p:cNvPr id="394290" name="Object 5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6" name="Clip" r:id="rId28" imgW="819000" imgH="847800" progId="MS_ClipArt_Gallery.2">
                    <p:embed/>
                  </p:oleObj>
                </mc:Choice>
                <mc:Fallback>
                  <p:oleObj name="Clip" r:id="rId28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91" name="Object 5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7" name="Clip" r:id="rId29" imgW="1266840" imgH="1200240" progId="MS_ClipArt_Gallery.2">
                    <p:embed/>
                  </p:oleObj>
                </mc:Choice>
                <mc:Fallback>
                  <p:oleObj name="Clip" r:id="rId29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92" name="Group 52"/>
          <p:cNvGrpSpPr>
            <a:grpSpLocks/>
          </p:cNvGrpSpPr>
          <p:nvPr/>
        </p:nvGrpSpPr>
        <p:grpSpPr bwMode="auto">
          <a:xfrm>
            <a:off x="5837238" y="5697538"/>
            <a:ext cx="400050" cy="457200"/>
            <a:chOff x="2870" y="1518"/>
            <a:chExt cx="292" cy="320"/>
          </a:xfrm>
        </p:grpSpPr>
        <p:graphicFrame>
          <p:nvGraphicFramePr>
            <p:cNvPr id="394293" name="Object 5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" name="Clip" r:id="rId30" imgW="819000" imgH="847800" progId="MS_ClipArt_Gallery.2">
                    <p:embed/>
                  </p:oleObj>
                </mc:Choice>
                <mc:Fallback>
                  <p:oleObj name="Clip" r:id="rId3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94" name="Object 5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name="Clip" r:id="rId31" imgW="1266840" imgH="1200240" progId="MS_ClipArt_Gallery.2">
                    <p:embed/>
                  </p:oleObj>
                </mc:Choice>
                <mc:Fallback>
                  <p:oleObj name="Clip" r:id="rId3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95" name="Group 55"/>
          <p:cNvGrpSpPr>
            <a:grpSpLocks/>
          </p:cNvGrpSpPr>
          <p:nvPr/>
        </p:nvGrpSpPr>
        <p:grpSpPr bwMode="auto">
          <a:xfrm>
            <a:off x="4830763" y="5164138"/>
            <a:ext cx="835025" cy="457200"/>
            <a:chOff x="3345" y="3383"/>
            <a:chExt cx="526" cy="288"/>
          </a:xfrm>
        </p:grpSpPr>
        <p:grpSp>
          <p:nvGrpSpPr>
            <p:cNvPr id="394296" name="Group 56"/>
            <p:cNvGrpSpPr>
              <a:grpSpLocks/>
            </p:cNvGrpSpPr>
            <p:nvPr/>
          </p:nvGrpSpPr>
          <p:grpSpPr bwMode="auto">
            <a:xfrm>
              <a:off x="3426" y="3383"/>
              <a:ext cx="252" cy="288"/>
              <a:chOff x="2870" y="1518"/>
              <a:chExt cx="292" cy="320"/>
            </a:xfrm>
          </p:grpSpPr>
          <p:graphicFrame>
            <p:nvGraphicFramePr>
              <p:cNvPr id="394297" name="Object 5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0" name="Clip" r:id="rId32" imgW="819000" imgH="847800" progId="MS_ClipArt_Gallery.2">
                      <p:embed/>
                    </p:oleObj>
                  </mc:Choice>
                  <mc:Fallback>
                    <p:oleObj name="Clip" r:id="rId32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98" name="Object 5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" name="Clip" r:id="rId33" imgW="1266840" imgH="1200240" progId="MS_ClipArt_Gallery.2">
                      <p:embed/>
                    </p:oleObj>
                  </mc:Choice>
                  <mc:Fallback>
                    <p:oleObj name="Clip" r:id="rId33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4299" name="Line 59"/>
            <p:cNvSpPr>
              <a:spLocks noChangeShapeType="1"/>
            </p:cNvSpPr>
            <p:nvPr/>
          </p:nvSpPr>
          <p:spPr bwMode="auto">
            <a:xfrm>
              <a:off x="3679" y="35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4300" name="Line 60"/>
            <p:cNvSpPr>
              <a:spLocks noChangeShapeType="1"/>
            </p:cNvSpPr>
            <p:nvPr/>
          </p:nvSpPr>
          <p:spPr bwMode="auto">
            <a:xfrm flipH="1">
              <a:off x="3372" y="348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4301" name="Line 61"/>
            <p:cNvSpPr>
              <a:spLocks noChangeShapeType="1"/>
            </p:cNvSpPr>
            <p:nvPr/>
          </p:nvSpPr>
          <p:spPr bwMode="auto">
            <a:xfrm flipH="1">
              <a:off x="3381" y="3534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94302" name="Line 62"/>
            <p:cNvSpPr>
              <a:spLocks noChangeShapeType="1"/>
            </p:cNvSpPr>
            <p:nvPr/>
          </p:nvSpPr>
          <p:spPr bwMode="auto">
            <a:xfrm flipH="1">
              <a:off x="3345" y="357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394303" name="Line 63"/>
          <p:cNvSpPr>
            <a:spLocks noChangeShapeType="1"/>
          </p:cNvSpPr>
          <p:nvPr/>
        </p:nvSpPr>
        <p:spPr bwMode="auto">
          <a:xfrm flipH="1" flipV="1">
            <a:off x="5068888" y="4303713"/>
            <a:ext cx="747712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394304" name="Line 64"/>
          <p:cNvSpPr>
            <a:spLocks noChangeShapeType="1"/>
          </p:cNvSpPr>
          <p:nvPr/>
        </p:nvSpPr>
        <p:spPr bwMode="auto">
          <a:xfrm flipH="1" flipV="1">
            <a:off x="4297363" y="4451350"/>
            <a:ext cx="1762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grpSp>
        <p:nvGrpSpPr>
          <p:cNvPr id="394328" name="Group 88"/>
          <p:cNvGrpSpPr>
            <a:grpSpLocks/>
          </p:cNvGrpSpPr>
          <p:nvPr/>
        </p:nvGrpSpPr>
        <p:grpSpPr bwMode="auto">
          <a:xfrm>
            <a:off x="5257800" y="1228725"/>
            <a:ext cx="3633788" cy="4567238"/>
            <a:chOff x="3312" y="774"/>
            <a:chExt cx="2289" cy="2877"/>
          </a:xfrm>
        </p:grpSpPr>
        <p:sp>
          <p:nvSpPr>
            <p:cNvPr id="394324" name="Rectangle 84"/>
            <p:cNvSpPr>
              <a:spLocks noChangeArrowheads="1"/>
            </p:cNvSpPr>
            <p:nvPr/>
          </p:nvSpPr>
          <p:spPr bwMode="auto">
            <a:xfrm>
              <a:off x="3465" y="1125"/>
              <a:ext cx="2127" cy="13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94325" name="Rectangle 85"/>
            <p:cNvSpPr>
              <a:spLocks noChangeArrowheads="1"/>
            </p:cNvSpPr>
            <p:nvPr/>
          </p:nvSpPr>
          <p:spPr bwMode="auto">
            <a:xfrm>
              <a:off x="3518" y="1028"/>
              <a:ext cx="1205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94323" name="Rectangle 83"/>
            <p:cNvSpPr>
              <a:spLocks noChangeArrowheads="1"/>
            </p:cNvSpPr>
            <p:nvPr/>
          </p:nvSpPr>
          <p:spPr bwMode="auto">
            <a:xfrm>
              <a:off x="3517" y="1002"/>
              <a:ext cx="20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sz="2000"/>
                <a:t>wireless hosts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sz="2000"/>
                <a:t>laptop, PDA, IP phone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sz="2000"/>
                <a:t>run applications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sz="2000"/>
                <a:t>may be stationary (non-mobile) or mobile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</a:pPr>
              <a:r>
                <a:rPr lang="en-US"/>
                <a:t>wireless does </a:t>
              </a:r>
              <a:r>
                <a:rPr lang="en-US" i="1"/>
                <a:t>not</a:t>
              </a:r>
              <a:r>
                <a:rPr lang="en-US"/>
                <a:t> always mean mobility</a:t>
              </a:r>
            </a:p>
          </p:txBody>
        </p:sp>
        <p:grpSp>
          <p:nvGrpSpPr>
            <p:cNvPr id="394310" name="Group 70"/>
            <p:cNvGrpSpPr>
              <a:grpSpLocks/>
            </p:cNvGrpSpPr>
            <p:nvPr/>
          </p:nvGrpSpPr>
          <p:grpSpPr bwMode="auto">
            <a:xfrm>
              <a:off x="4805" y="774"/>
              <a:ext cx="509" cy="421"/>
              <a:chOff x="2870" y="1518"/>
              <a:chExt cx="292" cy="320"/>
            </a:xfrm>
          </p:grpSpPr>
          <p:graphicFrame>
            <p:nvGraphicFramePr>
              <p:cNvPr id="394311" name="Object 7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" name="Clip" r:id="rId34" imgW="819000" imgH="847800" progId="MS_ClipArt_Gallery.2">
                      <p:embed/>
                    </p:oleObj>
                  </mc:Choice>
                  <mc:Fallback>
                    <p:oleObj name="Clip" r:id="rId34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312" name="Object 7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" name="Clip" r:id="rId35" imgW="1266840" imgH="1200240" progId="MS_ClipArt_Gallery.2">
                      <p:embed/>
                    </p:oleObj>
                  </mc:Choice>
                  <mc:Fallback>
                    <p:oleObj name="Clip" r:id="rId35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4326" name="Line 86"/>
            <p:cNvSpPr>
              <a:spLocks noChangeShapeType="1"/>
            </p:cNvSpPr>
            <p:nvPr/>
          </p:nvSpPr>
          <p:spPr bwMode="auto">
            <a:xfrm flipH="1">
              <a:off x="3899" y="2464"/>
              <a:ext cx="603" cy="11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394327" name="Line 87"/>
            <p:cNvSpPr>
              <a:spLocks noChangeShapeType="1"/>
            </p:cNvSpPr>
            <p:nvPr/>
          </p:nvSpPr>
          <p:spPr bwMode="auto">
            <a:xfrm flipH="1">
              <a:off x="3312" y="2454"/>
              <a:ext cx="1188" cy="85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18562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 design template">
  <a:themeElements>
    <a:clrScheme name="Office Them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 design template</Template>
  <TotalTime>1612</TotalTime>
  <Words>1513</Words>
  <Application>Microsoft Office PowerPoint</Application>
  <PresentationFormat>On-screen Show (4:3)</PresentationFormat>
  <Paragraphs>209</Paragraphs>
  <Slides>31</Slides>
  <Notes>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Layers design template</vt:lpstr>
      <vt:lpstr>Clip</vt:lpstr>
      <vt:lpstr>Lecture 3-4 SATELLITE SYSTEMS</vt:lpstr>
      <vt:lpstr>Contents</vt:lpstr>
      <vt:lpstr>Introduction to satellite systems </vt:lpstr>
      <vt:lpstr>PowerPoint Presentation</vt:lpstr>
      <vt:lpstr>PowerPoint Presentation</vt:lpstr>
      <vt:lpstr>PowerPoint Presentation</vt:lpstr>
      <vt:lpstr>PowerPoint Presentation</vt:lpstr>
      <vt:lpstr>2-Characteristics  of satellite systems</vt:lpstr>
      <vt:lpstr>Elements of a wireless network</vt:lpstr>
      <vt:lpstr>Elements of a wireless network</vt:lpstr>
      <vt:lpstr>Elements of a wireless network</vt:lpstr>
      <vt:lpstr>continued</vt:lpstr>
      <vt:lpstr>PowerPoint Presentation</vt:lpstr>
      <vt:lpstr>continued</vt:lpstr>
      <vt:lpstr>PowerPoint Presentation</vt:lpstr>
      <vt:lpstr>continued</vt:lpstr>
      <vt:lpstr>PowerPoint Presentation</vt:lpstr>
      <vt:lpstr>Cell Capacity</vt:lpstr>
      <vt:lpstr>Cell Capacity</vt:lpstr>
      <vt:lpstr>Cell Capacity</vt:lpstr>
      <vt:lpstr>Frequency Reuse</vt:lpstr>
      <vt:lpstr>Frequency Reuse</vt:lpstr>
      <vt:lpstr>Reuse Distance</vt:lpstr>
      <vt:lpstr>Reuse Distance</vt:lpstr>
      <vt:lpstr>Reuse Distance</vt:lpstr>
      <vt:lpstr>Frequency Reuse Example</vt:lpstr>
      <vt:lpstr>A Note on Signaling </vt:lpstr>
      <vt:lpstr>A Typical Call Setup</vt:lpstr>
      <vt:lpstr>A Typical Call Setup</vt:lpstr>
      <vt:lpstr>5. Wireless  mesh networks 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Mobile Computing</dc:title>
  <dc:creator>USER</dc:creator>
  <cp:lastModifiedBy>hp</cp:lastModifiedBy>
  <cp:revision>109</cp:revision>
  <cp:lastPrinted>1601-01-01T00:00:00Z</cp:lastPrinted>
  <dcterms:created xsi:type="dcterms:W3CDTF">2018-08-07T18:06:10Z</dcterms:created>
  <dcterms:modified xsi:type="dcterms:W3CDTF">2018-10-14T06:38:55Z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TC102037771033</vt:lpwstr>
  </property>
</Properties>
</file>