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6858000" cy="9906000" type="A4"/>
  <p:notesSz cx="6858000" cy="9906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352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4A7C6255-8E82-4174-BFF5-73F045B17492}" type="datetimeFigureOut">
              <a:rPr lang="en-US" smtClean="0"/>
              <a:t>7/31/2025</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4F55C85C-47EA-4D77-B7AC-F55A78045D47}" type="slidenum">
              <a:rPr lang="en-US" smtClean="0"/>
              <a:t>‹#›</a:t>
            </a:fld>
            <a:endParaRPr lang="en-US"/>
          </a:p>
        </p:txBody>
      </p:sp>
    </p:spTree>
    <p:extLst>
      <p:ext uri="{BB962C8B-B14F-4D97-AF65-F5344CB8AC3E}">
        <p14:creationId xmlns:p14="http://schemas.microsoft.com/office/powerpoint/2010/main" val="22952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sz="28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61568" y="7925180"/>
            <a:ext cx="6000750" cy="170815"/>
          </a:xfrm>
          <a:custGeom>
            <a:avLst/>
            <a:gdLst/>
            <a:ahLst/>
            <a:cxnLst/>
            <a:rect l="l" t="t" r="r" b="b"/>
            <a:pathLst>
              <a:path w="6000750" h="170815">
                <a:moveTo>
                  <a:pt x="0" y="28448"/>
                </a:moveTo>
                <a:lnTo>
                  <a:pt x="2235" y="17359"/>
                </a:lnTo>
                <a:lnTo>
                  <a:pt x="8332" y="8318"/>
                </a:lnTo>
                <a:lnTo>
                  <a:pt x="17375" y="2230"/>
                </a:lnTo>
                <a:lnTo>
                  <a:pt x="28448" y="0"/>
                </a:lnTo>
                <a:lnTo>
                  <a:pt x="5972302" y="0"/>
                </a:lnTo>
                <a:lnTo>
                  <a:pt x="5983390" y="2230"/>
                </a:lnTo>
                <a:lnTo>
                  <a:pt x="5992431" y="8318"/>
                </a:lnTo>
                <a:lnTo>
                  <a:pt x="5998519" y="17359"/>
                </a:lnTo>
                <a:lnTo>
                  <a:pt x="6000750" y="28448"/>
                </a:lnTo>
                <a:lnTo>
                  <a:pt x="6000750" y="142240"/>
                </a:lnTo>
                <a:lnTo>
                  <a:pt x="5998519" y="153328"/>
                </a:lnTo>
                <a:lnTo>
                  <a:pt x="5992431" y="162369"/>
                </a:lnTo>
                <a:lnTo>
                  <a:pt x="5983390" y="168457"/>
                </a:lnTo>
                <a:lnTo>
                  <a:pt x="5972302" y="170688"/>
                </a:lnTo>
                <a:lnTo>
                  <a:pt x="28448" y="170688"/>
                </a:lnTo>
                <a:lnTo>
                  <a:pt x="17375" y="168457"/>
                </a:lnTo>
                <a:lnTo>
                  <a:pt x="8332" y="162369"/>
                </a:lnTo>
                <a:lnTo>
                  <a:pt x="2235" y="153328"/>
                </a:lnTo>
                <a:lnTo>
                  <a:pt x="0" y="142240"/>
                </a:lnTo>
                <a:lnTo>
                  <a:pt x="0" y="28448"/>
                </a:lnTo>
                <a:close/>
              </a:path>
            </a:pathLst>
          </a:custGeom>
          <a:ln w="12700">
            <a:solidFill>
              <a:srgbClr val="000000"/>
            </a:solidFill>
          </a:ln>
        </p:spPr>
        <p:txBody>
          <a:bodyPr wrap="square" lIns="0" tIns="0" rIns="0" bIns="0" rtlCol="0"/>
          <a:lstStyle/>
          <a:p>
            <a:endParaRPr/>
          </a:p>
        </p:txBody>
      </p:sp>
      <p:pic>
        <p:nvPicPr>
          <p:cNvPr id="17" name="bg object 17"/>
          <p:cNvPicPr/>
          <p:nvPr/>
        </p:nvPicPr>
        <p:blipFill>
          <a:blip r:embed="rId7" cstate="print"/>
          <a:stretch>
            <a:fillRect/>
          </a:stretch>
        </p:blipFill>
        <p:spPr>
          <a:xfrm>
            <a:off x="257555" y="7826501"/>
            <a:ext cx="189737" cy="169925"/>
          </a:xfrm>
          <a:prstGeom prst="rect">
            <a:avLst/>
          </a:prstGeom>
        </p:spPr>
      </p:pic>
      <p:pic>
        <p:nvPicPr>
          <p:cNvPr id="18" name="bg object 18"/>
          <p:cNvPicPr/>
          <p:nvPr/>
        </p:nvPicPr>
        <p:blipFill>
          <a:blip r:embed="rId8" cstate="print"/>
          <a:stretch>
            <a:fillRect/>
          </a:stretch>
        </p:blipFill>
        <p:spPr>
          <a:xfrm>
            <a:off x="256920" y="7822056"/>
            <a:ext cx="189483" cy="183387"/>
          </a:xfrm>
          <a:prstGeom prst="rect">
            <a:avLst/>
          </a:prstGeom>
        </p:spPr>
      </p:pic>
      <p:sp>
        <p:nvSpPr>
          <p:cNvPr id="19" name="bg object 19"/>
          <p:cNvSpPr/>
          <p:nvPr/>
        </p:nvSpPr>
        <p:spPr>
          <a:xfrm>
            <a:off x="347853" y="7076313"/>
            <a:ext cx="5998845" cy="264795"/>
          </a:xfrm>
          <a:custGeom>
            <a:avLst/>
            <a:gdLst/>
            <a:ahLst/>
            <a:cxnLst/>
            <a:rect l="l" t="t" r="r" b="b"/>
            <a:pathLst>
              <a:path w="5998845" h="264795">
                <a:moveTo>
                  <a:pt x="0" y="44068"/>
                </a:moveTo>
                <a:lnTo>
                  <a:pt x="3463" y="26896"/>
                </a:lnTo>
                <a:lnTo>
                  <a:pt x="12909" y="12890"/>
                </a:lnTo>
                <a:lnTo>
                  <a:pt x="26917" y="3456"/>
                </a:lnTo>
                <a:lnTo>
                  <a:pt x="44068" y="0"/>
                </a:lnTo>
                <a:lnTo>
                  <a:pt x="5954395" y="0"/>
                </a:lnTo>
                <a:lnTo>
                  <a:pt x="5971567" y="3456"/>
                </a:lnTo>
                <a:lnTo>
                  <a:pt x="5985573" y="12890"/>
                </a:lnTo>
                <a:lnTo>
                  <a:pt x="5995007" y="26896"/>
                </a:lnTo>
                <a:lnTo>
                  <a:pt x="5998464" y="44068"/>
                </a:lnTo>
                <a:lnTo>
                  <a:pt x="5998464" y="220344"/>
                </a:lnTo>
                <a:lnTo>
                  <a:pt x="5995007" y="237517"/>
                </a:lnTo>
                <a:lnTo>
                  <a:pt x="5985573" y="251523"/>
                </a:lnTo>
                <a:lnTo>
                  <a:pt x="5971567" y="260957"/>
                </a:lnTo>
                <a:lnTo>
                  <a:pt x="5954395" y="264413"/>
                </a:lnTo>
                <a:lnTo>
                  <a:pt x="44068" y="264413"/>
                </a:lnTo>
                <a:lnTo>
                  <a:pt x="26917" y="260957"/>
                </a:lnTo>
                <a:lnTo>
                  <a:pt x="12909" y="251523"/>
                </a:lnTo>
                <a:lnTo>
                  <a:pt x="3463" y="237517"/>
                </a:lnTo>
                <a:lnTo>
                  <a:pt x="0" y="220344"/>
                </a:lnTo>
                <a:lnTo>
                  <a:pt x="0" y="44068"/>
                </a:lnTo>
                <a:close/>
              </a:path>
            </a:pathLst>
          </a:custGeom>
          <a:ln w="12700">
            <a:solidFill>
              <a:srgbClr val="000000"/>
            </a:solidFill>
          </a:ln>
        </p:spPr>
        <p:txBody>
          <a:bodyPr wrap="square" lIns="0" tIns="0" rIns="0" bIns="0" rtlCol="0"/>
          <a:lstStyle/>
          <a:p>
            <a:endParaRPr/>
          </a:p>
        </p:txBody>
      </p:sp>
      <p:pic>
        <p:nvPicPr>
          <p:cNvPr id="20" name="bg object 20"/>
          <p:cNvPicPr/>
          <p:nvPr/>
        </p:nvPicPr>
        <p:blipFill>
          <a:blip r:embed="rId9" cstate="print"/>
          <a:stretch>
            <a:fillRect/>
          </a:stretch>
        </p:blipFill>
        <p:spPr>
          <a:xfrm>
            <a:off x="265937" y="6963918"/>
            <a:ext cx="169164" cy="170687"/>
          </a:xfrm>
          <a:prstGeom prst="rect">
            <a:avLst/>
          </a:prstGeom>
        </p:spPr>
      </p:pic>
      <p:sp>
        <p:nvSpPr>
          <p:cNvPr id="21" name="bg object 21"/>
          <p:cNvSpPr/>
          <p:nvPr/>
        </p:nvSpPr>
        <p:spPr>
          <a:xfrm>
            <a:off x="153923" y="6602730"/>
            <a:ext cx="6621780" cy="19685"/>
          </a:xfrm>
          <a:custGeom>
            <a:avLst/>
            <a:gdLst/>
            <a:ahLst/>
            <a:cxnLst/>
            <a:rect l="l" t="t" r="r" b="b"/>
            <a:pathLst>
              <a:path w="6621780" h="19684">
                <a:moveTo>
                  <a:pt x="0" y="19558"/>
                </a:moveTo>
                <a:lnTo>
                  <a:pt x="6621780" y="0"/>
                </a:lnTo>
              </a:path>
            </a:pathLst>
          </a:custGeom>
          <a:ln w="6349">
            <a:solidFill>
              <a:srgbClr val="000000"/>
            </a:solidFill>
          </a:ln>
        </p:spPr>
        <p:txBody>
          <a:bodyPr wrap="square" lIns="0" tIns="0" rIns="0" bIns="0" rtlCol="0"/>
          <a:lstStyle/>
          <a:p>
            <a:endParaRPr/>
          </a:p>
        </p:txBody>
      </p:sp>
      <p:pic>
        <p:nvPicPr>
          <p:cNvPr id="22" name="bg object 22"/>
          <p:cNvPicPr/>
          <p:nvPr/>
        </p:nvPicPr>
        <p:blipFill>
          <a:blip r:embed="rId10" cstate="print"/>
          <a:stretch>
            <a:fillRect/>
          </a:stretch>
        </p:blipFill>
        <p:spPr>
          <a:xfrm>
            <a:off x="105155" y="6609601"/>
            <a:ext cx="1043940" cy="451853"/>
          </a:xfrm>
          <a:prstGeom prst="rect">
            <a:avLst/>
          </a:prstGeom>
        </p:spPr>
      </p:pic>
      <p:pic>
        <p:nvPicPr>
          <p:cNvPr id="23" name="bg object 23"/>
          <p:cNvPicPr/>
          <p:nvPr/>
        </p:nvPicPr>
        <p:blipFill>
          <a:blip r:embed="rId11" cstate="print"/>
          <a:stretch>
            <a:fillRect/>
          </a:stretch>
        </p:blipFill>
        <p:spPr>
          <a:xfrm>
            <a:off x="278070" y="232002"/>
            <a:ext cx="1976816" cy="281815"/>
          </a:xfrm>
          <a:prstGeom prst="rect">
            <a:avLst/>
          </a:prstGeom>
        </p:spPr>
      </p:pic>
      <p:sp>
        <p:nvSpPr>
          <p:cNvPr id="2" name="Holder 2"/>
          <p:cNvSpPr>
            <a:spLocks noGrp="1"/>
          </p:cNvSpPr>
          <p:nvPr>
            <p:ph type="title"/>
          </p:nvPr>
        </p:nvSpPr>
        <p:spPr>
          <a:xfrm>
            <a:off x="272795" y="116077"/>
            <a:ext cx="1997075" cy="452755"/>
          </a:xfrm>
          <a:prstGeom prst="rect">
            <a:avLst/>
          </a:prstGeom>
        </p:spPr>
        <p:txBody>
          <a:bodyPr wrap="square" lIns="0" tIns="0" rIns="0" bIns="0">
            <a:spAutoFit/>
          </a:bodyPr>
          <a:lstStyle>
            <a:lvl1pPr>
              <a:defRPr sz="2800" b="1" i="0">
                <a:solidFill>
                  <a:schemeClr val="tx1"/>
                </a:solidFill>
                <a:latin typeface="Calibri"/>
                <a:cs typeface="Calibri"/>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7/31/2025</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ahmed-khalil-b09abb176/" TargetMode="Externa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hyperlink" Target="https://github.com/AhmedKhalil777" TargetMode="External"/><Relationship Id="rId12" Type="http://schemas.openxmlformats.org/officeDocument/2006/relationships/hyperlink" Target="mailto:Progeng_ahmed_Khalil@outlook.com" TargetMode="External"/><Relationship Id="rId17" Type="http://schemas.openxmlformats.org/officeDocument/2006/relationships/image" Target="../media/image17.png"/><Relationship Id="rId2" Type="http://schemas.openxmlformats.org/officeDocument/2006/relationships/image" Target="../media/image6.jpeg"/><Relationship Id="rId16" Type="http://schemas.openxmlformats.org/officeDocument/2006/relationships/image" Target="../media/image16.jpe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2.png"/><Relationship Id="rId5" Type="http://schemas.openxmlformats.org/officeDocument/2006/relationships/image" Target="../media/image9.png"/><Relationship Id="rId15" Type="http://schemas.openxmlformats.org/officeDocument/2006/relationships/image" Target="../media/image15.jpeg"/><Relationship Id="rId10" Type="http://schemas.openxmlformats.org/officeDocument/2006/relationships/image" Target="../media/image11.jpeg"/><Relationship Id="rId4" Type="http://schemas.openxmlformats.org/officeDocument/2006/relationships/image" Target="../media/image8.png"/><Relationship Id="rId9" Type="http://schemas.openxmlformats.org/officeDocument/2006/relationships/hyperlink" Target="https://www.youtube.com/%40genericversion6727" TargetMode="External"/><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 name="Picture 20" descr="Iskraemeco Corpo">
            <a:extLst>
              <a:ext uri="{FF2B5EF4-FFF2-40B4-BE49-F238E27FC236}">
                <a16:creationId xmlns:a16="http://schemas.microsoft.com/office/drawing/2014/main" id="{6C486019-7A2C-F371-C07E-0FB7D3D3E7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487" y="3429000"/>
            <a:ext cx="1381434" cy="5765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582020E-7021-3D86-E333-AB04FB42671A}"/>
              </a:ext>
            </a:extLst>
          </p:cNvPr>
          <p:cNvSpPr/>
          <p:nvPr/>
        </p:nvSpPr>
        <p:spPr>
          <a:xfrm>
            <a:off x="152400" y="0"/>
            <a:ext cx="2000868"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Ahmed Khalil</a:t>
            </a:r>
          </a:p>
        </p:txBody>
      </p:sp>
      <p:pic>
        <p:nvPicPr>
          <p:cNvPr id="1028" name="Picture 4" descr="email and mail icon black 20009614 PNG">
            <a:extLst>
              <a:ext uri="{FF2B5EF4-FFF2-40B4-BE49-F238E27FC236}">
                <a16:creationId xmlns:a16="http://schemas.microsoft.com/office/drawing/2014/main" id="{E8287ABD-0513-4B04-84E1-F343A1551C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575" y="527656"/>
            <a:ext cx="260406" cy="260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 Free social media icons">
            <a:extLst>
              <a:ext uri="{FF2B5EF4-FFF2-40B4-BE49-F238E27FC236}">
                <a16:creationId xmlns:a16="http://schemas.microsoft.com/office/drawing/2014/main" id="{E7F67A5A-0C6D-1282-AE23-A4F70282DFC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76200"/>
            <a:ext cx="174704" cy="1747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inkedin - Free social media icons">
            <a:extLst>
              <a:ext uri="{FF2B5EF4-FFF2-40B4-BE49-F238E27FC236}">
                <a16:creationId xmlns:a16="http://schemas.microsoft.com/office/drawing/2014/main" id="{5073005A-574F-850C-0906-CD5D0E2F1C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5215" y="52897"/>
            <a:ext cx="221309" cy="2213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Youtube-circle - Free vector icons on creazilla.com">
            <a:extLst>
              <a:ext uri="{FF2B5EF4-FFF2-40B4-BE49-F238E27FC236}">
                <a16:creationId xmlns:a16="http://schemas.microsoft.com/office/drawing/2014/main" id="{D6A01AEF-52B2-93F7-2415-224E2DA8B5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88831" y="57401"/>
            <a:ext cx="212299" cy="2122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hlinkClick r:id="rId7"/>
            <a:extLst>
              <a:ext uri="{FF2B5EF4-FFF2-40B4-BE49-F238E27FC236}">
                <a16:creationId xmlns:a16="http://schemas.microsoft.com/office/drawing/2014/main" id="{5E52B8AE-CAC1-2B67-0F95-972C30CFBBFC}"/>
              </a:ext>
            </a:extLst>
          </p:cNvPr>
          <p:cNvSpPr txBox="1"/>
          <p:nvPr/>
        </p:nvSpPr>
        <p:spPr>
          <a:xfrm>
            <a:off x="3621098" y="32747"/>
            <a:ext cx="691078" cy="261610"/>
          </a:xfrm>
          <a:prstGeom prst="rect">
            <a:avLst/>
          </a:prstGeom>
          <a:noFill/>
        </p:spPr>
        <p:txBody>
          <a:bodyPr wrap="square">
            <a:spAutoFit/>
          </a:bodyPr>
          <a:lstStyle/>
          <a:p>
            <a:pPr algn="ctr"/>
            <a:r>
              <a:rPr lang="en-US" sz="1100" b="1" u="sng" cap="none" spc="0" dirty="0" err="1">
                <a:ln w="0"/>
                <a:solidFill>
                  <a:schemeClr val="tx1"/>
                </a:solidFill>
                <a:effectLst>
                  <a:outerShdw blurRad="76200" dist="19050" dir="2700000" algn="tl" rotWithShape="0">
                    <a:schemeClr val="dk1">
                      <a:alpha val="36000"/>
                    </a:schemeClr>
                  </a:outerShdw>
                </a:effectLst>
              </a:rPr>
              <a:t>Github</a:t>
            </a:r>
            <a:endParaRPr lang="en-US" sz="1200" b="1" u="sng" cap="none" spc="0" dirty="0">
              <a:ln w="0"/>
              <a:solidFill>
                <a:schemeClr val="tx1"/>
              </a:solidFill>
              <a:effectLst>
                <a:outerShdw blurRad="76200" dist="19050" dir="2700000" algn="tl" rotWithShape="0">
                  <a:schemeClr val="dk1">
                    <a:alpha val="36000"/>
                  </a:schemeClr>
                </a:outerShdw>
              </a:effectLst>
            </a:endParaRPr>
          </a:p>
        </p:txBody>
      </p:sp>
      <p:sp>
        <p:nvSpPr>
          <p:cNvPr id="13" name="TextBox 12">
            <a:hlinkClick r:id="rId8"/>
            <a:extLst>
              <a:ext uri="{FF2B5EF4-FFF2-40B4-BE49-F238E27FC236}">
                <a16:creationId xmlns:a16="http://schemas.microsoft.com/office/drawing/2014/main" id="{85051078-F0E3-BC26-20DF-2C58C1440155}"/>
              </a:ext>
            </a:extLst>
          </p:cNvPr>
          <p:cNvSpPr txBox="1"/>
          <p:nvPr/>
        </p:nvSpPr>
        <p:spPr>
          <a:xfrm>
            <a:off x="4498880" y="32746"/>
            <a:ext cx="815546" cy="261610"/>
          </a:xfrm>
          <a:prstGeom prst="rect">
            <a:avLst/>
          </a:prstGeom>
          <a:noFill/>
        </p:spPr>
        <p:txBody>
          <a:bodyPr wrap="square">
            <a:spAutoFit/>
          </a:bodyPr>
          <a:lstStyle/>
          <a:p>
            <a:pPr algn="ctr"/>
            <a:r>
              <a:rPr lang="en-US" sz="1100" b="1" u="sng" cap="none" spc="0" dirty="0">
                <a:ln w="0"/>
                <a:solidFill>
                  <a:schemeClr val="tx1"/>
                </a:solidFill>
                <a:effectLst>
                  <a:outerShdw blurRad="76200" dist="19050" dir="2700000" algn="tl" rotWithShape="0">
                    <a:schemeClr val="dk1">
                      <a:alpha val="36000"/>
                    </a:schemeClr>
                  </a:outerShdw>
                </a:effectLst>
              </a:rPr>
              <a:t>LinkedIn</a:t>
            </a:r>
            <a:endParaRPr lang="en-US" sz="1200" b="1" u="sng" cap="none" spc="0" dirty="0">
              <a:ln w="0"/>
              <a:solidFill>
                <a:schemeClr val="tx1"/>
              </a:solidFill>
              <a:effectLst>
                <a:outerShdw blurRad="76200" dist="19050" dir="2700000" algn="tl" rotWithShape="0">
                  <a:schemeClr val="dk1">
                    <a:alpha val="36000"/>
                  </a:schemeClr>
                </a:outerShdw>
              </a:effectLst>
            </a:endParaRPr>
          </a:p>
        </p:txBody>
      </p:sp>
      <p:sp>
        <p:nvSpPr>
          <p:cNvPr id="14" name="TextBox 13">
            <a:hlinkClick r:id="rId9"/>
            <a:extLst>
              <a:ext uri="{FF2B5EF4-FFF2-40B4-BE49-F238E27FC236}">
                <a16:creationId xmlns:a16="http://schemas.microsoft.com/office/drawing/2014/main" id="{99D47E75-8D93-E824-F6BF-C65E2F14951C}"/>
              </a:ext>
            </a:extLst>
          </p:cNvPr>
          <p:cNvSpPr txBox="1"/>
          <p:nvPr/>
        </p:nvSpPr>
        <p:spPr>
          <a:xfrm>
            <a:off x="5413999" y="32746"/>
            <a:ext cx="849438" cy="261610"/>
          </a:xfrm>
          <a:prstGeom prst="rect">
            <a:avLst/>
          </a:prstGeom>
          <a:noFill/>
        </p:spPr>
        <p:txBody>
          <a:bodyPr wrap="square">
            <a:spAutoFit/>
          </a:bodyPr>
          <a:lstStyle/>
          <a:p>
            <a:pPr algn="ctr"/>
            <a:r>
              <a:rPr lang="en-US" sz="1100" b="1" u="sng" cap="none" spc="0" dirty="0" err="1">
                <a:ln w="0"/>
                <a:solidFill>
                  <a:schemeClr val="tx1"/>
                </a:solidFill>
                <a:effectLst>
                  <a:outerShdw blurRad="76200" dist="19050" dir="2700000" algn="tl" rotWithShape="0">
                    <a:schemeClr val="dk1">
                      <a:alpha val="36000"/>
                    </a:schemeClr>
                  </a:outerShdw>
                </a:effectLst>
              </a:rPr>
              <a:t>Youtube</a:t>
            </a:r>
            <a:endParaRPr lang="en-US" sz="1200" b="1" u="sng" cap="none" spc="0" dirty="0">
              <a:ln w="0"/>
              <a:solidFill>
                <a:schemeClr val="tx1"/>
              </a:solidFill>
              <a:effectLst>
                <a:outerShdw blurRad="76200" dist="19050" dir="2700000" algn="tl" rotWithShape="0">
                  <a:schemeClr val="dk1">
                    <a:alpha val="36000"/>
                  </a:schemeClr>
                </a:outerShdw>
              </a:effectLst>
            </a:endParaRPr>
          </a:p>
        </p:txBody>
      </p:sp>
      <p:pic>
        <p:nvPicPr>
          <p:cNvPr id="1038" name="Picture 14" descr="Phone Icon Black Vector Art, Icons, and Graphics for Free Download">
            <a:extLst>
              <a:ext uri="{FF2B5EF4-FFF2-40B4-BE49-F238E27FC236}">
                <a16:creationId xmlns:a16="http://schemas.microsoft.com/office/drawing/2014/main" id="{C4952FD4-B78A-DDBD-8C78-3A7C3F5A528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87728" y="315769"/>
            <a:ext cx="192176" cy="1921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B2CC471-37BA-6DDE-DF72-0A2857789675}"/>
              </a:ext>
            </a:extLst>
          </p:cNvPr>
          <p:cNvSpPr txBox="1"/>
          <p:nvPr/>
        </p:nvSpPr>
        <p:spPr>
          <a:xfrm>
            <a:off x="3539504" y="285884"/>
            <a:ext cx="1204084" cy="246221"/>
          </a:xfrm>
          <a:prstGeom prst="rect">
            <a:avLst/>
          </a:prstGeom>
          <a:noFill/>
        </p:spPr>
        <p:txBody>
          <a:bodyPr wrap="square">
            <a:spAutoFit/>
          </a:bodyPr>
          <a:lstStyle/>
          <a:p>
            <a:pPr algn="ctr"/>
            <a:r>
              <a:rPr lang="en-US" sz="1000" b="1" cap="none" spc="0" dirty="0">
                <a:ln w="0"/>
                <a:solidFill>
                  <a:schemeClr val="tx1"/>
                </a:solidFill>
                <a:effectLst>
                  <a:outerShdw blurRad="76200" dist="19050" dir="2700000" algn="tl" rotWithShape="0">
                    <a:schemeClr val="dk1">
                      <a:alpha val="36000"/>
                    </a:schemeClr>
                  </a:outerShdw>
                </a:effectLst>
              </a:rPr>
              <a:t>+201098943543</a:t>
            </a:r>
            <a:endParaRPr lang="en-US" sz="1050" b="1" cap="none" spc="0" dirty="0">
              <a:ln w="0"/>
              <a:solidFill>
                <a:schemeClr val="tx1"/>
              </a:solidFill>
              <a:effectLst>
                <a:outerShdw blurRad="76200" dist="19050" dir="2700000" algn="tl" rotWithShape="0">
                  <a:schemeClr val="dk1">
                    <a:alpha val="36000"/>
                  </a:schemeClr>
                </a:outerShdw>
              </a:effectLst>
            </a:endParaRPr>
          </a:p>
        </p:txBody>
      </p:sp>
      <p:pic>
        <p:nvPicPr>
          <p:cNvPr id="1040" name="Picture 16" descr="Black house icon - Free black house icons">
            <a:extLst>
              <a:ext uri="{FF2B5EF4-FFF2-40B4-BE49-F238E27FC236}">
                <a16:creationId xmlns:a16="http://schemas.microsoft.com/office/drawing/2014/main" id="{EB868325-E01B-DE88-D9BF-400792DA387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92500" y="553780"/>
            <a:ext cx="162944" cy="16294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BB879AA-7B91-62D1-2829-A4BB73EA9E7E}"/>
              </a:ext>
            </a:extLst>
          </p:cNvPr>
          <p:cNvSpPr txBox="1"/>
          <p:nvPr/>
        </p:nvSpPr>
        <p:spPr>
          <a:xfrm>
            <a:off x="3621098" y="522837"/>
            <a:ext cx="3227798" cy="246221"/>
          </a:xfrm>
          <a:prstGeom prst="rect">
            <a:avLst/>
          </a:prstGeom>
          <a:noFill/>
        </p:spPr>
        <p:txBody>
          <a:bodyPr wrap="square">
            <a:spAutoFit/>
          </a:bodyPr>
          <a:lstStyle/>
          <a:p>
            <a:pPr algn="ctr"/>
            <a:r>
              <a:rPr lang="en-US" sz="1000" b="1" cap="none" spc="0" dirty="0">
                <a:ln w="0"/>
                <a:solidFill>
                  <a:schemeClr val="tx1"/>
                </a:solidFill>
                <a:effectLst>
                  <a:outerShdw blurRad="76200" dist="19050" dir="2700000" algn="tl" rotWithShape="0">
                    <a:schemeClr val="dk1">
                      <a:alpha val="36000"/>
                    </a:schemeClr>
                  </a:outerShdw>
                </a:effectLst>
              </a:rPr>
              <a:t>Nasr City , Cairo , Egypt | Able to reside anywhere</a:t>
            </a:r>
            <a:endParaRPr lang="en-US" sz="1050" b="1" cap="none" spc="0" dirty="0">
              <a:ln w="0"/>
              <a:solidFill>
                <a:schemeClr val="tx1"/>
              </a:solidFill>
              <a:effectLst>
                <a:outerShdw blurRad="76200" dist="19050" dir="2700000" algn="tl" rotWithShape="0">
                  <a:schemeClr val="dk1">
                    <a:alpha val="36000"/>
                  </a:schemeClr>
                </a:outerShdw>
              </a:effectLst>
            </a:endParaRPr>
          </a:p>
        </p:txBody>
      </p:sp>
      <p:cxnSp>
        <p:nvCxnSpPr>
          <p:cNvPr id="18" name="Straight Connector 17">
            <a:extLst>
              <a:ext uri="{FF2B5EF4-FFF2-40B4-BE49-F238E27FC236}">
                <a16:creationId xmlns:a16="http://schemas.microsoft.com/office/drawing/2014/main" id="{472C4CBB-A235-4A7E-8730-BF9D74F7EE99}"/>
              </a:ext>
            </a:extLst>
          </p:cNvPr>
          <p:cNvCxnSpPr/>
          <p:nvPr/>
        </p:nvCxnSpPr>
        <p:spPr>
          <a:xfrm>
            <a:off x="152400" y="838200"/>
            <a:ext cx="6629400" cy="0"/>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F56143C-9DC9-3FD1-29BC-3F39BB008565}"/>
              </a:ext>
            </a:extLst>
          </p:cNvPr>
          <p:cNvSpPr txBox="1"/>
          <p:nvPr/>
        </p:nvSpPr>
        <p:spPr>
          <a:xfrm>
            <a:off x="299048" y="515661"/>
            <a:ext cx="2796008" cy="246221"/>
          </a:xfrm>
          <a:prstGeom prst="rect">
            <a:avLst/>
          </a:prstGeom>
          <a:noFill/>
        </p:spPr>
        <p:txBody>
          <a:bodyPr wrap="square">
            <a:spAutoFit/>
          </a:bodyPr>
          <a:lstStyle/>
          <a:p>
            <a:pPr algn="ctr"/>
            <a:r>
              <a:rPr lang="en-US" sz="1000" b="1" u="sng" cap="none" spc="0" dirty="0">
                <a:ln w="0"/>
                <a:solidFill>
                  <a:schemeClr val="tx1"/>
                </a:solidFill>
                <a:effectLst>
                  <a:outerShdw blurRad="76200" dist="19050" dir="2700000" algn="tl" rotWithShape="0">
                    <a:schemeClr val="dk1">
                      <a:alpha val="36000"/>
                    </a:schemeClr>
                  </a:outerShdw>
                </a:effectLst>
                <a:hlinkClick r:id="rId12"/>
              </a:rPr>
              <a:t>Progeng</a:t>
            </a:r>
            <a:r>
              <a:rPr lang="en-US" sz="1000" b="1" u="sng" cap="none" spc="0" dirty="0">
                <a:ln w="0"/>
                <a:solidFill>
                  <a:schemeClr val="tx1"/>
                </a:solidFill>
                <a:effectLst>
                  <a:outerShdw blurRad="76200" dist="19050" dir="2700000" algn="tl" rotWithShape="0">
                    <a:schemeClr val="dk1">
                      <a:alpha val="36000"/>
                    </a:schemeClr>
                  </a:outerShdw>
                </a:effectLst>
              </a:rPr>
              <a:t>_ahmed_Khalil@outlook.com</a:t>
            </a:r>
            <a:endParaRPr lang="en-US" sz="1050" b="1" u="sng" cap="none" spc="0" dirty="0">
              <a:ln w="0"/>
              <a:solidFill>
                <a:schemeClr val="tx1"/>
              </a:solidFill>
              <a:effectLst>
                <a:outerShdw blurRad="76200" dist="19050" dir="2700000" algn="tl" rotWithShape="0">
                  <a:schemeClr val="dk1">
                    <a:alpha val="36000"/>
                  </a:schemeClr>
                </a:outerShdw>
              </a:effectLst>
            </a:endParaRPr>
          </a:p>
        </p:txBody>
      </p:sp>
      <p:sp>
        <p:nvSpPr>
          <p:cNvPr id="20" name="Rectangle 19">
            <a:extLst>
              <a:ext uri="{FF2B5EF4-FFF2-40B4-BE49-F238E27FC236}">
                <a16:creationId xmlns:a16="http://schemas.microsoft.com/office/drawing/2014/main" id="{83F1D2D2-9DDD-763F-7725-2BC3CB6E402C}"/>
              </a:ext>
            </a:extLst>
          </p:cNvPr>
          <p:cNvSpPr/>
          <p:nvPr/>
        </p:nvSpPr>
        <p:spPr>
          <a:xfrm>
            <a:off x="114300" y="899173"/>
            <a:ext cx="1176925" cy="338554"/>
          </a:xfrm>
          <a:prstGeom prst="rect">
            <a:avLst/>
          </a:prstGeom>
          <a:noFill/>
        </p:spPr>
        <p:txBody>
          <a:bodyPr wrap="none" lIns="91440" tIns="45720" rIns="91440" bIns="45720">
            <a:spAutoFit/>
          </a:bodyPr>
          <a:lstStyle/>
          <a:p>
            <a:pPr algn="ctr"/>
            <a:r>
              <a:rPr lang="en-US" sz="1600" b="1" cap="none" spc="0" dirty="0">
                <a:ln w="0"/>
                <a:solidFill>
                  <a:schemeClr val="tx1"/>
                </a:solidFill>
                <a:effectLst>
                  <a:outerShdw blurRad="38100" dist="19050" dir="2700000" algn="tl" rotWithShape="0">
                    <a:schemeClr val="dk1">
                      <a:alpha val="40000"/>
                    </a:schemeClr>
                  </a:outerShdw>
                </a:effectLst>
              </a:rPr>
              <a:t>Summary</a:t>
            </a:r>
            <a:r>
              <a:rPr lang="en-US" sz="1600" b="0" cap="none" spc="0" dirty="0">
                <a:ln w="0"/>
                <a:solidFill>
                  <a:schemeClr val="tx1"/>
                </a:solidFill>
                <a:effectLst>
                  <a:outerShdw blurRad="38100" dist="19050" dir="2700000" algn="tl" rotWithShape="0">
                    <a:schemeClr val="dk1">
                      <a:alpha val="40000"/>
                    </a:schemeClr>
                  </a:outerShdw>
                </a:effectLst>
              </a:rPr>
              <a:t> </a:t>
            </a:r>
          </a:p>
        </p:txBody>
      </p:sp>
      <p:sp>
        <p:nvSpPr>
          <p:cNvPr id="22" name="TextBox 21">
            <a:extLst>
              <a:ext uri="{FF2B5EF4-FFF2-40B4-BE49-F238E27FC236}">
                <a16:creationId xmlns:a16="http://schemas.microsoft.com/office/drawing/2014/main" id="{2E7B5BC5-5017-94CF-361F-BEA7A538D866}"/>
              </a:ext>
            </a:extLst>
          </p:cNvPr>
          <p:cNvSpPr txBox="1"/>
          <p:nvPr/>
        </p:nvSpPr>
        <p:spPr>
          <a:xfrm>
            <a:off x="-76200" y="1132604"/>
            <a:ext cx="6731693" cy="938719"/>
          </a:xfrm>
          <a:prstGeom prst="rect">
            <a:avLst/>
          </a:prstGeom>
          <a:noFill/>
        </p:spPr>
        <p:txBody>
          <a:bodyPr wrap="square">
            <a:spAutoFit/>
          </a:bodyPr>
          <a:lstStyle/>
          <a:p>
            <a:pPr marL="318770" marR="62865">
              <a:lnSpc>
                <a:spcPct val="100000"/>
              </a:lnSpc>
              <a:spcBef>
                <a:spcPts val="285"/>
              </a:spcBef>
            </a:pPr>
            <a:r>
              <a:rPr lang="en-US" sz="1100" dirty="0">
                <a:solidFill>
                  <a:srgbClr val="0D0D0D"/>
                </a:solidFill>
                <a:latin typeface="Calibri"/>
                <a:cs typeface="Calibri"/>
              </a:rPr>
              <a:t>Seasoned</a:t>
            </a:r>
            <a:r>
              <a:rPr lang="en-US" sz="1100" spc="-15" dirty="0">
                <a:solidFill>
                  <a:srgbClr val="0D0D0D"/>
                </a:solidFill>
                <a:latin typeface="Calibri"/>
                <a:cs typeface="Calibri"/>
              </a:rPr>
              <a:t> </a:t>
            </a:r>
            <a:r>
              <a:rPr lang="en-US" sz="1100" dirty="0">
                <a:solidFill>
                  <a:srgbClr val="0D0D0D"/>
                </a:solidFill>
                <a:latin typeface="Calibri"/>
                <a:cs typeface="Calibri"/>
              </a:rPr>
              <a:t>Senior</a:t>
            </a:r>
            <a:r>
              <a:rPr lang="en-US" sz="1100" spc="-20" dirty="0">
                <a:solidFill>
                  <a:srgbClr val="0D0D0D"/>
                </a:solidFill>
                <a:latin typeface="Calibri"/>
                <a:cs typeface="Calibri"/>
              </a:rPr>
              <a:t> </a:t>
            </a:r>
            <a:r>
              <a:rPr lang="en-US" sz="1100" dirty="0">
                <a:solidFill>
                  <a:srgbClr val="0D0D0D"/>
                </a:solidFill>
                <a:latin typeface="Calibri"/>
                <a:cs typeface="Calibri"/>
              </a:rPr>
              <a:t>Developer</a:t>
            </a:r>
            <a:r>
              <a:rPr lang="en-US" sz="1100" spc="-15" dirty="0">
                <a:solidFill>
                  <a:srgbClr val="0D0D0D"/>
                </a:solidFill>
                <a:latin typeface="Calibri"/>
                <a:cs typeface="Calibri"/>
              </a:rPr>
              <a:t> </a:t>
            </a:r>
            <a:r>
              <a:rPr lang="en-US" sz="1100" dirty="0">
                <a:solidFill>
                  <a:srgbClr val="0D0D0D"/>
                </a:solidFill>
                <a:latin typeface="Calibri"/>
                <a:cs typeface="Calibri"/>
              </a:rPr>
              <a:t>with</a:t>
            </a:r>
            <a:r>
              <a:rPr lang="en-US" sz="1100" spc="-30" dirty="0">
                <a:solidFill>
                  <a:srgbClr val="0D0D0D"/>
                </a:solidFill>
                <a:latin typeface="Calibri"/>
                <a:cs typeface="Calibri"/>
              </a:rPr>
              <a:t> 7</a:t>
            </a:r>
            <a:r>
              <a:rPr lang="en-US" sz="1100" spc="-15" dirty="0">
                <a:solidFill>
                  <a:srgbClr val="0D0D0D"/>
                </a:solidFill>
                <a:latin typeface="Calibri"/>
                <a:cs typeface="Calibri"/>
              </a:rPr>
              <a:t> </a:t>
            </a:r>
            <a:r>
              <a:rPr lang="en-US" sz="1100" dirty="0">
                <a:solidFill>
                  <a:srgbClr val="0D0D0D"/>
                </a:solidFill>
                <a:latin typeface="Calibri"/>
                <a:cs typeface="Calibri"/>
              </a:rPr>
              <a:t>years</a:t>
            </a:r>
            <a:r>
              <a:rPr lang="en-US" sz="1100" spc="-25" dirty="0">
                <a:solidFill>
                  <a:srgbClr val="0D0D0D"/>
                </a:solidFill>
                <a:latin typeface="Calibri"/>
                <a:cs typeface="Calibri"/>
              </a:rPr>
              <a:t> </a:t>
            </a:r>
            <a:r>
              <a:rPr lang="en-US" sz="1100" dirty="0">
                <a:solidFill>
                  <a:srgbClr val="0D0D0D"/>
                </a:solidFill>
                <a:latin typeface="Calibri"/>
                <a:cs typeface="Calibri"/>
              </a:rPr>
              <a:t>of</a:t>
            </a:r>
            <a:r>
              <a:rPr lang="en-US" sz="1100" spc="-20" dirty="0">
                <a:solidFill>
                  <a:srgbClr val="0D0D0D"/>
                </a:solidFill>
                <a:latin typeface="Calibri"/>
                <a:cs typeface="Calibri"/>
              </a:rPr>
              <a:t> </a:t>
            </a:r>
            <a:r>
              <a:rPr lang="en-US" sz="1100" dirty="0">
                <a:solidFill>
                  <a:srgbClr val="0D0D0D"/>
                </a:solidFill>
                <a:latin typeface="Calibri"/>
                <a:cs typeface="Calibri"/>
              </a:rPr>
              <a:t>expertise</a:t>
            </a:r>
            <a:r>
              <a:rPr lang="en-US" sz="1100" spc="-25" dirty="0">
                <a:solidFill>
                  <a:srgbClr val="0D0D0D"/>
                </a:solidFill>
                <a:latin typeface="Calibri"/>
                <a:cs typeface="Calibri"/>
              </a:rPr>
              <a:t> </a:t>
            </a:r>
            <a:r>
              <a:rPr lang="en-US" sz="1100" dirty="0">
                <a:solidFill>
                  <a:srgbClr val="0D0D0D"/>
                </a:solidFill>
                <a:latin typeface="Calibri"/>
                <a:cs typeface="Calibri"/>
              </a:rPr>
              <a:t>in</a:t>
            </a:r>
            <a:r>
              <a:rPr lang="en-US" sz="1100" spc="-20" dirty="0">
                <a:solidFill>
                  <a:srgbClr val="0D0D0D"/>
                </a:solidFill>
                <a:latin typeface="Calibri"/>
                <a:cs typeface="Calibri"/>
              </a:rPr>
              <a:t> </a:t>
            </a:r>
            <a:r>
              <a:rPr lang="en-US" sz="1100" dirty="0">
                <a:solidFill>
                  <a:srgbClr val="0D0D0D"/>
                </a:solidFill>
                <a:latin typeface="Calibri"/>
                <a:cs typeface="Calibri"/>
              </a:rPr>
              <a:t>Microservices,</a:t>
            </a:r>
            <a:r>
              <a:rPr lang="en-US" sz="1100" spc="-15" dirty="0">
                <a:solidFill>
                  <a:srgbClr val="0D0D0D"/>
                </a:solidFill>
                <a:latin typeface="Calibri"/>
                <a:cs typeface="Calibri"/>
              </a:rPr>
              <a:t> </a:t>
            </a:r>
            <a:r>
              <a:rPr lang="en-US" sz="1100" dirty="0">
                <a:solidFill>
                  <a:srgbClr val="0D0D0D"/>
                </a:solidFill>
                <a:latin typeface="Calibri"/>
                <a:cs typeface="Calibri"/>
              </a:rPr>
              <a:t>proficient</a:t>
            </a:r>
            <a:r>
              <a:rPr lang="en-US" sz="1100" spc="-20" dirty="0">
                <a:solidFill>
                  <a:srgbClr val="0D0D0D"/>
                </a:solidFill>
                <a:latin typeface="Calibri"/>
                <a:cs typeface="Calibri"/>
              </a:rPr>
              <a:t> </a:t>
            </a:r>
            <a:r>
              <a:rPr lang="en-US" sz="1100" dirty="0">
                <a:solidFill>
                  <a:srgbClr val="0D0D0D"/>
                </a:solidFill>
                <a:latin typeface="Calibri"/>
                <a:cs typeface="Calibri"/>
              </a:rPr>
              <a:t>in</a:t>
            </a:r>
            <a:r>
              <a:rPr lang="en-US" sz="1100" spc="-25" dirty="0">
                <a:solidFill>
                  <a:srgbClr val="0D0D0D"/>
                </a:solidFill>
                <a:latin typeface="Calibri"/>
                <a:cs typeface="Calibri"/>
              </a:rPr>
              <a:t> </a:t>
            </a:r>
            <a:r>
              <a:rPr lang="en-US" sz="1100" dirty="0">
                <a:solidFill>
                  <a:srgbClr val="0D0D0D"/>
                </a:solidFill>
                <a:latin typeface="Calibri"/>
                <a:cs typeface="Calibri"/>
              </a:rPr>
              <a:t>both</a:t>
            </a:r>
            <a:r>
              <a:rPr lang="en-US" sz="1100" spc="-30" dirty="0">
                <a:solidFill>
                  <a:srgbClr val="0D0D0D"/>
                </a:solidFill>
                <a:latin typeface="Calibri"/>
                <a:cs typeface="Calibri"/>
              </a:rPr>
              <a:t> </a:t>
            </a:r>
            <a:r>
              <a:rPr lang="en-US" sz="1100" dirty="0">
                <a:solidFill>
                  <a:srgbClr val="0D0D0D"/>
                </a:solidFill>
                <a:latin typeface="Calibri"/>
                <a:cs typeface="Calibri"/>
              </a:rPr>
              <a:t>backend</a:t>
            </a:r>
            <a:r>
              <a:rPr lang="en-US" sz="1100" spc="-20" dirty="0">
                <a:solidFill>
                  <a:srgbClr val="0D0D0D"/>
                </a:solidFill>
                <a:latin typeface="Calibri"/>
                <a:cs typeface="Calibri"/>
              </a:rPr>
              <a:t> </a:t>
            </a:r>
            <a:r>
              <a:rPr lang="en-US" sz="1100" dirty="0">
                <a:solidFill>
                  <a:srgbClr val="0D0D0D"/>
                </a:solidFill>
                <a:latin typeface="Calibri"/>
                <a:cs typeface="Calibri"/>
              </a:rPr>
              <a:t>and</a:t>
            </a:r>
            <a:r>
              <a:rPr lang="en-US" sz="1100" spc="-25" dirty="0">
                <a:solidFill>
                  <a:srgbClr val="0D0D0D"/>
                </a:solidFill>
                <a:latin typeface="Calibri"/>
                <a:cs typeface="Calibri"/>
              </a:rPr>
              <a:t> </a:t>
            </a:r>
            <a:r>
              <a:rPr lang="en-US" sz="1100" spc="-10" dirty="0">
                <a:solidFill>
                  <a:srgbClr val="0D0D0D"/>
                </a:solidFill>
                <a:latin typeface="Calibri"/>
                <a:cs typeface="Calibri"/>
              </a:rPr>
              <a:t>frontend </a:t>
            </a:r>
            <a:r>
              <a:rPr lang="en-US" sz="1100" dirty="0">
                <a:solidFill>
                  <a:srgbClr val="0D0D0D"/>
                </a:solidFill>
                <a:latin typeface="Calibri"/>
                <a:cs typeface="Calibri"/>
              </a:rPr>
              <a:t>development</a:t>
            </a:r>
            <a:r>
              <a:rPr lang="en-US" sz="1100" spc="-15" dirty="0">
                <a:solidFill>
                  <a:srgbClr val="0D0D0D"/>
                </a:solidFill>
                <a:latin typeface="Calibri"/>
                <a:cs typeface="Calibri"/>
              </a:rPr>
              <a:t> </a:t>
            </a:r>
            <a:r>
              <a:rPr lang="en-US" sz="1100" dirty="0">
                <a:solidFill>
                  <a:srgbClr val="0D0D0D"/>
                </a:solidFill>
                <a:latin typeface="Calibri"/>
                <a:cs typeface="Calibri"/>
              </a:rPr>
              <a:t>within</a:t>
            </a:r>
            <a:r>
              <a:rPr lang="en-US" sz="1100" spc="-10" dirty="0">
                <a:solidFill>
                  <a:srgbClr val="0D0D0D"/>
                </a:solidFill>
                <a:latin typeface="Calibri"/>
                <a:cs typeface="Calibri"/>
              </a:rPr>
              <a:t> </a:t>
            </a:r>
            <a:r>
              <a:rPr lang="en-US" sz="1100" dirty="0">
                <a:solidFill>
                  <a:srgbClr val="0D0D0D"/>
                </a:solidFill>
                <a:latin typeface="Calibri"/>
                <a:cs typeface="Calibri"/>
              </a:rPr>
              <a:t>the</a:t>
            </a:r>
            <a:r>
              <a:rPr lang="en-US" sz="1100" spc="-10" dirty="0">
                <a:solidFill>
                  <a:srgbClr val="0D0D0D"/>
                </a:solidFill>
                <a:latin typeface="Calibri"/>
                <a:cs typeface="Calibri"/>
              </a:rPr>
              <a:t> </a:t>
            </a:r>
            <a:r>
              <a:rPr lang="en-US" sz="1100" dirty="0">
                <a:solidFill>
                  <a:srgbClr val="0D0D0D"/>
                </a:solidFill>
                <a:latin typeface="Calibri"/>
                <a:cs typeface="Calibri"/>
              </a:rPr>
              <a:t>Azure +</a:t>
            </a:r>
            <a:r>
              <a:rPr lang="en-US" sz="1100" spc="-20" dirty="0">
                <a:solidFill>
                  <a:srgbClr val="0D0D0D"/>
                </a:solidFill>
                <a:latin typeface="Calibri"/>
                <a:cs typeface="Calibri"/>
              </a:rPr>
              <a:t> </a:t>
            </a:r>
            <a:r>
              <a:rPr lang="en-US" sz="1100" dirty="0" err="1">
                <a:solidFill>
                  <a:srgbClr val="0D0D0D"/>
                </a:solidFill>
                <a:latin typeface="Calibri"/>
                <a:cs typeface="Calibri"/>
              </a:rPr>
              <a:t>.Net</a:t>
            </a:r>
            <a:r>
              <a:rPr lang="en-US" sz="1100" spc="-5" dirty="0">
                <a:solidFill>
                  <a:srgbClr val="0D0D0D"/>
                </a:solidFill>
                <a:latin typeface="Calibri"/>
                <a:cs typeface="Calibri"/>
              </a:rPr>
              <a:t> </a:t>
            </a:r>
            <a:r>
              <a:rPr lang="en-US" sz="1100" dirty="0">
                <a:solidFill>
                  <a:srgbClr val="0D0D0D"/>
                </a:solidFill>
                <a:latin typeface="Calibri"/>
                <a:cs typeface="Calibri"/>
              </a:rPr>
              <a:t>+</a:t>
            </a:r>
            <a:r>
              <a:rPr lang="en-US" sz="1100" spc="-10" dirty="0">
                <a:solidFill>
                  <a:srgbClr val="0D0D0D"/>
                </a:solidFill>
                <a:latin typeface="Calibri"/>
                <a:cs typeface="Calibri"/>
              </a:rPr>
              <a:t> </a:t>
            </a:r>
            <a:r>
              <a:rPr lang="en-US" sz="1100" dirty="0">
                <a:solidFill>
                  <a:srgbClr val="0D0D0D"/>
                </a:solidFill>
                <a:latin typeface="Calibri"/>
                <a:cs typeface="Calibri"/>
              </a:rPr>
              <a:t>Angular</a:t>
            </a:r>
            <a:r>
              <a:rPr lang="en-US" sz="1100" spc="-5" dirty="0">
                <a:solidFill>
                  <a:srgbClr val="0D0D0D"/>
                </a:solidFill>
                <a:latin typeface="Calibri"/>
                <a:cs typeface="Calibri"/>
              </a:rPr>
              <a:t> </a:t>
            </a:r>
            <a:r>
              <a:rPr lang="en-US" sz="1100" spc="-10" dirty="0">
                <a:solidFill>
                  <a:srgbClr val="0D0D0D"/>
                </a:solidFill>
                <a:latin typeface="Calibri"/>
                <a:cs typeface="Calibri"/>
              </a:rPr>
              <a:t>ecosystem.</a:t>
            </a:r>
            <a:r>
              <a:rPr lang="en-US" sz="1100" spc="10" dirty="0">
                <a:solidFill>
                  <a:srgbClr val="0D0D0D"/>
                </a:solidFill>
                <a:latin typeface="Calibri"/>
                <a:cs typeface="Calibri"/>
              </a:rPr>
              <a:t> </a:t>
            </a:r>
            <a:r>
              <a:rPr lang="en-US" sz="1100" dirty="0">
                <a:solidFill>
                  <a:srgbClr val="0D0D0D"/>
                </a:solidFill>
                <a:latin typeface="Calibri"/>
                <a:cs typeface="Calibri"/>
              </a:rPr>
              <a:t>Dedicated</a:t>
            </a:r>
            <a:r>
              <a:rPr lang="en-US" sz="1100" spc="-5" dirty="0">
                <a:solidFill>
                  <a:srgbClr val="0D0D0D"/>
                </a:solidFill>
                <a:latin typeface="Calibri"/>
                <a:cs typeface="Calibri"/>
              </a:rPr>
              <a:t> </a:t>
            </a:r>
            <a:r>
              <a:rPr lang="en-US" sz="1100" dirty="0">
                <a:solidFill>
                  <a:srgbClr val="0D0D0D"/>
                </a:solidFill>
                <a:latin typeface="Calibri"/>
                <a:cs typeface="Calibri"/>
              </a:rPr>
              <a:t>to</a:t>
            </a:r>
            <a:r>
              <a:rPr lang="en-US" sz="1100" spc="-20" dirty="0">
                <a:solidFill>
                  <a:srgbClr val="0D0D0D"/>
                </a:solidFill>
                <a:latin typeface="Calibri"/>
                <a:cs typeface="Calibri"/>
              </a:rPr>
              <a:t> </a:t>
            </a:r>
            <a:r>
              <a:rPr lang="en-US" sz="1100" spc="-10" dirty="0">
                <a:solidFill>
                  <a:srgbClr val="0D0D0D"/>
                </a:solidFill>
                <a:latin typeface="Calibri"/>
                <a:cs typeface="Calibri"/>
              </a:rPr>
              <a:t>continuous</a:t>
            </a:r>
            <a:r>
              <a:rPr lang="en-US" sz="1100" spc="-15" dirty="0">
                <a:solidFill>
                  <a:srgbClr val="0D0D0D"/>
                </a:solidFill>
                <a:latin typeface="Calibri"/>
                <a:cs typeface="Calibri"/>
              </a:rPr>
              <a:t> </a:t>
            </a:r>
            <a:r>
              <a:rPr lang="en-US" sz="1100" dirty="0">
                <a:solidFill>
                  <a:srgbClr val="0D0D0D"/>
                </a:solidFill>
                <a:latin typeface="Calibri"/>
                <a:cs typeface="Calibri"/>
              </a:rPr>
              <a:t>learning</a:t>
            </a:r>
            <a:r>
              <a:rPr lang="en-US" sz="1100" spc="-15" dirty="0">
                <a:solidFill>
                  <a:srgbClr val="0D0D0D"/>
                </a:solidFill>
                <a:latin typeface="Calibri"/>
                <a:cs typeface="Calibri"/>
              </a:rPr>
              <a:t> </a:t>
            </a:r>
            <a:r>
              <a:rPr lang="en-US" sz="1100" dirty="0">
                <a:solidFill>
                  <a:srgbClr val="0D0D0D"/>
                </a:solidFill>
                <a:latin typeface="Calibri"/>
                <a:cs typeface="Calibri"/>
              </a:rPr>
              <a:t>and</a:t>
            </a:r>
            <a:r>
              <a:rPr lang="en-US" sz="1100" spc="-10" dirty="0">
                <a:solidFill>
                  <a:srgbClr val="0D0D0D"/>
                </a:solidFill>
                <a:latin typeface="Calibri"/>
                <a:cs typeface="Calibri"/>
              </a:rPr>
              <a:t> </a:t>
            </a:r>
            <a:r>
              <a:rPr lang="en-US" sz="1100" dirty="0">
                <a:solidFill>
                  <a:srgbClr val="0D0D0D"/>
                </a:solidFill>
                <a:latin typeface="Calibri"/>
                <a:cs typeface="Calibri"/>
              </a:rPr>
              <a:t>innovation,</a:t>
            </a:r>
            <a:r>
              <a:rPr lang="en-US" sz="1100" spc="-25" dirty="0">
                <a:solidFill>
                  <a:srgbClr val="0D0D0D"/>
                </a:solidFill>
                <a:latin typeface="Calibri"/>
                <a:cs typeface="Calibri"/>
              </a:rPr>
              <a:t> </a:t>
            </a:r>
            <a:r>
              <a:rPr lang="en-US" sz="1100" dirty="0">
                <a:solidFill>
                  <a:srgbClr val="0D0D0D"/>
                </a:solidFill>
                <a:latin typeface="Calibri"/>
                <a:cs typeface="Calibri"/>
              </a:rPr>
              <a:t>I</a:t>
            </a:r>
            <a:r>
              <a:rPr lang="en-US" sz="1100" spc="-10" dirty="0">
                <a:solidFill>
                  <a:srgbClr val="0D0D0D"/>
                </a:solidFill>
                <a:latin typeface="Calibri"/>
                <a:cs typeface="Calibri"/>
              </a:rPr>
              <a:t> strive </a:t>
            </a:r>
            <a:r>
              <a:rPr lang="en-US" sz="1100" dirty="0">
                <a:solidFill>
                  <a:srgbClr val="0D0D0D"/>
                </a:solidFill>
                <a:latin typeface="Calibri"/>
                <a:cs typeface="Calibri"/>
              </a:rPr>
              <a:t>to</a:t>
            </a:r>
            <a:r>
              <a:rPr lang="en-US" sz="1100" spc="-20" dirty="0">
                <a:solidFill>
                  <a:srgbClr val="0D0D0D"/>
                </a:solidFill>
                <a:latin typeface="Calibri"/>
                <a:cs typeface="Calibri"/>
              </a:rPr>
              <a:t> </a:t>
            </a:r>
            <a:r>
              <a:rPr lang="en-US" sz="1100" dirty="0">
                <a:solidFill>
                  <a:srgbClr val="0D0D0D"/>
                </a:solidFill>
                <a:latin typeface="Calibri"/>
                <a:cs typeface="Calibri"/>
              </a:rPr>
              <a:t>design and</a:t>
            </a:r>
            <a:r>
              <a:rPr lang="en-US" sz="1100" spc="-20" dirty="0">
                <a:solidFill>
                  <a:srgbClr val="0D0D0D"/>
                </a:solidFill>
                <a:latin typeface="Calibri"/>
                <a:cs typeface="Calibri"/>
              </a:rPr>
              <a:t> </a:t>
            </a:r>
            <a:r>
              <a:rPr lang="en-US" sz="1100" dirty="0">
                <a:solidFill>
                  <a:srgbClr val="0D0D0D"/>
                </a:solidFill>
                <a:latin typeface="Calibri"/>
                <a:cs typeface="Calibri"/>
              </a:rPr>
              <a:t>implement</a:t>
            </a:r>
            <a:r>
              <a:rPr lang="en-US" sz="1100" spc="-20" dirty="0">
                <a:solidFill>
                  <a:srgbClr val="0D0D0D"/>
                </a:solidFill>
                <a:latin typeface="Calibri"/>
                <a:cs typeface="Calibri"/>
              </a:rPr>
              <a:t> </a:t>
            </a:r>
            <a:r>
              <a:rPr lang="en-US" sz="1100" dirty="0">
                <a:solidFill>
                  <a:srgbClr val="0D0D0D"/>
                </a:solidFill>
                <a:latin typeface="Calibri"/>
                <a:cs typeface="Calibri"/>
              </a:rPr>
              <a:t>various</a:t>
            </a:r>
            <a:r>
              <a:rPr lang="en-US" sz="1100" spc="200" dirty="0">
                <a:solidFill>
                  <a:srgbClr val="0D0D0D"/>
                </a:solidFill>
                <a:latin typeface="Calibri"/>
                <a:cs typeface="Calibri"/>
              </a:rPr>
              <a:t> </a:t>
            </a:r>
            <a:r>
              <a:rPr lang="en-US" sz="1100" dirty="0">
                <a:solidFill>
                  <a:srgbClr val="0D0D0D"/>
                </a:solidFill>
                <a:latin typeface="Calibri"/>
                <a:cs typeface="Calibri"/>
              </a:rPr>
              <a:t>applications</a:t>
            </a:r>
            <a:r>
              <a:rPr lang="en-US" sz="1100" spc="-30" dirty="0">
                <a:solidFill>
                  <a:srgbClr val="0D0D0D"/>
                </a:solidFill>
                <a:latin typeface="Calibri"/>
                <a:cs typeface="Calibri"/>
              </a:rPr>
              <a:t> </a:t>
            </a:r>
            <a:r>
              <a:rPr lang="en-US" sz="1100" dirty="0">
                <a:solidFill>
                  <a:srgbClr val="0D0D0D"/>
                </a:solidFill>
                <a:latin typeface="Calibri"/>
                <a:cs typeface="Calibri"/>
              </a:rPr>
              <a:t>and</a:t>
            </a:r>
            <a:r>
              <a:rPr lang="en-US" sz="1100" spc="204" dirty="0">
                <a:solidFill>
                  <a:srgbClr val="0D0D0D"/>
                </a:solidFill>
                <a:latin typeface="Calibri"/>
                <a:cs typeface="Calibri"/>
              </a:rPr>
              <a:t> </a:t>
            </a:r>
            <a:r>
              <a:rPr lang="en-US" sz="1100" dirty="0">
                <a:solidFill>
                  <a:srgbClr val="0D0D0D"/>
                </a:solidFill>
                <a:latin typeface="Calibri"/>
                <a:cs typeface="Calibri"/>
              </a:rPr>
              <a:t>architectures</a:t>
            </a:r>
            <a:r>
              <a:rPr lang="en-US" sz="1100" spc="-15" dirty="0">
                <a:solidFill>
                  <a:srgbClr val="0D0D0D"/>
                </a:solidFill>
                <a:latin typeface="Calibri"/>
                <a:cs typeface="Calibri"/>
              </a:rPr>
              <a:t> </a:t>
            </a:r>
            <a:r>
              <a:rPr lang="en-US" sz="1100" dirty="0">
                <a:solidFill>
                  <a:srgbClr val="0D0D0D"/>
                </a:solidFill>
                <a:latin typeface="Calibri"/>
                <a:cs typeface="Calibri"/>
              </a:rPr>
              <a:t>that</a:t>
            </a:r>
            <a:r>
              <a:rPr lang="en-US" sz="1100" spc="195" dirty="0">
                <a:solidFill>
                  <a:srgbClr val="0D0D0D"/>
                </a:solidFill>
                <a:latin typeface="Calibri"/>
                <a:cs typeface="Calibri"/>
              </a:rPr>
              <a:t> </a:t>
            </a:r>
            <a:r>
              <a:rPr lang="en-US" sz="1100" dirty="0">
                <a:solidFill>
                  <a:srgbClr val="0D0D0D"/>
                </a:solidFill>
                <a:latin typeface="Calibri"/>
                <a:cs typeface="Calibri"/>
              </a:rPr>
              <a:t>facilitate</a:t>
            </a:r>
            <a:r>
              <a:rPr lang="en-US" sz="1100" spc="-20" dirty="0">
                <a:solidFill>
                  <a:srgbClr val="0D0D0D"/>
                </a:solidFill>
                <a:latin typeface="Calibri"/>
                <a:cs typeface="Calibri"/>
              </a:rPr>
              <a:t> </a:t>
            </a:r>
            <a:r>
              <a:rPr lang="en-US" sz="1100" dirty="0">
                <a:solidFill>
                  <a:srgbClr val="0D0D0D"/>
                </a:solidFill>
                <a:latin typeface="Calibri"/>
                <a:cs typeface="Calibri"/>
              </a:rPr>
              <a:t>organizational</a:t>
            </a:r>
            <a:r>
              <a:rPr lang="en-US" sz="1100" spc="190" dirty="0">
                <a:solidFill>
                  <a:srgbClr val="0D0D0D"/>
                </a:solidFill>
                <a:latin typeface="Calibri"/>
                <a:cs typeface="Calibri"/>
              </a:rPr>
              <a:t> </a:t>
            </a:r>
            <a:r>
              <a:rPr lang="en-US" sz="1100" dirty="0">
                <a:solidFill>
                  <a:srgbClr val="0D0D0D"/>
                </a:solidFill>
                <a:latin typeface="Calibri"/>
                <a:cs typeface="Calibri"/>
              </a:rPr>
              <a:t>scalability.</a:t>
            </a:r>
            <a:r>
              <a:rPr lang="en-US" sz="1100" spc="-30" dirty="0">
                <a:solidFill>
                  <a:srgbClr val="0D0D0D"/>
                </a:solidFill>
                <a:latin typeface="Calibri"/>
                <a:cs typeface="Calibri"/>
              </a:rPr>
              <a:t> </a:t>
            </a:r>
            <a:r>
              <a:rPr lang="en-US" sz="1100" dirty="0">
                <a:solidFill>
                  <a:srgbClr val="0D0D0D"/>
                </a:solidFill>
                <a:latin typeface="Calibri"/>
                <a:cs typeface="Calibri"/>
              </a:rPr>
              <a:t>I</a:t>
            </a:r>
            <a:r>
              <a:rPr lang="en-US" sz="1100" spc="210" dirty="0">
                <a:solidFill>
                  <a:srgbClr val="0D0D0D"/>
                </a:solidFill>
                <a:latin typeface="Calibri"/>
                <a:cs typeface="Calibri"/>
              </a:rPr>
              <a:t> </a:t>
            </a:r>
            <a:r>
              <a:rPr lang="en-US" sz="1100" spc="-25" dirty="0">
                <a:solidFill>
                  <a:srgbClr val="0D0D0D"/>
                </a:solidFill>
                <a:latin typeface="Calibri"/>
                <a:cs typeface="Calibri"/>
              </a:rPr>
              <a:t>am </a:t>
            </a:r>
            <a:r>
              <a:rPr lang="en-US" sz="1100" dirty="0">
                <a:solidFill>
                  <a:srgbClr val="0D0D0D"/>
                </a:solidFill>
                <a:latin typeface="Calibri"/>
                <a:cs typeface="Calibri"/>
              </a:rPr>
              <a:t>passionate</a:t>
            </a:r>
            <a:r>
              <a:rPr lang="en-US" sz="1100" spc="-35" dirty="0">
                <a:solidFill>
                  <a:srgbClr val="0D0D0D"/>
                </a:solidFill>
                <a:latin typeface="Calibri"/>
                <a:cs typeface="Calibri"/>
              </a:rPr>
              <a:t> </a:t>
            </a:r>
            <a:r>
              <a:rPr lang="en-US" sz="1100" dirty="0">
                <a:solidFill>
                  <a:srgbClr val="0D0D0D"/>
                </a:solidFill>
                <a:latin typeface="Calibri"/>
                <a:cs typeface="Calibri"/>
              </a:rPr>
              <a:t>about</a:t>
            </a:r>
            <a:r>
              <a:rPr lang="en-US" sz="1100" spc="-35" dirty="0">
                <a:solidFill>
                  <a:srgbClr val="0D0D0D"/>
                </a:solidFill>
                <a:latin typeface="Calibri"/>
                <a:cs typeface="Calibri"/>
              </a:rPr>
              <a:t> </a:t>
            </a:r>
            <a:r>
              <a:rPr lang="en-US" sz="1100" dirty="0">
                <a:solidFill>
                  <a:srgbClr val="0D0D0D"/>
                </a:solidFill>
                <a:latin typeface="Calibri"/>
                <a:cs typeface="Calibri"/>
              </a:rPr>
              <a:t>knowledge</a:t>
            </a:r>
            <a:r>
              <a:rPr lang="en-US" sz="1100" spc="-20" dirty="0">
                <a:solidFill>
                  <a:srgbClr val="0D0D0D"/>
                </a:solidFill>
                <a:latin typeface="Calibri"/>
                <a:cs typeface="Calibri"/>
              </a:rPr>
              <a:t> </a:t>
            </a:r>
            <a:r>
              <a:rPr lang="en-US" sz="1100" dirty="0">
                <a:solidFill>
                  <a:srgbClr val="0D0D0D"/>
                </a:solidFill>
                <a:latin typeface="Calibri"/>
                <a:cs typeface="Calibri"/>
              </a:rPr>
              <a:t>sharing,</a:t>
            </a:r>
            <a:r>
              <a:rPr lang="en-US" sz="1100" spc="-20" dirty="0">
                <a:solidFill>
                  <a:srgbClr val="0D0D0D"/>
                </a:solidFill>
                <a:latin typeface="Calibri"/>
                <a:cs typeface="Calibri"/>
              </a:rPr>
              <a:t> </a:t>
            </a:r>
            <a:r>
              <a:rPr lang="en-US" sz="1100" dirty="0">
                <a:solidFill>
                  <a:srgbClr val="0D0D0D"/>
                </a:solidFill>
                <a:latin typeface="Calibri"/>
                <a:cs typeface="Calibri"/>
              </a:rPr>
              <a:t>collaboration,</a:t>
            </a:r>
            <a:r>
              <a:rPr lang="en-US" sz="1100" spc="-40" dirty="0">
                <a:solidFill>
                  <a:srgbClr val="0D0D0D"/>
                </a:solidFill>
                <a:latin typeface="Calibri"/>
                <a:cs typeface="Calibri"/>
              </a:rPr>
              <a:t> </a:t>
            </a:r>
            <a:r>
              <a:rPr lang="en-US" sz="1100" dirty="0">
                <a:solidFill>
                  <a:srgbClr val="0D0D0D"/>
                </a:solidFill>
                <a:latin typeface="Calibri"/>
                <a:cs typeface="Calibri"/>
              </a:rPr>
              <a:t>and</a:t>
            </a:r>
            <a:r>
              <a:rPr lang="en-US" sz="1100" spc="-30" dirty="0">
                <a:solidFill>
                  <a:srgbClr val="0D0D0D"/>
                </a:solidFill>
                <a:latin typeface="Calibri"/>
                <a:cs typeface="Calibri"/>
              </a:rPr>
              <a:t> </a:t>
            </a:r>
            <a:r>
              <a:rPr lang="en-US" sz="1100" dirty="0">
                <a:solidFill>
                  <a:srgbClr val="0D0D0D"/>
                </a:solidFill>
                <a:latin typeface="Calibri"/>
                <a:cs typeface="Calibri"/>
              </a:rPr>
              <a:t>leveraging</a:t>
            </a:r>
            <a:r>
              <a:rPr lang="en-US" sz="1100" spc="-15" dirty="0">
                <a:solidFill>
                  <a:srgbClr val="0D0D0D"/>
                </a:solidFill>
                <a:latin typeface="Calibri"/>
                <a:cs typeface="Calibri"/>
              </a:rPr>
              <a:t> </a:t>
            </a:r>
            <a:r>
              <a:rPr lang="en-US" sz="1100" dirty="0">
                <a:solidFill>
                  <a:srgbClr val="0D0D0D"/>
                </a:solidFill>
                <a:latin typeface="Calibri"/>
                <a:cs typeface="Calibri"/>
              </a:rPr>
              <a:t>insights</a:t>
            </a:r>
            <a:r>
              <a:rPr lang="en-US" sz="1100" spc="-10" dirty="0">
                <a:solidFill>
                  <a:srgbClr val="0D0D0D"/>
                </a:solidFill>
                <a:latin typeface="Calibri"/>
                <a:cs typeface="Calibri"/>
              </a:rPr>
              <a:t> </a:t>
            </a:r>
            <a:r>
              <a:rPr lang="en-US" sz="1100" dirty="0">
                <a:solidFill>
                  <a:srgbClr val="0D0D0D"/>
                </a:solidFill>
                <a:latin typeface="Calibri"/>
                <a:cs typeface="Calibri"/>
              </a:rPr>
              <a:t>from</a:t>
            </a:r>
            <a:r>
              <a:rPr lang="en-US" sz="1100" spc="-20" dirty="0">
                <a:solidFill>
                  <a:srgbClr val="0D0D0D"/>
                </a:solidFill>
                <a:latin typeface="Calibri"/>
                <a:cs typeface="Calibri"/>
              </a:rPr>
              <a:t> </a:t>
            </a:r>
            <a:r>
              <a:rPr lang="en-US" sz="1100" dirty="0">
                <a:solidFill>
                  <a:srgbClr val="0D0D0D"/>
                </a:solidFill>
                <a:latin typeface="Calibri"/>
                <a:cs typeface="Calibri"/>
              </a:rPr>
              <a:t>peers</a:t>
            </a:r>
            <a:r>
              <a:rPr lang="en-US" sz="1100" spc="-25" dirty="0">
                <a:solidFill>
                  <a:srgbClr val="0D0D0D"/>
                </a:solidFill>
                <a:latin typeface="Calibri"/>
                <a:cs typeface="Calibri"/>
              </a:rPr>
              <a:t> </a:t>
            </a:r>
            <a:r>
              <a:rPr lang="en-US" sz="1100" dirty="0">
                <a:solidFill>
                  <a:srgbClr val="0D0D0D"/>
                </a:solidFill>
                <a:latin typeface="Calibri"/>
                <a:cs typeface="Calibri"/>
              </a:rPr>
              <a:t>to</a:t>
            </a:r>
            <a:r>
              <a:rPr lang="en-US" sz="1100" spc="-25" dirty="0">
                <a:solidFill>
                  <a:srgbClr val="0D0D0D"/>
                </a:solidFill>
                <a:latin typeface="Calibri"/>
                <a:cs typeface="Calibri"/>
              </a:rPr>
              <a:t> </a:t>
            </a:r>
            <a:r>
              <a:rPr lang="en-US" sz="1100" dirty="0">
                <a:solidFill>
                  <a:srgbClr val="0D0D0D"/>
                </a:solidFill>
                <a:latin typeface="Calibri"/>
                <a:cs typeface="Calibri"/>
              </a:rPr>
              <a:t>enhance</a:t>
            </a:r>
            <a:r>
              <a:rPr lang="en-US" sz="1100" spc="-20" dirty="0">
                <a:solidFill>
                  <a:srgbClr val="0D0D0D"/>
                </a:solidFill>
                <a:latin typeface="Calibri"/>
                <a:cs typeface="Calibri"/>
              </a:rPr>
              <a:t> </a:t>
            </a:r>
            <a:r>
              <a:rPr lang="en-US" sz="1100" dirty="0">
                <a:solidFill>
                  <a:srgbClr val="0D0D0D"/>
                </a:solidFill>
                <a:latin typeface="Calibri"/>
                <a:cs typeface="Calibri"/>
              </a:rPr>
              <a:t>my</a:t>
            </a:r>
            <a:r>
              <a:rPr lang="en-US" sz="1100" spc="-25" dirty="0">
                <a:solidFill>
                  <a:srgbClr val="0D0D0D"/>
                </a:solidFill>
                <a:latin typeface="Calibri"/>
                <a:cs typeface="Calibri"/>
              </a:rPr>
              <a:t> </a:t>
            </a:r>
            <a:r>
              <a:rPr lang="en-US" sz="1100" dirty="0">
                <a:solidFill>
                  <a:srgbClr val="0D0D0D"/>
                </a:solidFill>
                <a:latin typeface="Calibri"/>
                <a:cs typeface="Calibri"/>
              </a:rPr>
              <a:t>skills</a:t>
            </a:r>
            <a:r>
              <a:rPr lang="en-US" sz="1100" spc="-25" dirty="0">
                <a:solidFill>
                  <a:srgbClr val="0D0D0D"/>
                </a:solidFill>
                <a:latin typeface="Calibri"/>
                <a:cs typeface="Calibri"/>
              </a:rPr>
              <a:t> and </a:t>
            </a:r>
            <a:r>
              <a:rPr lang="en-US" sz="1100" spc="-10" dirty="0">
                <a:solidFill>
                  <a:srgbClr val="0D0D0D"/>
                </a:solidFill>
                <a:latin typeface="Calibri"/>
                <a:cs typeface="Calibri"/>
              </a:rPr>
              <a:t>contribute</a:t>
            </a:r>
            <a:r>
              <a:rPr lang="en-US" sz="1100" spc="30" dirty="0">
                <a:solidFill>
                  <a:srgbClr val="0D0D0D"/>
                </a:solidFill>
                <a:latin typeface="Calibri"/>
                <a:cs typeface="Calibri"/>
              </a:rPr>
              <a:t> </a:t>
            </a:r>
            <a:r>
              <a:rPr lang="en-US" sz="1100" spc="-10" dirty="0">
                <a:solidFill>
                  <a:srgbClr val="0D0D0D"/>
                </a:solidFill>
                <a:latin typeface="Calibri"/>
                <a:cs typeface="Calibri"/>
              </a:rPr>
              <a:t>effectively.</a:t>
            </a:r>
            <a:endParaRPr lang="en-US" sz="1100" dirty="0">
              <a:latin typeface="Calibri"/>
              <a:cs typeface="Calibri"/>
            </a:endParaRPr>
          </a:p>
        </p:txBody>
      </p:sp>
      <p:cxnSp>
        <p:nvCxnSpPr>
          <p:cNvPr id="23" name="Straight Connector 22">
            <a:extLst>
              <a:ext uri="{FF2B5EF4-FFF2-40B4-BE49-F238E27FC236}">
                <a16:creationId xmlns:a16="http://schemas.microsoft.com/office/drawing/2014/main" id="{521C52A0-DC14-2EAE-C9C6-D3201F40E12E}"/>
              </a:ext>
            </a:extLst>
          </p:cNvPr>
          <p:cNvCxnSpPr/>
          <p:nvPr/>
        </p:nvCxnSpPr>
        <p:spPr>
          <a:xfrm>
            <a:off x="114300" y="2076085"/>
            <a:ext cx="6629400" cy="0"/>
          </a:xfrm>
          <a:prstGeom prst="line">
            <a:avLst/>
          </a:prstGeom>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2C4FB9A5-FA22-990B-EC6C-E5CADE657C82}"/>
              </a:ext>
            </a:extLst>
          </p:cNvPr>
          <p:cNvSpPr/>
          <p:nvPr/>
        </p:nvSpPr>
        <p:spPr>
          <a:xfrm>
            <a:off x="114300" y="2121242"/>
            <a:ext cx="1962397" cy="338554"/>
          </a:xfrm>
          <a:prstGeom prst="rect">
            <a:avLst/>
          </a:prstGeom>
          <a:noFill/>
        </p:spPr>
        <p:txBody>
          <a:bodyPr wrap="none" lIns="91440" tIns="45720" rIns="91440" bIns="45720">
            <a:spAutoFit/>
          </a:bodyPr>
          <a:lstStyle/>
          <a:p>
            <a:pPr algn="ctr" rtl="0"/>
            <a:r>
              <a:rPr lang="en-US" sz="1600" b="1" cap="none" spc="0" dirty="0">
                <a:ln w="0"/>
                <a:solidFill>
                  <a:schemeClr val="tx1"/>
                </a:solidFill>
                <a:effectLst>
                  <a:outerShdw blurRad="38100" dist="19050" dir="2700000" algn="tl" rotWithShape="0">
                    <a:schemeClr val="dk1">
                      <a:alpha val="40000"/>
                    </a:schemeClr>
                  </a:outerShdw>
                </a:effectLst>
              </a:rPr>
              <a:t>Work Experiences</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1042" name="Picture 18" descr="Integrant - Current Openings">
            <a:extLst>
              <a:ext uri="{FF2B5EF4-FFF2-40B4-BE49-F238E27FC236}">
                <a16:creationId xmlns:a16="http://schemas.microsoft.com/office/drawing/2014/main" id="{C2BA8580-3EC5-0924-A682-B9E6069CDA5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2514477"/>
            <a:ext cx="834025" cy="252098"/>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315917D8-E3A8-8397-10EE-224918AA706F}"/>
              </a:ext>
            </a:extLst>
          </p:cNvPr>
          <p:cNvSpPr/>
          <p:nvPr/>
        </p:nvSpPr>
        <p:spPr>
          <a:xfrm>
            <a:off x="498981" y="2781300"/>
            <a:ext cx="76200" cy="762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57CD214-4879-4C80-9BF2-532FE3B069F8}"/>
              </a:ext>
            </a:extLst>
          </p:cNvPr>
          <p:cNvCxnSpPr>
            <a:stCxn id="25" idx="4"/>
          </p:cNvCxnSpPr>
          <p:nvPr/>
        </p:nvCxnSpPr>
        <p:spPr>
          <a:xfrm>
            <a:off x="537081" y="2857500"/>
            <a:ext cx="0" cy="571500"/>
          </a:xfrm>
          <a:prstGeom prst="line">
            <a:avLst/>
          </a:prstGeom>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768095F5-B56D-C6FC-A109-499006297E0F}"/>
              </a:ext>
            </a:extLst>
          </p:cNvPr>
          <p:cNvSpPr/>
          <p:nvPr/>
        </p:nvSpPr>
        <p:spPr>
          <a:xfrm>
            <a:off x="498981" y="3438525"/>
            <a:ext cx="76200" cy="762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3564626-E979-03F9-CA3F-B946DAEA26FC}"/>
              </a:ext>
            </a:extLst>
          </p:cNvPr>
          <p:cNvSpPr/>
          <p:nvPr/>
        </p:nvSpPr>
        <p:spPr>
          <a:xfrm>
            <a:off x="1152834" y="2489576"/>
            <a:ext cx="2566728" cy="276999"/>
          </a:xfrm>
          <a:prstGeom prst="rect">
            <a:avLst/>
          </a:prstGeom>
          <a:noFill/>
        </p:spPr>
        <p:txBody>
          <a:bodyPr wrap="none" lIns="91440" tIns="45720" rIns="91440" bIns="45720">
            <a:spAutoFit/>
          </a:bodyPr>
          <a:lstStyle/>
          <a:p>
            <a:pPr algn="l" rtl="0"/>
            <a:r>
              <a:rPr lang="en-US" sz="600" cap="none" spc="0" dirty="0">
                <a:ln w="0"/>
                <a:solidFill>
                  <a:schemeClr val="tx1"/>
                </a:solidFill>
                <a:effectLst>
                  <a:outerShdw blurRad="38100" dist="19050" dir="2700000" algn="tl" rotWithShape="0">
                    <a:schemeClr val="dk1">
                      <a:alpha val="40000"/>
                    </a:schemeClr>
                  </a:outerShdw>
                </a:effectLst>
              </a:rPr>
              <a:t>Senior Software Engineer 2024 - 9 </a:t>
            </a:r>
            <a:br>
              <a:rPr lang="en-US" sz="600" cap="none" spc="0" dirty="0">
                <a:ln w="0"/>
                <a:solidFill>
                  <a:schemeClr val="tx1"/>
                </a:solidFill>
                <a:effectLst>
                  <a:outerShdw blurRad="38100" dist="19050" dir="2700000" algn="tl" rotWithShape="0">
                    <a:schemeClr val="dk1">
                      <a:alpha val="40000"/>
                    </a:schemeClr>
                  </a:outerShdw>
                </a:effectLst>
              </a:rPr>
            </a:br>
            <a:r>
              <a:rPr lang="en-US" sz="600" cap="none" spc="0" dirty="0">
                <a:ln w="0"/>
                <a:solidFill>
                  <a:schemeClr val="tx1"/>
                </a:solidFill>
                <a:effectLst>
                  <a:outerShdw blurRad="38100" dist="19050" dir="2700000" algn="tl" rotWithShape="0">
                    <a:schemeClr val="dk1">
                      <a:alpha val="40000"/>
                    </a:schemeClr>
                  </a:outerShdw>
                </a:effectLst>
              </a:rPr>
              <a:t>Full time | USA Customers | Hybrid ( M Office 1d, Home 29d) | Present</a:t>
            </a:r>
          </a:p>
        </p:txBody>
      </p:sp>
      <p:sp>
        <p:nvSpPr>
          <p:cNvPr id="30" name="TextBox 29">
            <a:extLst>
              <a:ext uri="{FF2B5EF4-FFF2-40B4-BE49-F238E27FC236}">
                <a16:creationId xmlns:a16="http://schemas.microsoft.com/office/drawing/2014/main" id="{135C317E-5FB7-F94D-5F28-3D1115B36D92}"/>
              </a:ext>
            </a:extLst>
          </p:cNvPr>
          <p:cNvSpPr txBox="1"/>
          <p:nvPr/>
        </p:nvSpPr>
        <p:spPr>
          <a:xfrm>
            <a:off x="543071" y="2766575"/>
            <a:ext cx="6391129" cy="830997"/>
          </a:xfrm>
          <a:prstGeom prst="rect">
            <a:avLst/>
          </a:prstGeom>
          <a:noFill/>
        </p:spPr>
        <p:txBody>
          <a:bodyPr wrap="square" rtlCol="0">
            <a:spAutoFit/>
          </a:bodyPr>
          <a:lstStyle/>
          <a:p>
            <a:pPr marL="171450" indent="-171450">
              <a:buFont typeface="Arial" panose="020B0604020202020204" pitchFamily="34" charset="0"/>
              <a:buChar char="•"/>
            </a:pPr>
            <a:r>
              <a:rPr lang="en-US" sz="800" dirty="0"/>
              <a:t>Design and develop autonomous systems on Azure , leveraging CI/CD pipelines and the full suite of Azure cloud connected with AI models.</a:t>
            </a:r>
          </a:p>
          <a:p>
            <a:pPr marL="171450" indent="-171450">
              <a:buFont typeface="Arial" panose="020B0604020202020204" pitchFamily="34" charset="0"/>
              <a:buChar char="•"/>
            </a:pPr>
            <a:r>
              <a:rPr lang="en-US" sz="800" dirty="0"/>
              <a:t>Collaborating with the U.S. squad to deliver tax systems for counties in the California area, working 4 hours daily in coordination with U.S. county clients, 4 </a:t>
            </a:r>
            <a:r>
              <a:rPr lang="en-US" sz="800" dirty="0" err="1"/>
              <a:t>hrs</a:t>
            </a:r>
            <a:r>
              <a:rPr lang="en-US" sz="800" dirty="0"/>
              <a:t> development.</a:t>
            </a:r>
          </a:p>
          <a:p>
            <a:pPr marL="171450" indent="-171450">
              <a:buFont typeface="Arial" panose="020B0604020202020204" pitchFamily="34" charset="0"/>
              <a:buChar char="•"/>
            </a:pPr>
            <a:r>
              <a:rPr lang="en-US" sz="800" dirty="0"/>
              <a:t>Developing dashboards to monitor system functionality using Azure Application Insights and Azure APIs, ensuring operational visibility and maintaining application resilience.</a:t>
            </a:r>
          </a:p>
        </p:txBody>
      </p:sp>
      <p:sp>
        <p:nvSpPr>
          <p:cNvPr id="31" name="Rectangle 30">
            <a:extLst>
              <a:ext uri="{FF2B5EF4-FFF2-40B4-BE49-F238E27FC236}">
                <a16:creationId xmlns:a16="http://schemas.microsoft.com/office/drawing/2014/main" id="{7B47A83C-872C-E350-1948-F61A55A5C245}"/>
              </a:ext>
            </a:extLst>
          </p:cNvPr>
          <p:cNvSpPr/>
          <p:nvPr/>
        </p:nvSpPr>
        <p:spPr>
          <a:xfrm>
            <a:off x="1411322" y="3597279"/>
            <a:ext cx="2727029" cy="276999"/>
          </a:xfrm>
          <a:prstGeom prst="rect">
            <a:avLst/>
          </a:prstGeom>
          <a:noFill/>
        </p:spPr>
        <p:txBody>
          <a:bodyPr wrap="none" lIns="91440" tIns="45720" rIns="91440" bIns="45720">
            <a:spAutoFit/>
          </a:bodyPr>
          <a:lstStyle/>
          <a:p>
            <a:pPr algn="l" rtl="0"/>
            <a:r>
              <a:rPr lang="en-US" sz="600" cap="none" spc="0" dirty="0">
                <a:ln w="0"/>
                <a:solidFill>
                  <a:schemeClr val="tx1"/>
                </a:solidFill>
                <a:effectLst>
                  <a:outerShdw blurRad="38100" dist="19050" dir="2700000" algn="tl" rotWithShape="0">
                    <a:schemeClr val="dk1">
                      <a:alpha val="40000"/>
                    </a:schemeClr>
                  </a:outerShdw>
                </a:effectLst>
              </a:rPr>
              <a:t>R&amp;D Senior Software Engineer 2021 - 6 </a:t>
            </a:r>
            <a:br>
              <a:rPr lang="en-US" sz="600" cap="none" spc="0" dirty="0">
                <a:ln w="0"/>
                <a:solidFill>
                  <a:schemeClr val="tx1"/>
                </a:solidFill>
                <a:effectLst>
                  <a:outerShdw blurRad="38100" dist="19050" dir="2700000" algn="tl" rotWithShape="0">
                    <a:schemeClr val="dk1">
                      <a:alpha val="40000"/>
                    </a:schemeClr>
                  </a:outerShdw>
                </a:effectLst>
              </a:rPr>
            </a:br>
            <a:r>
              <a:rPr lang="en-US" sz="600" cap="none" spc="0" dirty="0">
                <a:ln w="0"/>
                <a:solidFill>
                  <a:schemeClr val="tx1"/>
                </a:solidFill>
                <a:effectLst>
                  <a:outerShdw blurRad="38100" dist="19050" dir="2700000" algn="tl" rotWithShape="0">
                    <a:schemeClr val="dk1">
                      <a:alpha val="40000"/>
                    </a:schemeClr>
                  </a:outerShdw>
                </a:effectLst>
              </a:rPr>
              <a:t>Full time | </a:t>
            </a:r>
            <a:r>
              <a:rPr lang="en-US" sz="600" dirty="0">
                <a:ln w="0"/>
                <a:solidFill>
                  <a:schemeClr val="tx1"/>
                </a:solidFill>
                <a:effectLst>
                  <a:outerShdw blurRad="38100" dist="19050" dir="2700000" algn="tl" rotWithShape="0">
                    <a:schemeClr val="dk1">
                      <a:alpha val="40000"/>
                    </a:schemeClr>
                  </a:outerShdw>
                </a:effectLst>
              </a:rPr>
              <a:t>European Customers | </a:t>
            </a:r>
            <a:r>
              <a:rPr lang="en-US" sz="600" cap="none" spc="0" dirty="0">
                <a:ln w="0"/>
                <a:solidFill>
                  <a:schemeClr val="tx1"/>
                </a:solidFill>
                <a:effectLst>
                  <a:outerShdw blurRad="38100" dist="19050" dir="2700000" algn="tl" rotWithShape="0">
                    <a:schemeClr val="dk1">
                      <a:alpha val="40000"/>
                    </a:schemeClr>
                  </a:outerShdw>
                </a:effectLst>
              </a:rPr>
              <a:t>Hybrid ( W Office 2d, Home 3d) | 2024 - 9</a:t>
            </a:r>
          </a:p>
        </p:txBody>
      </p:sp>
      <p:sp>
        <p:nvSpPr>
          <p:cNvPr id="32" name="Oval 31">
            <a:extLst>
              <a:ext uri="{FF2B5EF4-FFF2-40B4-BE49-F238E27FC236}">
                <a16:creationId xmlns:a16="http://schemas.microsoft.com/office/drawing/2014/main" id="{4DC3A599-C91D-6A21-E28F-958AC1836448}"/>
              </a:ext>
            </a:extLst>
          </p:cNvPr>
          <p:cNvSpPr/>
          <p:nvPr/>
        </p:nvSpPr>
        <p:spPr>
          <a:xfrm>
            <a:off x="498981" y="3889003"/>
            <a:ext cx="76200" cy="762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29CD332E-BBF0-9819-C597-3AF88B421F9D}"/>
              </a:ext>
            </a:extLst>
          </p:cNvPr>
          <p:cNvCxnSpPr>
            <a:cxnSpLocks/>
            <a:stCxn id="32" idx="4"/>
            <a:endCxn id="34" idx="4"/>
          </p:cNvCxnSpPr>
          <p:nvPr/>
        </p:nvCxnSpPr>
        <p:spPr>
          <a:xfrm>
            <a:off x="537081" y="3965203"/>
            <a:ext cx="14008" cy="920796"/>
          </a:xfrm>
          <a:prstGeom prst="line">
            <a:avLst/>
          </a:prstGeom>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867A5AD3-CF16-CC9F-01CA-D1079D486A34}"/>
              </a:ext>
            </a:extLst>
          </p:cNvPr>
          <p:cNvSpPr/>
          <p:nvPr/>
        </p:nvSpPr>
        <p:spPr>
          <a:xfrm>
            <a:off x="512989" y="4809799"/>
            <a:ext cx="76200" cy="762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94F41D18-EB70-FB3E-BE4F-47368FCD1E13}"/>
              </a:ext>
            </a:extLst>
          </p:cNvPr>
          <p:cNvSpPr txBox="1"/>
          <p:nvPr/>
        </p:nvSpPr>
        <p:spPr>
          <a:xfrm>
            <a:off x="557733" y="3826704"/>
            <a:ext cx="6391129" cy="1077218"/>
          </a:xfrm>
          <a:prstGeom prst="rect">
            <a:avLst/>
          </a:prstGeom>
          <a:noFill/>
        </p:spPr>
        <p:txBody>
          <a:bodyPr wrap="square" rtlCol="0">
            <a:spAutoFit/>
          </a:bodyPr>
          <a:lstStyle/>
          <a:p>
            <a:pPr marL="171450" indent="-171450">
              <a:buFont typeface="Arial" panose="020B0604020202020204" pitchFamily="34" charset="0"/>
              <a:buChar char="•"/>
            </a:pPr>
            <a:r>
              <a:rPr lang="en-US" sz="800" dirty="0"/>
              <a:t>Architect a system to manage over 5 million electricity meters (India + Egypt) using Microsoft Orleans</a:t>
            </a:r>
          </a:p>
          <a:p>
            <a:pPr marL="171450" indent="-171450">
              <a:buFont typeface="Arial" panose="020B0604020202020204" pitchFamily="34" charset="0"/>
              <a:buChar char="•"/>
            </a:pPr>
            <a:r>
              <a:rPr lang="en-US" sz="800" dirty="0"/>
              <a:t>Develop innovative clustering techniques to visualize more than 10 million data points on maps in a novel manner (</a:t>
            </a:r>
            <a:r>
              <a:rPr lang="en-US" sz="800" dirty="0" err="1"/>
              <a:t>.Net</a:t>
            </a:r>
            <a:r>
              <a:rPr lang="en-US" sz="800" dirty="0"/>
              <a:t> + Angular) .</a:t>
            </a:r>
          </a:p>
          <a:p>
            <a:pPr marL="171450" indent="-171450">
              <a:buFont typeface="Arial" panose="020B0604020202020204" pitchFamily="34" charset="0"/>
              <a:buChar char="•"/>
            </a:pPr>
            <a:r>
              <a:rPr lang="en-US" sz="800" dirty="0"/>
              <a:t>Design integration interfaces between 4 parties to collect data for SCADA and DMS and OMS system for more than 2 million devices.</a:t>
            </a:r>
          </a:p>
          <a:p>
            <a:pPr marL="171450" indent="-171450">
              <a:buFont typeface="Arial" panose="020B0604020202020204" pitchFamily="34" charset="0"/>
              <a:buChar char="•"/>
            </a:pPr>
            <a:r>
              <a:rPr lang="en-US" sz="800" dirty="0"/>
              <a:t>Enhance communication protocols for IOT (Socket programming) and create a reverse proxy for</a:t>
            </a:r>
          </a:p>
          <a:p>
            <a:pPr marL="171450" indent="-171450">
              <a:buFont typeface="Arial" panose="020B0604020202020204" pitchFamily="34" charset="0"/>
              <a:buChar char="•"/>
            </a:pPr>
            <a:r>
              <a:rPr lang="en-US" sz="800" dirty="0"/>
              <a:t>Integration observability (DLMS/COSEM / {MQTT / Kafka /TCP / UDP / Serial Port }) .</a:t>
            </a:r>
          </a:p>
          <a:p>
            <a:pPr marL="171450" indent="-171450">
              <a:buFont typeface="Arial" panose="020B0604020202020204" pitchFamily="34" charset="0"/>
              <a:buChar char="•"/>
            </a:pPr>
            <a:r>
              <a:rPr lang="en-US" sz="800" dirty="0"/>
              <a:t>Enhance Licensing for IOT system,</a:t>
            </a:r>
          </a:p>
          <a:p>
            <a:pPr marL="171450" indent="-171450">
              <a:buFont typeface="Arial" panose="020B0604020202020204" pitchFamily="34" charset="0"/>
              <a:buChar char="•"/>
            </a:pPr>
            <a:r>
              <a:rPr lang="en-US" sz="800" dirty="0"/>
              <a:t>Create productivity tools for validation teams and testers.</a:t>
            </a:r>
          </a:p>
          <a:p>
            <a:pPr marL="171450" indent="-171450">
              <a:buFont typeface="Arial" panose="020B0604020202020204" pitchFamily="34" charset="0"/>
              <a:buChar char="•"/>
            </a:pPr>
            <a:r>
              <a:rPr lang="en-US" sz="800" dirty="0"/>
              <a:t>Create a complete CLI to manage IOT ecosystem.</a:t>
            </a:r>
          </a:p>
        </p:txBody>
      </p:sp>
      <p:pic>
        <p:nvPicPr>
          <p:cNvPr id="1046" name="Picture 22" descr="Bdaya Development">
            <a:extLst>
              <a:ext uri="{FF2B5EF4-FFF2-40B4-BE49-F238E27FC236}">
                <a16:creationId xmlns:a16="http://schemas.microsoft.com/office/drawing/2014/main" id="{FAA2D3AA-85B2-7AC3-3DBA-2A8A8A76109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7098" y="4942288"/>
            <a:ext cx="889116" cy="297812"/>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9C37AD89-D1EF-2242-DC97-74A513B52DFC}"/>
              </a:ext>
            </a:extLst>
          </p:cNvPr>
          <p:cNvSpPr/>
          <p:nvPr/>
        </p:nvSpPr>
        <p:spPr>
          <a:xfrm>
            <a:off x="1291225" y="4937701"/>
            <a:ext cx="1696298" cy="276999"/>
          </a:xfrm>
          <a:prstGeom prst="rect">
            <a:avLst/>
          </a:prstGeom>
          <a:noFill/>
        </p:spPr>
        <p:txBody>
          <a:bodyPr wrap="none" lIns="91440" tIns="45720" rIns="91440" bIns="45720">
            <a:spAutoFit/>
          </a:bodyPr>
          <a:lstStyle/>
          <a:p>
            <a:pPr algn="l" rtl="0"/>
            <a:r>
              <a:rPr lang="en-US" sz="600" cap="none" spc="0" dirty="0">
                <a:ln w="0"/>
                <a:solidFill>
                  <a:schemeClr val="tx1"/>
                </a:solidFill>
                <a:effectLst>
                  <a:outerShdw blurRad="38100" dist="19050" dir="2700000" algn="tl" rotWithShape="0">
                    <a:schemeClr val="dk1">
                      <a:alpha val="40000"/>
                    </a:schemeClr>
                  </a:outerShdw>
                </a:effectLst>
              </a:rPr>
              <a:t>Microservices Engineer 2018  - 4 </a:t>
            </a:r>
            <a:br>
              <a:rPr lang="en-US" sz="600" cap="none" spc="0" dirty="0">
                <a:ln w="0"/>
                <a:solidFill>
                  <a:schemeClr val="tx1"/>
                </a:solidFill>
                <a:effectLst>
                  <a:outerShdw blurRad="38100" dist="19050" dir="2700000" algn="tl" rotWithShape="0">
                    <a:schemeClr val="dk1">
                      <a:alpha val="40000"/>
                    </a:schemeClr>
                  </a:outerShdw>
                </a:effectLst>
              </a:rPr>
            </a:br>
            <a:r>
              <a:rPr lang="en-US" sz="600" cap="none" spc="0" dirty="0">
                <a:ln w="0"/>
                <a:solidFill>
                  <a:schemeClr val="tx1"/>
                </a:solidFill>
                <a:effectLst>
                  <a:outerShdw blurRad="38100" dist="19050" dir="2700000" algn="tl" rotWithShape="0">
                    <a:schemeClr val="dk1">
                      <a:alpha val="40000"/>
                    </a:schemeClr>
                  </a:outerShdw>
                </a:effectLst>
              </a:rPr>
              <a:t>Full time | UAE Customers | Office | 2021 - 6</a:t>
            </a:r>
          </a:p>
        </p:txBody>
      </p:sp>
      <p:sp>
        <p:nvSpPr>
          <p:cNvPr id="39" name="Oval 38">
            <a:extLst>
              <a:ext uri="{FF2B5EF4-FFF2-40B4-BE49-F238E27FC236}">
                <a16:creationId xmlns:a16="http://schemas.microsoft.com/office/drawing/2014/main" id="{1C45B653-4FD5-C156-0082-366F98D45103}"/>
              </a:ext>
            </a:extLst>
          </p:cNvPr>
          <p:cNvSpPr/>
          <p:nvPr/>
        </p:nvSpPr>
        <p:spPr>
          <a:xfrm>
            <a:off x="494739" y="5290584"/>
            <a:ext cx="76200" cy="762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FE0E801A-8DA9-CD5F-478F-1EACEC8113FC}"/>
              </a:ext>
            </a:extLst>
          </p:cNvPr>
          <p:cNvCxnSpPr>
            <a:cxnSpLocks/>
            <a:stCxn id="39" idx="4"/>
            <a:endCxn id="41" idx="0"/>
          </p:cNvCxnSpPr>
          <p:nvPr/>
        </p:nvCxnSpPr>
        <p:spPr>
          <a:xfrm>
            <a:off x="532839" y="5366784"/>
            <a:ext cx="0" cy="428625"/>
          </a:xfrm>
          <a:prstGeom prst="line">
            <a:avLst/>
          </a:prstGeom>
        </p:spPr>
        <p:style>
          <a:lnRef idx="1">
            <a:schemeClr val="dk1"/>
          </a:lnRef>
          <a:fillRef idx="0">
            <a:schemeClr val="dk1"/>
          </a:fillRef>
          <a:effectRef idx="0">
            <a:schemeClr val="dk1"/>
          </a:effectRef>
          <a:fontRef idx="minor">
            <a:schemeClr val="tx1"/>
          </a:fontRef>
        </p:style>
      </p:cxnSp>
      <p:sp>
        <p:nvSpPr>
          <p:cNvPr id="41" name="Oval 40">
            <a:extLst>
              <a:ext uri="{FF2B5EF4-FFF2-40B4-BE49-F238E27FC236}">
                <a16:creationId xmlns:a16="http://schemas.microsoft.com/office/drawing/2014/main" id="{031D6DE6-6BBE-B56F-6603-7F74FC25E2C9}"/>
              </a:ext>
            </a:extLst>
          </p:cNvPr>
          <p:cNvSpPr/>
          <p:nvPr/>
        </p:nvSpPr>
        <p:spPr>
          <a:xfrm>
            <a:off x="494739" y="5795409"/>
            <a:ext cx="76200" cy="762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A125EB3F-5152-A626-AEC0-0D123C6526F0}"/>
              </a:ext>
            </a:extLst>
          </p:cNvPr>
          <p:cNvSpPr txBox="1"/>
          <p:nvPr/>
        </p:nvSpPr>
        <p:spPr>
          <a:xfrm>
            <a:off x="176285" y="5239546"/>
            <a:ext cx="7124700" cy="648896"/>
          </a:xfrm>
          <a:prstGeom prst="rect">
            <a:avLst/>
          </a:prstGeom>
          <a:noFill/>
        </p:spPr>
        <p:txBody>
          <a:bodyPr wrap="square">
            <a:spAutoFit/>
          </a:bodyPr>
          <a:lstStyle/>
          <a:p>
            <a:pPr marL="539115" indent="-169545">
              <a:lnSpc>
                <a:spcPts val="1080"/>
              </a:lnSpc>
              <a:buFont typeface="Arial"/>
              <a:buChar char="•"/>
              <a:tabLst>
                <a:tab pos="539115" algn="l"/>
              </a:tabLst>
            </a:pPr>
            <a:r>
              <a:rPr lang="en-US" sz="900" dirty="0">
                <a:latin typeface="Calibri"/>
                <a:cs typeface="Calibri"/>
              </a:rPr>
              <a:t>Create</a:t>
            </a:r>
            <a:r>
              <a:rPr lang="en-US" sz="900" spc="-15" dirty="0">
                <a:latin typeface="Calibri"/>
                <a:cs typeface="Calibri"/>
              </a:rPr>
              <a:t> </a:t>
            </a:r>
            <a:r>
              <a:rPr lang="en-US" sz="900" dirty="0">
                <a:latin typeface="Calibri"/>
                <a:cs typeface="Calibri"/>
              </a:rPr>
              <a:t>dotnet</a:t>
            </a:r>
            <a:r>
              <a:rPr lang="en-US" sz="900" spc="-25" dirty="0">
                <a:latin typeface="Calibri"/>
                <a:cs typeface="Calibri"/>
              </a:rPr>
              <a:t> </a:t>
            </a:r>
            <a:r>
              <a:rPr lang="en-US" sz="900" spc="-10" dirty="0">
                <a:latin typeface="Calibri"/>
                <a:cs typeface="Calibri"/>
              </a:rPr>
              <a:t>templates</a:t>
            </a:r>
            <a:r>
              <a:rPr lang="en-US" sz="900" spc="-20" dirty="0">
                <a:latin typeface="Calibri"/>
                <a:cs typeface="Calibri"/>
              </a:rPr>
              <a:t> </a:t>
            </a:r>
            <a:r>
              <a:rPr lang="en-US" sz="900" dirty="0">
                <a:latin typeface="Calibri"/>
                <a:cs typeface="Calibri"/>
              </a:rPr>
              <a:t>+</a:t>
            </a:r>
            <a:r>
              <a:rPr lang="en-US" sz="900" spc="-10" dirty="0">
                <a:latin typeface="Calibri"/>
                <a:cs typeface="Calibri"/>
              </a:rPr>
              <a:t> </a:t>
            </a:r>
            <a:r>
              <a:rPr lang="en-US" sz="900" dirty="0" err="1">
                <a:latin typeface="Calibri"/>
                <a:cs typeface="Calibri"/>
              </a:rPr>
              <a:t>Nuget</a:t>
            </a:r>
            <a:r>
              <a:rPr lang="en-US" sz="900" spc="-10" dirty="0">
                <a:latin typeface="Calibri"/>
                <a:cs typeface="Calibri"/>
              </a:rPr>
              <a:t> </a:t>
            </a:r>
            <a:r>
              <a:rPr lang="en-US" sz="900" dirty="0">
                <a:latin typeface="Calibri"/>
                <a:cs typeface="Calibri"/>
              </a:rPr>
              <a:t>packages</a:t>
            </a:r>
            <a:r>
              <a:rPr lang="en-US" sz="900" spc="-35" dirty="0">
                <a:latin typeface="Calibri"/>
                <a:cs typeface="Calibri"/>
              </a:rPr>
              <a:t> </a:t>
            </a:r>
            <a:r>
              <a:rPr lang="en-US" sz="900" dirty="0">
                <a:latin typeface="Calibri"/>
                <a:cs typeface="Calibri"/>
              </a:rPr>
              <a:t>to</a:t>
            </a:r>
            <a:r>
              <a:rPr lang="en-US" sz="900" spc="-15" dirty="0">
                <a:latin typeface="Calibri"/>
                <a:cs typeface="Calibri"/>
              </a:rPr>
              <a:t> </a:t>
            </a:r>
            <a:r>
              <a:rPr lang="en-US" sz="900" dirty="0">
                <a:latin typeface="Calibri"/>
                <a:cs typeface="Calibri"/>
              </a:rPr>
              <a:t>improve</a:t>
            </a:r>
            <a:r>
              <a:rPr lang="en-US" sz="900" spc="-20" dirty="0">
                <a:latin typeface="Calibri"/>
                <a:cs typeface="Calibri"/>
              </a:rPr>
              <a:t> </a:t>
            </a:r>
            <a:r>
              <a:rPr lang="en-US" sz="900" dirty="0">
                <a:latin typeface="Calibri"/>
                <a:cs typeface="Calibri"/>
              </a:rPr>
              <a:t>productivity</a:t>
            </a:r>
            <a:r>
              <a:rPr lang="en-US" sz="900" spc="-30" dirty="0">
                <a:latin typeface="Calibri"/>
                <a:cs typeface="Calibri"/>
              </a:rPr>
              <a:t> </a:t>
            </a:r>
            <a:r>
              <a:rPr lang="en-US" sz="900" dirty="0">
                <a:latin typeface="Calibri"/>
                <a:cs typeface="Calibri"/>
              </a:rPr>
              <a:t>for</a:t>
            </a:r>
            <a:r>
              <a:rPr lang="en-US" sz="900" spc="-25" dirty="0">
                <a:latin typeface="Calibri"/>
                <a:cs typeface="Calibri"/>
              </a:rPr>
              <a:t> </a:t>
            </a:r>
            <a:r>
              <a:rPr lang="en-US" sz="900" dirty="0">
                <a:latin typeface="Calibri"/>
                <a:cs typeface="Calibri"/>
              </a:rPr>
              <a:t>Startup</a:t>
            </a:r>
            <a:r>
              <a:rPr lang="en-US" sz="900" spc="-10" dirty="0">
                <a:latin typeface="Calibri"/>
                <a:cs typeface="Calibri"/>
              </a:rPr>
              <a:t> </a:t>
            </a:r>
            <a:r>
              <a:rPr lang="en-US" sz="900" dirty="0">
                <a:latin typeface="Calibri"/>
                <a:cs typeface="Calibri"/>
              </a:rPr>
              <a:t>software</a:t>
            </a:r>
            <a:r>
              <a:rPr lang="en-US" sz="900" spc="-30" dirty="0">
                <a:latin typeface="Calibri"/>
                <a:cs typeface="Calibri"/>
              </a:rPr>
              <a:t> </a:t>
            </a:r>
            <a:r>
              <a:rPr lang="en-US" sz="900" dirty="0">
                <a:latin typeface="Calibri"/>
                <a:cs typeface="Calibri"/>
              </a:rPr>
              <a:t>house</a:t>
            </a:r>
            <a:r>
              <a:rPr lang="en-US" sz="900" spc="-25" dirty="0">
                <a:latin typeface="Calibri"/>
                <a:cs typeface="Calibri"/>
              </a:rPr>
              <a:t> </a:t>
            </a:r>
            <a:r>
              <a:rPr lang="en-US" sz="900" spc="-10" dirty="0">
                <a:latin typeface="Calibri"/>
                <a:cs typeface="Calibri"/>
              </a:rPr>
              <a:t>projects.</a:t>
            </a:r>
            <a:endParaRPr lang="en-US" sz="900" dirty="0">
              <a:latin typeface="Calibri"/>
              <a:cs typeface="Calibri"/>
            </a:endParaRPr>
          </a:p>
          <a:p>
            <a:pPr marL="539115" indent="-169545">
              <a:lnSpc>
                <a:spcPct val="100000"/>
              </a:lnSpc>
              <a:buFont typeface="Arial"/>
              <a:buChar char="•"/>
              <a:tabLst>
                <a:tab pos="539115" algn="l"/>
              </a:tabLst>
            </a:pPr>
            <a:r>
              <a:rPr lang="en-US" sz="900" dirty="0">
                <a:latin typeface="Calibri"/>
                <a:cs typeface="Calibri"/>
              </a:rPr>
              <a:t>Create</a:t>
            </a:r>
            <a:r>
              <a:rPr lang="en-US" sz="900" spc="-10" dirty="0">
                <a:latin typeface="Calibri"/>
                <a:cs typeface="Calibri"/>
              </a:rPr>
              <a:t> </a:t>
            </a:r>
            <a:r>
              <a:rPr lang="en-US" sz="900" dirty="0">
                <a:latin typeface="Calibri"/>
                <a:cs typeface="Calibri"/>
              </a:rPr>
              <a:t>a</a:t>
            </a:r>
            <a:r>
              <a:rPr lang="en-US" sz="900" spc="-15" dirty="0">
                <a:latin typeface="Calibri"/>
                <a:cs typeface="Calibri"/>
              </a:rPr>
              <a:t> </a:t>
            </a:r>
            <a:r>
              <a:rPr lang="en-US" sz="900" dirty="0">
                <a:latin typeface="Calibri"/>
                <a:cs typeface="Calibri"/>
              </a:rPr>
              <a:t>system</a:t>
            </a:r>
            <a:r>
              <a:rPr lang="en-US" sz="900" spc="-15" dirty="0">
                <a:latin typeface="Calibri"/>
                <a:cs typeface="Calibri"/>
              </a:rPr>
              <a:t> </a:t>
            </a:r>
            <a:r>
              <a:rPr lang="en-US" sz="900" dirty="0">
                <a:latin typeface="Calibri"/>
                <a:cs typeface="Calibri"/>
              </a:rPr>
              <a:t>for</a:t>
            </a:r>
            <a:r>
              <a:rPr lang="en-US" sz="900" spc="-25" dirty="0">
                <a:latin typeface="Calibri"/>
                <a:cs typeface="Calibri"/>
              </a:rPr>
              <a:t> </a:t>
            </a:r>
            <a:r>
              <a:rPr lang="en-US" sz="900" dirty="0">
                <a:latin typeface="Calibri"/>
                <a:cs typeface="Calibri"/>
              </a:rPr>
              <a:t>cloud</a:t>
            </a:r>
            <a:r>
              <a:rPr lang="en-US" sz="900" spc="-20" dirty="0">
                <a:latin typeface="Calibri"/>
                <a:cs typeface="Calibri"/>
              </a:rPr>
              <a:t> </a:t>
            </a:r>
            <a:r>
              <a:rPr lang="en-US" sz="900" dirty="0">
                <a:latin typeface="Calibri"/>
                <a:cs typeface="Calibri"/>
              </a:rPr>
              <a:t>management</a:t>
            </a:r>
            <a:r>
              <a:rPr lang="en-US" sz="900" spc="-5" dirty="0">
                <a:latin typeface="Calibri"/>
                <a:cs typeface="Calibri"/>
              </a:rPr>
              <a:t> </a:t>
            </a:r>
            <a:r>
              <a:rPr lang="en-US" sz="900" dirty="0">
                <a:latin typeface="Calibri"/>
                <a:cs typeface="Calibri"/>
              </a:rPr>
              <a:t>over</a:t>
            </a:r>
            <a:r>
              <a:rPr lang="en-US" sz="900" spc="-5" dirty="0">
                <a:latin typeface="Calibri"/>
                <a:cs typeface="Calibri"/>
              </a:rPr>
              <a:t> </a:t>
            </a:r>
            <a:r>
              <a:rPr lang="en-US" sz="900" dirty="0">
                <a:latin typeface="Calibri"/>
                <a:cs typeface="Calibri"/>
              </a:rPr>
              <a:t>docker</a:t>
            </a:r>
            <a:r>
              <a:rPr lang="en-US" sz="900" spc="-20" dirty="0">
                <a:latin typeface="Calibri"/>
                <a:cs typeface="Calibri"/>
              </a:rPr>
              <a:t> </a:t>
            </a:r>
            <a:r>
              <a:rPr lang="en-US" sz="900" dirty="0">
                <a:latin typeface="Calibri"/>
                <a:cs typeface="Calibri"/>
              </a:rPr>
              <a:t>to</a:t>
            </a:r>
            <a:r>
              <a:rPr lang="en-US" sz="900" spc="-10" dirty="0">
                <a:latin typeface="Calibri"/>
                <a:cs typeface="Calibri"/>
              </a:rPr>
              <a:t> </a:t>
            </a:r>
            <a:r>
              <a:rPr lang="en-US" sz="900" dirty="0">
                <a:latin typeface="Calibri"/>
                <a:cs typeface="Calibri"/>
              </a:rPr>
              <a:t>host</a:t>
            </a:r>
            <a:r>
              <a:rPr lang="en-US" sz="900" spc="-15" dirty="0">
                <a:latin typeface="Calibri"/>
                <a:cs typeface="Calibri"/>
              </a:rPr>
              <a:t> </a:t>
            </a:r>
            <a:r>
              <a:rPr lang="en-US" sz="900" dirty="0">
                <a:latin typeface="Calibri"/>
                <a:cs typeface="Calibri"/>
              </a:rPr>
              <a:t>and</a:t>
            </a:r>
            <a:r>
              <a:rPr lang="en-US" sz="900" spc="-20" dirty="0">
                <a:latin typeface="Calibri"/>
                <a:cs typeface="Calibri"/>
              </a:rPr>
              <a:t> </a:t>
            </a:r>
            <a:r>
              <a:rPr lang="en-US" sz="900" dirty="0">
                <a:latin typeface="Calibri"/>
                <a:cs typeface="Calibri"/>
              </a:rPr>
              <a:t>manage</a:t>
            </a:r>
            <a:r>
              <a:rPr lang="en-US" sz="900" spc="-15" dirty="0">
                <a:latin typeface="Calibri"/>
                <a:cs typeface="Calibri"/>
              </a:rPr>
              <a:t> </a:t>
            </a:r>
            <a:r>
              <a:rPr lang="en-US" sz="900" dirty="0">
                <a:latin typeface="Calibri"/>
                <a:cs typeface="Calibri"/>
              </a:rPr>
              <a:t>the</a:t>
            </a:r>
            <a:r>
              <a:rPr lang="en-US" sz="900" spc="-5" dirty="0">
                <a:latin typeface="Calibri"/>
                <a:cs typeface="Calibri"/>
              </a:rPr>
              <a:t> </a:t>
            </a:r>
            <a:r>
              <a:rPr lang="en-US" sz="900" dirty="0">
                <a:latin typeface="Calibri"/>
                <a:cs typeface="Calibri"/>
              </a:rPr>
              <a:t>websites</a:t>
            </a:r>
            <a:r>
              <a:rPr lang="en-US" sz="900" spc="-20" dirty="0">
                <a:latin typeface="Calibri"/>
                <a:cs typeface="Calibri"/>
              </a:rPr>
              <a:t> </a:t>
            </a:r>
            <a:r>
              <a:rPr lang="en-US" sz="900" dirty="0">
                <a:latin typeface="Calibri"/>
                <a:cs typeface="Calibri"/>
              </a:rPr>
              <a:t>of</a:t>
            </a:r>
            <a:r>
              <a:rPr lang="en-US" sz="900" spc="-20" dirty="0">
                <a:latin typeface="Calibri"/>
                <a:cs typeface="Calibri"/>
              </a:rPr>
              <a:t> </a:t>
            </a:r>
            <a:r>
              <a:rPr lang="en-US" sz="900" spc="-10" dirty="0">
                <a:latin typeface="Calibri"/>
                <a:cs typeface="Calibri"/>
              </a:rPr>
              <a:t>clients.</a:t>
            </a:r>
            <a:endParaRPr lang="en-US" sz="900" dirty="0">
              <a:latin typeface="Calibri"/>
              <a:cs typeface="Calibri"/>
            </a:endParaRPr>
          </a:p>
          <a:p>
            <a:pPr marL="539115" marR="817880" indent="-169545">
              <a:lnSpc>
                <a:spcPct val="100000"/>
              </a:lnSpc>
              <a:buFont typeface="Arial"/>
              <a:buChar char="•"/>
              <a:tabLst>
                <a:tab pos="541020" algn="l"/>
              </a:tabLst>
            </a:pPr>
            <a:r>
              <a:rPr lang="en-US" sz="900" dirty="0">
                <a:latin typeface="Calibri"/>
                <a:cs typeface="Calibri"/>
              </a:rPr>
              <a:t>Develop</a:t>
            </a:r>
            <a:r>
              <a:rPr lang="en-US" sz="900" spc="-30" dirty="0">
                <a:latin typeface="Calibri"/>
                <a:cs typeface="Calibri"/>
              </a:rPr>
              <a:t> </a:t>
            </a:r>
            <a:r>
              <a:rPr lang="en-US" sz="900" dirty="0">
                <a:latin typeface="Calibri"/>
                <a:cs typeface="Calibri"/>
              </a:rPr>
              <a:t>over</a:t>
            </a:r>
            <a:r>
              <a:rPr lang="en-US" sz="900" spc="-25" dirty="0">
                <a:latin typeface="Calibri"/>
                <a:cs typeface="Calibri"/>
              </a:rPr>
              <a:t> </a:t>
            </a:r>
            <a:r>
              <a:rPr lang="en-US" sz="900" dirty="0">
                <a:latin typeface="Calibri"/>
                <a:cs typeface="Calibri"/>
              </a:rPr>
              <a:t>28</a:t>
            </a:r>
            <a:r>
              <a:rPr lang="en-US" sz="900" spc="-5" dirty="0">
                <a:latin typeface="Calibri"/>
                <a:cs typeface="Calibri"/>
              </a:rPr>
              <a:t> </a:t>
            </a:r>
            <a:r>
              <a:rPr lang="en-US" sz="900" dirty="0">
                <a:latin typeface="Calibri"/>
                <a:cs typeface="Calibri"/>
              </a:rPr>
              <a:t>website</a:t>
            </a:r>
            <a:r>
              <a:rPr lang="en-US" sz="900" spc="-25" dirty="0">
                <a:latin typeface="Calibri"/>
                <a:cs typeface="Calibri"/>
              </a:rPr>
              <a:t> </a:t>
            </a:r>
            <a:r>
              <a:rPr lang="en-US" sz="900" dirty="0">
                <a:latin typeface="Calibri"/>
                <a:cs typeface="Calibri"/>
              </a:rPr>
              <a:t>in</a:t>
            </a:r>
            <a:r>
              <a:rPr lang="en-US" sz="900" spc="-30" dirty="0">
                <a:latin typeface="Calibri"/>
                <a:cs typeface="Calibri"/>
              </a:rPr>
              <a:t> </a:t>
            </a:r>
            <a:r>
              <a:rPr lang="en-US" sz="900" dirty="0">
                <a:latin typeface="Calibri"/>
                <a:cs typeface="Calibri"/>
              </a:rPr>
              <a:t>ecommerce,</a:t>
            </a:r>
            <a:r>
              <a:rPr lang="en-US" sz="900" spc="-15" dirty="0">
                <a:latin typeface="Calibri"/>
                <a:cs typeface="Calibri"/>
              </a:rPr>
              <a:t> </a:t>
            </a:r>
            <a:r>
              <a:rPr lang="en-US" sz="900" dirty="0">
                <a:latin typeface="Calibri"/>
                <a:cs typeface="Calibri"/>
              </a:rPr>
              <a:t>education</a:t>
            </a:r>
            <a:r>
              <a:rPr lang="en-US" sz="900" spc="-30" dirty="0">
                <a:latin typeface="Calibri"/>
                <a:cs typeface="Calibri"/>
              </a:rPr>
              <a:t> </a:t>
            </a:r>
            <a:r>
              <a:rPr lang="en-US" sz="900" dirty="0">
                <a:latin typeface="Calibri"/>
                <a:cs typeface="Calibri"/>
              </a:rPr>
              <a:t>,</a:t>
            </a:r>
            <a:r>
              <a:rPr lang="en-US" sz="900" spc="-15" dirty="0">
                <a:latin typeface="Calibri"/>
                <a:cs typeface="Calibri"/>
              </a:rPr>
              <a:t> </a:t>
            </a:r>
            <a:r>
              <a:rPr lang="en-US" sz="900" dirty="0">
                <a:latin typeface="Calibri"/>
                <a:cs typeface="Calibri"/>
              </a:rPr>
              <a:t>lab</a:t>
            </a:r>
            <a:r>
              <a:rPr lang="en-US" sz="900" spc="-25" dirty="0">
                <a:latin typeface="Calibri"/>
                <a:cs typeface="Calibri"/>
              </a:rPr>
              <a:t> </a:t>
            </a:r>
            <a:r>
              <a:rPr lang="en-US" sz="900" dirty="0">
                <a:latin typeface="Calibri"/>
                <a:cs typeface="Calibri"/>
              </a:rPr>
              <a:t>systems</a:t>
            </a:r>
            <a:r>
              <a:rPr lang="en-US" sz="900" spc="-30" dirty="0">
                <a:latin typeface="Calibri"/>
                <a:cs typeface="Calibri"/>
              </a:rPr>
              <a:t> </a:t>
            </a:r>
            <a:r>
              <a:rPr lang="en-US" sz="900" dirty="0">
                <a:latin typeface="Calibri"/>
                <a:cs typeface="Calibri"/>
              </a:rPr>
              <a:t>(Firebase,</a:t>
            </a:r>
            <a:r>
              <a:rPr lang="en-US" sz="900" spc="-30" dirty="0">
                <a:latin typeface="Calibri"/>
                <a:cs typeface="Calibri"/>
              </a:rPr>
              <a:t> </a:t>
            </a:r>
            <a:r>
              <a:rPr lang="en-US" sz="900" dirty="0">
                <a:latin typeface="Calibri"/>
                <a:cs typeface="Calibri"/>
              </a:rPr>
              <a:t>SQL</a:t>
            </a:r>
            <a:r>
              <a:rPr lang="en-US" sz="900" spc="-15" dirty="0">
                <a:latin typeface="Calibri"/>
                <a:cs typeface="Calibri"/>
              </a:rPr>
              <a:t> </a:t>
            </a:r>
            <a:r>
              <a:rPr lang="en-US" sz="900" dirty="0">
                <a:latin typeface="Calibri"/>
                <a:cs typeface="Calibri"/>
              </a:rPr>
              <a:t>Server,</a:t>
            </a:r>
            <a:r>
              <a:rPr lang="en-US" sz="900" spc="-10" dirty="0">
                <a:latin typeface="Calibri"/>
                <a:cs typeface="Calibri"/>
              </a:rPr>
              <a:t> </a:t>
            </a:r>
            <a:r>
              <a:rPr lang="en-US" sz="900" dirty="0" err="1">
                <a:latin typeface="Calibri"/>
                <a:cs typeface="Calibri"/>
              </a:rPr>
              <a:t>MongoDb</a:t>
            </a:r>
            <a:r>
              <a:rPr lang="en-US" sz="900" dirty="0">
                <a:latin typeface="Calibri"/>
                <a:cs typeface="Calibri"/>
              </a:rPr>
              <a:t>,</a:t>
            </a:r>
            <a:r>
              <a:rPr lang="en-US" sz="900" spc="-25" dirty="0">
                <a:latin typeface="Calibri"/>
                <a:cs typeface="Calibri"/>
              </a:rPr>
              <a:t> </a:t>
            </a:r>
            <a:r>
              <a:rPr lang="en-US" sz="900" spc="-10" dirty="0" err="1">
                <a:latin typeface="Calibri"/>
                <a:cs typeface="Calibri"/>
              </a:rPr>
              <a:t>.Net</a:t>
            </a:r>
            <a:r>
              <a:rPr lang="en-US" sz="900" spc="-10" dirty="0">
                <a:latin typeface="Calibri"/>
                <a:cs typeface="Calibri"/>
              </a:rPr>
              <a:t>, Angular).</a:t>
            </a:r>
            <a:endParaRPr lang="en-US" sz="900" dirty="0">
              <a:latin typeface="Calibri"/>
              <a:cs typeface="Calibri"/>
            </a:endParaRPr>
          </a:p>
          <a:p>
            <a:pPr marL="539115" indent="-169545">
              <a:lnSpc>
                <a:spcPct val="100000"/>
              </a:lnSpc>
              <a:buFont typeface="Arial"/>
              <a:buChar char="•"/>
              <a:tabLst>
                <a:tab pos="539115" algn="l"/>
              </a:tabLst>
            </a:pPr>
            <a:r>
              <a:rPr lang="en-US" sz="900" dirty="0">
                <a:latin typeface="Calibri"/>
                <a:cs typeface="Calibri"/>
              </a:rPr>
              <a:t>Design </a:t>
            </a:r>
            <a:r>
              <a:rPr lang="en-US" sz="900" spc="-10" dirty="0">
                <a:latin typeface="Calibri"/>
                <a:cs typeface="Calibri"/>
              </a:rPr>
              <a:t>Blockchain/</a:t>
            </a:r>
            <a:r>
              <a:rPr lang="en-US" sz="900" spc="-10" dirty="0" err="1">
                <a:latin typeface="Calibri"/>
                <a:cs typeface="Calibri"/>
              </a:rPr>
              <a:t>MongoDb</a:t>
            </a:r>
            <a:r>
              <a:rPr lang="en-US" sz="900" spc="-10" dirty="0">
                <a:latin typeface="Calibri"/>
                <a:cs typeface="Calibri"/>
              </a:rPr>
              <a:t> </a:t>
            </a:r>
            <a:r>
              <a:rPr lang="en-US" sz="900" dirty="0">
                <a:latin typeface="Calibri"/>
                <a:cs typeface="Calibri"/>
              </a:rPr>
              <a:t>system to</a:t>
            </a:r>
            <a:r>
              <a:rPr lang="en-US" sz="900" spc="15" dirty="0">
                <a:latin typeface="Calibri"/>
                <a:cs typeface="Calibri"/>
              </a:rPr>
              <a:t> </a:t>
            </a:r>
            <a:r>
              <a:rPr lang="en-US" sz="900" dirty="0">
                <a:latin typeface="Calibri"/>
                <a:cs typeface="Calibri"/>
              </a:rPr>
              <a:t>manage</a:t>
            </a:r>
            <a:r>
              <a:rPr lang="en-US" sz="900" spc="5" dirty="0">
                <a:latin typeface="Calibri"/>
                <a:cs typeface="Calibri"/>
              </a:rPr>
              <a:t> </a:t>
            </a:r>
            <a:r>
              <a:rPr lang="en-US" sz="900" spc="-10" dirty="0">
                <a:latin typeface="Calibri"/>
                <a:cs typeface="Calibri"/>
              </a:rPr>
              <a:t>projects.</a:t>
            </a:r>
            <a:endParaRPr lang="en-US" sz="900" dirty="0">
              <a:latin typeface="Calibri"/>
              <a:cs typeface="Calibri"/>
            </a:endParaRPr>
          </a:p>
        </p:txBody>
      </p:sp>
      <p:cxnSp>
        <p:nvCxnSpPr>
          <p:cNvPr id="45" name="Straight Connector 44">
            <a:extLst>
              <a:ext uri="{FF2B5EF4-FFF2-40B4-BE49-F238E27FC236}">
                <a16:creationId xmlns:a16="http://schemas.microsoft.com/office/drawing/2014/main" id="{42530011-FD5B-0A0F-754B-E4D7A5620720}"/>
              </a:ext>
            </a:extLst>
          </p:cNvPr>
          <p:cNvCxnSpPr/>
          <p:nvPr/>
        </p:nvCxnSpPr>
        <p:spPr>
          <a:xfrm>
            <a:off x="114300" y="6019800"/>
            <a:ext cx="6629400" cy="0"/>
          </a:xfrm>
          <a:prstGeom prst="line">
            <a:avLst/>
          </a:prstGeom>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C5451576-64B5-4C57-A872-636DD30DE3E3}"/>
              </a:ext>
            </a:extLst>
          </p:cNvPr>
          <p:cNvSpPr/>
          <p:nvPr/>
        </p:nvSpPr>
        <p:spPr>
          <a:xfrm>
            <a:off x="114300" y="6019800"/>
            <a:ext cx="1175322" cy="338554"/>
          </a:xfrm>
          <a:prstGeom prst="rect">
            <a:avLst/>
          </a:prstGeom>
          <a:noFill/>
        </p:spPr>
        <p:txBody>
          <a:bodyPr wrap="none" lIns="91440" tIns="45720" rIns="91440" bIns="45720">
            <a:spAutoFit/>
          </a:bodyPr>
          <a:lstStyle/>
          <a:p>
            <a:pPr algn="ctr" rtl="0"/>
            <a:r>
              <a:rPr lang="en-US" sz="1600" b="1" cap="none" spc="0" dirty="0">
                <a:ln w="0"/>
                <a:solidFill>
                  <a:schemeClr val="tx1"/>
                </a:solidFill>
                <a:effectLst>
                  <a:outerShdw blurRad="38100" dist="19050" dir="2700000" algn="tl" rotWithShape="0">
                    <a:schemeClr val="dk1">
                      <a:alpha val="40000"/>
                    </a:schemeClr>
                  </a:outerShdw>
                </a:effectLst>
              </a:rPr>
              <a:t>Education</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48" name="TextBox 47">
            <a:extLst>
              <a:ext uri="{FF2B5EF4-FFF2-40B4-BE49-F238E27FC236}">
                <a16:creationId xmlns:a16="http://schemas.microsoft.com/office/drawing/2014/main" id="{BD81D44F-684C-7A44-6F02-67E026E70F35}"/>
              </a:ext>
            </a:extLst>
          </p:cNvPr>
          <p:cNvSpPr txBox="1"/>
          <p:nvPr/>
        </p:nvSpPr>
        <p:spPr>
          <a:xfrm>
            <a:off x="138700" y="6266849"/>
            <a:ext cx="6562725" cy="430887"/>
          </a:xfrm>
          <a:prstGeom prst="rect">
            <a:avLst/>
          </a:prstGeom>
          <a:noFill/>
        </p:spPr>
        <p:txBody>
          <a:bodyPr wrap="square">
            <a:spAutoFit/>
          </a:bodyPr>
          <a:lstStyle/>
          <a:p>
            <a:pPr marL="153035" marR="43180">
              <a:lnSpc>
                <a:spcPct val="100000"/>
              </a:lnSpc>
              <a:spcBef>
                <a:spcPts val="229"/>
              </a:spcBef>
            </a:pPr>
            <a:r>
              <a:rPr lang="en-US" sz="1050" dirty="0">
                <a:solidFill>
                  <a:srgbClr val="0D0D0D"/>
                </a:solidFill>
                <a:latin typeface="Calibri"/>
                <a:cs typeface="Calibri"/>
              </a:rPr>
              <a:t>Bachelor's</a:t>
            </a:r>
            <a:r>
              <a:rPr lang="en-US" sz="1050" spc="-35" dirty="0">
                <a:solidFill>
                  <a:srgbClr val="0D0D0D"/>
                </a:solidFill>
                <a:latin typeface="Calibri"/>
                <a:cs typeface="Calibri"/>
              </a:rPr>
              <a:t> </a:t>
            </a:r>
            <a:r>
              <a:rPr lang="en-US" sz="1050" dirty="0">
                <a:solidFill>
                  <a:srgbClr val="0D0D0D"/>
                </a:solidFill>
                <a:latin typeface="Calibri"/>
                <a:cs typeface="Calibri"/>
              </a:rPr>
              <a:t>Degree</a:t>
            </a:r>
            <a:r>
              <a:rPr lang="en-US" sz="1050" spc="-10" dirty="0">
                <a:solidFill>
                  <a:srgbClr val="0D0D0D"/>
                </a:solidFill>
                <a:latin typeface="Calibri"/>
                <a:cs typeface="Calibri"/>
              </a:rPr>
              <a:t> </a:t>
            </a:r>
            <a:r>
              <a:rPr lang="en-US" sz="1050" dirty="0">
                <a:solidFill>
                  <a:srgbClr val="0D0D0D"/>
                </a:solidFill>
                <a:latin typeface="Calibri"/>
                <a:cs typeface="Calibri"/>
              </a:rPr>
              <a:t>in</a:t>
            </a:r>
            <a:r>
              <a:rPr lang="en-US" sz="1050" spc="-35" dirty="0">
                <a:solidFill>
                  <a:srgbClr val="0D0D0D"/>
                </a:solidFill>
                <a:latin typeface="Calibri"/>
                <a:cs typeface="Calibri"/>
              </a:rPr>
              <a:t> </a:t>
            </a:r>
            <a:r>
              <a:rPr lang="en-US" sz="1050" dirty="0">
                <a:solidFill>
                  <a:srgbClr val="0D0D0D"/>
                </a:solidFill>
                <a:latin typeface="Calibri"/>
                <a:cs typeface="Calibri"/>
              </a:rPr>
              <a:t>Computer</a:t>
            </a:r>
            <a:r>
              <a:rPr lang="en-US" sz="1050" spc="-15" dirty="0">
                <a:solidFill>
                  <a:srgbClr val="0D0D0D"/>
                </a:solidFill>
                <a:latin typeface="Calibri"/>
                <a:cs typeface="Calibri"/>
              </a:rPr>
              <a:t> </a:t>
            </a:r>
            <a:r>
              <a:rPr lang="en-US" sz="1050" dirty="0">
                <a:solidFill>
                  <a:srgbClr val="0D0D0D"/>
                </a:solidFill>
                <a:latin typeface="Calibri"/>
                <a:cs typeface="Calibri"/>
              </a:rPr>
              <a:t>Information</a:t>
            </a:r>
            <a:r>
              <a:rPr lang="en-US" sz="1050" spc="-40" dirty="0">
                <a:solidFill>
                  <a:srgbClr val="0D0D0D"/>
                </a:solidFill>
                <a:latin typeface="Calibri"/>
                <a:cs typeface="Calibri"/>
              </a:rPr>
              <a:t> </a:t>
            </a:r>
            <a:r>
              <a:rPr lang="en-US" sz="1050" dirty="0">
                <a:solidFill>
                  <a:srgbClr val="0D0D0D"/>
                </a:solidFill>
                <a:latin typeface="Calibri"/>
                <a:cs typeface="Calibri"/>
              </a:rPr>
              <a:t>Systems</a:t>
            </a:r>
            <a:r>
              <a:rPr lang="en-US" sz="1050" spc="-30" dirty="0">
                <a:solidFill>
                  <a:srgbClr val="0D0D0D"/>
                </a:solidFill>
                <a:latin typeface="Calibri"/>
                <a:cs typeface="Calibri"/>
              </a:rPr>
              <a:t> </a:t>
            </a:r>
            <a:r>
              <a:rPr lang="en-US" sz="1050" dirty="0">
                <a:solidFill>
                  <a:srgbClr val="0D0D0D"/>
                </a:solidFill>
                <a:latin typeface="Calibri"/>
                <a:cs typeface="Calibri"/>
              </a:rPr>
              <a:t>from</a:t>
            </a:r>
            <a:r>
              <a:rPr lang="en-US" sz="1050" spc="-30" dirty="0">
                <a:solidFill>
                  <a:srgbClr val="0D0D0D"/>
                </a:solidFill>
                <a:latin typeface="Calibri"/>
                <a:cs typeface="Calibri"/>
              </a:rPr>
              <a:t> </a:t>
            </a:r>
            <a:r>
              <a:rPr lang="en-US" sz="1050" dirty="0">
                <a:solidFill>
                  <a:srgbClr val="0D0D0D"/>
                </a:solidFill>
                <a:latin typeface="Calibri"/>
                <a:cs typeface="Calibri"/>
              </a:rPr>
              <a:t>Mansoura</a:t>
            </a:r>
            <a:r>
              <a:rPr lang="en-US" sz="1050" spc="-40" dirty="0">
                <a:solidFill>
                  <a:srgbClr val="0D0D0D"/>
                </a:solidFill>
                <a:latin typeface="Calibri"/>
                <a:cs typeface="Calibri"/>
              </a:rPr>
              <a:t> </a:t>
            </a:r>
            <a:r>
              <a:rPr lang="en-US" sz="1050" dirty="0">
                <a:solidFill>
                  <a:srgbClr val="0D0D0D"/>
                </a:solidFill>
                <a:latin typeface="Calibri"/>
                <a:cs typeface="Calibri"/>
              </a:rPr>
              <a:t>University,</a:t>
            </a:r>
            <a:r>
              <a:rPr lang="en-US" sz="1050" spc="-40" dirty="0">
                <a:solidFill>
                  <a:srgbClr val="0D0D0D"/>
                </a:solidFill>
                <a:latin typeface="Calibri"/>
                <a:cs typeface="Calibri"/>
              </a:rPr>
              <a:t> </a:t>
            </a:r>
            <a:r>
              <a:rPr lang="en-US" sz="1050" dirty="0">
                <a:solidFill>
                  <a:srgbClr val="0D0D0D"/>
                </a:solidFill>
                <a:latin typeface="Calibri"/>
                <a:cs typeface="Calibri"/>
              </a:rPr>
              <a:t>awarded</a:t>
            </a:r>
            <a:r>
              <a:rPr lang="en-US" sz="1050" spc="-25" dirty="0">
                <a:solidFill>
                  <a:srgbClr val="0D0D0D"/>
                </a:solidFill>
                <a:latin typeface="Calibri"/>
                <a:cs typeface="Calibri"/>
              </a:rPr>
              <a:t> </a:t>
            </a:r>
            <a:r>
              <a:rPr lang="en-US" sz="1050" dirty="0">
                <a:solidFill>
                  <a:srgbClr val="0D0D0D"/>
                </a:solidFill>
                <a:latin typeface="Calibri"/>
                <a:cs typeface="Calibri"/>
              </a:rPr>
              <a:t>with</a:t>
            </a:r>
            <a:r>
              <a:rPr lang="en-US" sz="1050" spc="-25" dirty="0">
                <a:solidFill>
                  <a:srgbClr val="0D0D0D"/>
                </a:solidFill>
                <a:latin typeface="Calibri"/>
                <a:cs typeface="Calibri"/>
              </a:rPr>
              <a:t> </a:t>
            </a:r>
            <a:r>
              <a:rPr lang="en-US" sz="1050" dirty="0">
                <a:solidFill>
                  <a:srgbClr val="0D0D0D"/>
                </a:solidFill>
                <a:latin typeface="Calibri"/>
                <a:cs typeface="Calibri"/>
              </a:rPr>
              <a:t>distinction</a:t>
            </a:r>
            <a:r>
              <a:rPr lang="en-US" sz="1050" spc="-45" dirty="0">
                <a:solidFill>
                  <a:srgbClr val="0D0D0D"/>
                </a:solidFill>
                <a:latin typeface="Calibri"/>
                <a:cs typeface="Calibri"/>
              </a:rPr>
              <a:t> </a:t>
            </a:r>
            <a:r>
              <a:rPr lang="en-US" sz="1050" dirty="0">
                <a:solidFill>
                  <a:srgbClr val="0D0D0D"/>
                </a:solidFill>
                <a:latin typeface="Calibri"/>
                <a:cs typeface="Calibri"/>
              </a:rPr>
              <a:t>and</a:t>
            </a:r>
            <a:r>
              <a:rPr lang="en-US" sz="1050" spc="-25" dirty="0">
                <a:solidFill>
                  <a:srgbClr val="0D0D0D"/>
                </a:solidFill>
                <a:latin typeface="Calibri"/>
                <a:cs typeface="Calibri"/>
              </a:rPr>
              <a:t> </a:t>
            </a:r>
            <a:r>
              <a:rPr lang="en-US" sz="1050" dirty="0">
                <a:solidFill>
                  <a:srgbClr val="0D0D0D"/>
                </a:solidFill>
                <a:latin typeface="Calibri"/>
                <a:cs typeface="Calibri"/>
              </a:rPr>
              <a:t>honors</a:t>
            </a:r>
            <a:r>
              <a:rPr lang="en-US" sz="1050" spc="-35" dirty="0">
                <a:solidFill>
                  <a:srgbClr val="0D0D0D"/>
                </a:solidFill>
                <a:latin typeface="Calibri"/>
                <a:cs typeface="Calibri"/>
              </a:rPr>
              <a:t> </a:t>
            </a:r>
            <a:r>
              <a:rPr lang="en-US" sz="1050" dirty="0">
                <a:solidFill>
                  <a:srgbClr val="0D0D0D"/>
                </a:solidFill>
                <a:latin typeface="Calibri"/>
                <a:cs typeface="Calibri"/>
              </a:rPr>
              <a:t>in</a:t>
            </a:r>
            <a:r>
              <a:rPr lang="en-US" sz="1050" spc="-20" dirty="0">
                <a:solidFill>
                  <a:srgbClr val="0D0D0D"/>
                </a:solidFill>
                <a:latin typeface="Calibri"/>
                <a:cs typeface="Calibri"/>
              </a:rPr>
              <a:t> </a:t>
            </a:r>
            <a:r>
              <a:rPr lang="en-US" sz="1050" spc="-10" dirty="0">
                <a:solidFill>
                  <a:srgbClr val="0D0D0D"/>
                </a:solidFill>
                <a:latin typeface="Calibri"/>
                <a:cs typeface="Calibri"/>
              </a:rPr>
              <a:t>2020. </a:t>
            </a:r>
            <a:r>
              <a:rPr lang="en-US" sz="1050" dirty="0">
                <a:solidFill>
                  <a:srgbClr val="0D0D0D"/>
                </a:solidFill>
                <a:latin typeface="Calibri"/>
                <a:cs typeface="Calibri"/>
              </a:rPr>
              <a:t>Ranked</a:t>
            </a:r>
            <a:r>
              <a:rPr lang="en-US" sz="1050" spc="-20" dirty="0">
                <a:solidFill>
                  <a:srgbClr val="0D0D0D"/>
                </a:solidFill>
                <a:latin typeface="Calibri"/>
                <a:cs typeface="Calibri"/>
              </a:rPr>
              <a:t> </a:t>
            </a:r>
            <a:r>
              <a:rPr lang="en-US" sz="1050" dirty="0">
                <a:solidFill>
                  <a:srgbClr val="0D0D0D"/>
                </a:solidFill>
                <a:latin typeface="Calibri"/>
                <a:cs typeface="Calibri"/>
              </a:rPr>
              <a:t>3</a:t>
            </a:r>
            <a:r>
              <a:rPr lang="en-US" sz="1050" baseline="25641" dirty="0">
                <a:solidFill>
                  <a:srgbClr val="0D0D0D"/>
                </a:solidFill>
                <a:latin typeface="Calibri"/>
                <a:cs typeface="Calibri"/>
              </a:rPr>
              <a:t>rd</a:t>
            </a:r>
            <a:r>
              <a:rPr lang="en-US" sz="1050" spc="112" baseline="25641" dirty="0">
                <a:solidFill>
                  <a:srgbClr val="0D0D0D"/>
                </a:solidFill>
                <a:latin typeface="Calibri"/>
                <a:cs typeface="Calibri"/>
              </a:rPr>
              <a:t> </a:t>
            </a:r>
            <a:r>
              <a:rPr lang="en-US" sz="1050" dirty="0">
                <a:solidFill>
                  <a:srgbClr val="0D0D0D"/>
                </a:solidFill>
                <a:latin typeface="Calibri"/>
                <a:cs typeface="Calibri"/>
              </a:rPr>
              <a:t>in</a:t>
            </a:r>
            <a:r>
              <a:rPr lang="en-US" sz="1050" spc="-10" dirty="0">
                <a:solidFill>
                  <a:srgbClr val="0D0D0D"/>
                </a:solidFill>
                <a:latin typeface="Calibri"/>
                <a:cs typeface="Calibri"/>
              </a:rPr>
              <a:t> </a:t>
            </a:r>
            <a:r>
              <a:rPr lang="en-US" sz="1050" dirty="0">
                <a:solidFill>
                  <a:srgbClr val="0D0D0D"/>
                </a:solidFill>
                <a:latin typeface="Calibri"/>
                <a:cs typeface="Calibri"/>
              </a:rPr>
              <a:t>my</a:t>
            </a:r>
            <a:r>
              <a:rPr lang="en-US" sz="1050" spc="-5" dirty="0">
                <a:solidFill>
                  <a:srgbClr val="0D0D0D"/>
                </a:solidFill>
                <a:latin typeface="Calibri"/>
                <a:cs typeface="Calibri"/>
              </a:rPr>
              <a:t> </a:t>
            </a:r>
            <a:r>
              <a:rPr lang="en-US" sz="1050" spc="-10" dirty="0">
                <a:solidFill>
                  <a:srgbClr val="0D0D0D"/>
                </a:solidFill>
                <a:latin typeface="Calibri"/>
                <a:cs typeface="Calibri"/>
              </a:rPr>
              <a:t>class.</a:t>
            </a:r>
            <a:endParaRPr lang="en-US" sz="1050" dirty="0">
              <a:latin typeface="Calibri"/>
              <a:cs typeface="Calibri"/>
            </a:endParaRPr>
          </a:p>
        </p:txBody>
      </p:sp>
      <p:cxnSp>
        <p:nvCxnSpPr>
          <p:cNvPr id="49" name="Straight Connector 48">
            <a:extLst>
              <a:ext uri="{FF2B5EF4-FFF2-40B4-BE49-F238E27FC236}">
                <a16:creationId xmlns:a16="http://schemas.microsoft.com/office/drawing/2014/main" id="{21243DDD-074D-90D0-0845-B0051624FD5F}"/>
              </a:ext>
            </a:extLst>
          </p:cNvPr>
          <p:cNvCxnSpPr/>
          <p:nvPr/>
        </p:nvCxnSpPr>
        <p:spPr>
          <a:xfrm>
            <a:off x="114300" y="6697736"/>
            <a:ext cx="6629400" cy="0"/>
          </a:xfrm>
          <a:prstGeom prst="line">
            <a:avLst/>
          </a:prstGeom>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9A385F90-45CB-B413-B0BA-BD4392F0CC9B}"/>
              </a:ext>
            </a:extLst>
          </p:cNvPr>
          <p:cNvSpPr/>
          <p:nvPr/>
        </p:nvSpPr>
        <p:spPr>
          <a:xfrm>
            <a:off x="124719" y="6736175"/>
            <a:ext cx="1154483" cy="338554"/>
          </a:xfrm>
          <a:prstGeom prst="rect">
            <a:avLst/>
          </a:prstGeom>
          <a:noFill/>
        </p:spPr>
        <p:txBody>
          <a:bodyPr wrap="none" lIns="91440" tIns="45720" rIns="91440" bIns="45720">
            <a:spAutoFit/>
          </a:bodyPr>
          <a:lstStyle/>
          <a:p>
            <a:pPr algn="ctr" rtl="0"/>
            <a:r>
              <a:rPr lang="en-US" sz="1600" b="1" cap="none" spc="0" dirty="0">
                <a:ln w="0"/>
                <a:solidFill>
                  <a:schemeClr val="tx1"/>
                </a:solidFill>
                <a:effectLst>
                  <a:outerShdw blurRad="38100" dist="19050" dir="2700000" algn="tl" rotWithShape="0">
                    <a:schemeClr val="dk1">
                      <a:alpha val="40000"/>
                    </a:schemeClr>
                  </a:outerShdw>
                </a:effectLst>
              </a:rPr>
              <a:t>Key Skills</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1048" name="Picture 24" descr="What is Dot Net - Providing Latest Tech News - Wellcreator">
            <a:extLst>
              <a:ext uri="{FF2B5EF4-FFF2-40B4-BE49-F238E27FC236}">
                <a16:creationId xmlns:a16="http://schemas.microsoft.com/office/drawing/2014/main" id="{80BFA8D0-4FFA-F97D-4189-5D7EB249FBA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1969" y="7235300"/>
            <a:ext cx="305540" cy="27434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Angular - YouTube">
            <a:extLst>
              <a:ext uri="{FF2B5EF4-FFF2-40B4-BE49-F238E27FC236}">
                <a16:creationId xmlns:a16="http://schemas.microsoft.com/office/drawing/2014/main" id="{AFD70014-58A8-1C4A-BFFF-291A737A74F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98487" y="7919593"/>
            <a:ext cx="338554" cy="33855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مايكروسوفت أزور - ويكيبيديا">
            <a:extLst>
              <a:ext uri="{FF2B5EF4-FFF2-40B4-BE49-F238E27FC236}">
                <a16:creationId xmlns:a16="http://schemas.microsoft.com/office/drawing/2014/main" id="{04FB57D0-0E94-B6C4-3AE3-FA81B92C530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4428" y="8354513"/>
            <a:ext cx="338555" cy="33855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Technology icon SVG Vector &amp; PNG Free Download | UXWing">
            <a:extLst>
              <a:ext uri="{FF2B5EF4-FFF2-40B4-BE49-F238E27FC236}">
                <a16:creationId xmlns:a16="http://schemas.microsoft.com/office/drawing/2014/main" id="{5D23C7AF-13B5-10F5-75CA-AD4614D05B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02612" y="9047277"/>
            <a:ext cx="338554" cy="337049"/>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Rounded Corners 50">
            <a:extLst>
              <a:ext uri="{FF2B5EF4-FFF2-40B4-BE49-F238E27FC236}">
                <a16:creationId xmlns:a16="http://schemas.microsoft.com/office/drawing/2014/main" id="{358CD0EB-BD4F-C8DE-A8CE-F7C4ED4E893B}"/>
              </a:ext>
            </a:extLst>
          </p:cNvPr>
          <p:cNvSpPr/>
          <p:nvPr/>
        </p:nvSpPr>
        <p:spPr>
          <a:xfrm>
            <a:off x="750551" y="7263784"/>
            <a:ext cx="5741093" cy="52097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900" b="1" dirty="0">
                <a:cs typeface="Calibri"/>
              </a:rPr>
              <a:t>Dotnet(</a:t>
            </a:r>
            <a:r>
              <a:rPr lang="en-US" sz="900" b="1" spc="-45" dirty="0">
                <a:cs typeface="Calibri"/>
              </a:rPr>
              <a:t> ASPIRE ,</a:t>
            </a:r>
            <a:r>
              <a:rPr lang="en-US" sz="900" b="1" dirty="0">
                <a:cs typeface="Calibri"/>
              </a:rPr>
              <a:t>MAUI,</a:t>
            </a:r>
            <a:r>
              <a:rPr lang="en-US" sz="900" b="1" spc="145" dirty="0">
                <a:cs typeface="Calibri"/>
              </a:rPr>
              <a:t> </a:t>
            </a:r>
            <a:r>
              <a:rPr lang="en-US" sz="900" b="1" dirty="0">
                <a:cs typeface="Calibri"/>
              </a:rPr>
              <a:t>Blazor</a:t>
            </a:r>
            <a:r>
              <a:rPr lang="en-US" sz="900" b="1" spc="-30" dirty="0">
                <a:cs typeface="Calibri"/>
              </a:rPr>
              <a:t> </a:t>
            </a:r>
            <a:r>
              <a:rPr lang="en-US" sz="900" b="1" dirty="0">
                <a:cs typeface="Calibri"/>
              </a:rPr>
              <a:t>,</a:t>
            </a:r>
            <a:r>
              <a:rPr lang="en-US" sz="900" b="1" spc="-25" dirty="0">
                <a:cs typeface="Calibri"/>
              </a:rPr>
              <a:t> </a:t>
            </a:r>
            <a:r>
              <a:rPr lang="en-US" sz="900" b="1" spc="-10" dirty="0" err="1">
                <a:cs typeface="Calibri"/>
              </a:rPr>
              <a:t>AspNetCore</a:t>
            </a:r>
            <a:r>
              <a:rPr lang="en-US" sz="900" b="1" spc="-20" dirty="0">
                <a:cs typeface="Calibri"/>
              </a:rPr>
              <a:t> </a:t>
            </a:r>
            <a:r>
              <a:rPr lang="en-US" sz="900" b="1" dirty="0">
                <a:cs typeface="Calibri"/>
              </a:rPr>
              <a:t>{MVC,</a:t>
            </a:r>
            <a:r>
              <a:rPr lang="en-US" sz="900" b="1" spc="-10" dirty="0">
                <a:cs typeface="Calibri"/>
              </a:rPr>
              <a:t> </a:t>
            </a:r>
            <a:r>
              <a:rPr lang="en-US" sz="900" b="1" dirty="0">
                <a:cs typeface="Calibri"/>
              </a:rPr>
              <a:t>Rest,</a:t>
            </a:r>
            <a:r>
              <a:rPr lang="en-US" sz="900" b="1" spc="-15" dirty="0">
                <a:cs typeface="Calibri"/>
              </a:rPr>
              <a:t> </a:t>
            </a:r>
            <a:r>
              <a:rPr lang="en-US" sz="900" b="1" dirty="0" err="1">
                <a:cs typeface="Calibri"/>
              </a:rPr>
              <a:t>GraphQL</a:t>
            </a:r>
            <a:r>
              <a:rPr lang="en-US" sz="900" b="1" dirty="0">
                <a:cs typeface="Calibri"/>
              </a:rPr>
              <a:t>,</a:t>
            </a:r>
            <a:r>
              <a:rPr lang="en-US" sz="900" b="1" spc="-5" dirty="0">
                <a:cs typeface="Calibri"/>
              </a:rPr>
              <a:t> </a:t>
            </a:r>
            <a:r>
              <a:rPr lang="en-US" sz="900" b="1" dirty="0" err="1">
                <a:cs typeface="Calibri"/>
              </a:rPr>
              <a:t>gRPCs</a:t>
            </a:r>
            <a:r>
              <a:rPr lang="en-US" sz="900" b="1" dirty="0">
                <a:cs typeface="Calibri"/>
              </a:rPr>
              <a:t>}</a:t>
            </a:r>
            <a:r>
              <a:rPr lang="en-US" sz="900" b="1" spc="-15" dirty="0">
                <a:cs typeface="Calibri"/>
              </a:rPr>
              <a:t> </a:t>
            </a:r>
            <a:r>
              <a:rPr lang="en-US" sz="900" b="1" dirty="0">
                <a:cs typeface="Calibri"/>
              </a:rPr>
              <a:t>,</a:t>
            </a:r>
            <a:r>
              <a:rPr lang="en-US" sz="900" b="1" spc="-25" dirty="0">
                <a:cs typeface="Calibri"/>
              </a:rPr>
              <a:t> </a:t>
            </a:r>
            <a:r>
              <a:rPr lang="en-US" sz="900" b="1" dirty="0">
                <a:cs typeface="Calibri"/>
              </a:rPr>
              <a:t>WPF,</a:t>
            </a:r>
            <a:r>
              <a:rPr lang="en-US" sz="900" b="1" spc="-25" dirty="0">
                <a:cs typeface="Calibri"/>
              </a:rPr>
              <a:t> </a:t>
            </a:r>
            <a:r>
              <a:rPr lang="en-US" sz="900" b="1" dirty="0">
                <a:cs typeface="Calibri"/>
              </a:rPr>
              <a:t>UWP</a:t>
            </a:r>
            <a:r>
              <a:rPr lang="en-US" sz="900" b="1" spc="-25" dirty="0">
                <a:cs typeface="Calibri"/>
              </a:rPr>
              <a:t> </a:t>
            </a:r>
            <a:r>
              <a:rPr lang="en-US" sz="900" b="1" dirty="0">
                <a:cs typeface="Calibri"/>
              </a:rPr>
              <a:t>,</a:t>
            </a:r>
            <a:r>
              <a:rPr lang="en-US" sz="900" b="1" dirty="0" err="1">
                <a:cs typeface="Calibri"/>
              </a:rPr>
              <a:t>EfCore</a:t>
            </a:r>
            <a:r>
              <a:rPr lang="en-US" sz="900" b="1" dirty="0">
                <a:cs typeface="Calibri"/>
              </a:rPr>
              <a:t>,</a:t>
            </a:r>
            <a:r>
              <a:rPr lang="en-US" sz="900" b="1" spc="-10" dirty="0">
                <a:cs typeface="Calibri"/>
              </a:rPr>
              <a:t> </a:t>
            </a:r>
            <a:r>
              <a:rPr lang="en-US" sz="900" b="1" dirty="0" err="1">
                <a:cs typeface="Calibri"/>
              </a:rPr>
              <a:t>MQTTNet</a:t>
            </a:r>
            <a:r>
              <a:rPr lang="en-US" sz="900" b="1" dirty="0">
                <a:cs typeface="Calibri"/>
              </a:rPr>
              <a:t>,</a:t>
            </a:r>
            <a:r>
              <a:rPr lang="en-US" sz="900" b="1" spc="-15" dirty="0">
                <a:cs typeface="Calibri"/>
              </a:rPr>
              <a:t> </a:t>
            </a:r>
            <a:r>
              <a:rPr lang="en-US" sz="900" b="1" dirty="0">
                <a:cs typeface="Calibri"/>
              </a:rPr>
              <a:t>Kafka,</a:t>
            </a:r>
            <a:r>
              <a:rPr lang="en-US" sz="900" b="1" spc="140" dirty="0">
                <a:cs typeface="Calibri"/>
              </a:rPr>
              <a:t> </a:t>
            </a:r>
            <a:r>
              <a:rPr lang="en-US" sz="900" b="1" dirty="0" err="1">
                <a:cs typeface="Calibri"/>
              </a:rPr>
              <a:t>ReactiveX</a:t>
            </a:r>
            <a:r>
              <a:rPr lang="en-US" sz="900" b="1" dirty="0">
                <a:cs typeface="Calibri"/>
              </a:rPr>
              <a:t>,</a:t>
            </a:r>
            <a:r>
              <a:rPr lang="en-US" sz="900" b="1" spc="-20" dirty="0">
                <a:cs typeface="Calibri"/>
              </a:rPr>
              <a:t> </a:t>
            </a:r>
            <a:r>
              <a:rPr lang="en-US" sz="900" b="1" dirty="0">
                <a:cs typeface="Calibri"/>
              </a:rPr>
              <a:t>Azure</a:t>
            </a:r>
            <a:r>
              <a:rPr lang="en-US" sz="900" b="1" spc="-30" dirty="0">
                <a:cs typeface="Calibri"/>
              </a:rPr>
              <a:t> </a:t>
            </a:r>
            <a:r>
              <a:rPr lang="en-US" sz="900" b="1" spc="-10" dirty="0">
                <a:cs typeface="Calibri"/>
              </a:rPr>
              <a:t>,Orleans,</a:t>
            </a:r>
            <a:r>
              <a:rPr lang="en-US" sz="900" b="1" spc="500" dirty="0">
                <a:cs typeface="Calibri"/>
              </a:rPr>
              <a:t> </a:t>
            </a:r>
            <a:r>
              <a:rPr lang="en-US" sz="900" b="1" dirty="0">
                <a:cs typeface="Calibri"/>
              </a:rPr>
              <a:t>DAPR,</a:t>
            </a:r>
            <a:r>
              <a:rPr lang="en-US" sz="900" b="1" spc="140" dirty="0">
                <a:cs typeface="Calibri"/>
              </a:rPr>
              <a:t> </a:t>
            </a:r>
            <a:r>
              <a:rPr lang="en-US" sz="900" b="1" dirty="0">
                <a:cs typeface="Calibri"/>
              </a:rPr>
              <a:t>Aspire, </a:t>
            </a:r>
            <a:r>
              <a:rPr lang="en-US" sz="900" b="1" spc="-10" dirty="0">
                <a:cs typeface="Calibri"/>
              </a:rPr>
              <a:t>YARP,</a:t>
            </a:r>
            <a:r>
              <a:rPr lang="en-US" sz="900" b="1" spc="-15" dirty="0">
                <a:cs typeface="Calibri"/>
              </a:rPr>
              <a:t> </a:t>
            </a:r>
            <a:r>
              <a:rPr lang="en-US" sz="900" b="1" dirty="0" err="1">
                <a:cs typeface="Calibri"/>
              </a:rPr>
              <a:t>Akka.Net</a:t>
            </a:r>
            <a:r>
              <a:rPr lang="en-US" sz="900" b="1" dirty="0">
                <a:cs typeface="Calibri"/>
              </a:rPr>
              <a:t>,</a:t>
            </a:r>
            <a:r>
              <a:rPr lang="en-US" sz="900" b="1" spc="-10" dirty="0">
                <a:cs typeface="Calibri"/>
              </a:rPr>
              <a:t> </a:t>
            </a:r>
            <a:r>
              <a:rPr lang="en-US" sz="900" b="1" dirty="0">
                <a:cs typeface="Calibri"/>
              </a:rPr>
              <a:t>Docker</a:t>
            </a:r>
            <a:r>
              <a:rPr lang="en-US" sz="900" b="1" spc="-25" dirty="0">
                <a:cs typeface="Calibri"/>
              </a:rPr>
              <a:t> </a:t>
            </a:r>
            <a:r>
              <a:rPr lang="en-US" sz="900" b="1" dirty="0">
                <a:cs typeface="Calibri"/>
              </a:rPr>
              <a:t>dotnet</a:t>
            </a:r>
            <a:r>
              <a:rPr lang="en-US" sz="900" b="1" spc="-30" dirty="0">
                <a:cs typeface="Calibri"/>
              </a:rPr>
              <a:t> </a:t>
            </a:r>
            <a:r>
              <a:rPr lang="en-US" sz="900" b="1" dirty="0">
                <a:cs typeface="Calibri"/>
              </a:rPr>
              <a:t>,</a:t>
            </a:r>
            <a:r>
              <a:rPr lang="en-US" sz="900" b="1" spc="-10" dirty="0">
                <a:cs typeface="Calibri"/>
              </a:rPr>
              <a:t> </a:t>
            </a:r>
            <a:r>
              <a:rPr lang="en-US" sz="900" b="1" dirty="0">
                <a:cs typeface="Calibri"/>
              </a:rPr>
              <a:t>Desktop,</a:t>
            </a:r>
            <a:r>
              <a:rPr lang="en-US" sz="900" b="1" spc="-15" dirty="0">
                <a:cs typeface="Calibri"/>
              </a:rPr>
              <a:t> </a:t>
            </a:r>
            <a:r>
              <a:rPr lang="en-US" sz="900" b="1" dirty="0">
                <a:cs typeface="Calibri"/>
              </a:rPr>
              <a:t>IOS,</a:t>
            </a:r>
            <a:r>
              <a:rPr lang="en-US" sz="900" b="1" spc="-15" dirty="0">
                <a:cs typeface="Calibri"/>
              </a:rPr>
              <a:t> </a:t>
            </a:r>
            <a:r>
              <a:rPr lang="en-US" sz="900" b="1" dirty="0">
                <a:cs typeface="Calibri"/>
              </a:rPr>
              <a:t>Android,</a:t>
            </a:r>
            <a:r>
              <a:rPr lang="en-US" sz="900" b="1" spc="-15" dirty="0">
                <a:cs typeface="Calibri"/>
              </a:rPr>
              <a:t> </a:t>
            </a:r>
            <a:r>
              <a:rPr lang="en-US" sz="900" b="1" spc="-10" dirty="0" err="1">
                <a:cs typeface="Calibri"/>
              </a:rPr>
              <a:t>ServiceStack</a:t>
            </a:r>
            <a:r>
              <a:rPr lang="en-US" sz="900" b="1" spc="-10" dirty="0">
                <a:cs typeface="Calibri"/>
              </a:rPr>
              <a:t>, </a:t>
            </a:r>
            <a:r>
              <a:rPr lang="en-US" sz="900" b="1" spc="-10" dirty="0" err="1">
                <a:cs typeface="Calibri"/>
              </a:rPr>
              <a:t>MassTransit</a:t>
            </a:r>
            <a:r>
              <a:rPr lang="en-US" sz="900" b="1" spc="-10" dirty="0">
                <a:cs typeface="Calibri"/>
              </a:rPr>
              <a:t>,</a:t>
            </a:r>
            <a:r>
              <a:rPr lang="en-US" sz="900" b="1" spc="5" dirty="0">
                <a:cs typeface="Calibri"/>
              </a:rPr>
              <a:t> </a:t>
            </a:r>
            <a:r>
              <a:rPr lang="en-US" sz="900" b="1" dirty="0">
                <a:cs typeface="Calibri"/>
              </a:rPr>
              <a:t>Azure</a:t>
            </a:r>
            <a:r>
              <a:rPr lang="en-US" sz="900" b="1" spc="-20" dirty="0">
                <a:cs typeface="Calibri"/>
              </a:rPr>
              <a:t> </a:t>
            </a:r>
            <a:r>
              <a:rPr lang="en-US" sz="900" b="1" dirty="0">
                <a:cs typeface="Calibri"/>
              </a:rPr>
              <a:t>Functions</a:t>
            </a:r>
            <a:r>
              <a:rPr lang="en-US" sz="900" b="1" spc="135" dirty="0">
                <a:cs typeface="Calibri"/>
              </a:rPr>
              <a:t> </a:t>
            </a:r>
            <a:r>
              <a:rPr lang="en-US" sz="900" b="1" spc="-50" dirty="0">
                <a:cs typeface="Calibri"/>
              </a:rPr>
              <a:t>)</a:t>
            </a:r>
            <a:endParaRPr lang="en-US" sz="900" dirty="0">
              <a:cs typeface="Calibri"/>
            </a:endParaRPr>
          </a:p>
          <a:p>
            <a:pPr algn="ctr"/>
            <a:endParaRPr lang="en-US" sz="500" dirty="0"/>
          </a:p>
        </p:txBody>
      </p:sp>
      <p:sp>
        <p:nvSpPr>
          <p:cNvPr id="52" name="Rectangle: Rounded Corners 51">
            <a:extLst>
              <a:ext uri="{FF2B5EF4-FFF2-40B4-BE49-F238E27FC236}">
                <a16:creationId xmlns:a16="http://schemas.microsoft.com/office/drawing/2014/main" id="{3CAB0E23-82C0-53ED-2C1F-1F026CC00E3B}"/>
              </a:ext>
            </a:extLst>
          </p:cNvPr>
          <p:cNvSpPr/>
          <p:nvPr/>
        </p:nvSpPr>
        <p:spPr>
          <a:xfrm>
            <a:off x="750551" y="7905516"/>
            <a:ext cx="5741093" cy="30317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900" b="1" dirty="0">
                <a:cs typeface="Calibri"/>
              </a:rPr>
              <a:t>Angular</a:t>
            </a:r>
            <a:r>
              <a:rPr lang="en-US" sz="900" b="1" spc="-15" dirty="0">
                <a:cs typeface="Calibri"/>
              </a:rPr>
              <a:t> </a:t>
            </a:r>
            <a:r>
              <a:rPr lang="en-US" sz="900" b="1" dirty="0">
                <a:cs typeface="Calibri"/>
              </a:rPr>
              <a:t>(</a:t>
            </a:r>
            <a:r>
              <a:rPr lang="en-US" sz="900" b="1" dirty="0" err="1">
                <a:cs typeface="Calibri"/>
              </a:rPr>
              <a:t>Rxjs</a:t>
            </a:r>
            <a:r>
              <a:rPr lang="en-US" sz="900" b="1" spc="-20" dirty="0">
                <a:cs typeface="Calibri"/>
              </a:rPr>
              <a:t> </a:t>
            </a:r>
            <a:r>
              <a:rPr lang="en-US" sz="900" b="1" dirty="0">
                <a:cs typeface="Calibri"/>
              </a:rPr>
              <a:t>,</a:t>
            </a:r>
            <a:r>
              <a:rPr lang="en-US" sz="900" b="1" spc="145" dirty="0">
                <a:cs typeface="Calibri"/>
              </a:rPr>
              <a:t> </a:t>
            </a:r>
            <a:r>
              <a:rPr lang="en-US" sz="900" b="1" dirty="0">
                <a:cs typeface="Calibri"/>
              </a:rPr>
              <a:t>Material Design</a:t>
            </a:r>
            <a:r>
              <a:rPr lang="en-US" sz="900" b="1" spc="-25" dirty="0">
                <a:cs typeface="Calibri"/>
              </a:rPr>
              <a:t> </a:t>
            </a:r>
            <a:r>
              <a:rPr lang="en-US" sz="900" b="1" dirty="0">
                <a:cs typeface="Calibri"/>
              </a:rPr>
              <a:t>,</a:t>
            </a:r>
            <a:r>
              <a:rPr lang="en-US" sz="900" b="1" spc="-10" dirty="0">
                <a:cs typeface="Calibri"/>
              </a:rPr>
              <a:t> </a:t>
            </a:r>
            <a:r>
              <a:rPr lang="en-US" sz="900" b="1" dirty="0">
                <a:cs typeface="Calibri"/>
              </a:rPr>
              <a:t>Redux</a:t>
            </a:r>
            <a:r>
              <a:rPr lang="en-US" sz="900" b="1" spc="-25" dirty="0">
                <a:cs typeface="Calibri"/>
              </a:rPr>
              <a:t> </a:t>
            </a:r>
            <a:r>
              <a:rPr lang="en-US" sz="900" b="1" dirty="0">
                <a:cs typeface="Calibri"/>
              </a:rPr>
              <a:t>,</a:t>
            </a:r>
            <a:r>
              <a:rPr lang="en-US" sz="900" b="1" spc="-15" dirty="0">
                <a:cs typeface="Calibri"/>
              </a:rPr>
              <a:t> </a:t>
            </a:r>
            <a:r>
              <a:rPr lang="en-US" sz="900" b="1" spc="-10" dirty="0">
                <a:cs typeface="Calibri"/>
              </a:rPr>
              <a:t>Reactive</a:t>
            </a:r>
            <a:r>
              <a:rPr lang="en-US" sz="900" b="1" spc="-25" dirty="0">
                <a:cs typeface="Calibri"/>
              </a:rPr>
              <a:t> </a:t>
            </a:r>
            <a:r>
              <a:rPr lang="en-US" sz="900" b="1" dirty="0">
                <a:cs typeface="Calibri"/>
              </a:rPr>
              <a:t>forms</a:t>
            </a:r>
            <a:r>
              <a:rPr lang="en-US" sz="900" b="1" spc="-10" dirty="0">
                <a:cs typeface="Calibri"/>
              </a:rPr>
              <a:t> </a:t>
            </a:r>
            <a:r>
              <a:rPr lang="en-US" sz="900" b="1" dirty="0">
                <a:cs typeface="Calibri"/>
              </a:rPr>
              <a:t>,</a:t>
            </a:r>
            <a:r>
              <a:rPr lang="en-US" sz="900" b="1" spc="-15" dirty="0">
                <a:cs typeface="Calibri"/>
              </a:rPr>
              <a:t> </a:t>
            </a:r>
            <a:r>
              <a:rPr lang="en-US" sz="900" b="1" dirty="0">
                <a:cs typeface="Calibri"/>
              </a:rPr>
              <a:t>Redis,</a:t>
            </a:r>
            <a:r>
              <a:rPr lang="en-US" sz="900" b="1" spc="-5" dirty="0">
                <a:cs typeface="Calibri"/>
              </a:rPr>
              <a:t> </a:t>
            </a:r>
            <a:r>
              <a:rPr lang="en-US" sz="900" b="1" dirty="0">
                <a:cs typeface="Calibri"/>
              </a:rPr>
              <a:t>AGM</a:t>
            </a:r>
            <a:r>
              <a:rPr lang="en-US" sz="900" b="1" spc="-15" dirty="0">
                <a:cs typeface="Calibri"/>
              </a:rPr>
              <a:t> </a:t>
            </a:r>
            <a:r>
              <a:rPr lang="en-US" sz="900" b="1" dirty="0">
                <a:cs typeface="Calibri"/>
              </a:rPr>
              <a:t>,</a:t>
            </a:r>
            <a:r>
              <a:rPr lang="en-US" sz="900" b="1" spc="-10" dirty="0">
                <a:cs typeface="Calibri"/>
              </a:rPr>
              <a:t> </a:t>
            </a:r>
            <a:r>
              <a:rPr lang="en-US" sz="900" b="1" dirty="0" err="1">
                <a:cs typeface="Calibri"/>
              </a:rPr>
              <a:t>PrimeNg</a:t>
            </a:r>
            <a:r>
              <a:rPr lang="en-US" sz="900" b="1" dirty="0">
                <a:cs typeface="Calibri"/>
              </a:rPr>
              <a:t>,</a:t>
            </a:r>
            <a:r>
              <a:rPr lang="en-US" sz="900" b="1" spc="-15" dirty="0">
                <a:cs typeface="Calibri"/>
              </a:rPr>
              <a:t> </a:t>
            </a:r>
            <a:r>
              <a:rPr lang="en-US" sz="900" b="1" spc="-10" dirty="0">
                <a:cs typeface="Calibri"/>
              </a:rPr>
              <a:t>OpenStreetMap)</a:t>
            </a:r>
            <a:endParaRPr lang="en-US" sz="500" dirty="0"/>
          </a:p>
        </p:txBody>
      </p:sp>
      <p:sp>
        <p:nvSpPr>
          <p:cNvPr id="54" name="Rectangle: Rounded Corners 53">
            <a:extLst>
              <a:ext uri="{FF2B5EF4-FFF2-40B4-BE49-F238E27FC236}">
                <a16:creationId xmlns:a16="http://schemas.microsoft.com/office/drawing/2014/main" id="{5A242D31-A3F0-4421-246F-16077EC1909D}"/>
              </a:ext>
            </a:extLst>
          </p:cNvPr>
          <p:cNvSpPr/>
          <p:nvPr/>
        </p:nvSpPr>
        <p:spPr>
          <a:xfrm>
            <a:off x="750551" y="8383246"/>
            <a:ext cx="5741093" cy="53215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900" b="1" dirty="0"/>
              <a:t>Azure App Services, Azure Functions, Azure Blob Storage, Azure SQL Database, Azure Cosmos DB, Azure Key Vault, Azure DevOps, Azure API Management, Azure Service Bus, Azure Event Grid, Azure Application Insights, Azure Monitor</a:t>
            </a:r>
            <a:endParaRPr lang="en-US" sz="500" b="1" dirty="0"/>
          </a:p>
        </p:txBody>
      </p:sp>
      <p:sp>
        <p:nvSpPr>
          <p:cNvPr id="55" name="Rectangle: Rounded Corners 54">
            <a:extLst>
              <a:ext uri="{FF2B5EF4-FFF2-40B4-BE49-F238E27FC236}">
                <a16:creationId xmlns:a16="http://schemas.microsoft.com/office/drawing/2014/main" id="{B1D2BF09-C827-654B-B8F6-6CE3B365BAE3}"/>
              </a:ext>
            </a:extLst>
          </p:cNvPr>
          <p:cNvSpPr/>
          <p:nvPr/>
        </p:nvSpPr>
        <p:spPr>
          <a:xfrm>
            <a:off x="750550" y="8990662"/>
            <a:ext cx="5741093" cy="85793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231140" indent="-171450">
              <a:lnSpc>
                <a:spcPct val="100000"/>
              </a:lnSpc>
              <a:spcBef>
                <a:spcPts val="5"/>
              </a:spcBef>
              <a:buFont typeface="Arial"/>
              <a:buChar char="•"/>
              <a:tabLst>
                <a:tab pos="231140" algn="l"/>
              </a:tabLst>
            </a:pPr>
            <a:r>
              <a:rPr lang="en-US" sz="900" b="1" dirty="0">
                <a:cs typeface="Calibri"/>
              </a:rPr>
              <a:t>Agentic AI, MCP Servers, AI flow Engineering, AI App Integrations</a:t>
            </a:r>
          </a:p>
          <a:p>
            <a:pPr marL="231140" indent="-171450">
              <a:lnSpc>
                <a:spcPct val="100000"/>
              </a:lnSpc>
              <a:spcBef>
                <a:spcPts val="5"/>
              </a:spcBef>
              <a:buFont typeface="Arial"/>
              <a:buChar char="•"/>
              <a:tabLst>
                <a:tab pos="231140" algn="l"/>
              </a:tabLst>
            </a:pPr>
            <a:r>
              <a:rPr lang="en-US" sz="900" b="1" dirty="0">
                <a:cs typeface="Calibri"/>
              </a:rPr>
              <a:t>SQL</a:t>
            </a:r>
            <a:r>
              <a:rPr lang="en-US" sz="900" b="1" spc="-30" dirty="0">
                <a:cs typeface="Calibri"/>
              </a:rPr>
              <a:t> </a:t>
            </a:r>
            <a:r>
              <a:rPr lang="en-US" sz="900" b="1" dirty="0">
                <a:cs typeface="Calibri"/>
              </a:rPr>
              <a:t>Server,</a:t>
            </a:r>
            <a:r>
              <a:rPr lang="en-US" sz="900" b="1" spc="-25" dirty="0">
                <a:cs typeface="Calibri"/>
              </a:rPr>
              <a:t> </a:t>
            </a:r>
            <a:r>
              <a:rPr lang="en-US" sz="900" b="1" dirty="0">
                <a:cs typeface="Calibri"/>
              </a:rPr>
              <a:t>Oracle</a:t>
            </a:r>
            <a:r>
              <a:rPr lang="en-US" sz="900" b="1" spc="-15" dirty="0">
                <a:cs typeface="Calibri"/>
              </a:rPr>
              <a:t> </a:t>
            </a:r>
            <a:r>
              <a:rPr lang="en-US" sz="900" b="1" dirty="0">
                <a:cs typeface="Calibri"/>
              </a:rPr>
              <a:t>DB,</a:t>
            </a:r>
            <a:r>
              <a:rPr lang="en-US" sz="900" b="1" spc="-25" dirty="0">
                <a:cs typeface="Calibri"/>
              </a:rPr>
              <a:t> </a:t>
            </a:r>
            <a:r>
              <a:rPr lang="en-US" sz="900" b="1" dirty="0">
                <a:cs typeface="Calibri"/>
              </a:rPr>
              <a:t>My</a:t>
            </a:r>
            <a:r>
              <a:rPr lang="en-US" sz="900" b="1" spc="-30" dirty="0">
                <a:cs typeface="Calibri"/>
              </a:rPr>
              <a:t> </a:t>
            </a:r>
            <a:r>
              <a:rPr lang="en-US" sz="900" b="1" dirty="0">
                <a:cs typeface="Calibri"/>
              </a:rPr>
              <a:t>SQL,</a:t>
            </a:r>
            <a:r>
              <a:rPr lang="en-US" sz="900" b="1" spc="-15" dirty="0">
                <a:cs typeface="Calibri"/>
              </a:rPr>
              <a:t> </a:t>
            </a:r>
            <a:r>
              <a:rPr lang="en-US" sz="900" b="1" spc="-10" dirty="0" err="1">
                <a:cs typeface="Calibri"/>
              </a:rPr>
              <a:t>Postegresql</a:t>
            </a:r>
            <a:endParaRPr lang="en-US" sz="900" dirty="0">
              <a:cs typeface="Calibri"/>
            </a:endParaRPr>
          </a:p>
          <a:p>
            <a:pPr marL="231140" indent="-171450">
              <a:lnSpc>
                <a:spcPct val="100000"/>
              </a:lnSpc>
              <a:buFont typeface="Arial"/>
              <a:buChar char="•"/>
              <a:tabLst>
                <a:tab pos="231140" algn="l"/>
              </a:tabLst>
            </a:pPr>
            <a:r>
              <a:rPr lang="en-US" sz="900" b="1" dirty="0">
                <a:cs typeface="Calibri"/>
              </a:rPr>
              <a:t>MongoDB,</a:t>
            </a:r>
            <a:r>
              <a:rPr lang="en-US" sz="900" b="1" spc="-40" dirty="0">
                <a:cs typeface="Calibri"/>
              </a:rPr>
              <a:t> </a:t>
            </a:r>
            <a:r>
              <a:rPr lang="en-US" sz="900" b="1" dirty="0">
                <a:cs typeface="Calibri"/>
              </a:rPr>
              <a:t>Influx</a:t>
            </a:r>
            <a:r>
              <a:rPr lang="en-US" sz="900" b="1" spc="-35" dirty="0">
                <a:cs typeface="Calibri"/>
              </a:rPr>
              <a:t> </a:t>
            </a:r>
            <a:r>
              <a:rPr lang="en-US" sz="900" b="1" dirty="0">
                <a:cs typeface="Calibri"/>
              </a:rPr>
              <a:t>Db,</a:t>
            </a:r>
            <a:r>
              <a:rPr lang="en-US" sz="900" b="1" spc="-30" dirty="0">
                <a:cs typeface="Calibri"/>
              </a:rPr>
              <a:t> </a:t>
            </a:r>
            <a:r>
              <a:rPr lang="en-US" sz="900" b="1" dirty="0">
                <a:cs typeface="Calibri"/>
              </a:rPr>
              <a:t>Elastic</a:t>
            </a:r>
            <a:r>
              <a:rPr lang="en-US" sz="900" b="1" spc="-20" dirty="0">
                <a:cs typeface="Calibri"/>
              </a:rPr>
              <a:t> </a:t>
            </a:r>
            <a:r>
              <a:rPr lang="en-US" sz="900" b="1" spc="-10" dirty="0">
                <a:cs typeface="Calibri"/>
              </a:rPr>
              <a:t>search</a:t>
            </a:r>
            <a:endParaRPr lang="en-US" sz="900" dirty="0">
              <a:cs typeface="Calibri"/>
            </a:endParaRPr>
          </a:p>
          <a:p>
            <a:pPr marL="231140" indent="-171450">
              <a:lnSpc>
                <a:spcPct val="100000"/>
              </a:lnSpc>
              <a:buFont typeface="Arial"/>
              <a:buChar char="•"/>
              <a:tabLst>
                <a:tab pos="231140" algn="l"/>
              </a:tabLst>
            </a:pPr>
            <a:r>
              <a:rPr lang="en-US" sz="900" b="1" dirty="0">
                <a:cs typeface="Calibri"/>
              </a:rPr>
              <a:t>TDD,</a:t>
            </a:r>
            <a:r>
              <a:rPr lang="en-US" sz="900" b="1" spc="-30" dirty="0">
                <a:cs typeface="Calibri"/>
              </a:rPr>
              <a:t> </a:t>
            </a:r>
            <a:r>
              <a:rPr lang="en-US" sz="900" b="1" dirty="0">
                <a:cs typeface="Calibri"/>
              </a:rPr>
              <a:t>DDD,</a:t>
            </a:r>
            <a:r>
              <a:rPr lang="en-US" sz="900" b="1" spc="-30" dirty="0">
                <a:cs typeface="Calibri"/>
              </a:rPr>
              <a:t> </a:t>
            </a:r>
            <a:r>
              <a:rPr lang="en-US" sz="900" b="1" dirty="0">
                <a:cs typeface="Calibri"/>
              </a:rPr>
              <a:t>Agile</a:t>
            </a:r>
            <a:r>
              <a:rPr lang="en-US" sz="900" b="1" spc="-30" dirty="0">
                <a:cs typeface="Calibri"/>
              </a:rPr>
              <a:t> </a:t>
            </a:r>
            <a:r>
              <a:rPr lang="en-US" sz="900" b="1" dirty="0">
                <a:cs typeface="Calibri"/>
              </a:rPr>
              <a:t>Scrum,</a:t>
            </a:r>
            <a:r>
              <a:rPr lang="en-US" sz="900" b="1" spc="-20" dirty="0">
                <a:cs typeface="Calibri"/>
              </a:rPr>
              <a:t> </a:t>
            </a:r>
            <a:r>
              <a:rPr lang="en-US" sz="900" b="1" dirty="0">
                <a:cs typeface="Calibri"/>
              </a:rPr>
              <a:t>Git,</a:t>
            </a:r>
            <a:r>
              <a:rPr lang="en-US" sz="900" b="1" spc="-20" dirty="0">
                <a:cs typeface="Calibri"/>
              </a:rPr>
              <a:t> </a:t>
            </a:r>
            <a:r>
              <a:rPr lang="en-US" sz="900" b="1" dirty="0" err="1">
                <a:cs typeface="Calibri"/>
              </a:rPr>
              <a:t>Github</a:t>
            </a:r>
            <a:r>
              <a:rPr lang="en-US" sz="900" b="1" spc="-25" dirty="0">
                <a:cs typeface="Calibri"/>
              </a:rPr>
              <a:t> </a:t>
            </a:r>
            <a:r>
              <a:rPr lang="en-US" sz="900" b="1" dirty="0">
                <a:cs typeface="Calibri"/>
              </a:rPr>
              <a:t>,</a:t>
            </a:r>
            <a:r>
              <a:rPr lang="en-US" sz="900" b="1" spc="-25" dirty="0">
                <a:cs typeface="Calibri"/>
              </a:rPr>
              <a:t> </a:t>
            </a:r>
            <a:r>
              <a:rPr lang="en-US" sz="900" b="1" dirty="0">
                <a:cs typeface="Calibri"/>
              </a:rPr>
              <a:t>Gitlab,</a:t>
            </a:r>
            <a:r>
              <a:rPr lang="en-US" sz="900" b="1" spc="-15" dirty="0">
                <a:cs typeface="Calibri"/>
              </a:rPr>
              <a:t> </a:t>
            </a:r>
            <a:r>
              <a:rPr lang="en-US" sz="900" b="1" dirty="0">
                <a:cs typeface="Calibri"/>
              </a:rPr>
              <a:t>TFS,</a:t>
            </a:r>
            <a:r>
              <a:rPr lang="en-US" sz="900" b="1" spc="-30" dirty="0">
                <a:cs typeface="Calibri"/>
              </a:rPr>
              <a:t> </a:t>
            </a:r>
            <a:r>
              <a:rPr lang="en-US" sz="900" b="1" dirty="0">
                <a:cs typeface="Calibri"/>
              </a:rPr>
              <a:t>Azure</a:t>
            </a:r>
            <a:r>
              <a:rPr lang="en-US" sz="900" b="1" spc="-25" dirty="0">
                <a:cs typeface="Calibri"/>
              </a:rPr>
              <a:t> </a:t>
            </a:r>
            <a:r>
              <a:rPr lang="en-US" sz="900" b="1" dirty="0" err="1">
                <a:cs typeface="Calibri"/>
              </a:rPr>
              <a:t>Devops</a:t>
            </a:r>
            <a:r>
              <a:rPr lang="en-US" sz="900" b="1" dirty="0">
                <a:cs typeface="Calibri"/>
              </a:rPr>
              <a:t>,</a:t>
            </a:r>
            <a:r>
              <a:rPr lang="en-US" sz="900" b="1" spc="-30" dirty="0">
                <a:cs typeface="Calibri"/>
              </a:rPr>
              <a:t> </a:t>
            </a:r>
            <a:r>
              <a:rPr lang="en-US" sz="900" b="1" spc="-20" dirty="0">
                <a:cs typeface="Calibri"/>
              </a:rPr>
              <a:t>Jira</a:t>
            </a:r>
            <a:endParaRPr lang="en-US" sz="900" dirty="0">
              <a:cs typeface="Calibri"/>
            </a:endParaRPr>
          </a:p>
          <a:p>
            <a:pPr marL="231140" indent="-171450">
              <a:lnSpc>
                <a:spcPct val="100000"/>
              </a:lnSpc>
              <a:buFont typeface="Arial"/>
              <a:buChar char="•"/>
              <a:tabLst>
                <a:tab pos="231140" algn="l"/>
              </a:tabLst>
            </a:pPr>
            <a:r>
              <a:rPr lang="en-US" sz="900" b="1" dirty="0">
                <a:cs typeface="Calibri"/>
              </a:rPr>
              <a:t>SOLID,</a:t>
            </a:r>
            <a:r>
              <a:rPr lang="en-US" sz="900" b="1" spc="-5" dirty="0">
                <a:cs typeface="Calibri"/>
              </a:rPr>
              <a:t> </a:t>
            </a:r>
            <a:r>
              <a:rPr lang="en-US" sz="900" b="1" dirty="0">
                <a:cs typeface="Calibri"/>
              </a:rPr>
              <a:t>Design</a:t>
            </a:r>
            <a:r>
              <a:rPr lang="en-US" sz="900" b="1" spc="-5" dirty="0">
                <a:cs typeface="Calibri"/>
              </a:rPr>
              <a:t> </a:t>
            </a:r>
            <a:r>
              <a:rPr lang="en-US" sz="900" b="1" dirty="0">
                <a:cs typeface="Calibri"/>
              </a:rPr>
              <a:t>Patterns , </a:t>
            </a:r>
            <a:r>
              <a:rPr lang="en-US" sz="900" b="1" spc="-10" dirty="0">
                <a:cs typeface="Calibri"/>
              </a:rPr>
              <a:t>Software architectures</a:t>
            </a:r>
            <a:r>
              <a:rPr lang="en-US" sz="900" b="1" spc="20" dirty="0">
                <a:cs typeface="Calibri"/>
              </a:rPr>
              <a:t> </a:t>
            </a:r>
            <a:r>
              <a:rPr lang="en-US" sz="900" b="1" dirty="0">
                <a:cs typeface="Calibri"/>
              </a:rPr>
              <a:t>in</a:t>
            </a:r>
            <a:r>
              <a:rPr lang="en-US" sz="900" b="1" spc="-5" dirty="0">
                <a:cs typeface="Calibri"/>
              </a:rPr>
              <a:t> </a:t>
            </a:r>
            <a:r>
              <a:rPr lang="en-US" sz="900" b="1" dirty="0">
                <a:cs typeface="Calibri"/>
              </a:rPr>
              <a:t>deep</a:t>
            </a:r>
            <a:r>
              <a:rPr lang="en-US" sz="900" b="1" spc="-15" dirty="0">
                <a:cs typeface="Calibri"/>
              </a:rPr>
              <a:t> </a:t>
            </a:r>
            <a:r>
              <a:rPr lang="en-US" sz="900" b="1" spc="-10" dirty="0">
                <a:cs typeface="Calibri"/>
              </a:rPr>
              <a:t>(Microservices,</a:t>
            </a:r>
            <a:r>
              <a:rPr lang="en-US" sz="900" b="1" spc="25" dirty="0">
                <a:cs typeface="Calibri"/>
              </a:rPr>
              <a:t> </a:t>
            </a:r>
            <a:r>
              <a:rPr lang="en-US" sz="900" b="1" dirty="0">
                <a:cs typeface="Calibri"/>
              </a:rPr>
              <a:t>SOA</a:t>
            </a:r>
            <a:r>
              <a:rPr lang="en-US" sz="900" b="1" spc="-5" dirty="0">
                <a:cs typeface="Calibri"/>
              </a:rPr>
              <a:t> </a:t>
            </a:r>
            <a:r>
              <a:rPr lang="en-US" sz="900" b="1" dirty="0">
                <a:cs typeface="Calibri"/>
              </a:rPr>
              <a:t>, CORBA </a:t>
            </a:r>
            <a:r>
              <a:rPr lang="en-US" sz="900" b="1" spc="-50" dirty="0">
                <a:cs typeface="Calibri"/>
              </a:rPr>
              <a:t>)</a:t>
            </a:r>
            <a:endParaRPr lang="en-US" sz="900" dirty="0">
              <a:cs typeface="Calibri"/>
            </a:endParaRPr>
          </a:p>
        </p:txBody>
      </p:sp>
    </p:spTree>
    <p:extLst>
      <p:ext uri="{BB962C8B-B14F-4D97-AF65-F5344CB8AC3E}">
        <p14:creationId xmlns:p14="http://schemas.microsoft.com/office/powerpoint/2010/main" val="1438846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102</TotalTime>
  <Words>662</Words>
  <Application>Microsoft Office PowerPoint</Application>
  <PresentationFormat>A4 Paper (210x297 mm)</PresentationFormat>
  <Paragraphs>39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Khalil</dc:creator>
  <cp:lastModifiedBy>Ahmed Khalil</cp:lastModifiedBy>
  <cp:revision>1</cp:revision>
  <dcterms:created xsi:type="dcterms:W3CDTF">2025-07-31T02:56:28Z</dcterms:created>
  <dcterms:modified xsi:type="dcterms:W3CDTF">2025-07-31T04:40:11Z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2024-08-02T00:00:00Z</vt:filetime>
  </property>
  <property fmtid="{D5CDD505-2E9C-101B-9397-08002B2CF9AE}" pid="3" name="Creator">
    <vt:lpwstr>Microsoft® PowerPoint® for Microsoft 365</vt:lpwstr>
  </property>
  <property fmtid="{D5CDD505-2E9C-101B-9397-08002B2CF9AE}" pid="4" name="LastSaved">
    <vt:filetime>2025-07-31T00:00:00Z</vt:filetime>
  </property>
  <property fmtid="{D5CDD505-2E9C-101B-9397-08002B2CF9AE}" pid="5" name="MSIP_Label_d593934e-5192-4bbf-a58d-b09eb785ab6d_ActionId">
    <vt:lpwstr>0cb4708b-e1dc-4904-a037-0fb128e4dcc7</vt:lpwstr>
  </property>
  <property fmtid="{D5CDD505-2E9C-101B-9397-08002B2CF9AE}" pid="6" name="MSIP_Label_d593934e-5192-4bbf-a58d-b09eb785ab6d_ContentBits">
    <vt:lpwstr>0</vt:lpwstr>
  </property>
  <property fmtid="{D5CDD505-2E9C-101B-9397-08002B2CF9AE}" pid="7" name="MSIP_Label_d593934e-5192-4bbf-a58d-b09eb785ab6d_Enabled">
    <vt:lpwstr>true</vt:lpwstr>
  </property>
  <property fmtid="{D5CDD505-2E9C-101B-9397-08002B2CF9AE}" pid="8" name="MSIP_Label_d593934e-5192-4bbf-a58d-b09eb785ab6d_Method">
    <vt:lpwstr>Standard</vt:lpwstr>
  </property>
  <property fmtid="{D5CDD505-2E9C-101B-9397-08002B2CF9AE}" pid="9" name="MSIP_Label_d593934e-5192-4bbf-a58d-b09eb785ab6d_Name">
    <vt:lpwstr>Classification tag - C1</vt:lpwstr>
  </property>
  <property fmtid="{D5CDD505-2E9C-101B-9397-08002B2CF9AE}" pid="10" name="MSIP_Label_d593934e-5192-4bbf-a58d-b09eb785ab6d_SetDate">
    <vt:lpwstr>2024-03-16T23:23:58Z</vt:lpwstr>
  </property>
  <property fmtid="{D5CDD505-2E9C-101B-9397-08002B2CF9AE}" pid="11" name="MSIP_Label_d593934e-5192-4bbf-a58d-b09eb785ab6d_SiteId">
    <vt:lpwstr>e5e88a09-9b60-4fe6-a090-3b07ac9c0853</vt:lpwstr>
  </property>
  <property fmtid="{D5CDD505-2E9C-101B-9397-08002B2CF9AE}" pid="12" name="Producer">
    <vt:lpwstr>Microsoft® PowerPoint® for Microsoft 365</vt:lpwstr>
  </property>
</Properties>
</file>