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7"/>
  </p:notesMasterIdLst>
  <p:handoutMasterIdLst>
    <p:handoutMasterId r:id="rId28"/>
  </p:handoutMasterIdLst>
  <p:sldIdLst>
    <p:sldId id="265" r:id="rId3"/>
    <p:sldId id="279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</p:sldIdLst>
  <p:sldSz cx="9144000" cy="6858000" type="screen4x3"/>
  <p:notesSz cx="7104063" cy="10234613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5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15" autoAdjust="0"/>
    <p:restoredTop sz="82712" autoAdjust="0"/>
  </p:normalViewPr>
  <p:slideViewPr>
    <p:cSldViewPr>
      <p:cViewPr varScale="1">
        <p:scale>
          <a:sx n="74" d="100"/>
          <a:sy n="74" d="100"/>
        </p:scale>
        <p:origin x="115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9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B29EA-1CED-4C58-BD72-E0129FAF3CC7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F8090-85E0-4753-AB59-12BD32A36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32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25636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1"/>
          <a:lstStyle>
            <a:lvl1pPr algn="r">
              <a:defRPr sz="13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45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1"/>
          <a:lstStyle>
            <a:lvl1pPr algn="l">
              <a:defRPr sz="1300"/>
            </a:lvl1pPr>
          </a:lstStyle>
          <a:p>
            <a:fld id="{122EF98A-D47D-431E-B422-1C99676DA92B}" type="datetimeFigureOut">
              <a:rPr lang="ar-EG" smtClean="0"/>
              <a:pPr/>
              <a:t>21/12/1435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025636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1" anchor="b"/>
          <a:lstStyle>
            <a:lvl1pPr algn="r">
              <a:defRPr sz="13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45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1" anchor="b"/>
          <a:lstStyle>
            <a:lvl1pPr algn="l">
              <a:defRPr sz="1300"/>
            </a:lvl1pPr>
          </a:lstStyle>
          <a:p>
            <a:fld id="{7CDD8817-D1FE-455F-97D6-941FC32FE4CD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397257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9250F-F1A2-471E-9600-D5B4AD4409E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04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10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87889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Note: Throughput is not number of instructions / time</a:t>
            </a:r>
          </a:p>
          <a:p>
            <a:pPr algn="l"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l"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Note: in single tasking systems, we do not need scheduling.</a:t>
            </a:r>
          </a:p>
          <a:p>
            <a:pPr algn="l"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l"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Scheduling of bank clients:</a:t>
            </a:r>
          </a:p>
          <a:p>
            <a:pPr algn="l"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One client may request a task that requires data to be acquired from another branch.</a:t>
            </a:r>
          </a:p>
          <a:p>
            <a:pPr algn="l"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One client may request a simple task</a:t>
            </a:r>
          </a:p>
          <a:p>
            <a:pPr algn="l"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One client is VIP</a:t>
            </a:r>
          </a:p>
          <a:p>
            <a:pPr algn="l"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One client may request a large task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EDEF9-B91B-4679-A669-F55D01477B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38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12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03623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13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13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66824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14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00904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15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91903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990752" rtl="0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Unit: millisecond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EDEF9-B91B-4679-A669-F55D01477B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21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Notice the difference of average waiting time of example1 (17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mese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and example 2 (3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msec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due to the change of order or processes burst times</a:t>
            </a:r>
          </a:p>
          <a:p>
            <a:pPr algn="l"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24, 3, 3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17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msec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l"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3, 3, 24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3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msec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EDEF9-B91B-4679-A669-F55D01477B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00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18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61627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990752" rtl="0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There is no way to know the length of the next CPU burst!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EDEF9-B91B-4679-A669-F55D01477B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87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21044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20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08228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21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1162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22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288761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23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299416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24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24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68588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71457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08389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51659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Any program instructions are composed of CPU burst then I/O burst.</a:t>
            </a:r>
          </a:p>
          <a:p>
            <a:pPr algn="l"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The program will terminate with CPU burst.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EDEF9-B91B-4679-A669-F55D01477B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05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When CPU is idle, O/S select a process from ready queue.</a:t>
            </a:r>
          </a:p>
          <a:p>
            <a:pPr algn="l"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The selection is done by short-term scheduler (CPU scheduler)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EDEF9-B91B-4679-A669-F55D01477B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99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0575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8817-D1FE-455F-97D6-941FC32FE4CD}" type="slidenum">
              <a:rPr lang="ar-EG" smtClean="0"/>
              <a:pPr/>
              <a:t>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6369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73191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476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-107950"/>
            <a:ext cx="2074863" cy="6354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-107950"/>
            <a:ext cx="6076950" cy="6354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48520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54656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400" indent="-45720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23548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32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1394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05000"/>
            <a:ext cx="4037013" cy="434181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9013" y="1905000"/>
            <a:ext cx="4038600" cy="434181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539491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ar-E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260940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5394990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53036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ar-E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603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742373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ar-E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85821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383673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-107950"/>
            <a:ext cx="2074863" cy="6354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-107950"/>
            <a:ext cx="6076950" cy="6354763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09565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32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319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05000"/>
            <a:ext cx="4037013" cy="4341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9013" y="1905000"/>
            <a:ext cx="4038600" cy="4341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64342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ar-E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39405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15115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ar-E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290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ar-E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968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42976" y="263287"/>
            <a:ext cx="609600" cy="8082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-32" y="1166790"/>
            <a:ext cx="2786082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Technology Institute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676547" y="179373"/>
            <a:ext cx="5181601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title text format</a:t>
            </a:r>
          </a:p>
        </p:txBody>
      </p:sp>
      <p:sp>
        <p:nvSpPr>
          <p:cNvPr id="20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05000"/>
            <a:ext cx="8228013" cy="434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  <a:p>
            <a:pPr lvl="4"/>
            <a:r>
              <a:rPr lang="en-GB" dirty="0" smtClean="0"/>
              <a:t>Eighth Outline Level</a:t>
            </a:r>
          </a:p>
          <a:p>
            <a:pPr lvl="4"/>
            <a:r>
              <a:rPr lang="en-GB" dirty="0" smtClean="0"/>
              <a:t>Ninth Outline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143108" y="6524976"/>
            <a:ext cx="67866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00" dirty="0" smtClean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Copyright Information Technology Institute  - 2013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49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FFFFFF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632523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595959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595959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8686800" y="6324600"/>
            <a:ext cx="381000" cy="26193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F1C90B4-BB15-470A-9A1E-C9E24E347030}" type="slidenum">
              <a:rPr lang="en-US" sz="11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-107950"/>
            <a:ext cx="7770813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05000"/>
            <a:ext cx="8228013" cy="434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  <a:p>
            <a:pPr lvl="4"/>
            <a:r>
              <a:rPr lang="en-GB" dirty="0" smtClean="0"/>
              <a:t>Eighth Outline Level</a:t>
            </a:r>
          </a:p>
          <a:p>
            <a:pPr lvl="4"/>
            <a:r>
              <a:rPr lang="en-GB" dirty="0" smtClean="0"/>
              <a:t>Ninth Outline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928794" y="6382100"/>
            <a:ext cx="67866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00" dirty="0" smtClean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Copyright Information Technology Institute  - 2013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29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Constantia" pitchFamily="18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632523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595959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595959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595959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442" y="3173421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Computer Operating System Concepts</a:t>
            </a:r>
            <a:endParaRPr lang="en-US" dirty="0">
              <a:solidFill>
                <a:srgbClr val="5C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6702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Scheduling Criteria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5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Criteria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319435"/>
            <a:ext cx="8426896" cy="5061893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CPU </a:t>
            </a:r>
            <a:r>
              <a:rPr lang="en-US" sz="2200" dirty="0" smtClean="0"/>
              <a:t>utilization</a:t>
            </a:r>
          </a:p>
          <a:p>
            <a:pPr lvl="1" algn="just"/>
            <a:r>
              <a:rPr lang="en-US" sz="2200" dirty="0"/>
              <a:t>K</a:t>
            </a:r>
            <a:r>
              <a:rPr lang="en-US" sz="2200" dirty="0" smtClean="0"/>
              <a:t>eep </a:t>
            </a:r>
            <a:r>
              <a:rPr lang="en-US" sz="2200" dirty="0"/>
              <a:t>the CPU as busy as possible</a:t>
            </a:r>
          </a:p>
          <a:p>
            <a:pPr algn="just"/>
            <a:r>
              <a:rPr lang="en-US" sz="2200" dirty="0" smtClean="0"/>
              <a:t>Throughput </a:t>
            </a:r>
          </a:p>
          <a:p>
            <a:pPr lvl="1" algn="just"/>
            <a:r>
              <a:rPr lang="en-US" sz="2200" dirty="0" smtClean="0"/>
              <a:t>Number of </a:t>
            </a:r>
            <a:r>
              <a:rPr lang="en-US" sz="2200" dirty="0"/>
              <a:t>processes that complete </a:t>
            </a:r>
            <a:r>
              <a:rPr lang="en-US" sz="2200" dirty="0" smtClean="0"/>
              <a:t>their execution </a:t>
            </a:r>
            <a:r>
              <a:rPr lang="en-US" sz="2200" dirty="0"/>
              <a:t>per time </a:t>
            </a:r>
            <a:r>
              <a:rPr lang="en-US" sz="2200" dirty="0" smtClean="0"/>
              <a:t>unit</a:t>
            </a:r>
          </a:p>
          <a:p>
            <a:pPr algn="just"/>
            <a:r>
              <a:rPr lang="en-US" sz="2200" dirty="0" smtClean="0"/>
              <a:t> Turnaround time </a:t>
            </a:r>
          </a:p>
          <a:p>
            <a:pPr lvl="1" algn="just"/>
            <a:r>
              <a:rPr lang="en-US" sz="2200" dirty="0" smtClean="0"/>
              <a:t>Amount </a:t>
            </a:r>
            <a:r>
              <a:rPr lang="en-US" sz="2200" dirty="0"/>
              <a:t>of time to execute a </a:t>
            </a:r>
            <a:r>
              <a:rPr lang="en-US" sz="2200" dirty="0" smtClean="0"/>
              <a:t>particular process</a:t>
            </a:r>
            <a:endParaRPr lang="en-US" sz="2200" dirty="0"/>
          </a:p>
          <a:p>
            <a:pPr algn="just"/>
            <a:r>
              <a:rPr lang="en-US" sz="2200" dirty="0"/>
              <a:t> Waiting time </a:t>
            </a:r>
          </a:p>
          <a:p>
            <a:pPr lvl="1" algn="just"/>
            <a:r>
              <a:rPr lang="en-US" sz="2200" dirty="0"/>
              <a:t>A</a:t>
            </a:r>
            <a:r>
              <a:rPr lang="en-US" sz="2200" dirty="0" smtClean="0"/>
              <a:t>mount </a:t>
            </a:r>
            <a:r>
              <a:rPr lang="en-US" sz="2200" dirty="0"/>
              <a:t>of time a process has been </a:t>
            </a:r>
            <a:r>
              <a:rPr lang="en-US" sz="2200" dirty="0" smtClean="0"/>
              <a:t>waiting in </a:t>
            </a:r>
            <a:r>
              <a:rPr lang="en-US" sz="2200" dirty="0"/>
              <a:t>the ready queue</a:t>
            </a:r>
          </a:p>
          <a:p>
            <a:pPr algn="just"/>
            <a:r>
              <a:rPr lang="en-US" sz="2200" dirty="0"/>
              <a:t> Response time </a:t>
            </a:r>
          </a:p>
          <a:p>
            <a:pPr lvl="1" algn="just"/>
            <a:r>
              <a:rPr lang="en-US" sz="2200" dirty="0" smtClean="0"/>
              <a:t>Amount </a:t>
            </a:r>
            <a:r>
              <a:rPr lang="en-US" sz="2200" dirty="0"/>
              <a:t>of time it takes from when </a:t>
            </a:r>
            <a:r>
              <a:rPr lang="en-US" sz="2200" dirty="0" smtClean="0"/>
              <a:t>a request </a:t>
            </a:r>
            <a:r>
              <a:rPr lang="en-US" sz="2200" dirty="0"/>
              <a:t>was submitted until the first response </a:t>
            </a:r>
            <a:r>
              <a:rPr lang="en-US" sz="2200" dirty="0" smtClean="0"/>
              <a:t>is produced</a:t>
            </a:r>
            <a:r>
              <a:rPr lang="en-US" sz="2200" dirty="0"/>
              <a:t>, </a:t>
            </a:r>
            <a:r>
              <a:rPr lang="en-US" sz="2200" b="1" dirty="0"/>
              <a:t>not </a:t>
            </a:r>
            <a:r>
              <a:rPr lang="en-US" sz="2200" dirty="0"/>
              <a:t>output (for time-sharing environment)</a:t>
            </a:r>
          </a:p>
        </p:txBody>
      </p:sp>
    </p:spTree>
    <p:extLst>
      <p:ext uri="{BB962C8B-B14F-4D97-AF65-F5344CB8AC3E}">
        <p14:creationId xmlns:p14="http://schemas.microsoft.com/office/powerpoint/2010/main" val="3140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91443"/>
            <a:ext cx="8228013" cy="43418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>
                <a:cs typeface="Arial" pitchFamily="34" charset="0"/>
              </a:rPr>
              <a:t>Maximize</a:t>
            </a:r>
          </a:p>
          <a:p>
            <a:pPr lvl="1">
              <a:defRPr/>
            </a:pPr>
            <a:r>
              <a:rPr lang="en-US" sz="2400" dirty="0">
                <a:cs typeface="Arial" pitchFamily="34" charset="0"/>
              </a:rPr>
              <a:t>CPU Utilization</a:t>
            </a:r>
          </a:p>
          <a:p>
            <a:pPr lvl="1">
              <a:defRPr/>
            </a:pPr>
            <a:r>
              <a:rPr lang="en-US" sz="2400" dirty="0" smtClean="0">
                <a:cs typeface="Arial" pitchFamily="34" charset="0"/>
              </a:rPr>
              <a:t>Throughput</a:t>
            </a:r>
            <a:endParaRPr lang="en-US" sz="2400" dirty="0">
              <a:cs typeface="Arial" pitchFamily="34" charset="0"/>
            </a:endParaRPr>
          </a:p>
          <a:p>
            <a:pPr>
              <a:defRPr/>
            </a:pPr>
            <a:r>
              <a:rPr lang="en-US" sz="2400" dirty="0">
                <a:cs typeface="Arial" pitchFamily="34" charset="0"/>
              </a:rPr>
              <a:t>Minimize</a:t>
            </a:r>
          </a:p>
          <a:p>
            <a:pPr lvl="1">
              <a:defRPr/>
            </a:pPr>
            <a:r>
              <a:rPr lang="en-US" sz="2400" dirty="0">
                <a:cs typeface="Arial" pitchFamily="34" charset="0"/>
              </a:rPr>
              <a:t>Turnaround time</a:t>
            </a:r>
          </a:p>
          <a:p>
            <a:pPr lvl="1">
              <a:defRPr/>
            </a:pPr>
            <a:r>
              <a:rPr lang="en-US" sz="2400" dirty="0">
                <a:cs typeface="Arial" pitchFamily="34" charset="0"/>
              </a:rPr>
              <a:t>Waiting time</a:t>
            </a:r>
          </a:p>
          <a:p>
            <a:pPr lvl="1">
              <a:defRPr/>
            </a:pPr>
            <a:r>
              <a:rPr lang="en-US" sz="2400" dirty="0">
                <a:cs typeface="Arial" pitchFamily="34" charset="0"/>
              </a:rPr>
              <a:t>Response time</a:t>
            </a:r>
          </a:p>
          <a:p>
            <a:pPr marL="457200" lvl="1" indent="0">
              <a:buNone/>
              <a:defRPr/>
            </a:pPr>
            <a:endParaRPr lang="en-US" sz="2400" dirty="0">
              <a:cs typeface="Arial" pitchFamily="34" charset="0"/>
            </a:endParaRPr>
          </a:p>
          <a:p>
            <a:pPr>
              <a:defRPr/>
            </a:pPr>
            <a:r>
              <a:rPr lang="en-US" sz="2400" dirty="0">
                <a:cs typeface="Arial" pitchFamily="34" charset="0"/>
              </a:rPr>
              <a:t>Considerations</a:t>
            </a:r>
          </a:p>
          <a:p>
            <a:pPr lvl="1">
              <a:defRPr/>
            </a:pPr>
            <a:r>
              <a:rPr lang="en-US" sz="2400" dirty="0">
                <a:cs typeface="Arial" pitchFamily="34" charset="0"/>
              </a:rPr>
              <a:t>Minimize maximum response time</a:t>
            </a:r>
          </a:p>
          <a:p>
            <a:pPr lvl="1">
              <a:defRPr/>
            </a:pPr>
            <a:r>
              <a:rPr lang="en-US" sz="2400" dirty="0">
                <a:cs typeface="Arial" pitchFamily="34" charset="0"/>
              </a:rPr>
              <a:t>Minimize the variance of response </a:t>
            </a:r>
            <a:r>
              <a:rPr lang="en-US" sz="2400" dirty="0" smtClean="0">
                <a:cs typeface="Arial" pitchFamily="34" charset="0"/>
              </a:rPr>
              <a:t>times</a:t>
            </a:r>
            <a:endParaRPr lang="en-US" sz="2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6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Scheduling Algorithms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3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First-Come First Served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Shortest-Job First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Priority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Round-Robin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0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First-Come, First-Served (FCFS)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7467"/>
            <a:ext cx="8228013" cy="4341813"/>
          </a:xfrm>
        </p:spPr>
        <p:txBody>
          <a:bodyPr/>
          <a:lstStyle/>
          <a:p>
            <a:pPr>
              <a:defRPr/>
            </a:pPr>
            <a:r>
              <a:rPr lang="en-US" dirty="0"/>
              <a:t>Easily implemented</a:t>
            </a:r>
          </a:p>
          <a:p>
            <a:pPr>
              <a:defRPr/>
            </a:pPr>
            <a:r>
              <a:rPr lang="en-US" dirty="0"/>
              <a:t>Ready queue is FIFO</a:t>
            </a:r>
          </a:p>
          <a:p>
            <a:pPr>
              <a:defRPr/>
            </a:pPr>
            <a:r>
              <a:rPr lang="en-US" dirty="0" err="1"/>
              <a:t>P</a:t>
            </a:r>
            <a:r>
              <a:rPr lang="en-US" sz="3600" baseline="-25000" dirty="0" err="1"/>
              <a:t>n</a:t>
            </a:r>
            <a:r>
              <a:rPr lang="en-US" dirty="0"/>
              <a:t> ready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P</a:t>
            </a:r>
            <a:r>
              <a:rPr lang="en-US" sz="3600" baseline="-25000" dirty="0" err="1">
                <a:sym typeface="Wingdings" pitchFamily="2" charset="2"/>
              </a:rPr>
              <a:t>n</a:t>
            </a:r>
            <a:r>
              <a:rPr lang="en-US" dirty="0">
                <a:sym typeface="Wingdings" pitchFamily="2" charset="2"/>
              </a:rPr>
              <a:t> PCB is linked to tail of queue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Process at head of ready queue     CPU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Average waiting time is long</a:t>
            </a:r>
            <a:r>
              <a:rPr lang="en-US" dirty="0" smtClean="0">
                <a:sym typeface="Wingdings" pitchFamily="2" charset="2"/>
              </a:rPr>
              <a:t>!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45504" y="4876800"/>
            <a:ext cx="1371600" cy="381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Arial" pitchFamily="34" charset="0"/>
              </a:rPr>
              <a:t>head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45504" y="5257800"/>
            <a:ext cx="1371600" cy="381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Arial" pitchFamily="34" charset="0"/>
              </a:rPr>
              <a:t>tail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250504" y="4876800"/>
            <a:ext cx="1371600" cy="381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Arial" pitchFamily="34" charset="0"/>
              </a:rPr>
              <a:t>Next PCB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250504" y="5257800"/>
            <a:ext cx="1371600" cy="9906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</a:rPr>
              <a:t>.</a:t>
            </a:r>
          </a:p>
          <a:p>
            <a:pPr algn="ctr"/>
            <a:r>
              <a:rPr lang="en-US" b="1">
                <a:latin typeface="Arial" pitchFamily="34" charset="0"/>
              </a:rPr>
              <a:t>.</a:t>
            </a:r>
          </a:p>
          <a:p>
            <a:pPr algn="ctr"/>
            <a:r>
              <a:rPr lang="en-US" b="1">
                <a:latin typeface="Arial" pitchFamily="34" charset="0"/>
              </a:rPr>
              <a:t>.</a:t>
            </a:r>
          </a:p>
        </p:txBody>
      </p:sp>
      <p:cxnSp>
        <p:nvCxnSpPr>
          <p:cNvPr id="8" name="AutoShape 11"/>
          <p:cNvCxnSpPr>
            <a:cxnSpLocks noChangeShapeType="1"/>
            <a:stCxn id="4" idx="3"/>
            <a:endCxn id="6" idx="1"/>
          </p:cNvCxnSpPr>
          <p:nvPr/>
        </p:nvCxnSpPr>
        <p:spPr bwMode="auto">
          <a:xfrm>
            <a:off x="1717104" y="5067300"/>
            <a:ext cx="5334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4079304" y="4876800"/>
            <a:ext cx="1371600" cy="381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Arial" pitchFamily="34" charset="0"/>
              </a:rPr>
              <a:t>Next PCB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4079304" y="5257800"/>
            <a:ext cx="1371600" cy="9906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</a:rPr>
              <a:t>.</a:t>
            </a:r>
          </a:p>
          <a:p>
            <a:pPr algn="ctr"/>
            <a:r>
              <a:rPr lang="en-US" b="1">
                <a:latin typeface="Arial" pitchFamily="34" charset="0"/>
              </a:rPr>
              <a:t>.</a:t>
            </a:r>
          </a:p>
          <a:p>
            <a:pPr algn="ctr"/>
            <a:r>
              <a:rPr lang="en-US" b="1">
                <a:latin typeface="Arial" pitchFamily="34" charset="0"/>
              </a:rPr>
              <a:t>.</a:t>
            </a:r>
          </a:p>
        </p:txBody>
      </p:sp>
      <p:cxnSp>
        <p:nvCxnSpPr>
          <p:cNvPr id="11" name="AutoShape 14"/>
          <p:cNvCxnSpPr>
            <a:cxnSpLocks noChangeShapeType="1"/>
            <a:stCxn id="6" idx="3"/>
            <a:endCxn id="9" idx="1"/>
          </p:cNvCxnSpPr>
          <p:nvPr/>
        </p:nvCxnSpPr>
        <p:spPr bwMode="auto">
          <a:xfrm>
            <a:off x="3622104" y="5067300"/>
            <a:ext cx="4572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5908104" y="4876800"/>
            <a:ext cx="1371600" cy="381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>
                <a:latin typeface="Arial" pitchFamily="34" charset="0"/>
              </a:rPr>
              <a:t>Next PCB</a:t>
            </a: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5908104" y="5257800"/>
            <a:ext cx="1371600" cy="9906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</a:rPr>
              <a:t>.</a:t>
            </a:r>
          </a:p>
          <a:p>
            <a:pPr algn="ctr"/>
            <a:r>
              <a:rPr lang="en-US" b="1">
                <a:latin typeface="Arial" pitchFamily="34" charset="0"/>
              </a:rPr>
              <a:t>.</a:t>
            </a:r>
          </a:p>
          <a:p>
            <a:pPr algn="ctr"/>
            <a:r>
              <a:rPr lang="en-US" b="1">
                <a:latin typeface="Arial" pitchFamily="34" charset="0"/>
              </a:rPr>
              <a:t>.</a:t>
            </a:r>
          </a:p>
        </p:txBody>
      </p:sp>
      <p:cxnSp>
        <p:nvCxnSpPr>
          <p:cNvPr id="14" name="AutoShape 17"/>
          <p:cNvCxnSpPr>
            <a:cxnSpLocks noChangeShapeType="1"/>
            <a:stCxn id="9" idx="3"/>
            <a:endCxn id="12" idx="1"/>
          </p:cNvCxnSpPr>
          <p:nvPr/>
        </p:nvCxnSpPr>
        <p:spPr bwMode="auto">
          <a:xfrm>
            <a:off x="5450904" y="5067300"/>
            <a:ext cx="4572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7736904" y="4876800"/>
            <a:ext cx="1371600" cy="381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Arial" pitchFamily="34" charset="0"/>
              </a:rPr>
              <a:t>NULL</a:t>
            </a: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7736904" y="5257800"/>
            <a:ext cx="1371600" cy="9906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</a:rPr>
              <a:t>.</a:t>
            </a:r>
          </a:p>
          <a:p>
            <a:pPr algn="ctr"/>
            <a:r>
              <a:rPr lang="en-US" b="1">
                <a:latin typeface="Arial" pitchFamily="34" charset="0"/>
              </a:rPr>
              <a:t>.</a:t>
            </a:r>
          </a:p>
          <a:p>
            <a:pPr algn="ctr"/>
            <a:r>
              <a:rPr lang="en-US" b="1">
                <a:latin typeface="Arial" pitchFamily="34" charset="0"/>
              </a:rPr>
              <a:t>.</a:t>
            </a:r>
          </a:p>
        </p:txBody>
      </p:sp>
      <p:cxnSp>
        <p:nvCxnSpPr>
          <p:cNvPr id="17" name="AutoShape 20"/>
          <p:cNvCxnSpPr>
            <a:cxnSpLocks noChangeShapeType="1"/>
            <a:stCxn id="12" idx="3"/>
            <a:endCxn id="15" idx="1"/>
          </p:cNvCxnSpPr>
          <p:nvPr/>
        </p:nvCxnSpPr>
        <p:spPr bwMode="auto">
          <a:xfrm>
            <a:off x="7279704" y="5067300"/>
            <a:ext cx="4572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2250504" y="4572000"/>
            <a:ext cx="1371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</a:rPr>
              <a:t>PCB</a:t>
            </a:r>
            <a:r>
              <a:rPr lang="en-US" sz="2000" b="1" baseline="-25000" dirty="0">
                <a:latin typeface="Arial" pitchFamily="34" charset="0"/>
              </a:rPr>
              <a:t>5</a:t>
            </a: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4079304" y="4572000"/>
            <a:ext cx="1371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</a:rPr>
              <a:t>PCB</a:t>
            </a:r>
            <a:r>
              <a:rPr lang="en-US" sz="2000" b="1" baseline="-25000" dirty="0">
                <a:latin typeface="Arial" pitchFamily="34" charset="0"/>
              </a:rPr>
              <a:t>2</a:t>
            </a: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5908104" y="4572000"/>
            <a:ext cx="1371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</a:rPr>
              <a:t>PCB</a:t>
            </a:r>
            <a:r>
              <a:rPr lang="en-US" sz="2000" b="1" baseline="-25000">
                <a:latin typeface="Arial" pitchFamily="34" charset="0"/>
              </a:rPr>
              <a:t>8</a:t>
            </a: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7736904" y="4572000"/>
            <a:ext cx="1371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</a:rPr>
              <a:t>PCB</a:t>
            </a:r>
            <a:r>
              <a:rPr lang="en-US" sz="2000" b="1" baseline="-25000" dirty="0">
                <a:latin typeface="Arial" pitchFamily="34" charset="0"/>
              </a:rPr>
              <a:t>4</a:t>
            </a:r>
          </a:p>
        </p:txBody>
      </p:sp>
      <p:cxnSp>
        <p:nvCxnSpPr>
          <p:cNvPr id="22" name="AutoShape 25"/>
          <p:cNvCxnSpPr>
            <a:cxnSpLocks noChangeShapeType="1"/>
            <a:stCxn id="5" idx="2"/>
            <a:endCxn id="16" idx="2"/>
          </p:cNvCxnSpPr>
          <p:nvPr/>
        </p:nvCxnSpPr>
        <p:spPr bwMode="auto">
          <a:xfrm rot="16200000" flipH="1">
            <a:off x="4422204" y="2247900"/>
            <a:ext cx="609600" cy="7391400"/>
          </a:xfrm>
          <a:prstGeom prst="curvedConnector3">
            <a:avLst>
              <a:gd name="adj1" fmla="val 1375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5263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2776"/>
            <a:ext cx="8228013" cy="48340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sz="2200" dirty="0" smtClean="0"/>
              <a:t>Process 		Burst </a:t>
            </a:r>
            <a:r>
              <a:rPr lang="en-US" sz="2200" dirty="0"/>
              <a:t>Time</a:t>
            </a:r>
          </a:p>
          <a:p>
            <a:pPr marL="0" indent="0">
              <a:buNone/>
            </a:pPr>
            <a:r>
              <a:rPr lang="en-US" sz="2200" i="1" dirty="0" smtClean="0"/>
              <a:t>			   </a:t>
            </a:r>
            <a:r>
              <a:rPr lang="en-US" sz="2200" dirty="0" smtClean="0"/>
              <a:t>P1</a:t>
            </a:r>
            <a:r>
              <a:rPr lang="en-US" sz="2200" i="1" dirty="0" smtClean="0"/>
              <a:t> 		        </a:t>
            </a:r>
            <a:r>
              <a:rPr lang="en-US" sz="2200" dirty="0" smtClean="0"/>
              <a:t>24</a:t>
            </a:r>
            <a:endParaRPr lang="en-US" sz="2200" dirty="0"/>
          </a:p>
          <a:p>
            <a:pPr marL="0" indent="0">
              <a:buNone/>
            </a:pPr>
            <a:r>
              <a:rPr lang="en-US" sz="2200" i="1" dirty="0" smtClean="0"/>
              <a:t>			   </a:t>
            </a:r>
            <a:r>
              <a:rPr lang="en-US" sz="2200" dirty="0" smtClean="0"/>
              <a:t>P2</a:t>
            </a:r>
            <a:r>
              <a:rPr lang="en-US" sz="2200" i="1" dirty="0" smtClean="0"/>
              <a:t> 		         </a:t>
            </a:r>
            <a:r>
              <a:rPr lang="en-US" sz="2200" dirty="0" smtClean="0"/>
              <a:t>3</a:t>
            </a:r>
            <a:endParaRPr lang="en-US" sz="2200" dirty="0"/>
          </a:p>
          <a:p>
            <a:pPr marL="0" indent="0">
              <a:buNone/>
            </a:pPr>
            <a:r>
              <a:rPr lang="en-US" sz="2200" i="1" dirty="0" smtClean="0"/>
              <a:t>			   </a:t>
            </a:r>
            <a:r>
              <a:rPr lang="en-US" sz="2200" dirty="0" smtClean="0"/>
              <a:t>P3</a:t>
            </a:r>
            <a:r>
              <a:rPr lang="en-US" sz="2200" i="1" dirty="0" smtClean="0"/>
              <a:t> 		         </a:t>
            </a:r>
            <a:r>
              <a:rPr lang="en-US" sz="2200" dirty="0" smtClean="0"/>
              <a:t>3</a:t>
            </a:r>
            <a:endParaRPr lang="en-US" sz="2200" dirty="0"/>
          </a:p>
          <a:p>
            <a:r>
              <a:rPr lang="en-US" dirty="0"/>
              <a:t> Suppose that the processes arrive in the order: </a:t>
            </a:r>
            <a:r>
              <a:rPr lang="en-US" i="1" dirty="0"/>
              <a:t>P1 </a:t>
            </a:r>
            <a:r>
              <a:rPr lang="en-US" dirty="0"/>
              <a:t>, </a:t>
            </a:r>
            <a:r>
              <a:rPr lang="en-US" i="1" dirty="0"/>
              <a:t>P2 </a:t>
            </a:r>
            <a:r>
              <a:rPr lang="en-US" dirty="0"/>
              <a:t>, </a:t>
            </a:r>
            <a:r>
              <a:rPr lang="en-US" i="1" dirty="0" smtClean="0"/>
              <a:t>P3 </a:t>
            </a:r>
            <a:r>
              <a:rPr lang="en-US" dirty="0" smtClean="0"/>
              <a:t>The </a:t>
            </a:r>
            <a:r>
              <a:rPr lang="en-US" dirty="0"/>
              <a:t>Gantt Chart for the schedule is: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Waiting </a:t>
            </a:r>
            <a:r>
              <a:rPr lang="en-US" dirty="0"/>
              <a:t>time </a:t>
            </a:r>
            <a:r>
              <a:rPr lang="en-US" dirty="0" smtClean="0"/>
              <a:t>for:</a:t>
            </a:r>
          </a:p>
          <a:p>
            <a:r>
              <a:rPr lang="en-US" i="1" dirty="0" smtClean="0"/>
              <a:t>P1 </a:t>
            </a:r>
            <a:r>
              <a:rPr lang="en-US" dirty="0"/>
              <a:t>= </a:t>
            </a:r>
            <a:r>
              <a:rPr lang="en-US" dirty="0" smtClean="0"/>
              <a:t>0</a:t>
            </a:r>
          </a:p>
          <a:p>
            <a:r>
              <a:rPr lang="en-US" i="1" dirty="0" smtClean="0"/>
              <a:t>P2 </a:t>
            </a:r>
            <a:r>
              <a:rPr lang="en-US" dirty="0"/>
              <a:t>= </a:t>
            </a:r>
            <a:r>
              <a:rPr lang="en-US" dirty="0" smtClean="0"/>
              <a:t>24</a:t>
            </a:r>
          </a:p>
          <a:p>
            <a:r>
              <a:rPr lang="en-US" i="1" dirty="0" smtClean="0"/>
              <a:t>P3 </a:t>
            </a:r>
            <a:r>
              <a:rPr lang="en-US" dirty="0"/>
              <a:t>= 27</a:t>
            </a:r>
          </a:p>
          <a:p>
            <a:r>
              <a:rPr lang="en-US" dirty="0"/>
              <a:t> Average waiting time: (0 + 24 + 27)/3 = 17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754832" y="3429000"/>
            <a:ext cx="5105400" cy="5334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Arial" pitchFamily="34" charset="0"/>
              </a:rPr>
              <a:t>P1</a:t>
            </a: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6860232" y="3429000"/>
            <a:ext cx="685800" cy="5334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Arial" pitchFamily="34" charset="0"/>
              </a:rPr>
              <a:t>P2</a:t>
            </a: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7546032" y="3429000"/>
            <a:ext cx="685800" cy="5334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Arial" pitchFamily="34" charset="0"/>
              </a:rPr>
              <a:t>P3</a:t>
            </a: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1526232" y="3962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</a:rPr>
              <a:t>0</a:t>
            </a:r>
            <a:endParaRPr lang="en-US" sz="2000" b="1" baseline="-25000">
              <a:latin typeface="Arial" pitchFamily="34" charset="0"/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6631632" y="4005064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</a:rPr>
              <a:t>24</a:t>
            </a:r>
            <a:endParaRPr lang="en-US" sz="2000" b="1" baseline="-25000" dirty="0">
              <a:latin typeface="Arial" pitchFamily="34" charset="0"/>
            </a:endParaRP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7317432" y="4005064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</a:rPr>
              <a:t>27</a:t>
            </a:r>
            <a:endParaRPr lang="en-US" sz="2000" b="1" baseline="-25000" dirty="0">
              <a:latin typeface="Arial" pitchFamily="34" charset="0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8003232" y="4005064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</a:rPr>
              <a:t>30</a:t>
            </a:r>
            <a:endParaRPr lang="en-US" sz="2000" b="1" baseline="-250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96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2776"/>
            <a:ext cx="8228013" cy="48340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sz="2200" dirty="0" smtClean="0"/>
              <a:t>Process 		Burst </a:t>
            </a:r>
            <a:r>
              <a:rPr lang="en-US" sz="2200" dirty="0"/>
              <a:t>Time</a:t>
            </a:r>
          </a:p>
          <a:p>
            <a:pPr marL="0" indent="0">
              <a:buNone/>
            </a:pPr>
            <a:r>
              <a:rPr lang="en-US" sz="2200" i="1" dirty="0" smtClean="0"/>
              <a:t>			   </a:t>
            </a:r>
            <a:r>
              <a:rPr lang="en-US" sz="2200" dirty="0" smtClean="0"/>
              <a:t>P1</a:t>
            </a:r>
            <a:r>
              <a:rPr lang="en-US" sz="2200" i="1" dirty="0" smtClean="0"/>
              <a:t> 		         </a:t>
            </a:r>
            <a:r>
              <a:rPr lang="en-US" sz="2200" dirty="0" smtClean="0"/>
              <a:t>3</a:t>
            </a:r>
            <a:endParaRPr lang="en-US" sz="2200" dirty="0"/>
          </a:p>
          <a:p>
            <a:pPr marL="0" indent="0">
              <a:buNone/>
            </a:pPr>
            <a:r>
              <a:rPr lang="en-US" sz="2200" i="1" dirty="0" smtClean="0"/>
              <a:t>			   </a:t>
            </a:r>
            <a:r>
              <a:rPr lang="en-US" sz="2200" dirty="0" smtClean="0"/>
              <a:t>P2</a:t>
            </a:r>
            <a:r>
              <a:rPr lang="en-US" sz="2200" i="1" dirty="0" smtClean="0"/>
              <a:t> 		         </a:t>
            </a:r>
            <a:r>
              <a:rPr lang="en-US" sz="2200" dirty="0"/>
              <a:t>3</a:t>
            </a:r>
          </a:p>
          <a:p>
            <a:pPr marL="0" indent="0">
              <a:buNone/>
            </a:pPr>
            <a:r>
              <a:rPr lang="en-US" sz="2200" i="1" dirty="0" smtClean="0"/>
              <a:t>			   </a:t>
            </a:r>
            <a:r>
              <a:rPr lang="en-US" sz="2200" dirty="0" smtClean="0"/>
              <a:t>P3</a:t>
            </a:r>
            <a:r>
              <a:rPr lang="en-US" sz="2200" i="1" dirty="0" smtClean="0"/>
              <a:t> 		        </a:t>
            </a:r>
            <a:r>
              <a:rPr lang="en-US" sz="2200" dirty="0" smtClean="0"/>
              <a:t>24</a:t>
            </a:r>
            <a:endParaRPr lang="en-US" sz="2200" dirty="0"/>
          </a:p>
          <a:p>
            <a:r>
              <a:rPr lang="en-US" dirty="0"/>
              <a:t> Suppose that the processes arrive in the order: </a:t>
            </a:r>
            <a:r>
              <a:rPr lang="en-US" i="1" dirty="0"/>
              <a:t>P1 </a:t>
            </a:r>
            <a:r>
              <a:rPr lang="en-US" dirty="0"/>
              <a:t>, </a:t>
            </a:r>
            <a:r>
              <a:rPr lang="en-US" i="1" dirty="0"/>
              <a:t>P2 </a:t>
            </a:r>
            <a:r>
              <a:rPr lang="en-US" dirty="0"/>
              <a:t>, </a:t>
            </a:r>
            <a:r>
              <a:rPr lang="en-US" i="1" dirty="0" smtClean="0"/>
              <a:t>P3 </a:t>
            </a:r>
            <a:r>
              <a:rPr lang="en-US" dirty="0" smtClean="0"/>
              <a:t>The </a:t>
            </a:r>
            <a:r>
              <a:rPr lang="en-US" dirty="0"/>
              <a:t>Gantt Chart for the schedule is: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Waiting </a:t>
            </a:r>
            <a:r>
              <a:rPr lang="en-US" dirty="0"/>
              <a:t>time </a:t>
            </a:r>
            <a:r>
              <a:rPr lang="en-US" dirty="0" smtClean="0"/>
              <a:t>for:</a:t>
            </a:r>
          </a:p>
          <a:p>
            <a:r>
              <a:rPr lang="en-US" i="1" dirty="0" smtClean="0"/>
              <a:t>P1 </a:t>
            </a:r>
            <a:r>
              <a:rPr lang="en-US" dirty="0"/>
              <a:t>= </a:t>
            </a:r>
            <a:r>
              <a:rPr lang="en-US" dirty="0" smtClean="0"/>
              <a:t>0</a:t>
            </a:r>
          </a:p>
          <a:p>
            <a:r>
              <a:rPr lang="en-US" i="1" dirty="0" smtClean="0"/>
              <a:t>P2 </a:t>
            </a:r>
            <a:r>
              <a:rPr lang="en-US" dirty="0" smtClean="0"/>
              <a:t>=</a:t>
            </a:r>
            <a:r>
              <a:rPr lang="en-US" dirty="0" smtClean="0"/>
              <a:t>3</a:t>
            </a:r>
          </a:p>
          <a:p>
            <a:r>
              <a:rPr lang="en-US" i="1" dirty="0" smtClean="0"/>
              <a:t>P3 </a:t>
            </a:r>
            <a:r>
              <a:rPr lang="en-US" dirty="0"/>
              <a:t>= </a:t>
            </a:r>
            <a:r>
              <a:rPr lang="en-US" dirty="0" smtClean="0"/>
              <a:t>6</a:t>
            </a:r>
            <a:endParaRPr lang="en-US" dirty="0"/>
          </a:p>
          <a:p>
            <a:r>
              <a:rPr lang="en-US" dirty="0" smtClean="0"/>
              <a:t>Average </a:t>
            </a:r>
            <a:r>
              <a:rPr lang="en-US" dirty="0"/>
              <a:t>waiting time: (0 + </a:t>
            </a:r>
            <a:r>
              <a:rPr lang="en-US" dirty="0" smtClean="0"/>
              <a:t>3 </a:t>
            </a:r>
            <a:r>
              <a:rPr lang="en-US" dirty="0"/>
              <a:t>+ </a:t>
            </a:r>
            <a:r>
              <a:rPr lang="en-US" dirty="0" smtClean="0"/>
              <a:t>6)/</a:t>
            </a:r>
            <a:r>
              <a:rPr lang="en-US" dirty="0"/>
              <a:t>3 =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266256" y="3356992"/>
            <a:ext cx="5181600" cy="5334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Arial" pitchFamily="34" charset="0"/>
              </a:rPr>
              <a:t>P3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894656" y="3356992"/>
            <a:ext cx="685800" cy="5334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Arial" pitchFamily="34" charset="0"/>
              </a:rPr>
              <a:t>P1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580456" y="3356992"/>
            <a:ext cx="685800" cy="5334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Arial" pitchFamily="34" charset="0"/>
              </a:rPr>
              <a:t>P2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666056" y="3933056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</a:rPr>
              <a:t>0</a:t>
            </a:r>
            <a:endParaRPr lang="en-US" sz="2000" b="1" baseline="-25000" dirty="0">
              <a:latin typeface="Arial" pitchFamily="34" charset="0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8219256" y="3933056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</a:rPr>
              <a:t>30</a:t>
            </a:r>
            <a:endParaRPr lang="en-US" sz="2000" b="1" baseline="-25000">
              <a:latin typeface="Arial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2351856" y="3933056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</a:rPr>
              <a:t>3</a:t>
            </a:r>
            <a:endParaRPr lang="en-US" sz="2000" b="1" baseline="-25000" dirty="0">
              <a:latin typeface="Arial" pitchFamily="34" charset="0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3037656" y="3933056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</a:rPr>
              <a:t>6</a:t>
            </a:r>
            <a:endParaRPr lang="en-US" sz="2000" b="1" baseline="-250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06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Shortest-Job-First (</a:t>
            </a:r>
            <a:r>
              <a:rPr lang="en-US" dirty="0" smtClean="0"/>
              <a:t>SJF) </a:t>
            </a:r>
            <a:r>
              <a:rPr lang="en-US" dirty="0"/>
              <a:t>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2776"/>
            <a:ext cx="8228013" cy="496855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Associate with each process the length of its next </a:t>
            </a:r>
            <a:r>
              <a:rPr lang="en-US" dirty="0" smtClean="0"/>
              <a:t>CPU burst</a:t>
            </a:r>
            <a:r>
              <a:rPr lang="en-US" dirty="0"/>
              <a:t>. Use these lengths to schedule the process with </a:t>
            </a:r>
            <a:r>
              <a:rPr lang="en-US" dirty="0" smtClean="0"/>
              <a:t>the shortest </a:t>
            </a:r>
            <a:r>
              <a:rPr lang="en-US" dirty="0"/>
              <a:t>time.</a:t>
            </a:r>
          </a:p>
          <a:p>
            <a:pPr algn="just"/>
            <a:r>
              <a:rPr lang="en-US" dirty="0"/>
              <a:t> Two schemes:</a:t>
            </a:r>
          </a:p>
          <a:p>
            <a:pPr lvl="1" algn="just"/>
            <a:r>
              <a:rPr lang="en-US" dirty="0" smtClean="0">
                <a:solidFill>
                  <a:srgbClr val="C00000"/>
                </a:solidFill>
              </a:rPr>
              <a:t>Non-preemptive</a:t>
            </a:r>
            <a:r>
              <a:rPr lang="en-US" dirty="0" smtClean="0"/>
              <a:t> </a:t>
            </a:r>
            <a:r>
              <a:rPr lang="en-US" dirty="0"/>
              <a:t>– once CPU given to the process it </a:t>
            </a:r>
            <a:r>
              <a:rPr lang="en-US" dirty="0" smtClean="0"/>
              <a:t>cannot be </a:t>
            </a:r>
            <a:r>
              <a:rPr lang="en-US" dirty="0"/>
              <a:t>preempted until completes its CPU burst.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dirty="0" smtClean="0">
                <a:solidFill>
                  <a:srgbClr val="C00000"/>
                </a:solidFill>
              </a:rPr>
              <a:t>reemptive</a:t>
            </a:r>
            <a:r>
              <a:rPr lang="en-US" dirty="0" smtClean="0"/>
              <a:t> </a:t>
            </a:r>
            <a:r>
              <a:rPr lang="en-US" dirty="0"/>
              <a:t>– if a new process arrives with CPU burst </a:t>
            </a:r>
            <a:r>
              <a:rPr lang="en-US" dirty="0" smtClean="0"/>
              <a:t>length less </a:t>
            </a:r>
            <a:r>
              <a:rPr lang="en-US" dirty="0"/>
              <a:t>than remaining time of current executing </a:t>
            </a:r>
            <a:r>
              <a:rPr lang="en-US" dirty="0" smtClean="0"/>
              <a:t>process, preempt</a:t>
            </a:r>
            <a:r>
              <a:rPr lang="en-US" dirty="0"/>
              <a:t>. This scheme is know as </a:t>
            </a:r>
            <a:r>
              <a:rPr lang="en-US" dirty="0" smtClean="0"/>
              <a:t>the Shortest-Remaining-Time-First </a:t>
            </a:r>
            <a:r>
              <a:rPr lang="en-US" dirty="0"/>
              <a:t>(SRTF).</a:t>
            </a:r>
          </a:p>
          <a:p>
            <a:pPr algn="just"/>
            <a:r>
              <a:rPr lang="en-US" dirty="0"/>
              <a:t> SJF is optimal </a:t>
            </a:r>
            <a:endParaRPr lang="en-US" dirty="0" smtClean="0"/>
          </a:p>
          <a:p>
            <a:pPr lvl="1" algn="just"/>
            <a:r>
              <a:rPr lang="en-US" dirty="0"/>
              <a:t>G</a:t>
            </a:r>
            <a:r>
              <a:rPr lang="en-US" dirty="0" smtClean="0"/>
              <a:t>ives </a:t>
            </a:r>
            <a:r>
              <a:rPr lang="en-US" dirty="0"/>
              <a:t>minimum average waiting time </a:t>
            </a:r>
            <a:r>
              <a:rPr lang="en-US" dirty="0" smtClean="0"/>
              <a:t>for a </a:t>
            </a:r>
            <a:r>
              <a:rPr lang="en-US" dirty="0"/>
              <a:t>given set of </a:t>
            </a:r>
            <a:r>
              <a:rPr lang="en-US" dirty="0" smtClean="0"/>
              <a:t>processes</a:t>
            </a:r>
          </a:p>
          <a:p>
            <a:pPr marL="457200" lvl="1" indent="0" algn="just">
              <a:buNone/>
            </a:pPr>
            <a:endParaRPr lang="en-US" sz="1100" dirty="0" smtClean="0"/>
          </a:p>
          <a:p>
            <a:pPr lvl="0" algn="just"/>
            <a:r>
              <a:rPr lang="en-US" dirty="0"/>
              <a:t>There is no way to know the length of the next CPU burst!</a:t>
            </a:r>
          </a:p>
          <a:p>
            <a:pPr lvl="0" algn="just"/>
            <a:endParaRPr lang="en-US" dirty="0" smtClean="0"/>
          </a:p>
          <a:p>
            <a:pPr marL="45720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6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2776"/>
            <a:ext cx="8228013" cy="4968552"/>
          </a:xfrm>
          <a:ln>
            <a:noFill/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200" dirty="0" smtClean="0"/>
              <a:t>			</a:t>
            </a:r>
            <a:r>
              <a:rPr lang="en-US" sz="2400" dirty="0" smtClean="0"/>
              <a:t>Process </a:t>
            </a:r>
            <a:r>
              <a:rPr lang="en-US" sz="2400" dirty="0" smtClean="0"/>
              <a:t>	Burst </a:t>
            </a:r>
            <a:r>
              <a:rPr lang="en-US" sz="2400" dirty="0" smtClean="0"/>
              <a:t>Time</a:t>
            </a:r>
          </a:p>
          <a:p>
            <a:pPr marL="0" indent="0">
              <a:buNone/>
            </a:pPr>
            <a:r>
              <a:rPr lang="en-US" sz="2400" i="1" dirty="0" smtClean="0"/>
              <a:t>			   P1 		        </a:t>
            </a:r>
            <a:r>
              <a:rPr lang="en-US" sz="2400" dirty="0" smtClean="0"/>
              <a:t>6</a:t>
            </a:r>
          </a:p>
          <a:p>
            <a:pPr marL="0" indent="0">
              <a:buNone/>
            </a:pPr>
            <a:r>
              <a:rPr lang="en-US" sz="2400" i="1" dirty="0" smtClean="0"/>
              <a:t>			   P2 		         </a:t>
            </a:r>
            <a:r>
              <a:rPr lang="en-US" sz="2400" dirty="0"/>
              <a:t>8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i="1" dirty="0" smtClean="0"/>
              <a:t>			   P3 		         </a:t>
            </a:r>
            <a:r>
              <a:rPr lang="en-US" sz="2400" dirty="0" smtClean="0"/>
              <a:t>7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i="1" dirty="0" smtClean="0"/>
              <a:t>   P4</a:t>
            </a:r>
            <a:r>
              <a:rPr lang="en-US" sz="2400" dirty="0" smtClean="0"/>
              <a:t>		         3</a:t>
            </a:r>
          </a:p>
          <a:p>
            <a:r>
              <a:rPr lang="en-US" dirty="0" smtClean="0"/>
              <a:t>Suppose that all processes arrive at the same time: The Gantt Chart for the schedule is: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Waiting time for </a:t>
            </a:r>
            <a:endParaRPr lang="en-US" dirty="0" smtClean="0"/>
          </a:p>
          <a:p>
            <a:r>
              <a:rPr lang="en-US" i="1" dirty="0" smtClean="0"/>
              <a:t>P1 </a:t>
            </a:r>
            <a:r>
              <a:rPr lang="en-US" dirty="0" smtClean="0"/>
              <a:t>= </a:t>
            </a:r>
            <a:r>
              <a:rPr lang="en-US" dirty="0" smtClean="0"/>
              <a:t>3</a:t>
            </a:r>
          </a:p>
          <a:p>
            <a:r>
              <a:rPr lang="en-US" i="1" dirty="0" smtClean="0"/>
              <a:t>P2 </a:t>
            </a:r>
            <a:r>
              <a:rPr lang="en-US" dirty="0" smtClean="0"/>
              <a:t>=</a:t>
            </a:r>
            <a:r>
              <a:rPr lang="en-US" dirty="0" smtClean="0"/>
              <a:t>16</a:t>
            </a:r>
          </a:p>
          <a:p>
            <a:r>
              <a:rPr lang="en-US" i="1" dirty="0" smtClean="0"/>
              <a:t>P3 </a:t>
            </a:r>
            <a:r>
              <a:rPr lang="en-US" i="1" dirty="0" smtClean="0"/>
              <a:t>=</a:t>
            </a:r>
            <a:r>
              <a:rPr lang="en-US" dirty="0" smtClean="0"/>
              <a:t>9</a:t>
            </a:r>
          </a:p>
          <a:p>
            <a:r>
              <a:rPr lang="en-US" dirty="0" smtClean="0"/>
              <a:t>P4=0</a:t>
            </a:r>
            <a:endParaRPr lang="en-US" dirty="0" smtClean="0"/>
          </a:p>
          <a:p>
            <a:r>
              <a:rPr lang="en-US" dirty="0" smtClean="0"/>
              <a:t> Average waiting time: (3 + 16 + 9 + 0)/</a:t>
            </a:r>
            <a:r>
              <a:rPr lang="en-US" dirty="0"/>
              <a:t>4</a:t>
            </a:r>
            <a:r>
              <a:rPr lang="en-US" dirty="0" smtClean="0"/>
              <a:t> = 7</a:t>
            </a:r>
          </a:p>
        </p:txBody>
      </p:sp>
      <p:sp>
        <p:nvSpPr>
          <p:cNvPr id="4" name="Rectangle 41"/>
          <p:cNvSpPr>
            <a:spLocks noChangeArrowheads="1"/>
          </p:cNvSpPr>
          <p:nvPr/>
        </p:nvSpPr>
        <p:spPr bwMode="auto">
          <a:xfrm>
            <a:off x="2529408" y="3356992"/>
            <a:ext cx="685800" cy="5334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Arial" pitchFamily="34" charset="0"/>
              </a:rPr>
              <a:t>P4</a:t>
            </a:r>
          </a:p>
        </p:txBody>
      </p:sp>
      <p:sp>
        <p:nvSpPr>
          <p:cNvPr id="5" name="Rectangle 43"/>
          <p:cNvSpPr>
            <a:spLocks noChangeArrowheads="1"/>
          </p:cNvSpPr>
          <p:nvPr/>
        </p:nvSpPr>
        <p:spPr bwMode="auto">
          <a:xfrm>
            <a:off x="2300808" y="3890392"/>
            <a:ext cx="4572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</a:rPr>
              <a:t>0</a:t>
            </a:r>
            <a:endParaRPr lang="en-US" sz="2000" b="1" baseline="-25000" dirty="0">
              <a:latin typeface="Arial" pitchFamily="34" charset="0"/>
            </a:endParaRPr>
          </a:p>
        </p:txBody>
      </p:sp>
      <p:sp>
        <p:nvSpPr>
          <p:cNvPr id="6" name="Rectangle 44"/>
          <p:cNvSpPr>
            <a:spLocks noChangeArrowheads="1"/>
          </p:cNvSpPr>
          <p:nvPr/>
        </p:nvSpPr>
        <p:spPr bwMode="auto">
          <a:xfrm>
            <a:off x="2986608" y="3890392"/>
            <a:ext cx="4572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</a:rPr>
              <a:t>3</a:t>
            </a:r>
            <a:endParaRPr lang="en-US" sz="2000" b="1" baseline="-25000" dirty="0">
              <a:latin typeface="Arial" pitchFamily="34" charset="0"/>
            </a:endParaRPr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>
            <a:off x="5958408" y="3890392"/>
            <a:ext cx="4572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</a:rPr>
              <a:t>16</a:t>
            </a:r>
            <a:endParaRPr lang="en-US" sz="2000" b="1" baseline="-25000" dirty="0">
              <a:latin typeface="Arial" pitchFamily="34" charset="0"/>
            </a:endParaRPr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4586808" y="3356992"/>
            <a:ext cx="1600200" cy="5334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latin typeface="Arial" pitchFamily="34" charset="0"/>
              </a:rPr>
              <a:t>P3</a:t>
            </a:r>
          </a:p>
        </p:txBody>
      </p:sp>
      <p:sp>
        <p:nvSpPr>
          <p:cNvPr id="9" name="Rectangle 47"/>
          <p:cNvSpPr>
            <a:spLocks noChangeArrowheads="1"/>
          </p:cNvSpPr>
          <p:nvPr/>
        </p:nvSpPr>
        <p:spPr bwMode="auto">
          <a:xfrm>
            <a:off x="6187008" y="3356992"/>
            <a:ext cx="1828800" cy="5334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Arial" pitchFamily="34" charset="0"/>
              </a:rPr>
              <a:t>P2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7787208" y="3890392"/>
            <a:ext cx="4572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</a:rPr>
              <a:t>24</a:t>
            </a:r>
            <a:endParaRPr lang="en-US" sz="2000" b="1" baseline="-25000">
              <a:latin typeface="Arial" pitchFamily="34" charset="0"/>
            </a:endParaRPr>
          </a:p>
        </p:txBody>
      </p:sp>
      <p:sp>
        <p:nvSpPr>
          <p:cNvPr id="11" name="Rectangle 52"/>
          <p:cNvSpPr>
            <a:spLocks noChangeArrowheads="1"/>
          </p:cNvSpPr>
          <p:nvPr/>
        </p:nvSpPr>
        <p:spPr bwMode="auto">
          <a:xfrm>
            <a:off x="3215208" y="3356992"/>
            <a:ext cx="1371600" cy="5334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Arial" pitchFamily="34" charset="0"/>
              </a:rPr>
              <a:t>P1</a:t>
            </a:r>
          </a:p>
        </p:txBody>
      </p:sp>
      <p:sp>
        <p:nvSpPr>
          <p:cNvPr id="12" name="Rectangle 53"/>
          <p:cNvSpPr>
            <a:spLocks noChangeArrowheads="1"/>
          </p:cNvSpPr>
          <p:nvPr/>
        </p:nvSpPr>
        <p:spPr bwMode="auto">
          <a:xfrm>
            <a:off x="4358208" y="3890392"/>
            <a:ext cx="457200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</a:rPr>
              <a:t>9</a:t>
            </a:r>
            <a:endParaRPr lang="en-US" sz="2000" b="1" baseline="-250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05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 animBg="1"/>
      <p:bldP spid="9" grpId="0" animBg="1"/>
      <p:bldP spid="10" grpId="0"/>
      <p:bldP spid="11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CPU Scheduling</a:t>
            </a:r>
            <a:endParaRPr lang="ar-EG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 smtClean="0"/>
              <a:t>Chapter Five</a:t>
            </a:r>
            <a:endParaRPr lang="ar-EG" sz="3600" dirty="0"/>
          </a:p>
        </p:txBody>
      </p:sp>
    </p:spTree>
    <p:extLst>
      <p:ext uri="{BB962C8B-B14F-4D97-AF65-F5344CB8AC3E}">
        <p14:creationId xmlns:p14="http://schemas.microsoft.com/office/powerpoint/2010/main" val="221754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Example of Non-Preemptive SJF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dirty="0" smtClean="0"/>
              <a:t>			Process	Arrival Time		Burst 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dirty="0" smtClean="0"/>
              <a:t>			    P1		       0.0		</a:t>
            </a:r>
            <a:r>
              <a:rPr lang="en-US" sz="2800" dirty="0"/>
              <a:t> </a:t>
            </a:r>
            <a:r>
              <a:rPr lang="en-US" sz="2800" dirty="0" smtClean="0"/>
              <a:t>       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dirty="0" smtClean="0"/>
              <a:t>			    P2		       2.0		        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dirty="0" smtClean="0"/>
              <a:t>			    P3		       4.0		        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dirty="0" smtClean="0"/>
              <a:t>                     P4		       5.0		        4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SJF (non-preemptive)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Average waiting time = (0 + 6 + 3 + 7)/4 = 4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 smtClean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40184" y="4316511"/>
            <a:ext cx="6942820" cy="1128713"/>
            <a:chOff x="4080" y="2325"/>
            <a:chExt cx="6942820" cy="711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 flipH="1">
              <a:off x="1524000" y="2325"/>
              <a:ext cx="5257800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 flipH="1">
              <a:off x="2209800" y="2373"/>
              <a:ext cx="4206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latin typeface="Helvetica" pitchFamily="34" charset="0"/>
                </a:rPr>
                <a:t>P</a:t>
              </a:r>
              <a:r>
                <a:rPr lang="en-US" baseline="-25000" dirty="0">
                  <a:latin typeface="Helvetica" pitchFamily="34" charset="0"/>
                </a:rPr>
                <a:t>1</a:t>
              </a:r>
              <a:endParaRPr lang="en-US" dirty="0">
                <a:latin typeface="Helvetica" pitchFamily="34" charset="0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 flipH="1">
              <a:off x="3810000" y="2373"/>
              <a:ext cx="4206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P</a:t>
              </a:r>
              <a:r>
                <a:rPr lang="en-US" baseline="-25000">
                  <a:latin typeface="Helvetica" pitchFamily="34" charset="0"/>
                </a:rPr>
                <a:t>3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 flipH="1">
              <a:off x="4724400" y="2373"/>
              <a:ext cx="4206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P</a:t>
              </a:r>
              <a:r>
                <a:rPr lang="en-US" baseline="-25000">
                  <a:latin typeface="Helvetica" pitchFamily="34" charset="0"/>
                </a:rPr>
                <a:t>2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6781800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1524000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4267200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3810000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3810000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220980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 flipH="1">
              <a:off x="3657600" y="2805"/>
              <a:ext cx="3111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7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 flipH="1">
              <a:off x="6508750" y="2805"/>
              <a:ext cx="4381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16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 flipH="1">
              <a:off x="1371600" y="2805"/>
              <a:ext cx="3111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latin typeface="Helvetica" pitchFamily="34" charset="0"/>
                </a:rPr>
                <a:t>0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 flipH="1">
              <a:off x="5867400" y="2373"/>
              <a:ext cx="4206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P</a:t>
              </a:r>
              <a:r>
                <a:rPr lang="en-US" baseline="-25000">
                  <a:latin typeface="Helvetica" pitchFamily="34" charset="0"/>
                </a:rPr>
                <a:t>4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5486400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182880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259080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297180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327660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358140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4267200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 flipH="1">
              <a:off x="4114800" y="2805"/>
              <a:ext cx="3111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8</a:t>
              </a: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H="1">
              <a:off x="464820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H="1">
              <a:off x="495300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H="1">
              <a:off x="525780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H="1">
              <a:off x="5486400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 flipH="1">
              <a:off x="5257800" y="2805"/>
              <a:ext cx="4381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12</a:t>
              </a: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H="1">
              <a:off x="586740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H="1">
              <a:off x="617220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H="1">
              <a:off x="408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</p:grpSp>
    </p:spTree>
    <p:extLst>
      <p:ext uri="{BB962C8B-B14F-4D97-AF65-F5344CB8AC3E}">
        <p14:creationId xmlns:p14="http://schemas.microsoft.com/office/powerpoint/2010/main" val="236946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Example of Preemptive SJF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dirty="0" smtClean="0"/>
              <a:t>		Process</a:t>
            </a:r>
            <a:r>
              <a:rPr lang="en-US" dirty="0"/>
              <a:t>	Arrival Time	Burst Time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/>
              <a:t>		     P1</a:t>
            </a:r>
            <a:r>
              <a:rPr lang="en-US" dirty="0"/>
              <a:t>		 </a:t>
            </a:r>
            <a:r>
              <a:rPr lang="en-US" dirty="0" smtClean="0"/>
              <a:t>        0.0</a:t>
            </a:r>
            <a:r>
              <a:rPr lang="en-US" dirty="0"/>
              <a:t>			7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/>
              <a:t>		     P2</a:t>
            </a:r>
            <a:r>
              <a:rPr lang="en-US" dirty="0"/>
              <a:t>		</a:t>
            </a:r>
            <a:r>
              <a:rPr lang="en-US" dirty="0" smtClean="0"/>
              <a:t>         2.0</a:t>
            </a:r>
            <a:r>
              <a:rPr lang="en-US" dirty="0"/>
              <a:t>			4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/>
              <a:t>		     P3</a:t>
            </a:r>
            <a:r>
              <a:rPr lang="en-US" dirty="0"/>
              <a:t>		</a:t>
            </a:r>
            <a:r>
              <a:rPr lang="en-US" dirty="0" smtClean="0"/>
              <a:t>         4.0</a:t>
            </a:r>
            <a:r>
              <a:rPr lang="en-US" dirty="0"/>
              <a:t>			1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/>
              <a:t>		     P4</a:t>
            </a:r>
            <a:r>
              <a:rPr lang="en-US" dirty="0"/>
              <a:t>		</a:t>
            </a:r>
            <a:r>
              <a:rPr lang="en-US" dirty="0" smtClean="0"/>
              <a:t>         5.0</a:t>
            </a:r>
            <a:r>
              <a:rPr lang="en-US" dirty="0"/>
              <a:t>			</a:t>
            </a:r>
            <a:r>
              <a:rPr lang="en-US" dirty="0" smtClean="0"/>
              <a:t>4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SJF (preemptive)</a:t>
            </a:r>
          </a:p>
          <a:p>
            <a:pPr>
              <a:lnSpc>
                <a:spcPct val="80000"/>
              </a:lnSpc>
              <a:defRPr/>
            </a:pPr>
            <a:endParaRPr lang="en-US" dirty="0"/>
          </a:p>
          <a:p>
            <a:pPr>
              <a:lnSpc>
                <a:spcPct val="80000"/>
              </a:lnSpc>
              <a:defRPr/>
            </a:pPr>
            <a:endParaRPr lang="en-US" dirty="0"/>
          </a:p>
          <a:p>
            <a:pPr>
              <a:lnSpc>
                <a:spcPct val="80000"/>
              </a:lnSpc>
              <a:defRPr/>
            </a:pPr>
            <a:endParaRPr lang="en-US" dirty="0"/>
          </a:p>
          <a:p>
            <a:pPr>
              <a:lnSpc>
                <a:spcPct val="80000"/>
              </a:lnSpc>
              <a:defRPr/>
            </a:pPr>
            <a:endParaRPr lang="en-US" dirty="0"/>
          </a:p>
          <a:p>
            <a:pPr>
              <a:lnSpc>
                <a:spcPct val="80000"/>
              </a:lnSpc>
              <a:defRPr/>
            </a:pPr>
            <a:r>
              <a:rPr lang="en-US" dirty="0"/>
              <a:t>Average waiting time = (9 + 1 + 0 +2)/4 = </a:t>
            </a:r>
            <a:r>
              <a:rPr lang="en-US" dirty="0" smtClean="0"/>
              <a:t>3</a:t>
            </a:r>
            <a:endParaRPr lang="en-US" dirty="0"/>
          </a:p>
        </p:txBody>
      </p:sp>
      <p:grpSp>
        <p:nvGrpSpPr>
          <p:cNvPr id="4" name="Group 106"/>
          <p:cNvGrpSpPr>
            <a:grpSpLocks/>
          </p:cNvGrpSpPr>
          <p:nvPr/>
        </p:nvGrpSpPr>
        <p:grpSpPr bwMode="auto">
          <a:xfrm>
            <a:off x="1383754" y="4240311"/>
            <a:ext cx="5924550" cy="1204913"/>
            <a:chOff x="864" y="2364"/>
            <a:chExt cx="3732" cy="759"/>
          </a:xfrm>
        </p:grpSpPr>
        <p:sp>
          <p:nvSpPr>
            <p:cNvPr id="5" name="Rectangle 10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6" name="Text Box 108"/>
            <p:cNvSpPr txBox="1">
              <a:spLocks noChangeArrowheads="1"/>
            </p:cNvSpPr>
            <p:nvPr/>
          </p:nvSpPr>
          <p:spPr bwMode="auto">
            <a:xfrm flipH="1">
              <a:off x="1008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P</a:t>
              </a:r>
              <a:r>
                <a:rPr lang="en-US" baseline="-25000">
                  <a:latin typeface="Helvetica" pitchFamily="34" charset="0"/>
                </a:rPr>
                <a:t>1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7" name="Text Box 109"/>
            <p:cNvSpPr txBox="1">
              <a:spLocks noChangeArrowheads="1"/>
            </p:cNvSpPr>
            <p:nvPr/>
          </p:nvSpPr>
          <p:spPr bwMode="auto">
            <a:xfrm flipH="1">
              <a:off x="1824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P</a:t>
              </a:r>
              <a:r>
                <a:rPr lang="en-US" baseline="-25000">
                  <a:latin typeface="Helvetica" pitchFamily="34" charset="0"/>
                </a:rPr>
                <a:t>3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8" name="Text Box 110"/>
            <p:cNvSpPr txBox="1">
              <a:spLocks noChangeArrowheads="1"/>
            </p:cNvSpPr>
            <p:nvPr/>
          </p:nvSpPr>
          <p:spPr bwMode="auto">
            <a:xfrm flipH="1">
              <a:off x="1488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P</a:t>
              </a:r>
              <a:r>
                <a:rPr lang="en-US" baseline="-25000">
                  <a:latin typeface="Helvetica" pitchFamily="34" charset="0"/>
                </a:rPr>
                <a:t>2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9" name="Line 111"/>
            <p:cNvSpPr>
              <a:spLocks noChangeShapeType="1"/>
            </p:cNvSpPr>
            <p:nvPr/>
          </p:nvSpPr>
          <p:spPr bwMode="auto">
            <a:xfrm flipH="1">
              <a:off x="4460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0" name="Line 112"/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1" name="Line 11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2" name="Line 114"/>
            <p:cNvSpPr>
              <a:spLocks noChangeShapeType="1"/>
            </p:cNvSpPr>
            <p:nvPr/>
          </p:nvSpPr>
          <p:spPr bwMode="auto">
            <a:xfrm flipH="1">
              <a:off x="1344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3" name="Line 115"/>
            <p:cNvSpPr>
              <a:spLocks noChangeShapeType="1"/>
            </p:cNvSpPr>
            <p:nvPr/>
          </p:nvSpPr>
          <p:spPr bwMode="auto">
            <a:xfrm flipH="1">
              <a:off x="240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4" name="Text Box 116"/>
            <p:cNvSpPr txBox="1">
              <a:spLocks noChangeArrowheads="1"/>
            </p:cNvSpPr>
            <p:nvPr/>
          </p:nvSpPr>
          <p:spPr bwMode="auto">
            <a:xfrm flipH="1">
              <a:off x="1728" y="289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4</a:t>
              </a:r>
            </a:p>
          </p:txBody>
        </p:sp>
        <p:sp>
          <p:nvSpPr>
            <p:cNvPr id="15" name="Text Box 117"/>
            <p:cNvSpPr txBox="1">
              <a:spLocks noChangeArrowheads="1"/>
            </p:cNvSpPr>
            <p:nvPr/>
          </p:nvSpPr>
          <p:spPr bwMode="auto">
            <a:xfrm flipH="1">
              <a:off x="1248" y="289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2</a:t>
              </a:r>
            </a:p>
          </p:txBody>
        </p:sp>
        <p:sp>
          <p:nvSpPr>
            <p:cNvPr id="16" name="Text Box 118"/>
            <p:cNvSpPr txBox="1">
              <a:spLocks noChangeArrowheads="1"/>
            </p:cNvSpPr>
            <p:nvPr/>
          </p:nvSpPr>
          <p:spPr bwMode="auto">
            <a:xfrm flipH="1">
              <a:off x="3312" y="284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11</a:t>
              </a:r>
            </a:p>
          </p:txBody>
        </p:sp>
        <p:sp>
          <p:nvSpPr>
            <p:cNvPr id="17" name="Text Box 119"/>
            <p:cNvSpPr txBox="1">
              <a:spLocks noChangeArrowheads="1"/>
            </p:cNvSpPr>
            <p:nvPr/>
          </p:nvSpPr>
          <p:spPr bwMode="auto">
            <a:xfrm flipH="1">
              <a:off x="864" y="285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0</a:t>
              </a:r>
            </a:p>
          </p:txBody>
        </p:sp>
        <p:sp>
          <p:nvSpPr>
            <p:cNvPr id="18" name="Text Box 120"/>
            <p:cNvSpPr txBox="1">
              <a:spLocks noChangeArrowheads="1"/>
            </p:cNvSpPr>
            <p:nvPr/>
          </p:nvSpPr>
          <p:spPr bwMode="auto">
            <a:xfrm flipH="1">
              <a:off x="2976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P</a:t>
              </a:r>
              <a:r>
                <a:rPr lang="en-US" baseline="-25000">
                  <a:latin typeface="Helvetica" pitchFamily="34" charset="0"/>
                </a:rPr>
                <a:t>4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19" name="Line 121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0" name="Line 122"/>
            <p:cNvSpPr>
              <a:spLocks noChangeShapeType="1"/>
            </p:cNvSpPr>
            <p:nvPr/>
          </p:nvSpPr>
          <p:spPr bwMode="auto">
            <a:xfrm flipH="1">
              <a:off x="115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1" name="Line 123"/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2" name="Line 124"/>
            <p:cNvSpPr>
              <a:spLocks noChangeShapeType="1"/>
            </p:cNvSpPr>
            <p:nvPr/>
          </p:nvSpPr>
          <p:spPr bwMode="auto">
            <a:xfrm flipH="1">
              <a:off x="268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3" name="Text Box 125"/>
            <p:cNvSpPr txBox="1">
              <a:spLocks noChangeArrowheads="1"/>
            </p:cNvSpPr>
            <p:nvPr/>
          </p:nvSpPr>
          <p:spPr bwMode="auto">
            <a:xfrm flipH="1">
              <a:off x="2064" y="289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5</a:t>
              </a:r>
            </a:p>
          </p:txBody>
        </p:sp>
        <p:sp>
          <p:nvSpPr>
            <p:cNvPr id="24" name="Line 126"/>
            <p:cNvSpPr>
              <a:spLocks noChangeShapeType="1"/>
            </p:cNvSpPr>
            <p:nvPr/>
          </p:nvSpPr>
          <p:spPr bwMode="auto">
            <a:xfrm flipH="1">
              <a:off x="2928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5" name="Line 127"/>
            <p:cNvSpPr>
              <a:spLocks noChangeShapeType="1"/>
            </p:cNvSpPr>
            <p:nvPr/>
          </p:nvSpPr>
          <p:spPr bwMode="auto">
            <a:xfrm flipH="1">
              <a:off x="3120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6" name="Line 128"/>
            <p:cNvSpPr>
              <a:spLocks noChangeShapeType="1"/>
            </p:cNvSpPr>
            <p:nvPr/>
          </p:nvSpPr>
          <p:spPr bwMode="auto">
            <a:xfrm flipH="1">
              <a:off x="331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7" name="Line 129"/>
            <p:cNvSpPr>
              <a:spLocks noChangeShapeType="1"/>
            </p:cNvSpPr>
            <p:nvPr/>
          </p:nvSpPr>
          <p:spPr bwMode="auto">
            <a:xfrm flipH="1">
              <a:off x="3456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28" name="Text Box 130"/>
            <p:cNvSpPr txBox="1">
              <a:spLocks noChangeArrowheads="1"/>
            </p:cNvSpPr>
            <p:nvPr/>
          </p:nvSpPr>
          <p:spPr bwMode="auto">
            <a:xfrm flipH="1">
              <a:off x="2592" y="289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7</a:t>
              </a:r>
            </a:p>
          </p:txBody>
        </p:sp>
        <p:sp>
          <p:nvSpPr>
            <p:cNvPr id="29" name="Line 131"/>
            <p:cNvSpPr>
              <a:spLocks noChangeShapeType="1"/>
            </p:cNvSpPr>
            <p:nvPr/>
          </p:nvSpPr>
          <p:spPr bwMode="auto">
            <a:xfrm flipH="1">
              <a:off x="3696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0" name="Line 132"/>
            <p:cNvSpPr>
              <a:spLocks noChangeShapeType="1"/>
            </p:cNvSpPr>
            <p:nvPr/>
          </p:nvSpPr>
          <p:spPr bwMode="auto">
            <a:xfrm flipH="1">
              <a:off x="3888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1" name="Line 133"/>
            <p:cNvSpPr>
              <a:spLocks noChangeShapeType="1"/>
            </p:cNvSpPr>
            <p:nvPr/>
          </p:nvSpPr>
          <p:spPr bwMode="auto">
            <a:xfrm flipH="1">
              <a:off x="4080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2" name="Line 134"/>
            <p:cNvSpPr>
              <a:spLocks noChangeShapeType="1"/>
            </p:cNvSpPr>
            <p:nvPr/>
          </p:nvSpPr>
          <p:spPr bwMode="auto">
            <a:xfrm flipH="1">
              <a:off x="1824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3" name="Line 135"/>
            <p:cNvSpPr>
              <a:spLocks noChangeShapeType="1"/>
            </p:cNvSpPr>
            <p:nvPr/>
          </p:nvSpPr>
          <p:spPr bwMode="auto">
            <a:xfrm flipH="1">
              <a:off x="2160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4" name="Text Box 136"/>
            <p:cNvSpPr txBox="1">
              <a:spLocks noChangeArrowheads="1"/>
            </p:cNvSpPr>
            <p:nvPr/>
          </p:nvSpPr>
          <p:spPr bwMode="auto">
            <a:xfrm flipH="1">
              <a:off x="2256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P</a:t>
              </a:r>
              <a:r>
                <a:rPr lang="en-US" baseline="-25000">
                  <a:latin typeface="Helvetica" pitchFamily="34" charset="0"/>
                </a:rPr>
                <a:t>2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35" name="Text Box 137"/>
            <p:cNvSpPr txBox="1">
              <a:spLocks noChangeArrowheads="1"/>
            </p:cNvSpPr>
            <p:nvPr/>
          </p:nvSpPr>
          <p:spPr bwMode="auto">
            <a:xfrm flipH="1">
              <a:off x="3840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P</a:t>
              </a:r>
              <a:r>
                <a:rPr lang="en-US" baseline="-25000">
                  <a:latin typeface="Helvetica" pitchFamily="34" charset="0"/>
                </a:rPr>
                <a:t>1</a:t>
              </a:r>
              <a:endParaRPr lang="en-US">
                <a:latin typeface="Helvetica" pitchFamily="34" charset="0"/>
              </a:endParaRPr>
            </a:p>
          </p:txBody>
        </p:sp>
        <p:sp>
          <p:nvSpPr>
            <p:cNvPr id="36" name="Line 138"/>
            <p:cNvSpPr>
              <a:spLocks noChangeShapeType="1"/>
            </p:cNvSpPr>
            <p:nvPr/>
          </p:nvSpPr>
          <p:spPr bwMode="auto">
            <a:xfrm flipH="1">
              <a:off x="427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7" name="Text Box 139"/>
            <p:cNvSpPr txBox="1">
              <a:spLocks noChangeArrowheads="1"/>
            </p:cNvSpPr>
            <p:nvPr/>
          </p:nvSpPr>
          <p:spPr bwMode="auto">
            <a:xfrm flipH="1">
              <a:off x="4320" y="284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748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63315"/>
            <a:ext cx="8228013" cy="483403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Priority </a:t>
            </a:r>
            <a:r>
              <a:rPr lang="en-US" dirty="0"/>
              <a:t>number (integer) is associated with </a:t>
            </a:r>
            <a:r>
              <a:rPr lang="en-US" dirty="0" smtClean="0"/>
              <a:t>each process</a:t>
            </a:r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CPU is allocated to the process with the </a:t>
            </a:r>
            <a:r>
              <a:rPr lang="en-US" dirty="0" smtClean="0"/>
              <a:t>highest priority </a:t>
            </a:r>
            <a:r>
              <a:rPr lang="en-US" dirty="0"/>
              <a:t>(smallest integer ≡ highest priority).</a:t>
            </a:r>
          </a:p>
          <a:p>
            <a:pPr lvl="1" algn="just"/>
            <a:r>
              <a:rPr lang="en-US" dirty="0" smtClean="0"/>
              <a:t>Preemptive</a:t>
            </a:r>
            <a:endParaRPr lang="en-US" dirty="0"/>
          </a:p>
          <a:p>
            <a:pPr lvl="1" algn="just"/>
            <a:r>
              <a:rPr lang="en-US" dirty="0" smtClean="0"/>
              <a:t>Non-preemptive</a:t>
            </a:r>
            <a:endParaRPr lang="en-US" dirty="0"/>
          </a:p>
          <a:p>
            <a:pPr algn="just"/>
            <a:r>
              <a:rPr lang="en-US" dirty="0"/>
              <a:t> SJF is a priority scheduling where priority is the </a:t>
            </a:r>
            <a:r>
              <a:rPr lang="en-US" dirty="0" smtClean="0"/>
              <a:t>predicted next </a:t>
            </a:r>
            <a:r>
              <a:rPr lang="en-US" dirty="0"/>
              <a:t>CPU burst time.</a:t>
            </a:r>
          </a:p>
          <a:p>
            <a:pPr lvl="1" algn="just"/>
            <a:r>
              <a:rPr lang="en-US" dirty="0" smtClean="0"/>
              <a:t>Problem </a:t>
            </a:r>
            <a:r>
              <a:rPr lang="en-US" dirty="0"/>
              <a:t>≡ </a:t>
            </a:r>
            <a:r>
              <a:rPr lang="en-US" dirty="0">
                <a:solidFill>
                  <a:srgbClr val="C00000"/>
                </a:solidFill>
              </a:rPr>
              <a:t>Starvation</a:t>
            </a:r>
            <a:r>
              <a:rPr lang="en-US" dirty="0"/>
              <a:t> – low priority processes may </a:t>
            </a:r>
            <a:r>
              <a:rPr lang="en-US" dirty="0" smtClean="0"/>
              <a:t>never execute.</a:t>
            </a:r>
          </a:p>
          <a:p>
            <a:pPr lvl="1" algn="just"/>
            <a:r>
              <a:rPr lang="en-US" dirty="0" smtClean="0"/>
              <a:t>Solution </a:t>
            </a:r>
            <a:r>
              <a:rPr lang="en-US" dirty="0"/>
              <a:t>≡ </a:t>
            </a:r>
            <a:r>
              <a:rPr lang="en-US" dirty="0">
                <a:solidFill>
                  <a:srgbClr val="C00000"/>
                </a:solidFill>
              </a:rPr>
              <a:t>Aging</a:t>
            </a:r>
            <a:r>
              <a:rPr lang="en-US" dirty="0"/>
              <a:t> – as time progresses increase </a:t>
            </a:r>
            <a:r>
              <a:rPr lang="en-US" dirty="0" smtClean="0"/>
              <a:t>the priority </a:t>
            </a:r>
            <a:r>
              <a:rPr lang="en-US" dirty="0"/>
              <a:t>of the process.</a:t>
            </a:r>
          </a:p>
        </p:txBody>
      </p:sp>
    </p:spTree>
    <p:extLst>
      <p:ext uri="{BB962C8B-B14F-4D97-AF65-F5344CB8AC3E}">
        <p14:creationId xmlns:p14="http://schemas.microsoft.com/office/powerpoint/2010/main" val="366452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(RR)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Each process gets a small unit of CPU time (</a:t>
            </a:r>
            <a:r>
              <a:rPr lang="en-US" i="1" dirty="0" smtClean="0"/>
              <a:t>time quantum</a:t>
            </a:r>
            <a:r>
              <a:rPr lang="en-US" dirty="0"/>
              <a:t>), usually 10-100 milliseconds. </a:t>
            </a:r>
            <a:endParaRPr lang="en-US" dirty="0" smtClean="0"/>
          </a:p>
          <a:p>
            <a:pPr algn="just"/>
            <a:r>
              <a:rPr lang="en-US" dirty="0" smtClean="0"/>
              <a:t>After </a:t>
            </a:r>
            <a:r>
              <a:rPr lang="en-US" dirty="0"/>
              <a:t>this </a:t>
            </a:r>
            <a:r>
              <a:rPr lang="en-US" dirty="0" smtClean="0"/>
              <a:t>time has </a:t>
            </a:r>
            <a:r>
              <a:rPr lang="en-US" dirty="0"/>
              <a:t>elapsed, the process is preempted and added to </a:t>
            </a:r>
            <a:r>
              <a:rPr lang="en-US" dirty="0" smtClean="0"/>
              <a:t>the end </a:t>
            </a:r>
            <a:r>
              <a:rPr lang="en-US" dirty="0"/>
              <a:t>of the ready queue.</a:t>
            </a:r>
          </a:p>
          <a:p>
            <a:pPr algn="just"/>
            <a:r>
              <a:rPr lang="en-US" dirty="0" smtClean="0"/>
              <a:t>If </a:t>
            </a:r>
            <a:r>
              <a:rPr lang="en-US" dirty="0"/>
              <a:t>there are </a:t>
            </a:r>
            <a:r>
              <a:rPr lang="en-US" i="1" dirty="0"/>
              <a:t>n </a:t>
            </a:r>
            <a:r>
              <a:rPr lang="en-US" dirty="0"/>
              <a:t>processes in the ready queue and the </a:t>
            </a:r>
            <a:r>
              <a:rPr lang="en-US" dirty="0" smtClean="0"/>
              <a:t>time quantum </a:t>
            </a:r>
            <a:r>
              <a:rPr lang="en-US" dirty="0"/>
              <a:t>is </a:t>
            </a:r>
            <a:r>
              <a:rPr lang="en-US" i="1" dirty="0"/>
              <a:t>q</a:t>
            </a:r>
            <a:r>
              <a:rPr lang="en-US" dirty="0"/>
              <a:t>, then each process gets 1/</a:t>
            </a:r>
            <a:r>
              <a:rPr lang="en-US" i="1" dirty="0"/>
              <a:t>n </a:t>
            </a:r>
            <a:r>
              <a:rPr lang="en-US" dirty="0"/>
              <a:t>of the CPU </a:t>
            </a:r>
            <a:r>
              <a:rPr lang="en-US" dirty="0" smtClean="0"/>
              <a:t>time in </a:t>
            </a:r>
            <a:r>
              <a:rPr lang="en-US" dirty="0"/>
              <a:t>chunks of at most </a:t>
            </a:r>
            <a:r>
              <a:rPr lang="en-US" i="1" dirty="0"/>
              <a:t>q </a:t>
            </a:r>
            <a:r>
              <a:rPr lang="en-US" dirty="0"/>
              <a:t>time units at once. No </a:t>
            </a:r>
            <a:r>
              <a:rPr lang="en-US" dirty="0" smtClean="0"/>
              <a:t>process waits </a:t>
            </a:r>
            <a:r>
              <a:rPr lang="en-US" dirty="0"/>
              <a:t>more than (</a:t>
            </a:r>
            <a:r>
              <a:rPr lang="en-US" i="1" dirty="0"/>
              <a:t>n</a:t>
            </a:r>
            <a:r>
              <a:rPr lang="en-US" dirty="0"/>
              <a:t>-1)</a:t>
            </a:r>
            <a:r>
              <a:rPr lang="en-US" i="1" dirty="0"/>
              <a:t>q </a:t>
            </a:r>
            <a:r>
              <a:rPr lang="en-US" dirty="0"/>
              <a:t>time units.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Performance</a:t>
            </a:r>
          </a:p>
          <a:p>
            <a:pPr lvl="1" algn="just"/>
            <a:r>
              <a:rPr lang="en-US" i="1" dirty="0" smtClean="0"/>
              <a:t>q </a:t>
            </a:r>
            <a:r>
              <a:rPr lang="en-US" dirty="0"/>
              <a:t>large  </a:t>
            </a:r>
            <a:r>
              <a:rPr lang="en-US" dirty="0" smtClean="0"/>
              <a:t>FIFO</a:t>
            </a:r>
          </a:p>
          <a:p>
            <a:pPr lvl="1" algn="just"/>
            <a:r>
              <a:rPr lang="en-US" i="1" dirty="0" smtClean="0"/>
              <a:t>q </a:t>
            </a:r>
            <a:r>
              <a:rPr lang="en-US" dirty="0"/>
              <a:t>small  </a:t>
            </a:r>
            <a:r>
              <a:rPr lang="en-US" i="1" dirty="0"/>
              <a:t>q </a:t>
            </a:r>
            <a:r>
              <a:rPr lang="en-US" dirty="0"/>
              <a:t>must be large with respect to context </a:t>
            </a:r>
            <a:r>
              <a:rPr lang="en-US" dirty="0" smtClean="0"/>
              <a:t>switch, otherwise </a:t>
            </a:r>
            <a:r>
              <a:rPr lang="en-US" dirty="0"/>
              <a:t>overhead is too high.</a:t>
            </a:r>
          </a:p>
        </p:txBody>
      </p:sp>
    </p:spTree>
    <p:extLst>
      <p:ext uri="{BB962C8B-B14F-4D97-AF65-F5344CB8AC3E}">
        <p14:creationId xmlns:p14="http://schemas.microsoft.com/office/powerpoint/2010/main" val="46082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Example of RR, Time Quantum = 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en-US" dirty="0" smtClean="0"/>
              <a:t>				</a:t>
            </a:r>
            <a:r>
              <a:rPr lang="en-US" sz="2000" dirty="0" smtClean="0"/>
              <a:t>Process</a:t>
            </a:r>
            <a:r>
              <a:rPr lang="en-US" sz="2000" dirty="0"/>
              <a:t>	Burst Time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2000" dirty="0" smtClean="0"/>
              <a:t>				    P1</a:t>
            </a:r>
            <a:r>
              <a:rPr lang="en-US" sz="2000" dirty="0"/>
              <a:t>		</a:t>
            </a:r>
            <a:r>
              <a:rPr lang="en-US" sz="2000" dirty="0" smtClean="0"/>
              <a:t>       53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2000" dirty="0"/>
              <a:t>	</a:t>
            </a:r>
            <a:r>
              <a:rPr lang="en-US" sz="2000" dirty="0" smtClean="0"/>
              <a:t>			    P2</a:t>
            </a:r>
            <a:r>
              <a:rPr lang="en-US" sz="2000" dirty="0"/>
              <a:t>	 	 </a:t>
            </a:r>
            <a:r>
              <a:rPr lang="en-US" sz="2000" dirty="0" smtClean="0"/>
              <a:t>     17</a:t>
            </a:r>
            <a:endParaRPr lang="en-US" sz="2000" dirty="0"/>
          </a:p>
          <a:p>
            <a:pPr>
              <a:lnSpc>
                <a:spcPct val="90000"/>
              </a:lnSpc>
              <a:buNone/>
              <a:defRPr/>
            </a:pPr>
            <a:r>
              <a:rPr lang="en-US" sz="2000" dirty="0"/>
              <a:t>	</a:t>
            </a:r>
            <a:r>
              <a:rPr lang="en-US" sz="2000" dirty="0" smtClean="0"/>
              <a:t>			    P3</a:t>
            </a:r>
            <a:r>
              <a:rPr lang="en-US" sz="2000" dirty="0"/>
              <a:t>		</a:t>
            </a:r>
            <a:r>
              <a:rPr lang="en-US" sz="2000" dirty="0" smtClean="0"/>
              <a:t>      68</a:t>
            </a:r>
            <a:endParaRPr lang="en-US" sz="2000" dirty="0"/>
          </a:p>
          <a:p>
            <a:pPr>
              <a:lnSpc>
                <a:spcPct val="90000"/>
              </a:lnSpc>
              <a:buNone/>
              <a:defRPr/>
            </a:pPr>
            <a:r>
              <a:rPr lang="en-US" sz="2000" dirty="0" smtClean="0"/>
              <a:t>				    P4</a:t>
            </a:r>
            <a:r>
              <a:rPr lang="en-US" sz="2000" dirty="0"/>
              <a:t>	 	</a:t>
            </a:r>
            <a:r>
              <a:rPr lang="en-US" sz="2000" dirty="0" smtClean="0"/>
              <a:t>      24</a:t>
            </a:r>
          </a:p>
          <a:p>
            <a:pPr>
              <a:lnSpc>
                <a:spcPct val="90000"/>
              </a:lnSpc>
              <a:defRPr/>
            </a:pPr>
            <a:r>
              <a:rPr lang="en-US" sz="3000" dirty="0"/>
              <a:t>The Gantt chart is: </a:t>
            </a:r>
            <a:endParaRPr lang="en-US" sz="3000" dirty="0" smtClean="0"/>
          </a:p>
          <a:p>
            <a:pPr marL="0" indent="0">
              <a:lnSpc>
                <a:spcPct val="90000"/>
              </a:lnSpc>
              <a:buNone/>
              <a:defRPr/>
            </a:pPr>
            <a:endParaRPr lang="en-US" sz="2000" dirty="0" smtClean="0"/>
          </a:p>
          <a:p>
            <a:pPr marL="0" indent="0">
              <a:lnSpc>
                <a:spcPct val="90000"/>
              </a:lnSpc>
              <a:buNone/>
              <a:defRPr/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  <a:defRPr/>
            </a:pPr>
            <a:endParaRPr lang="en-US" sz="2000" dirty="0" smtClean="0"/>
          </a:p>
          <a:p>
            <a:pPr marL="0" indent="0">
              <a:lnSpc>
                <a:spcPct val="90000"/>
              </a:lnSpc>
              <a:buNone/>
              <a:defRPr/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000" dirty="0" smtClean="0"/>
              <a:t>*    Note</a:t>
            </a:r>
            <a:r>
              <a:rPr lang="en-US" sz="2000" dirty="0"/>
              <a:t>: higher average turnaround than SJF, but better response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331640" y="4365104"/>
            <a:ext cx="6051550" cy="976313"/>
            <a:chOff x="1056" y="2640"/>
            <a:chExt cx="3812" cy="615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1152" y="2640"/>
              <a:ext cx="3552" cy="384"/>
              <a:chOff x="1152" y="2736"/>
              <a:chExt cx="2880" cy="288"/>
            </a:xfrm>
          </p:grpSpPr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dirty="0">
                    <a:latin typeface="Helvetica" pitchFamily="34" charset="0"/>
                  </a:rPr>
                  <a:t>P</a:t>
                </a:r>
                <a:r>
                  <a:rPr lang="en-US" baseline="-25000" dirty="0">
                    <a:latin typeface="Helvetica" pitchFamily="34" charset="0"/>
                  </a:rPr>
                  <a:t>1</a:t>
                </a:r>
                <a:endParaRPr lang="en-US" dirty="0">
                  <a:latin typeface="Helvetica" pitchFamily="34" charset="0"/>
                </a:endParaRPr>
              </a:p>
            </p:txBody>
          </p:sp>
          <p:sp>
            <p:nvSpPr>
              <p:cNvPr id="18" name="Rectangle 7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dirty="0">
                    <a:latin typeface="Helvetica" pitchFamily="34" charset="0"/>
                  </a:rPr>
                  <a:t>P</a:t>
                </a:r>
                <a:r>
                  <a:rPr lang="en-US" baseline="-25000" dirty="0">
                    <a:latin typeface="Helvetica" pitchFamily="34" charset="0"/>
                  </a:rPr>
                  <a:t>2</a:t>
                </a:r>
              </a:p>
            </p:txBody>
          </p:sp>
          <p:sp>
            <p:nvSpPr>
              <p:cNvPr id="19" name="Rectangle 8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Helvetica" pitchFamily="34" charset="0"/>
                  </a:rPr>
                  <a:t>P</a:t>
                </a:r>
                <a:r>
                  <a:rPr lang="en-US" baseline="-25000">
                    <a:latin typeface="Helvetica" pitchFamily="34" charset="0"/>
                  </a:rPr>
                  <a:t>3</a:t>
                </a:r>
              </a:p>
            </p:txBody>
          </p:sp>
          <p:sp>
            <p:nvSpPr>
              <p:cNvPr id="20" name="Rectangle 9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Helvetica" pitchFamily="34" charset="0"/>
                  </a:rPr>
                  <a:t>P</a:t>
                </a:r>
                <a:r>
                  <a:rPr lang="en-US" baseline="-25000">
                    <a:latin typeface="Helvetica" pitchFamily="34" charset="0"/>
                  </a:rPr>
                  <a:t>4</a:t>
                </a:r>
              </a:p>
            </p:txBody>
          </p:sp>
          <p:sp>
            <p:nvSpPr>
              <p:cNvPr id="21" name="Rectangle 10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Helvetica" pitchFamily="34" charset="0"/>
                  </a:rPr>
                  <a:t>P</a:t>
                </a:r>
                <a:r>
                  <a:rPr lang="en-US" baseline="-25000">
                    <a:latin typeface="Helvetica" pitchFamily="34" charset="0"/>
                  </a:rPr>
                  <a:t>1</a:t>
                </a:r>
              </a:p>
            </p:txBody>
          </p:sp>
          <p:sp>
            <p:nvSpPr>
              <p:cNvPr id="22" name="Rectangle 11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Helvetica" pitchFamily="34" charset="0"/>
                  </a:rPr>
                  <a:t>P</a:t>
                </a:r>
                <a:r>
                  <a:rPr lang="en-US" baseline="-25000">
                    <a:latin typeface="Helvetica" pitchFamily="34" charset="0"/>
                  </a:rPr>
                  <a:t>3</a:t>
                </a:r>
              </a:p>
            </p:txBody>
          </p:sp>
          <p:sp>
            <p:nvSpPr>
              <p:cNvPr id="23" name="Rectangle 12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Helvetica" pitchFamily="34" charset="0"/>
                  </a:rPr>
                  <a:t>P</a:t>
                </a:r>
                <a:r>
                  <a:rPr lang="en-US" baseline="-25000">
                    <a:latin typeface="Helvetica" pitchFamily="34" charset="0"/>
                  </a:rPr>
                  <a:t>4</a:t>
                </a:r>
              </a:p>
            </p:txBody>
          </p:sp>
          <p:sp>
            <p:nvSpPr>
              <p:cNvPr id="24" name="Rectangle 13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Helvetica" pitchFamily="34" charset="0"/>
                  </a:rPr>
                  <a:t>P</a:t>
                </a:r>
                <a:r>
                  <a:rPr lang="en-US" baseline="-25000">
                    <a:latin typeface="Helvetica" pitchFamily="34" charset="0"/>
                  </a:rPr>
                  <a:t>1</a:t>
                </a:r>
              </a:p>
            </p:txBody>
          </p:sp>
          <p:sp>
            <p:nvSpPr>
              <p:cNvPr id="25" name="Rectangle 14"/>
              <p:cNvSpPr>
                <a:spLocks noChangeArrowheads="1"/>
              </p:cNvSpPr>
              <p:nvPr/>
            </p:nvSpPr>
            <p:spPr bwMode="auto">
              <a:xfrm>
                <a:off x="345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Helvetica" pitchFamily="34" charset="0"/>
                  </a:rPr>
                  <a:t>P</a:t>
                </a:r>
                <a:r>
                  <a:rPr lang="en-US" baseline="-25000">
                    <a:latin typeface="Helvetica" pitchFamily="34" charset="0"/>
                  </a:rPr>
                  <a:t>3</a:t>
                </a:r>
              </a:p>
            </p:txBody>
          </p:sp>
          <p:sp>
            <p:nvSpPr>
              <p:cNvPr id="26" name="Rectangle 15"/>
              <p:cNvSpPr>
                <a:spLocks noChangeArrowheads="1"/>
              </p:cNvSpPr>
              <p:nvPr/>
            </p:nvSpPr>
            <p:spPr bwMode="auto">
              <a:xfrm>
                <a:off x="374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Helvetica" pitchFamily="34" charset="0"/>
                  </a:rPr>
                  <a:t>P</a:t>
                </a:r>
                <a:r>
                  <a:rPr lang="en-US" baseline="-25000">
                    <a:latin typeface="Helvetica" pitchFamily="34" charset="0"/>
                  </a:rPr>
                  <a:t>3</a:t>
                </a:r>
              </a:p>
            </p:txBody>
          </p:sp>
        </p:grpSp>
        <p:sp>
          <p:nvSpPr>
            <p:cNvPr id="6" name="Text Box 16"/>
            <p:cNvSpPr txBox="1">
              <a:spLocks noChangeArrowheads="1"/>
            </p:cNvSpPr>
            <p:nvPr/>
          </p:nvSpPr>
          <p:spPr bwMode="auto">
            <a:xfrm>
              <a:off x="1056" y="302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Helvetica" pitchFamily="34" charset="0"/>
                </a:rPr>
                <a:t>0</a:t>
              </a:r>
            </a:p>
          </p:txBody>
        </p:sp>
        <p:sp>
          <p:nvSpPr>
            <p:cNvPr id="7" name="Text Box 17"/>
            <p:cNvSpPr txBox="1">
              <a:spLocks noChangeArrowheads="1"/>
            </p:cNvSpPr>
            <p:nvPr/>
          </p:nvSpPr>
          <p:spPr bwMode="auto">
            <a:xfrm>
              <a:off x="1352" y="302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20</a:t>
              </a:r>
            </a:p>
          </p:txBody>
        </p:sp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1688" y="302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37</a:t>
              </a:r>
            </a:p>
          </p:txBody>
        </p: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2068" y="302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57</a:t>
              </a:r>
            </a:p>
          </p:txBody>
        </p:sp>
        <p:sp>
          <p:nvSpPr>
            <p:cNvPr id="10" name="Text Box 20"/>
            <p:cNvSpPr txBox="1">
              <a:spLocks noChangeArrowheads="1"/>
            </p:cNvSpPr>
            <p:nvPr/>
          </p:nvSpPr>
          <p:spPr bwMode="auto">
            <a:xfrm>
              <a:off x="2456" y="302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77</a:t>
              </a:r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2792" y="302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97</a:t>
              </a:r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3088" y="302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117</a:t>
              </a:r>
            </a:p>
          </p:txBody>
        </p: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3472" y="302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121</a:t>
              </a: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3808" y="302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134</a:t>
              </a:r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4176" y="302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154</a:t>
              </a: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4512" y="302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5pPr>
              <a:lvl6pPr marL="25146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6pPr>
              <a:lvl7pPr marL="29718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7pPr>
              <a:lvl8pPr marL="3429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8pPr>
              <a:lvl9pPr marL="3886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cs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itchFamily="34" charset="0"/>
                </a:rPr>
                <a:t>162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030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Basic </a:t>
            </a:r>
            <a:r>
              <a:rPr lang="en-US" dirty="0" smtClean="0"/>
              <a:t>Concepts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Scheduling </a:t>
            </a:r>
            <a:r>
              <a:rPr lang="en-US" dirty="0" smtClean="0"/>
              <a:t>Criteria</a:t>
            </a: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Scheduling </a:t>
            </a:r>
            <a:r>
              <a:rPr lang="en-US" dirty="0" smtClean="0"/>
              <a:t>Algorithms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23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Basic concepts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5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CPU utilization obtained with multitasking</a:t>
            </a:r>
          </a:p>
          <a:p>
            <a:r>
              <a:rPr lang="en-US" dirty="0" smtClean="0"/>
              <a:t>CPU–I/O Burst Cycle </a:t>
            </a:r>
          </a:p>
          <a:p>
            <a:pPr lvl="1"/>
            <a:r>
              <a:rPr lang="en-US" dirty="0" smtClean="0"/>
              <a:t>Process execution consists of a cycle of CPU execution and I/O wait.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8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Alternating Sequence of CPU And I/O Bursts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069" y="1484784"/>
            <a:ext cx="3446115" cy="485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8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CPU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Selects from among the processes in memory that </a:t>
            </a:r>
            <a:r>
              <a:rPr lang="en-US" dirty="0" smtClean="0"/>
              <a:t>are ready </a:t>
            </a:r>
            <a:r>
              <a:rPr lang="en-US" dirty="0"/>
              <a:t>to execute, and allocates the CPU to one of them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CPU scheduling decisions may take place when </a:t>
            </a:r>
            <a:r>
              <a:rPr lang="en-US" dirty="0" smtClean="0"/>
              <a:t>a process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en-US" dirty="0" smtClean="0"/>
              <a:t>	1</a:t>
            </a:r>
            <a:r>
              <a:rPr lang="en-US" dirty="0"/>
              <a:t>. Switches from running to waiting state.</a:t>
            </a:r>
          </a:p>
          <a:p>
            <a:pPr marL="0" indent="0" algn="just">
              <a:buNone/>
            </a:pPr>
            <a:r>
              <a:rPr lang="en-US" dirty="0" smtClean="0"/>
              <a:t>	2</a:t>
            </a:r>
            <a:r>
              <a:rPr lang="en-US" dirty="0"/>
              <a:t>. Switches from running to ready state.</a:t>
            </a:r>
          </a:p>
          <a:p>
            <a:pPr marL="0" indent="0" algn="just">
              <a:buNone/>
            </a:pPr>
            <a:r>
              <a:rPr lang="en-US" dirty="0" smtClean="0"/>
              <a:t>	3</a:t>
            </a:r>
            <a:r>
              <a:rPr lang="en-US" dirty="0"/>
              <a:t>. Switches from waiting to ready.</a:t>
            </a:r>
          </a:p>
          <a:p>
            <a:pPr marL="0" indent="0" algn="just">
              <a:buNone/>
            </a:pPr>
            <a:r>
              <a:rPr lang="en-US" dirty="0" smtClean="0"/>
              <a:t>	4</a:t>
            </a:r>
            <a:r>
              <a:rPr lang="en-US" dirty="0"/>
              <a:t>. Terminates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CPU Scheduler </a:t>
            </a:r>
            <a:r>
              <a:rPr lang="en-US" sz="2000" dirty="0" smtClean="0"/>
              <a:t>Cont’d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en-US" dirty="0"/>
              <a:t>Preemptive</a:t>
            </a:r>
          </a:p>
          <a:p>
            <a:pPr marL="914400" lvl="1" indent="-457200" algn="just">
              <a:defRPr/>
            </a:pPr>
            <a:r>
              <a:rPr lang="en-US" dirty="0"/>
              <a:t>Process release the CPU before it finish execution</a:t>
            </a:r>
          </a:p>
          <a:p>
            <a:pPr marL="914400" lvl="1" indent="-457200" algn="just">
              <a:defRPr/>
            </a:pPr>
            <a:r>
              <a:rPr lang="en-US" dirty="0"/>
              <a:t>Example: Modern </a:t>
            </a:r>
            <a:r>
              <a:rPr lang="en-US" dirty="0" smtClean="0"/>
              <a:t>OS</a:t>
            </a:r>
            <a:r>
              <a:rPr lang="en-US" dirty="0"/>
              <a:t>: Unix, Linux, Windows7</a:t>
            </a:r>
          </a:p>
          <a:p>
            <a:pPr marL="914400" lvl="1" indent="-457200" algn="just">
              <a:defRPr/>
            </a:pPr>
            <a:endParaRPr lang="en-US" dirty="0"/>
          </a:p>
          <a:p>
            <a:pPr algn="just">
              <a:defRPr/>
            </a:pPr>
            <a:r>
              <a:rPr lang="en-US" dirty="0"/>
              <a:t>Non-preemptive</a:t>
            </a:r>
          </a:p>
          <a:p>
            <a:pPr marL="914400" lvl="1" indent="-457200" algn="just">
              <a:defRPr/>
            </a:pPr>
            <a:r>
              <a:rPr lang="en-US" dirty="0"/>
              <a:t>Process release CPU when:</a:t>
            </a:r>
          </a:p>
          <a:p>
            <a:pPr lvl="2" algn="just">
              <a:defRPr/>
            </a:pPr>
            <a:r>
              <a:rPr lang="en-US" dirty="0"/>
              <a:t>Running </a:t>
            </a:r>
            <a:r>
              <a:rPr lang="en-US" dirty="0">
                <a:sym typeface="Wingdings" pitchFamily="2" charset="2"/>
              </a:rPr>
              <a:t> Waiting</a:t>
            </a:r>
          </a:p>
          <a:p>
            <a:pPr lvl="2" algn="just">
              <a:defRPr/>
            </a:pPr>
            <a:r>
              <a:rPr lang="en-US" dirty="0">
                <a:sym typeface="Wingdings" pitchFamily="2" charset="2"/>
              </a:rPr>
              <a:t>Running  Terminated</a:t>
            </a:r>
          </a:p>
          <a:p>
            <a:pPr marL="914400" lvl="1" indent="-457200" algn="just">
              <a:defRPr/>
            </a:pPr>
            <a:r>
              <a:rPr lang="en-US" dirty="0"/>
              <a:t>Example: MS Windows </a:t>
            </a:r>
            <a:r>
              <a:rPr lang="en-US" dirty="0" smtClean="0"/>
              <a:t>3.1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6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Dispatcher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9475"/>
            <a:ext cx="8228013" cy="4341813"/>
          </a:xfrm>
        </p:spPr>
        <p:txBody>
          <a:bodyPr>
            <a:normAutofit lnSpcReduction="10000"/>
          </a:bodyPr>
          <a:lstStyle/>
          <a:p>
            <a:pPr marL="609600" indent="-609600" algn="just">
              <a:defRPr/>
            </a:pPr>
            <a:r>
              <a:rPr lang="en-US" dirty="0"/>
              <a:t>Gives control of the CPU to the process selected by the short-term scheduler:</a:t>
            </a:r>
          </a:p>
          <a:p>
            <a:pPr lvl="1" algn="just">
              <a:defRPr/>
            </a:pPr>
            <a:r>
              <a:rPr lang="en-US" dirty="0"/>
              <a:t>switching context</a:t>
            </a:r>
          </a:p>
          <a:p>
            <a:pPr lvl="1" algn="just">
              <a:defRPr/>
            </a:pPr>
            <a:r>
              <a:rPr lang="en-US" dirty="0"/>
              <a:t>switching to </a:t>
            </a:r>
            <a:r>
              <a:rPr lang="en-US" dirty="0" smtClean="0"/>
              <a:t>suitable mode (User or Monitor)</a:t>
            </a:r>
            <a:endParaRPr lang="en-US" dirty="0"/>
          </a:p>
          <a:p>
            <a:pPr lvl="1" algn="just">
              <a:defRPr/>
            </a:pPr>
            <a:r>
              <a:rPr lang="en-US" dirty="0"/>
              <a:t>jumping to the proper location in the user program to restart that program</a:t>
            </a:r>
          </a:p>
          <a:p>
            <a:pPr marL="609600" indent="-609600" algn="just">
              <a:defRPr/>
            </a:pPr>
            <a:r>
              <a:rPr lang="en-US" dirty="0"/>
              <a:t>Dispatch latency </a:t>
            </a:r>
          </a:p>
          <a:p>
            <a:pPr marL="1009650" lvl="1" indent="-609600" algn="just">
              <a:defRPr/>
            </a:pPr>
            <a:r>
              <a:rPr lang="en-US" dirty="0" smtClean="0"/>
              <a:t>time taken by dispatcher to </a:t>
            </a:r>
            <a:r>
              <a:rPr lang="en-US" dirty="0"/>
              <a:t>stop one process and start another running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4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nstantia"/>
        <a:ea typeface="DejaVu Sans"/>
        <a:cs typeface="DejaVu Sans"/>
      </a:majorFont>
      <a:minorFont>
        <a:latin typeface="Constanti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nstantia"/>
        <a:ea typeface="DejaVu Sans"/>
        <a:cs typeface="DejaVu Sans"/>
      </a:majorFont>
      <a:minorFont>
        <a:latin typeface="Constanti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</TotalTime>
  <Words>941</Words>
  <Application>Microsoft Office PowerPoint</Application>
  <PresentationFormat>On-screen Show (4:3)</PresentationFormat>
  <Paragraphs>323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Berlin Sans FB</vt:lpstr>
      <vt:lpstr>Calibri</vt:lpstr>
      <vt:lpstr>Constantia</vt:lpstr>
      <vt:lpstr>DejaVu Sans</vt:lpstr>
      <vt:lpstr>Helvetica</vt:lpstr>
      <vt:lpstr>Times New Roman</vt:lpstr>
      <vt:lpstr>Wingdings</vt:lpstr>
      <vt:lpstr>1_Office Theme</vt:lpstr>
      <vt:lpstr>2_Office Theme</vt:lpstr>
      <vt:lpstr>Computer Operating System Concepts</vt:lpstr>
      <vt:lpstr>CPU Scheduling</vt:lpstr>
      <vt:lpstr>Table of Content</vt:lpstr>
      <vt:lpstr>Basic concepts</vt:lpstr>
      <vt:lpstr>Basic Concepts</vt:lpstr>
      <vt:lpstr>Alternating Sequence of CPU And I/O Bursts</vt:lpstr>
      <vt:lpstr>CPU Scheduler</vt:lpstr>
      <vt:lpstr>CPU Scheduler Cont’d</vt:lpstr>
      <vt:lpstr>Dispatcher</vt:lpstr>
      <vt:lpstr>Scheduling Criteria</vt:lpstr>
      <vt:lpstr>Scheduling Criteria</vt:lpstr>
      <vt:lpstr>Optimization Criteria</vt:lpstr>
      <vt:lpstr>Scheduling Algorithms</vt:lpstr>
      <vt:lpstr>Scheduling Algorithms</vt:lpstr>
      <vt:lpstr>First-Come, First-Served (FCFS) Scheduling</vt:lpstr>
      <vt:lpstr>Example 1</vt:lpstr>
      <vt:lpstr>Example 2</vt:lpstr>
      <vt:lpstr>Shortest-Job-First (SJF) Scheduling</vt:lpstr>
      <vt:lpstr>Example  1</vt:lpstr>
      <vt:lpstr>Example of Non-Preemptive SJF</vt:lpstr>
      <vt:lpstr>Example of Preemptive SJF</vt:lpstr>
      <vt:lpstr>Priority Scheduling</vt:lpstr>
      <vt:lpstr>Round Robin (RR)</vt:lpstr>
      <vt:lpstr>Example of RR, Time Quantum = 20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Bahaa E. Aly</dc:creator>
  <cp:lastModifiedBy>Ahmed Mamdoh</cp:lastModifiedBy>
  <cp:revision>159</cp:revision>
  <cp:lastPrinted>2013-10-07T13:05:53Z</cp:lastPrinted>
  <dcterms:created xsi:type="dcterms:W3CDTF">2013-07-11T06:16:10Z</dcterms:created>
  <dcterms:modified xsi:type="dcterms:W3CDTF">2014-10-15T06:53:56Z</dcterms:modified>
</cp:coreProperties>
</file>