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65" r:id="rId3"/>
    <p:sldId id="279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38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</p:sldIdLst>
  <p:sldSz cx="9144000" cy="6858000" type="screen4x3"/>
  <p:notesSz cx="7104063" cy="10234613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2712" autoAdjust="0"/>
  </p:normalViewPr>
  <p:slideViewPr>
    <p:cSldViewPr>
      <p:cViewPr>
        <p:scale>
          <a:sx n="42" d="100"/>
          <a:sy n="42" d="100"/>
        </p:scale>
        <p:origin x="53" y="15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5636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5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1"/>
          <a:lstStyle>
            <a:lvl1pPr algn="l">
              <a:defRPr sz="1300"/>
            </a:lvl1pPr>
          </a:lstStyle>
          <a:p>
            <a:fld id="{122EF98A-D47D-431E-B422-1C99676DA92B}" type="datetimeFigureOut">
              <a:rPr lang="ar-EG" smtClean="0"/>
              <a:pPr/>
              <a:t>18/12/1435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5636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5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1" anchor="b"/>
          <a:lstStyle>
            <a:lvl1pPr algn="l">
              <a:defRPr sz="1300"/>
            </a:lvl1pPr>
          </a:lstStyle>
          <a:p>
            <a:fld id="{7CDD8817-D1FE-455F-97D6-941FC32FE4C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972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9250F-F1A2-471E-9600-D5B4AD4409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/>
            <a:r>
              <a:rPr lang="en-US" dirty="0" smtClean="0">
                <a:latin typeface="Arial" pitchFamily="34" charset="0"/>
                <a:cs typeface="Arial" pitchFamily="34" charset="0"/>
              </a:rPr>
              <a:t>Recall the operation of the Multi-programmed systems:</a:t>
            </a:r>
          </a:p>
          <a:p>
            <a:pPr marL="743064" lvl="1" indent="-247688">
              <a:buFontTx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Spool new jobs to disk</a:t>
            </a:r>
          </a:p>
          <a:p>
            <a:pPr marL="743064" lvl="1" indent="-247688">
              <a:buFontTx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Select which job to be put into ready queue, long term</a:t>
            </a:r>
          </a:p>
          <a:p>
            <a:pPr marL="743064" lvl="1" indent="-247688">
              <a:buFontTx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Select which job to be executed next, short term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09F4B-5748-4956-A9B8-EDB5105DEC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2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Speed depends on: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	Number of registers to be copied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	Existence of special instructions, i.e. load all registers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Ultra SPARC processors provide multiple set of registers, so the need is only to change pointer to the new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09F4B-5748-4956-A9B8-EDB5105DEC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Process Tree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Parent &amp; child/children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09F4B-5748-4956-A9B8-EDB5105DEC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1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90752" rtl="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Children may share some of parent’s resources, such as open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09F4B-5748-4956-A9B8-EDB5105DEC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0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On O/S does not allow child to continue after termination of its parent.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In Unix, an orphaned child is adopted by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09F4B-5748-4956-A9B8-EDB5105DEC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Fixed size messages: system-level implementation is straightforward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Variable size messages: complex system-level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09F4B-5748-4956-A9B8-EDB5105DEC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Two programs playing a game: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	Blocking send, blocking receive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Blocking send + Blocking receive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hand-shake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09F4B-5748-4956-A9B8-EDB5105DEC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5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319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7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-107950"/>
            <a:ext cx="2074863" cy="6354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107950"/>
            <a:ext cx="6076950" cy="6354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4852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4656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354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394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4037013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4038600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3949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6094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39499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03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0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42373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8582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83673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-107950"/>
            <a:ext cx="2074863" cy="6354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107950"/>
            <a:ext cx="6076950" cy="6354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9565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19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4037013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40386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43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40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5115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90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68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42976" y="263287"/>
            <a:ext cx="609600" cy="808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-32" y="1166790"/>
            <a:ext cx="278608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Information Technology Institute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76547" y="179373"/>
            <a:ext cx="5181601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8228013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143108" y="6524976"/>
            <a:ext cx="67866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 smtClean="0">
                <a:solidFill>
                  <a:schemeClr val="tx1">
                    <a:tint val="75000"/>
                  </a:schemeClr>
                </a:solidFill>
                <a:latin typeface="Arial Rounded MT Bold" pitchFamily="34" charset="0"/>
              </a:rPr>
              <a:t>© Copyright Information Technology Institute  - 2013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63252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381000" cy="26193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97871DF-B0A7-4A99-BED3-D3451CE92627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algn="ctr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-107950"/>
            <a:ext cx="77708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8228013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928794" y="6382100"/>
            <a:ext cx="67866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 smtClean="0">
                <a:solidFill>
                  <a:schemeClr val="tx1">
                    <a:tint val="75000"/>
                  </a:schemeClr>
                </a:solidFill>
                <a:latin typeface="Arial Rounded MT Bold" pitchFamily="34" charset="0"/>
              </a:rPr>
              <a:t>© Copyright Information Technology Institute  - 2013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9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63252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442" y="3173421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Computer Operating System Concepts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70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 (PCB) </a:t>
            </a:r>
            <a:r>
              <a:rPr lang="en-US" sz="2000" dirty="0" smtClean="0"/>
              <a:t>Cont’d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43808" y="1524000"/>
            <a:ext cx="3733800" cy="4800600"/>
            <a:chOff x="3048000" y="1524000"/>
            <a:chExt cx="3733800" cy="48006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048000" y="1524000"/>
              <a:ext cx="1524000" cy="533400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rgbClr val="00FF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chemeClr val="bg1"/>
                  </a:solidFill>
                  <a:latin typeface="Arial" pitchFamily="34" charset="0"/>
                </a:rPr>
                <a:t>Pointer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572000" y="1524000"/>
              <a:ext cx="2209800" cy="533400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rgbClr val="00FF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chemeClr val="bg1"/>
                  </a:solidFill>
                  <a:latin typeface="Arial" pitchFamily="34" charset="0"/>
                </a:rPr>
                <a:t>Process state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048000" y="2057400"/>
              <a:ext cx="3733800" cy="533400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rgbClr val="00FF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chemeClr val="bg1"/>
                  </a:solidFill>
                  <a:latin typeface="Arial" pitchFamily="34" charset="0"/>
                </a:rPr>
                <a:t>Process number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48000" y="2590800"/>
              <a:ext cx="3733800" cy="533400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rgbClr val="00FF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 smtClean="0">
                  <a:solidFill>
                    <a:schemeClr val="bg1"/>
                  </a:solidFill>
                  <a:latin typeface="Arial" pitchFamily="34" charset="0"/>
                </a:rPr>
                <a:t>Program </a:t>
              </a:r>
              <a:r>
                <a:rPr lang="en-US" altLang="en-US" sz="2000" b="1" dirty="0">
                  <a:solidFill>
                    <a:schemeClr val="bg1"/>
                  </a:solidFill>
                  <a:latin typeface="Arial" pitchFamily="34" charset="0"/>
                </a:rPr>
                <a:t>counter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048000" y="3124200"/>
              <a:ext cx="3733800" cy="1066800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rgbClr val="00FF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solidFill>
                    <a:schemeClr val="bg1"/>
                  </a:solidFill>
                  <a:latin typeface="Arial" pitchFamily="34" charset="0"/>
                </a:rPr>
                <a:t>CPU registers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048000" y="4191000"/>
              <a:ext cx="3733800" cy="533400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rgbClr val="00FF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solidFill>
                    <a:schemeClr val="bg1"/>
                  </a:solidFill>
                  <a:latin typeface="Arial" pitchFamily="34" charset="0"/>
                </a:rPr>
                <a:t>Memory management info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048000" y="4724400"/>
              <a:ext cx="3733800" cy="533400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rgbClr val="00FF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chemeClr val="bg1"/>
                  </a:solidFill>
                  <a:latin typeface="Arial" pitchFamily="34" charset="0"/>
                </a:rPr>
                <a:t>I/O status information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048000" y="5257800"/>
              <a:ext cx="3733800" cy="1066800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rgbClr val="00FF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solidFill>
                    <a:schemeClr val="bg1"/>
                  </a:solidFill>
                  <a:latin typeface="Arial" pitchFamily="34" charset="0"/>
                </a:rPr>
                <a:t>Accounting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1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CPU Switch From Process to Process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" t="832" r="2957" b="1047"/>
          <a:stretch>
            <a:fillRect/>
          </a:stretch>
        </p:blipFill>
        <p:spPr>
          <a:xfrm>
            <a:off x="1866666" y="1600200"/>
            <a:ext cx="5410667" cy="4525963"/>
          </a:xfrm>
          <a:noFill/>
          <a:ln w="57150" cmpd="thickThin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6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Process 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Process Scheduling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Multi-Programming systems</a:t>
            </a:r>
          </a:p>
          <a:p>
            <a:pPr marL="914400" lvl="1" indent="-457200">
              <a:defRPr/>
            </a:pPr>
            <a:r>
              <a:rPr lang="en-US" dirty="0"/>
              <a:t>Some processes </a:t>
            </a:r>
            <a:r>
              <a:rPr lang="en-US" dirty="0" smtClean="0"/>
              <a:t>executing </a:t>
            </a:r>
            <a:r>
              <a:rPr lang="en-US" dirty="0"/>
              <a:t>at all times</a:t>
            </a:r>
          </a:p>
          <a:p>
            <a:pPr marL="914400" lvl="1" indent="-457200">
              <a:defRPr/>
            </a:pPr>
            <a:r>
              <a:rPr lang="en-US" dirty="0"/>
              <a:t>Maximize CPU utilization</a:t>
            </a:r>
          </a:p>
          <a:p>
            <a:pPr marL="914400" lvl="1" indent="-457200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Time-Sharing systems</a:t>
            </a:r>
          </a:p>
          <a:p>
            <a:pPr marL="914400" lvl="1" indent="-457200">
              <a:defRPr/>
            </a:pPr>
            <a:r>
              <a:rPr lang="en-US" dirty="0"/>
              <a:t>Switch the CPU among processes frequently</a:t>
            </a:r>
          </a:p>
          <a:p>
            <a:pPr marL="914400" lvl="1" indent="-457200">
              <a:defRPr/>
            </a:pPr>
            <a:r>
              <a:rPr lang="en-US" dirty="0"/>
              <a:t>Users can interact with a program while it’s </a:t>
            </a:r>
            <a:r>
              <a:rPr lang="en-US" dirty="0" smtClean="0"/>
              <a:t>executing</a:t>
            </a:r>
            <a:endParaRPr lang="en-US" dirty="0"/>
          </a:p>
          <a:p>
            <a:pPr marL="914400" lvl="1" indent="-457200">
              <a:defRPr/>
            </a:pPr>
            <a:r>
              <a:rPr lang="en-US" dirty="0"/>
              <a:t>Virtually run processes at the same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Job queue </a:t>
            </a:r>
          </a:p>
          <a:p>
            <a:pPr lvl="1"/>
            <a:r>
              <a:rPr lang="en-US" dirty="0" smtClean="0"/>
              <a:t>set of all processes in the system.</a:t>
            </a:r>
          </a:p>
          <a:p>
            <a:r>
              <a:rPr lang="en-US" dirty="0" smtClean="0"/>
              <a:t>Ready queue </a:t>
            </a:r>
          </a:p>
          <a:p>
            <a:pPr lvl="1"/>
            <a:r>
              <a:rPr lang="en-US" dirty="0" smtClean="0"/>
              <a:t>set of all processes residing in main memory which is ready and waiting to execute.</a:t>
            </a:r>
          </a:p>
          <a:p>
            <a:r>
              <a:rPr lang="en-US" dirty="0" smtClean="0"/>
              <a:t>Device queues </a:t>
            </a:r>
          </a:p>
          <a:p>
            <a:pPr lvl="1"/>
            <a:r>
              <a:rPr lang="en-US" dirty="0" smtClean="0"/>
              <a:t>set of processes waiting for an I/O device.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Process migration between the various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3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Ready Queue And Various I/O Device Queues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540" r="4106" b="690"/>
          <a:stretch>
            <a:fillRect/>
          </a:stretch>
        </p:blipFill>
        <p:spPr>
          <a:xfrm>
            <a:off x="1946664" y="1600200"/>
            <a:ext cx="5250671" cy="4525963"/>
          </a:xfrm>
          <a:noFill/>
          <a:ln w="57150" cmpd="thickThin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4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08" name="Line 40"/>
          <p:cNvSpPr>
            <a:spLocks noChangeShapeType="1"/>
          </p:cNvSpPr>
          <p:nvPr/>
        </p:nvSpPr>
        <p:spPr bwMode="auto">
          <a:xfrm flipH="1">
            <a:off x="6682154" y="2438400"/>
            <a:ext cx="9847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270" name="Rectangle 8"/>
          <p:cNvSpPr>
            <a:spLocks noChangeArrowheads="1"/>
          </p:cNvSpPr>
          <p:nvPr/>
        </p:nvSpPr>
        <p:spPr bwMode="auto">
          <a:xfrm>
            <a:off x="1195754" y="1905000"/>
            <a:ext cx="175846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Ready queue</a:t>
            </a:r>
          </a:p>
        </p:txBody>
      </p:sp>
      <p:sp>
        <p:nvSpPr>
          <p:cNvPr id="139271" name="Rectangle 9"/>
          <p:cNvSpPr>
            <a:spLocks noChangeArrowheads="1"/>
          </p:cNvSpPr>
          <p:nvPr/>
        </p:nvSpPr>
        <p:spPr bwMode="auto">
          <a:xfrm>
            <a:off x="2954216" y="2971800"/>
            <a:ext cx="140676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I/O queue</a:t>
            </a:r>
          </a:p>
        </p:txBody>
      </p:sp>
      <p:cxnSp>
        <p:nvCxnSpPr>
          <p:cNvPr id="314378" name="AutoShape 10"/>
          <p:cNvCxnSpPr>
            <a:cxnSpLocks noChangeShapeType="1"/>
            <a:stCxn id="139270" idx="3"/>
            <a:endCxn id="139275" idx="2"/>
          </p:cNvCxnSpPr>
          <p:nvPr/>
        </p:nvCxnSpPr>
        <p:spPr bwMode="auto">
          <a:xfrm>
            <a:off x="2965939" y="2171700"/>
            <a:ext cx="321212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273" name="Rectangle 11"/>
          <p:cNvSpPr>
            <a:spLocks noChangeArrowheads="1"/>
          </p:cNvSpPr>
          <p:nvPr/>
        </p:nvSpPr>
        <p:spPr bwMode="auto">
          <a:xfrm>
            <a:off x="5486400" y="2971800"/>
            <a:ext cx="140676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I/O request</a:t>
            </a:r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6749562" y="1981200"/>
            <a:ext cx="16881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275" name="Oval 7"/>
          <p:cNvSpPr>
            <a:spLocks noChangeArrowheads="1"/>
          </p:cNvSpPr>
          <p:nvPr/>
        </p:nvSpPr>
        <p:spPr bwMode="auto">
          <a:xfrm>
            <a:off x="6189785" y="1828800"/>
            <a:ext cx="633046" cy="685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cxnSp>
        <p:nvCxnSpPr>
          <p:cNvPr id="314382" name="AutoShape 14"/>
          <p:cNvCxnSpPr>
            <a:cxnSpLocks noChangeShapeType="1"/>
            <a:stCxn id="139273" idx="1"/>
            <a:endCxn id="139271" idx="3"/>
          </p:cNvCxnSpPr>
          <p:nvPr/>
        </p:nvCxnSpPr>
        <p:spPr bwMode="auto">
          <a:xfrm rot="10800000">
            <a:off x="4372708" y="3276600"/>
            <a:ext cx="110196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277" name="Rectangle 15"/>
          <p:cNvSpPr>
            <a:spLocks noChangeArrowheads="1"/>
          </p:cNvSpPr>
          <p:nvPr/>
        </p:nvSpPr>
        <p:spPr bwMode="auto">
          <a:xfrm>
            <a:off x="5486400" y="5715000"/>
            <a:ext cx="140676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wait for an</a:t>
            </a:r>
          </a:p>
          <a:p>
            <a:pPr algn="ctr" eaLnBrk="1" hangingPunct="1"/>
            <a:r>
              <a:rPr lang="en-US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</a:p>
        </p:txBody>
      </p:sp>
      <p:sp>
        <p:nvSpPr>
          <p:cNvPr id="139278" name="Rectangle 16"/>
          <p:cNvSpPr>
            <a:spLocks noChangeArrowheads="1"/>
          </p:cNvSpPr>
          <p:nvPr/>
        </p:nvSpPr>
        <p:spPr bwMode="auto">
          <a:xfrm>
            <a:off x="5486400" y="3886200"/>
            <a:ext cx="140676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slice</a:t>
            </a:r>
          </a:p>
          <a:p>
            <a:pPr algn="ctr" eaLnBrk="1" hangingPunct="1"/>
            <a:r>
              <a:rPr lang="en-US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expired</a:t>
            </a:r>
          </a:p>
        </p:txBody>
      </p:sp>
      <p:sp>
        <p:nvSpPr>
          <p:cNvPr id="139279" name="Rectangle 17"/>
          <p:cNvSpPr>
            <a:spLocks noChangeArrowheads="1"/>
          </p:cNvSpPr>
          <p:nvPr/>
        </p:nvSpPr>
        <p:spPr bwMode="auto">
          <a:xfrm>
            <a:off x="5486400" y="4800600"/>
            <a:ext cx="140676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fork a child</a:t>
            </a:r>
          </a:p>
        </p:txBody>
      </p:sp>
      <p:sp>
        <p:nvSpPr>
          <p:cNvPr id="139280" name="Oval 26"/>
          <p:cNvSpPr>
            <a:spLocks noChangeArrowheads="1"/>
          </p:cNvSpPr>
          <p:nvPr/>
        </p:nvSpPr>
        <p:spPr bwMode="auto">
          <a:xfrm>
            <a:off x="1336431" y="2971800"/>
            <a:ext cx="562708" cy="6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</p:txBody>
      </p:sp>
      <p:cxnSp>
        <p:nvCxnSpPr>
          <p:cNvPr id="314395" name="AutoShape 27"/>
          <p:cNvCxnSpPr>
            <a:cxnSpLocks noChangeShapeType="1"/>
            <a:stCxn id="139271" idx="1"/>
            <a:endCxn id="139280" idx="6"/>
          </p:cNvCxnSpPr>
          <p:nvPr/>
        </p:nvCxnSpPr>
        <p:spPr bwMode="auto">
          <a:xfrm rot="10800000">
            <a:off x="1910861" y="3276600"/>
            <a:ext cx="1031631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282" name="Oval 29"/>
          <p:cNvSpPr>
            <a:spLocks noChangeArrowheads="1"/>
          </p:cNvSpPr>
          <p:nvPr/>
        </p:nvSpPr>
        <p:spPr bwMode="auto">
          <a:xfrm>
            <a:off x="2461846" y="4800600"/>
            <a:ext cx="2039815" cy="6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child executes</a:t>
            </a:r>
          </a:p>
        </p:txBody>
      </p:sp>
      <p:cxnSp>
        <p:nvCxnSpPr>
          <p:cNvPr id="314398" name="AutoShape 30"/>
          <p:cNvCxnSpPr>
            <a:cxnSpLocks noChangeShapeType="1"/>
            <a:stCxn id="139279" idx="1"/>
            <a:endCxn id="139282" idx="6"/>
          </p:cNvCxnSpPr>
          <p:nvPr/>
        </p:nvCxnSpPr>
        <p:spPr bwMode="auto">
          <a:xfrm rot="10800000">
            <a:off x="4513385" y="5105400"/>
            <a:ext cx="96129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284" name="Oval 33"/>
          <p:cNvSpPr>
            <a:spLocks noChangeArrowheads="1"/>
          </p:cNvSpPr>
          <p:nvPr/>
        </p:nvSpPr>
        <p:spPr bwMode="auto">
          <a:xfrm>
            <a:off x="2461846" y="5715000"/>
            <a:ext cx="2039815" cy="6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interrupt occurs</a:t>
            </a:r>
          </a:p>
        </p:txBody>
      </p:sp>
      <p:cxnSp>
        <p:nvCxnSpPr>
          <p:cNvPr id="314402" name="AutoShape 34"/>
          <p:cNvCxnSpPr>
            <a:cxnSpLocks noChangeShapeType="1"/>
            <a:stCxn id="139277" idx="1"/>
            <a:endCxn id="139284" idx="6"/>
          </p:cNvCxnSpPr>
          <p:nvPr/>
        </p:nvCxnSpPr>
        <p:spPr bwMode="auto">
          <a:xfrm rot="10800000">
            <a:off x="4513385" y="6019800"/>
            <a:ext cx="96129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405" name="AutoShape 37"/>
          <p:cNvCxnSpPr>
            <a:cxnSpLocks noChangeShapeType="1"/>
          </p:cNvCxnSpPr>
          <p:nvPr/>
        </p:nvCxnSpPr>
        <p:spPr bwMode="auto">
          <a:xfrm rot="16200000" flipH="1">
            <a:off x="1454150" y="1271467"/>
            <a:ext cx="673098" cy="56856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287" name="Rectangle 38"/>
          <p:cNvSpPr>
            <a:spLocks noChangeArrowheads="1"/>
          </p:cNvSpPr>
          <p:nvPr/>
        </p:nvSpPr>
        <p:spPr bwMode="auto">
          <a:xfrm>
            <a:off x="827584" y="1219200"/>
            <a:ext cx="633046" cy="38100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139288" name="Rectangle 39"/>
          <p:cNvSpPr>
            <a:spLocks noChangeArrowheads="1"/>
          </p:cNvSpPr>
          <p:nvPr/>
        </p:nvSpPr>
        <p:spPr bwMode="auto">
          <a:xfrm>
            <a:off x="7666892" y="1600200"/>
            <a:ext cx="633046" cy="38100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314413" name="Line 45"/>
          <p:cNvSpPr>
            <a:spLocks noChangeShapeType="1"/>
          </p:cNvSpPr>
          <p:nvPr/>
        </p:nvSpPr>
        <p:spPr bwMode="auto">
          <a:xfrm>
            <a:off x="7666892" y="241935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14" name="Line 46"/>
          <p:cNvSpPr>
            <a:spLocks noChangeShapeType="1"/>
          </p:cNvSpPr>
          <p:nvPr/>
        </p:nvSpPr>
        <p:spPr bwMode="auto">
          <a:xfrm>
            <a:off x="7666892" y="32575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15" name="Line 47"/>
          <p:cNvSpPr>
            <a:spLocks noChangeShapeType="1"/>
          </p:cNvSpPr>
          <p:nvPr/>
        </p:nvSpPr>
        <p:spPr bwMode="auto">
          <a:xfrm>
            <a:off x="7666892" y="41719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16" name="Line 48"/>
          <p:cNvSpPr>
            <a:spLocks noChangeShapeType="1"/>
          </p:cNvSpPr>
          <p:nvPr/>
        </p:nvSpPr>
        <p:spPr bwMode="auto">
          <a:xfrm>
            <a:off x="7666892" y="50863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418" name="AutoShape 50"/>
          <p:cNvCxnSpPr>
            <a:cxnSpLocks noChangeShapeType="1"/>
            <a:stCxn id="314413" idx="1"/>
            <a:endCxn id="139273" idx="3"/>
          </p:cNvCxnSpPr>
          <p:nvPr/>
        </p:nvCxnSpPr>
        <p:spPr bwMode="auto">
          <a:xfrm flipH="1">
            <a:off x="6904892" y="32766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420" name="AutoShape 52"/>
          <p:cNvCxnSpPr>
            <a:cxnSpLocks noChangeShapeType="1"/>
            <a:stCxn id="314414" idx="1"/>
            <a:endCxn id="139278" idx="3"/>
          </p:cNvCxnSpPr>
          <p:nvPr/>
        </p:nvCxnSpPr>
        <p:spPr bwMode="auto">
          <a:xfrm flipH="1">
            <a:off x="6904892" y="41910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421" name="AutoShape 53"/>
          <p:cNvCxnSpPr>
            <a:cxnSpLocks noChangeShapeType="1"/>
            <a:stCxn id="314415" idx="1"/>
            <a:endCxn id="139279" idx="3"/>
          </p:cNvCxnSpPr>
          <p:nvPr/>
        </p:nvCxnSpPr>
        <p:spPr bwMode="auto">
          <a:xfrm flipH="1">
            <a:off x="6904892" y="5105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96" name="AutoShape 54"/>
          <p:cNvCxnSpPr>
            <a:cxnSpLocks noChangeShapeType="1"/>
            <a:stCxn id="314416" idx="1"/>
            <a:endCxn id="139277" idx="3"/>
          </p:cNvCxnSpPr>
          <p:nvPr/>
        </p:nvCxnSpPr>
        <p:spPr bwMode="auto">
          <a:xfrm flipH="1">
            <a:off x="6904892" y="60198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423" name="Line 55"/>
          <p:cNvSpPr>
            <a:spLocks noChangeShapeType="1"/>
          </p:cNvSpPr>
          <p:nvPr/>
        </p:nvSpPr>
        <p:spPr bwMode="auto">
          <a:xfrm>
            <a:off x="562708" y="219075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24" name="Line 56"/>
          <p:cNvSpPr>
            <a:spLocks noChangeShapeType="1"/>
          </p:cNvSpPr>
          <p:nvPr/>
        </p:nvSpPr>
        <p:spPr bwMode="auto">
          <a:xfrm>
            <a:off x="562708" y="32575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25" name="Line 57"/>
          <p:cNvSpPr>
            <a:spLocks noChangeShapeType="1"/>
          </p:cNvSpPr>
          <p:nvPr/>
        </p:nvSpPr>
        <p:spPr bwMode="auto">
          <a:xfrm>
            <a:off x="562708" y="41719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26" name="Line 58"/>
          <p:cNvSpPr>
            <a:spLocks noChangeShapeType="1"/>
          </p:cNvSpPr>
          <p:nvPr/>
        </p:nvSpPr>
        <p:spPr bwMode="auto">
          <a:xfrm>
            <a:off x="562708" y="50863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427" name="AutoShape 59"/>
          <p:cNvCxnSpPr>
            <a:cxnSpLocks noChangeShapeType="1"/>
            <a:stCxn id="139284" idx="2"/>
            <a:endCxn id="314426" idx="1"/>
          </p:cNvCxnSpPr>
          <p:nvPr/>
        </p:nvCxnSpPr>
        <p:spPr bwMode="auto">
          <a:xfrm flipH="1">
            <a:off x="562708" y="6019800"/>
            <a:ext cx="188741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428" name="AutoShape 60"/>
          <p:cNvCxnSpPr>
            <a:cxnSpLocks noChangeShapeType="1"/>
            <a:stCxn id="314423" idx="0"/>
            <a:endCxn id="139270" idx="1"/>
          </p:cNvCxnSpPr>
          <p:nvPr/>
        </p:nvCxnSpPr>
        <p:spPr bwMode="auto">
          <a:xfrm>
            <a:off x="562708" y="2171700"/>
            <a:ext cx="62132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429" name="AutoShape 61"/>
          <p:cNvCxnSpPr>
            <a:cxnSpLocks noChangeShapeType="1"/>
            <a:stCxn id="139280" idx="2"/>
            <a:endCxn id="314423" idx="1"/>
          </p:cNvCxnSpPr>
          <p:nvPr/>
        </p:nvCxnSpPr>
        <p:spPr bwMode="auto">
          <a:xfrm flipH="1">
            <a:off x="562708" y="32766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430" name="AutoShape 62"/>
          <p:cNvCxnSpPr>
            <a:cxnSpLocks noChangeShapeType="1"/>
            <a:stCxn id="139278" idx="1"/>
            <a:endCxn id="314424" idx="1"/>
          </p:cNvCxnSpPr>
          <p:nvPr/>
        </p:nvCxnSpPr>
        <p:spPr bwMode="auto">
          <a:xfrm flipH="1">
            <a:off x="562708" y="4191000"/>
            <a:ext cx="491196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431" name="AutoShape 63"/>
          <p:cNvCxnSpPr>
            <a:cxnSpLocks noChangeShapeType="1"/>
            <a:stCxn id="139282" idx="2"/>
            <a:endCxn id="314425" idx="1"/>
          </p:cNvCxnSpPr>
          <p:nvPr/>
        </p:nvCxnSpPr>
        <p:spPr bwMode="auto">
          <a:xfrm flipH="1">
            <a:off x="562708" y="5105400"/>
            <a:ext cx="188741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>
            <a:outerShdw blurRad="50800" dist="76200" dir="54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143000" y="-107950"/>
            <a:ext cx="7770813" cy="14335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Representation of Process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0"/>
                                        <p:tgtEl>
                                          <p:spTgt spid="3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000"/>
                                        <p:tgtEl>
                                          <p:spTgt spid="3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0"/>
                                        <p:tgtEl>
                                          <p:spTgt spid="31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31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1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3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31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000"/>
                                        <p:tgtEl>
                                          <p:spTgt spid="31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0"/>
                                        <p:tgtEl>
                                          <p:spTgt spid="31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31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000"/>
                                        <p:tgtEl>
                                          <p:spTgt spid="31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000"/>
                                        <p:tgtEl>
                                          <p:spTgt spid="3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6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31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8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0"/>
                                        <p:tgtEl>
                                          <p:spTgt spid="31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31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20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3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44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2000"/>
                                        <p:tgtEl>
                                          <p:spTgt spid="3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46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000"/>
                                        <p:tgtEl>
                                          <p:spTgt spid="31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08" grpId="0" animBg="1"/>
      <p:bldP spid="314380" grpId="0" animBg="1"/>
      <p:bldP spid="314413" grpId="0" animBg="1"/>
      <p:bldP spid="314414" grpId="0" animBg="1"/>
      <p:bldP spid="314415" grpId="0" animBg="1"/>
      <p:bldP spid="314416" grpId="0" animBg="1"/>
      <p:bldP spid="314423" grpId="0" animBg="1"/>
      <p:bldP spid="314424" grpId="0" animBg="1"/>
      <p:bldP spid="314425" grpId="0" animBg="1"/>
      <p:bldP spid="3144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Long-term scheduler (or job scheduler)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elects which processes should be brought into the ready queue.</a:t>
            </a:r>
          </a:p>
          <a:p>
            <a:pPr lvl="1"/>
            <a:r>
              <a:rPr lang="en-US" dirty="0" smtClean="0">
                <a:latin typeface="+mn-lt"/>
              </a:rPr>
              <a:t>Executes infrequently</a:t>
            </a:r>
          </a:p>
          <a:p>
            <a:pPr lvl="1"/>
            <a:r>
              <a:rPr lang="en-US" dirty="0" smtClean="0">
                <a:latin typeface="+mn-lt"/>
              </a:rPr>
              <a:t>May be absent in some O/S</a:t>
            </a:r>
            <a:endParaRPr lang="en-US" dirty="0" smtClean="0"/>
          </a:p>
          <a:p>
            <a:r>
              <a:rPr lang="en-US" dirty="0" smtClean="0"/>
              <a:t>Short-term scheduler (or CPU scheduler)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elects which process should be executed next and allocates CPU.</a:t>
            </a:r>
          </a:p>
          <a:p>
            <a:pPr lvl="1"/>
            <a:r>
              <a:rPr lang="en-US" dirty="0" smtClean="0">
                <a:cs typeface="Arial" pitchFamily="34" charset="0"/>
              </a:rPr>
              <a:t>Executes frequently</a:t>
            </a:r>
          </a:p>
        </p:txBody>
      </p:sp>
    </p:spTree>
    <p:extLst>
      <p:ext uri="{BB962C8B-B14F-4D97-AF65-F5344CB8AC3E}">
        <p14:creationId xmlns:p14="http://schemas.microsoft.com/office/powerpoint/2010/main" val="269425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 of Medium Term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18515"/>
            <a:ext cx="7702674" cy="281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3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 </a:t>
            </a:r>
            <a:r>
              <a:rPr lang="en-US" sz="2000" dirty="0" smtClean="0"/>
              <a:t>Cont’d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7427"/>
            <a:ext cx="8228013" cy="4341813"/>
          </a:xfrm>
        </p:spPr>
        <p:txBody>
          <a:bodyPr>
            <a:noAutofit/>
          </a:bodyPr>
          <a:lstStyle/>
          <a:p>
            <a:r>
              <a:rPr lang="en-US" sz="2400" dirty="0"/>
              <a:t>Processes can be described as </a:t>
            </a:r>
            <a:r>
              <a:rPr lang="en-US" sz="2400" dirty="0" smtClean="0"/>
              <a:t>either:</a:t>
            </a:r>
          </a:p>
          <a:p>
            <a:pPr lvl="1"/>
            <a:r>
              <a:rPr lang="en-US" sz="2400" dirty="0" smtClean="0"/>
              <a:t>I/O-</a:t>
            </a:r>
            <a:r>
              <a:rPr lang="en-US" sz="2400" i="1" dirty="0" smtClean="0"/>
              <a:t>bound </a:t>
            </a:r>
            <a:r>
              <a:rPr lang="en-US" sz="2400" i="1" dirty="0"/>
              <a:t>process </a:t>
            </a:r>
            <a:endParaRPr lang="en-US" sz="2400" dirty="0"/>
          </a:p>
          <a:p>
            <a:pPr lvl="2"/>
            <a:r>
              <a:rPr lang="en-US" sz="1800" dirty="0" smtClean="0"/>
              <a:t>spends </a:t>
            </a:r>
            <a:r>
              <a:rPr lang="en-US" sz="1800" dirty="0"/>
              <a:t>more time doing I/O </a:t>
            </a:r>
            <a:r>
              <a:rPr lang="en-US" sz="1800" dirty="0" smtClean="0"/>
              <a:t>than computations</a:t>
            </a:r>
            <a:r>
              <a:rPr lang="en-US" sz="1800" dirty="0"/>
              <a:t>, many short CPU </a:t>
            </a:r>
            <a:r>
              <a:rPr lang="en-US" sz="1800" dirty="0" smtClean="0"/>
              <a:t>bursts.</a:t>
            </a:r>
          </a:p>
          <a:p>
            <a:pPr lvl="1"/>
            <a:r>
              <a:rPr lang="en-US" sz="2400" i="1" dirty="0" smtClean="0"/>
              <a:t>CPU</a:t>
            </a:r>
            <a:r>
              <a:rPr lang="en-US" sz="2400" dirty="0" smtClean="0"/>
              <a:t>-</a:t>
            </a:r>
            <a:r>
              <a:rPr lang="en-US" sz="2400" i="1" dirty="0" smtClean="0"/>
              <a:t>bound </a:t>
            </a:r>
            <a:r>
              <a:rPr lang="en-US" sz="2400" i="1" dirty="0"/>
              <a:t>process </a:t>
            </a:r>
            <a:endParaRPr lang="en-US" sz="2400" dirty="0"/>
          </a:p>
          <a:p>
            <a:pPr lvl="2"/>
            <a:r>
              <a:rPr lang="en-US" sz="1800" dirty="0" smtClean="0"/>
              <a:t>spends </a:t>
            </a:r>
            <a:r>
              <a:rPr lang="en-US" sz="1800" dirty="0"/>
              <a:t>more time </a:t>
            </a:r>
            <a:r>
              <a:rPr lang="en-US" sz="1800" dirty="0" smtClean="0"/>
              <a:t>doing computations</a:t>
            </a:r>
            <a:r>
              <a:rPr lang="en-US" sz="1800" dirty="0"/>
              <a:t>; few very long CPU bursts</a:t>
            </a:r>
            <a:r>
              <a:rPr lang="en-US" sz="1800" dirty="0" smtClean="0"/>
              <a:t>.</a:t>
            </a:r>
          </a:p>
          <a:p>
            <a:pPr marL="609600" indent="-609600">
              <a:defRPr/>
            </a:pPr>
            <a:endParaRPr lang="en-US" sz="2400" dirty="0" smtClean="0"/>
          </a:p>
          <a:p>
            <a:pPr marL="609600" indent="-609600">
              <a:defRPr/>
            </a:pPr>
            <a:r>
              <a:rPr lang="en-US" sz="2400" dirty="0" smtClean="0"/>
              <a:t>Proper </a:t>
            </a:r>
            <a:r>
              <a:rPr lang="en-US" sz="2400" dirty="0"/>
              <a:t>System performance</a:t>
            </a:r>
          </a:p>
          <a:p>
            <a:pPr marL="914400" lvl="1" indent="-457200">
              <a:defRPr/>
            </a:pPr>
            <a:r>
              <a:rPr lang="en-US" sz="2400" dirty="0"/>
              <a:t>Mix of CPU &amp; I/O bound processes</a:t>
            </a:r>
          </a:p>
          <a:p>
            <a:pPr marL="914400" lvl="1" indent="-457200">
              <a:defRPr/>
            </a:pPr>
            <a:endParaRPr lang="en-US" sz="2400" dirty="0"/>
          </a:p>
          <a:p>
            <a:pPr marL="609600" indent="-609600">
              <a:defRPr/>
            </a:pPr>
            <a:r>
              <a:rPr lang="en-US" sz="2400" dirty="0"/>
              <a:t>Improper system performance</a:t>
            </a:r>
          </a:p>
          <a:p>
            <a:pPr marL="914400" lvl="1" indent="-457200">
              <a:defRPr/>
            </a:pPr>
            <a:r>
              <a:rPr lang="en-US" sz="2400" dirty="0"/>
              <a:t>All processes are I/O bound</a:t>
            </a:r>
          </a:p>
          <a:p>
            <a:pPr marL="914400" lvl="1" indent="-457200">
              <a:defRPr/>
            </a:pPr>
            <a:r>
              <a:rPr lang="en-US" sz="2400" dirty="0"/>
              <a:t>All processes are CPU </a:t>
            </a:r>
            <a:r>
              <a:rPr lang="en-US" sz="2400" dirty="0" smtClean="0"/>
              <a:t>bound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74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Processes</a:t>
            </a:r>
            <a:endParaRPr lang="ar-EG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Four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175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CPU switches to another process, the system </a:t>
            </a:r>
            <a:r>
              <a:rPr lang="en-US" dirty="0" smtClean="0"/>
              <a:t>must save </a:t>
            </a:r>
            <a:r>
              <a:rPr lang="en-US" dirty="0"/>
              <a:t>the state of the old process and load the saved </a:t>
            </a:r>
            <a:r>
              <a:rPr lang="en-US" dirty="0" smtClean="0"/>
              <a:t>state for </a:t>
            </a:r>
            <a:r>
              <a:rPr lang="en-US" dirty="0"/>
              <a:t>the new process.</a:t>
            </a:r>
          </a:p>
          <a:p>
            <a:r>
              <a:rPr lang="en-US" dirty="0"/>
              <a:t> Context-switch time is overhead; the system does </a:t>
            </a:r>
            <a:r>
              <a:rPr lang="en-US" dirty="0" smtClean="0"/>
              <a:t>no useful </a:t>
            </a:r>
            <a:r>
              <a:rPr lang="en-US" dirty="0"/>
              <a:t>work while switching.</a:t>
            </a:r>
          </a:p>
          <a:p>
            <a:r>
              <a:rPr lang="en-US" dirty="0"/>
              <a:t> Time dependent on hardware support.</a:t>
            </a:r>
          </a:p>
        </p:txBody>
      </p:sp>
    </p:spTree>
    <p:extLst>
      <p:ext uri="{BB962C8B-B14F-4D97-AF65-F5344CB8AC3E}">
        <p14:creationId xmlns:p14="http://schemas.microsoft.com/office/powerpoint/2010/main" val="18217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Operations on Processes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on Processes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</a:p>
          <a:p>
            <a:r>
              <a:rPr lang="en-US" dirty="0" smtClean="0"/>
              <a:t>Process Termination</a:t>
            </a:r>
          </a:p>
          <a:p>
            <a:endParaRPr lang="en-US" dirty="0"/>
          </a:p>
          <a:p>
            <a:pPr marL="0" indent="0">
              <a:buNone/>
              <a:defRPr/>
            </a:pPr>
            <a:r>
              <a:rPr lang="en-US" dirty="0" smtClean="0"/>
              <a:t>* </a:t>
            </a:r>
            <a:r>
              <a:rPr lang="en-US" sz="2800" dirty="0" smtClean="0"/>
              <a:t>Process </a:t>
            </a:r>
            <a:r>
              <a:rPr lang="en-US" sz="2800" dirty="0"/>
              <a:t>resources</a:t>
            </a:r>
          </a:p>
          <a:p>
            <a:pPr lvl="1">
              <a:defRPr/>
            </a:pPr>
            <a:r>
              <a:rPr lang="en-US" sz="2000" dirty="0"/>
              <a:t>CPU time</a:t>
            </a:r>
          </a:p>
          <a:p>
            <a:pPr lvl="1">
              <a:defRPr/>
            </a:pPr>
            <a:r>
              <a:rPr lang="en-US" sz="2000" dirty="0"/>
              <a:t>Memory</a:t>
            </a:r>
          </a:p>
          <a:p>
            <a:pPr lvl="1">
              <a:defRPr/>
            </a:pPr>
            <a:r>
              <a:rPr lang="en-US" sz="2000" dirty="0"/>
              <a:t>Files</a:t>
            </a:r>
          </a:p>
          <a:p>
            <a:pPr lvl="1">
              <a:defRPr/>
            </a:pPr>
            <a:r>
              <a:rPr lang="en-US" sz="2000" dirty="0"/>
              <a:t>I/O devices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05000"/>
            <a:ext cx="8228013" cy="43418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42864" y="1340768"/>
            <a:ext cx="1905000" cy="612775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b="1" dirty="0">
                <a:latin typeface="Arial" pitchFamily="34" charset="0"/>
              </a:rPr>
              <a:t>Process n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442864" y="2255168"/>
            <a:ext cx="1905000" cy="612775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b="1">
                <a:latin typeface="Arial" pitchFamily="34" charset="0"/>
              </a:rPr>
              <a:t>Process n+1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442864" y="3172743"/>
            <a:ext cx="1905000" cy="612775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b="1">
                <a:latin typeface="Arial" pitchFamily="34" charset="0"/>
              </a:rPr>
              <a:t>Process n+2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442864" y="4083968"/>
            <a:ext cx="1905000" cy="612775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b="1">
                <a:latin typeface="Arial" pitchFamily="34" charset="0"/>
              </a:rPr>
              <a:t>Process n+3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442864" y="5001543"/>
            <a:ext cx="1905000" cy="612775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b="1">
                <a:latin typeface="Arial" pitchFamily="34" charset="0"/>
              </a:rPr>
              <a:t>Process n+4</a:t>
            </a: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1442864" y="5909593"/>
            <a:ext cx="1905000" cy="612775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b="1">
                <a:latin typeface="Arial" pitchFamily="34" charset="0"/>
              </a:rPr>
              <a:t>Process n+5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5105128" y="1487760"/>
            <a:ext cx="1905000" cy="612775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b="1">
                <a:latin typeface="Arial" pitchFamily="34" charset="0"/>
              </a:rPr>
              <a:t>Process n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6171928" y="2475185"/>
            <a:ext cx="1905000" cy="612775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b="1">
                <a:latin typeface="Arial" pitchFamily="34" charset="0"/>
              </a:rPr>
              <a:t>Process n+2</a:t>
            </a: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4038328" y="2478360"/>
            <a:ext cx="1905000" cy="612775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b="1">
                <a:latin typeface="Arial" pitchFamily="34" charset="0"/>
              </a:rPr>
              <a:t>Process n+1</a:t>
            </a:r>
          </a:p>
        </p:txBody>
      </p:sp>
      <p:sp>
        <p:nvSpPr>
          <p:cNvPr id="13" name="Oval 21"/>
          <p:cNvSpPr>
            <a:spLocks noChangeArrowheads="1"/>
          </p:cNvSpPr>
          <p:nvPr/>
        </p:nvSpPr>
        <p:spPr bwMode="auto">
          <a:xfrm>
            <a:off x="6171928" y="3465785"/>
            <a:ext cx="1905000" cy="612775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b="1">
                <a:latin typeface="Arial" pitchFamily="34" charset="0"/>
              </a:rPr>
              <a:t>Process n+3</a:t>
            </a:r>
          </a:p>
        </p:txBody>
      </p:sp>
      <p:sp>
        <p:nvSpPr>
          <p:cNvPr id="14" name="Oval 22"/>
          <p:cNvSpPr>
            <a:spLocks noChangeArrowheads="1"/>
          </p:cNvSpPr>
          <p:nvPr/>
        </p:nvSpPr>
        <p:spPr bwMode="auto">
          <a:xfrm>
            <a:off x="6171928" y="4453210"/>
            <a:ext cx="1905000" cy="612775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b="1">
                <a:latin typeface="Arial" pitchFamily="34" charset="0"/>
              </a:rPr>
              <a:t>Process n+4</a:t>
            </a:r>
          </a:p>
        </p:txBody>
      </p:sp>
      <p:sp>
        <p:nvSpPr>
          <p:cNvPr id="15" name="Oval 23"/>
          <p:cNvSpPr>
            <a:spLocks noChangeArrowheads="1"/>
          </p:cNvSpPr>
          <p:nvPr/>
        </p:nvSpPr>
        <p:spPr bwMode="auto">
          <a:xfrm>
            <a:off x="7238728" y="5443810"/>
            <a:ext cx="1905000" cy="612775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b="1">
                <a:latin typeface="Arial" pitchFamily="34" charset="0"/>
              </a:rPr>
              <a:t>Process n+6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5181328" y="5446985"/>
            <a:ext cx="1905000" cy="612775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b="1">
                <a:latin typeface="Arial" pitchFamily="34" charset="0"/>
              </a:rPr>
              <a:t>Process n+5</a:t>
            </a:r>
          </a:p>
        </p:txBody>
      </p:sp>
      <p:cxnSp>
        <p:nvCxnSpPr>
          <p:cNvPr id="17" name="AutoShape 30"/>
          <p:cNvCxnSpPr>
            <a:cxnSpLocks noChangeShapeType="1"/>
          </p:cNvCxnSpPr>
          <p:nvPr/>
        </p:nvCxnSpPr>
        <p:spPr bwMode="auto">
          <a:xfrm flipH="1">
            <a:off x="5045968" y="2000151"/>
            <a:ext cx="393700" cy="442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31"/>
          <p:cNvCxnSpPr>
            <a:cxnSpLocks noChangeShapeType="1"/>
          </p:cNvCxnSpPr>
          <p:nvPr/>
        </p:nvCxnSpPr>
        <p:spPr bwMode="auto">
          <a:xfrm>
            <a:off x="6785868" y="2000151"/>
            <a:ext cx="393700" cy="4397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32"/>
          <p:cNvCxnSpPr>
            <a:cxnSpLocks noChangeShapeType="1"/>
          </p:cNvCxnSpPr>
          <p:nvPr/>
        </p:nvCxnSpPr>
        <p:spPr bwMode="auto">
          <a:xfrm>
            <a:off x="7179568" y="3078063"/>
            <a:ext cx="0" cy="352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33"/>
          <p:cNvCxnSpPr>
            <a:cxnSpLocks noChangeShapeType="1"/>
          </p:cNvCxnSpPr>
          <p:nvPr/>
        </p:nvCxnSpPr>
        <p:spPr bwMode="auto">
          <a:xfrm>
            <a:off x="7179568" y="4068663"/>
            <a:ext cx="0" cy="349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4"/>
          <p:cNvCxnSpPr>
            <a:cxnSpLocks noChangeShapeType="1"/>
          </p:cNvCxnSpPr>
          <p:nvPr/>
        </p:nvCxnSpPr>
        <p:spPr bwMode="auto">
          <a:xfrm flipH="1">
            <a:off x="6188968" y="4965601"/>
            <a:ext cx="317500" cy="4460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5"/>
          <p:cNvCxnSpPr>
            <a:cxnSpLocks noChangeShapeType="1"/>
          </p:cNvCxnSpPr>
          <p:nvPr/>
        </p:nvCxnSpPr>
        <p:spPr bwMode="auto">
          <a:xfrm>
            <a:off x="7852668" y="4965601"/>
            <a:ext cx="393700" cy="442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6"/>
          <p:cNvCxnSpPr>
            <a:cxnSpLocks noChangeShapeType="1"/>
          </p:cNvCxnSpPr>
          <p:nvPr/>
        </p:nvCxnSpPr>
        <p:spPr bwMode="auto">
          <a:xfrm>
            <a:off x="2450504" y="1943646"/>
            <a:ext cx="0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7"/>
          <p:cNvCxnSpPr>
            <a:cxnSpLocks noChangeShapeType="1"/>
          </p:cNvCxnSpPr>
          <p:nvPr/>
        </p:nvCxnSpPr>
        <p:spPr bwMode="auto">
          <a:xfrm>
            <a:off x="2450504" y="2858046"/>
            <a:ext cx="0" cy="279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38"/>
          <p:cNvCxnSpPr>
            <a:cxnSpLocks noChangeShapeType="1"/>
          </p:cNvCxnSpPr>
          <p:nvPr/>
        </p:nvCxnSpPr>
        <p:spPr bwMode="auto">
          <a:xfrm>
            <a:off x="2450504" y="3775621"/>
            <a:ext cx="0" cy="273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39"/>
          <p:cNvCxnSpPr>
            <a:cxnSpLocks noChangeShapeType="1"/>
          </p:cNvCxnSpPr>
          <p:nvPr/>
        </p:nvCxnSpPr>
        <p:spPr bwMode="auto">
          <a:xfrm>
            <a:off x="2450504" y="4686846"/>
            <a:ext cx="0" cy="279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40"/>
          <p:cNvCxnSpPr>
            <a:cxnSpLocks noChangeShapeType="1"/>
          </p:cNvCxnSpPr>
          <p:nvPr/>
        </p:nvCxnSpPr>
        <p:spPr bwMode="auto">
          <a:xfrm>
            <a:off x="2450504" y="5604421"/>
            <a:ext cx="0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4197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8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9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 </a:t>
            </a:r>
            <a:r>
              <a:rPr lang="en-US" sz="2000" dirty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Parent process create children processes, which, in </a:t>
            </a:r>
            <a:r>
              <a:rPr lang="en-US" dirty="0" smtClean="0"/>
              <a:t>turn create </a:t>
            </a:r>
            <a:r>
              <a:rPr lang="en-US" dirty="0"/>
              <a:t>other processes, forming a tree of processes.</a:t>
            </a:r>
          </a:p>
          <a:p>
            <a:r>
              <a:rPr lang="en-US" dirty="0"/>
              <a:t> Resource </a:t>
            </a:r>
            <a:r>
              <a:rPr lang="en-US" dirty="0" smtClean="0"/>
              <a:t>sharing</a:t>
            </a:r>
          </a:p>
          <a:p>
            <a:pPr lvl="1"/>
            <a:r>
              <a:rPr lang="en-US" dirty="0" smtClean="0"/>
              <a:t>Parent </a:t>
            </a:r>
            <a:r>
              <a:rPr lang="en-US" dirty="0"/>
              <a:t>and children share all </a:t>
            </a:r>
            <a:r>
              <a:rPr lang="en-US" dirty="0" smtClean="0"/>
              <a:t>resources.</a:t>
            </a:r>
          </a:p>
          <a:p>
            <a:pPr lvl="1"/>
            <a:r>
              <a:rPr lang="en-US" dirty="0" smtClean="0"/>
              <a:t>Children </a:t>
            </a:r>
            <a:r>
              <a:rPr lang="en-US" dirty="0"/>
              <a:t>share subset of parent’s </a:t>
            </a:r>
            <a:r>
              <a:rPr lang="en-US" dirty="0" smtClean="0"/>
              <a:t>resources.</a:t>
            </a:r>
          </a:p>
          <a:p>
            <a:pPr lvl="1"/>
            <a:r>
              <a:rPr lang="en-US" dirty="0" smtClean="0"/>
              <a:t>Parent </a:t>
            </a:r>
            <a:r>
              <a:rPr lang="en-US" dirty="0"/>
              <a:t>and child share no resources.</a:t>
            </a:r>
          </a:p>
          <a:p>
            <a:r>
              <a:rPr lang="en-US" dirty="0"/>
              <a:t>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Parent </a:t>
            </a:r>
            <a:r>
              <a:rPr lang="en-US" dirty="0"/>
              <a:t>and children execute </a:t>
            </a:r>
            <a:r>
              <a:rPr lang="en-US" dirty="0" smtClean="0"/>
              <a:t>concurrently.</a:t>
            </a:r>
          </a:p>
          <a:p>
            <a:pPr lvl="1"/>
            <a:r>
              <a:rPr lang="en-US" dirty="0" smtClean="0"/>
              <a:t>Parent </a:t>
            </a:r>
            <a:r>
              <a:rPr lang="en-US" dirty="0"/>
              <a:t>waits until children terminate.</a:t>
            </a:r>
          </a:p>
        </p:txBody>
      </p:sp>
    </p:spTree>
    <p:extLst>
      <p:ext uri="{BB962C8B-B14F-4D97-AF65-F5344CB8AC3E}">
        <p14:creationId xmlns:p14="http://schemas.microsoft.com/office/powerpoint/2010/main" val="18925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 </a:t>
            </a:r>
            <a:r>
              <a:rPr lang="en-US" sz="2000" dirty="0" smtClean="0"/>
              <a:t>Cont’d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</a:t>
            </a:r>
          </a:p>
          <a:p>
            <a:pPr lvl="1"/>
            <a:r>
              <a:rPr lang="en-US" dirty="0" smtClean="0"/>
              <a:t>Child </a:t>
            </a:r>
            <a:r>
              <a:rPr lang="en-US" dirty="0"/>
              <a:t>duplicate of parent.</a:t>
            </a:r>
          </a:p>
          <a:p>
            <a:pPr lvl="1"/>
            <a:r>
              <a:rPr lang="en-US" dirty="0" smtClean="0"/>
              <a:t>Child </a:t>
            </a:r>
            <a:r>
              <a:rPr lang="en-US" dirty="0"/>
              <a:t>has a program loaded into it.</a:t>
            </a:r>
          </a:p>
          <a:p>
            <a:r>
              <a:rPr lang="en-US" dirty="0"/>
              <a:t> UNIX examples</a:t>
            </a:r>
          </a:p>
          <a:p>
            <a:pPr lvl="1"/>
            <a:r>
              <a:rPr lang="en-US" b="1" dirty="0" smtClean="0"/>
              <a:t>fork </a:t>
            </a:r>
            <a:r>
              <a:rPr lang="en-US" dirty="0"/>
              <a:t>system call creates new process</a:t>
            </a:r>
          </a:p>
          <a:p>
            <a:pPr lvl="1"/>
            <a:r>
              <a:rPr lang="en-US" b="1" dirty="0" smtClean="0"/>
              <a:t>exec </a:t>
            </a:r>
            <a:r>
              <a:rPr lang="en-US" dirty="0"/>
              <a:t>system call used after a </a:t>
            </a:r>
            <a:r>
              <a:rPr lang="en-US" b="1" dirty="0"/>
              <a:t>fork </a:t>
            </a:r>
            <a:r>
              <a:rPr lang="en-US" dirty="0"/>
              <a:t>to replace the </a:t>
            </a:r>
            <a:r>
              <a:rPr lang="en-US" dirty="0" smtClean="0"/>
              <a:t>process’ memory </a:t>
            </a:r>
            <a:r>
              <a:rPr lang="en-US" dirty="0"/>
              <a:t>space with a new program.</a:t>
            </a:r>
          </a:p>
        </p:txBody>
      </p:sp>
    </p:spTree>
    <p:extLst>
      <p:ext uri="{BB962C8B-B14F-4D97-AF65-F5344CB8AC3E}">
        <p14:creationId xmlns:p14="http://schemas.microsoft.com/office/powerpoint/2010/main" val="18985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Process executes last statement and asks the </a:t>
            </a:r>
            <a:r>
              <a:rPr lang="en-US" dirty="0" smtClean="0"/>
              <a:t>operating system </a:t>
            </a:r>
            <a:r>
              <a:rPr lang="en-US" dirty="0"/>
              <a:t>to decide it (</a:t>
            </a:r>
            <a:r>
              <a:rPr lang="en-US" b="1" dirty="0"/>
              <a:t>exit</a:t>
            </a:r>
            <a:r>
              <a:rPr lang="en-US" dirty="0"/>
              <a:t>).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data from child to parent (via </a:t>
            </a:r>
            <a:r>
              <a:rPr lang="en-US" b="1" dirty="0"/>
              <a:t>wait</a:t>
            </a:r>
            <a:r>
              <a:rPr lang="en-US" dirty="0"/>
              <a:t>).</a:t>
            </a:r>
          </a:p>
          <a:p>
            <a:pPr lvl="1"/>
            <a:r>
              <a:rPr lang="en-US" dirty="0" smtClean="0"/>
              <a:t>Process</a:t>
            </a:r>
            <a:r>
              <a:rPr lang="en-US" dirty="0"/>
              <a:t>’ resources are </a:t>
            </a:r>
            <a:r>
              <a:rPr lang="en-US" dirty="0" smtClean="0"/>
              <a:t>de-allocated </a:t>
            </a:r>
            <a:r>
              <a:rPr lang="en-US" dirty="0"/>
              <a:t>by operating system.</a:t>
            </a:r>
          </a:p>
          <a:p>
            <a:r>
              <a:rPr lang="en-US" dirty="0"/>
              <a:t> Parent may terminate execution of children </a:t>
            </a:r>
            <a:r>
              <a:rPr lang="en-US" dirty="0" smtClean="0"/>
              <a:t>processes (</a:t>
            </a:r>
            <a:r>
              <a:rPr lang="en-US" b="1" dirty="0" smtClean="0"/>
              <a:t>abort</a:t>
            </a:r>
            <a:r>
              <a:rPr lang="en-US" dirty="0"/>
              <a:t>).</a:t>
            </a:r>
          </a:p>
          <a:p>
            <a:pPr lvl="1"/>
            <a:r>
              <a:rPr lang="en-US" dirty="0" smtClean="0"/>
              <a:t>Child </a:t>
            </a:r>
            <a:r>
              <a:rPr lang="en-US" dirty="0"/>
              <a:t>has exceeded allocated </a:t>
            </a:r>
            <a:r>
              <a:rPr lang="en-US" dirty="0" smtClean="0"/>
              <a:t>resources.</a:t>
            </a:r>
          </a:p>
          <a:p>
            <a:pPr lvl="1"/>
            <a:r>
              <a:rPr lang="en-US" dirty="0" smtClean="0"/>
              <a:t>Task </a:t>
            </a:r>
            <a:r>
              <a:rPr lang="en-US" dirty="0"/>
              <a:t>assigned to child is no longer required.</a:t>
            </a:r>
          </a:p>
          <a:p>
            <a:pPr lvl="1"/>
            <a:r>
              <a:rPr lang="en-US" dirty="0" smtClean="0"/>
              <a:t>Parent </a:t>
            </a:r>
            <a:r>
              <a:rPr lang="en-US" dirty="0"/>
              <a:t>is exiting.</a:t>
            </a:r>
          </a:p>
          <a:p>
            <a:pPr lvl="2"/>
            <a:r>
              <a:rPr lang="en-US" dirty="0" smtClean="0"/>
              <a:t>Operating </a:t>
            </a:r>
            <a:r>
              <a:rPr lang="en-US" dirty="0"/>
              <a:t>system does not allow child to continue if </a:t>
            </a:r>
            <a:r>
              <a:rPr lang="en-US" dirty="0" smtClean="0"/>
              <a:t>its parent </a:t>
            </a:r>
            <a:r>
              <a:rPr lang="en-US" dirty="0"/>
              <a:t>terminates.</a:t>
            </a:r>
          </a:p>
          <a:p>
            <a:pPr lvl="2"/>
            <a:r>
              <a:rPr lang="en-US" dirty="0" smtClean="0"/>
              <a:t>Cascading </a:t>
            </a:r>
            <a:r>
              <a:rPr lang="en-US" dirty="0"/>
              <a:t>termination.</a:t>
            </a:r>
          </a:p>
        </p:txBody>
      </p:sp>
    </p:spTree>
    <p:extLst>
      <p:ext uri="{BB962C8B-B14F-4D97-AF65-F5344CB8AC3E}">
        <p14:creationId xmlns:p14="http://schemas.microsoft.com/office/powerpoint/2010/main" val="8828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Independent </a:t>
            </a:r>
            <a:r>
              <a:rPr lang="en-US" dirty="0"/>
              <a:t>process cannot affect or be affected by </a:t>
            </a:r>
            <a:r>
              <a:rPr lang="en-US" dirty="0" smtClean="0"/>
              <a:t>the execution </a:t>
            </a:r>
            <a:r>
              <a:rPr lang="en-US" dirty="0"/>
              <a:t>of another process.</a:t>
            </a:r>
          </a:p>
          <a:p>
            <a:r>
              <a:rPr lang="en-US" i="1" dirty="0" smtClean="0"/>
              <a:t>Cooperating </a:t>
            </a:r>
            <a:r>
              <a:rPr lang="en-US" dirty="0"/>
              <a:t>process can affect or be affected by </a:t>
            </a:r>
            <a:r>
              <a:rPr lang="en-US" dirty="0" smtClean="0"/>
              <a:t>the execution </a:t>
            </a:r>
            <a:r>
              <a:rPr lang="en-US" dirty="0"/>
              <a:t>of another process</a:t>
            </a:r>
          </a:p>
          <a:p>
            <a:r>
              <a:rPr lang="en-US" dirty="0"/>
              <a:t> Advantages of process cooperation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sharing</a:t>
            </a:r>
          </a:p>
          <a:p>
            <a:pPr lvl="1"/>
            <a:r>
              <a:rPr lang="en-US" dirty="0" smtClean="0"/>
              <a:t>Computation </a:t>
            </a:r>
            <a:r>
              <a:rPr lang="en-US" dirty="0"/>
              <a:t>speed-up</a:t>
            </a:r>
          </a:p>
          <a:p>
            <a:pPr lvl="1"/>
            <a:r>
              <a:rPr lang="en-US" dirty="0" smtClean="0"/>
              <a:t>Modularity</a:t>
            </a:r>
            <a:endParaRPr lang="en-US" dirty="0"/>
          </a:p>
          <a:p>
            <a:pPr lvl="1"/>
            <a:r>
              <a:rPr lang="en-US" dirty="0" smtClean="0"/>
              <a:t>Convenience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2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Inter-process 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Message Passing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Shared </a:t>
            </a:r>
            <a:r>
              <a:rPr lang="en-US" dirty="0"/>
              <a:t>Memory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smtClean="0"/>
              <a:t>* Synchronization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Concept</a:t>
            </a:r>
          </a:p>
          <a:p>
            <a:r>
              <a:rPr lang="en-US" dirty="0" smtClean="0"/>
              <a:t>Process Scheduling</a:t>
            </a:r>
          </a:p>
          <a:p>
            <a:r>
              <a:rPr lang="en-US" dirty="0" smtClean="0"/>
              <a:t>Operations on Processes</a:t>
            </a:r>
          </a:p>
          <a:p>
            <a:r>
              <a:rPr lang="en-US" dirty="0" smtClean="0"/>
              <a:t>Cooperating Processes</a:t>
            </a:r>
          </a:p>
          <a:p>
            <a:r>
              <a:rPr lang="en-US" dirty="0" smtClean="0"/>
              <a:t>Inter-process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Messages</a:t>
            </a:r>
          </a:p>
          <a:p>
            <a:pPr lvl="1">
              <a:defRPr/>
            </a:pPr>
            <a:r>
              <a:rPr lang="en-US" dirty="0"/>
              <a:t>Fixed size</a:t>
            </a:r>
          </a:p>
          <a:p>
            <a:pPr lvl="1">
              <a:defRPr/>
            </a:pPr>
            <a:r>
              <a:rPr lang="en-US" dirty="0"/>
              <a:t>Variable size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Communication</a:t>
            </a:r>
          </a:p>
          <a:p>
            <a:pPr lvl="1">
              <a:defRPr/>
            </a:pPr>
            <a:r>
              <a:rPr lang="en-US" dirty="0"/>
              <a:t>Direct:		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send(P2</a:t>
            </a:r>
            <a:r>
              <a:rPr lang="en-US" dirty="0"/>
              <a:t>, message), receive(P1, message)</a:t>
            </a:r>
          </a:p>
          <a:p>
            <a:pPr lvl="1">
              <a:defRPr/>
            </a:pPr>
            <a:r>
              <a:rPr lang="en-US" dirty="0"/>
              <a:t>Indirect:		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send(ID</a:t>
            </a:r>
            <a:r>
              <a:rPr lang="en-US" dirty="0"/>
              <a:t>, message), receive(ID, messages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passing may be either blocking or non-blocking.</a:t>
            </a:r>
          </a:p>
          <a:p>
            <a:r>
              <a:rPr lang="en-US" dirty="0"/>
              <a:t> </a:t>
            </a:r>
            <a:r>
              <a:rPr lang="en-US" b="1" dirty="0"/>
              <a:t>Blocking </a:t>
            </a:r>
            <a:r>
              <a:rPr lang="en-US" dirty="0"/>
              <a:t>is considered </a:t>
            </a:r>
            <a:r>
              <a:rPr lang="en-US" b="1" dirty="0"/>
              <a:t>synchronous</a:t>
            </a:r>
          </a:p>
          <a:p>
            <a:r>
              <a:rPr lang="en-US" dirty="0"/>
              <a:t> </a:t>
            </a:r>
            <a:r>
              <a:rPr lang="en-US" b="1" dirty="0"/>
              <a:t>Non-blocking </a:t>
            </a:r>
            <a:r>
              <a:rPr lang="en-US" dirty="0"/>
              <a:t>is considered </a:t>
            </a:r>
            <a:r>
              <a:rPr lang="en-US" b="1" dirty="0"/>
              <a:t>asynchronous</a:t>
            </a:r>
          </a:p>
          <a:p>
            <a:r>
              <a:rPr lang="en-US" dirty="0"/>
              <a:t> </a:t>
            </a:r>
            <a:r>
              <a:rPr lang="en-US" b="1" dirty="0"/>
              <a:t>send </a:t>
            </a:r>
            <a:r>
              <a:rPr lang="en-US" dirty="0"/>
              <a:t>and </a:t>
            </a:r>
            <a:r>
              <a:rPr lang="en-US" b="1" dirty="0"/>
              <a:t>receive </a:t>
            </a:r>
            <a:r>
              <a:rPr lang="en-US" dirty="0"/>
              <a:t>primitives may be either blocking </a:t>
            </a:r>
            <a:r>
              <a:rPr lang="en-US" dirty="0" smtClean="0"/>
              <a:t>or non-blocking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95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Process Concept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Concept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– a program in execution; process execution must progress in sequential fashion.</a:t>
            </a:r>
          </a:p>
          <a:p>
            <a:r>
              <a:rPr lang="en-US" dirty="0" smtClean="0"/>
              <a:t>An operating system executes a variety of programs:</a:t>
            </a:r>
          </a:p>
          <a:p>
            <a:pPr lvl="1"/>
            <a:r>
              <a:rPr lang="en-US" dirty="0" smtClean="0"/>
              <a:t>Batch system </a:t>
            </a:r>
          </a:p>
          <a:p>
            <a:pPr lvl="1"/>
            <a:r>
              <a:rPr lang="en-US" dirty="0" smtClean="0"/>
              <a:t>Time-shared systems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* Textbook uses the terms job and process almost</a:t>
            </a:r>
          </a:p>
          <a:p>
            <a:pPr marL="457200" lvl="1" indent="0">
              <a:buNone/>
            </a:pPr>
            <a:r>
              <a:rPr lang="en-US" dirty="0" smtClean="0"/>
              <a:t>interchangeably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3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Process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8228013" cy="4341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Text section</a:t>
            </a:r>
          </a:p>
          <a:p>
            <a:pPr marL="914400" lvl="1" indent="-457200">
              <a:defRPr/>
            </a:pPr>
            <a:r>
              <a:rPr lang="en-US" sz="1800" dirty="0"/>
              <a:t>Program instructions</a:t>
            </a:r>
          </a:p>
          <a:p>
            <a:pPr marL="914400" lvl="1" indent="-457200">
              <a:defRPr/>
            </a:pPr>
            <a:endParaRPr lang="en-US" sz="1050" dirty="0"/>
          </a:p>
          <a:p>
            <a:pPr>
              <a:defRPr/>
            </a:pPr>
            <a:r>
              <a:rPr lang="en-US" sz="2800" dirty="0"/>
              <a:t>Program counter</a:t>
            </a:r>
          </a:p>
          <a:p>
            <a:pPr marL="914400" lvl="1" indent="-457200">
              <a:defRPr/>
            </a:pPr>
            <a:r>
              <a:rPr lang="en-US" sz="1800" dirty="0"/>
              <a:t>Next instruction</a:t>
            </a:r>
          </a:p>
          <a:p>
            <a:pPr marL="914400" lvl="1" indent="-457200">
              <a:defRPr/>
            </a:pPr>
            <a:endParaRPr lang="en-US" sz="1050" dirty="0"/>
          </a:p>
          <a:p>
            <a:pPr>
              <a:defRPr/>
            </a:pPr>
            <a:r>
              <a:rPr lang="en-US" sz="2800" dirty="0"/>
              <a:t>Stack</a:t>
            </a:r>
          </a:p>
          <a:p>
            <a:pPr marL="914400" lvl="1" indent="-457200">
              <a:defRPr/>
            </a:pPr>
            <a:r>
              <a:rPr lang="en-US" sz="1800" dirty="0"/>
              <a:t>Local </a:t>
            </a:r>
            <a:r>
              <a:rPr lang="en-US" sz="1800" dirty="0" smtClean="0"/>
              <a:t>variables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Return addresses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Method parameters</a:t>
            </a:r>
            <a:endParaRPr lang="en-US" sz="1800" dirty="0"/>
          </a:p>
          <a:p>
            <a:pPr marL="914400" lvl="1" indent="-457200">
              <a:defRPr/>
            </a:pPr>
            <a:endParaRPr lang="en-US" sz="1050" dirty="0"/>
          </a:p>
          <a:p>
            <a:pPr>
              <a:defRPr/>
            </a:pPr>
            <a:r>
              <a:rPr lang="en-US" sz="2800" dirty="0"/>
              <a:t>Data section</a:t>
            </a:r>
          </a:p>
          <a:p>
            <a:pPr marL="914400" lvl="1" indent="-457200">
              <a:defRPr/>
            </a:pPr>
            <a:r>
              <a:rPr lang="en-US" sz="1800" dirty="0"/>
              <a:t>Global </a:t>
            </a:r>
            <a:r>
              <a:rPr lang="en-US" sz="1800" dirty="0" smtClean="0"/>
              <a:t>variables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18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4232"/>
            <a:ext cx="7632848" cy="30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2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 </a:t>
            </a:r>
            <a:r>
              <a:rPr lang="en-US" sz="2000" dirty="0" smtClean="0"/>
              <a:t>Cont’d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 process executes, it changes state</a:t>
            </a:r>
          </a:p>
          <a:p>
            <a:pPr lvl="1"/>
            <a:r>
              <a:rPr lang="en-US" dirty="0" smtClean="0"/>
              <a:t>new: The process is being created.</a:t>
            </a:r>
          </a:p>
          <a:p>
            <a:pPr lvl="1"/>
            <a:r>
              <a:rPr lang="en-US" dirty="0" smtClean="0"/>
              <a:t>running: Instructions are being executed.</a:t>
            </a:r>
          </a:p>
          <a:p>
            <a:pPr lvl="1"/>
            <a:r>
              <a:rPr lang="en-US" dirty="0" smtClean="0"/>
              <a:t>waiting: The process is waiting for some event to occur.</a:t>
            </a:r>
          </a:p>
          <a:p>
            <a:pPr lvl="1"/>
            <a:r>
              <a:rPr lang="en-US" dirty="0" smtClean="0"/>
              <a:t>ready: The process is waiting to be assigned to </a:t>
            </a:r>
            <a:r>
              <a:rPr lang="en-US" dirty="0" smtClean="0"/>
              <a:t>the </a:t>
            </a:r>
            <a:r>
              <a:rPr lang="en-US" dirty="0" smtClean="0"/>
              <a:t>CPU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terminated: The process has finished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 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associated with each process.</a:t>
            </a:r>
          </a:p>
          <a:p>
            <a:pPr lvl="1"/>
            <a:r>
              <a:rPr lang="en-US" dirty="0" smtClean="0"/>
              <a:t>Process state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CPU registers</a:t>
            </a:r>
          </a:p>
          <a:p>
            <a:pPr lvl="1"/>
            <a:r>
              <a:rPr lang="en-US" dirty="0" smtClean="0"/>
              <a:t>CPU scheduling information</a:t>
            </a:r>
          </a:p>
          <a:p>
            <a:pPr lvl="1"/>
            <a:r>
              <a:rPr lang="en-US" dirty="0" smtClean="0"/>
              <a:t>Memory-management information</a:t>
            </a:r>
          </a:p>
          <a:p>
            <a:pPr lvl="1"/>
            <a:r>
              <a:rPr lang="en-US" dirty="0" smtClean="0"/>
              <a:t>Accounting information</a:t>
            </a:r>
          </a:p>
          <a:p>
            <a:pPr lvl="1"/>
            <a:r>
              <a:rPr lang="en-US" dirty="0" smtClean="0"/>
              <a:t>I/O status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nstantia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nstantia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8818</TotalTime>
  <Words>930</Words>
  <Application>Microsoft Office PowerPoint</Application>
  <PresentationFormat>On-screen Show (4:3)</PresentationFormat>
  <Paragraphs>229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Rounded MT Bold</vt:lpstr>
      <vt:lpstr>Berlin Sans FB</vt:lpstr>
      <vt:lpstr>Calibri</vt:lpstr>
      <vt:lpstr>Constantia</vt:lpstr>
      <vt:lpstr>DejaVu Sans</vt:lpstr>
      <vt:lpstr>Times New Roman</vt:lpstr>
      <vt:lpstr>Wingdings</vt:lpstr>
      <vt:lpstr>1_Office Theme</vt:lpstr>
      <vt:lpstr>2_Office Theme</vt:lpstr>
      <vt:lpstr>Computer Operating System Concepts</vt:lpstr>
      <vt:lpstr>Processes</vt:lpstr>
      <vt:lpstr>Table of Content</vt:lpstr>
      <vt:lpstr>Process Concept</vt:lpstr>
      <vt:lpstr>Process Concept</vt:lpstr>
      <vt:lpstr>Process Contents</vt:lpstr>
      <vt:lpstr>Process State</vt:lpstr>
      <vt:lpstr>Process State Cont’d</vt:lpstr>
      <vt:lpstr>Process Control Block (PCB)</vt:lpstr>
      <vt:lpstr>Process Control Block (PCB) Cont’d</vt:lpstr>
      <vt:lpstr>CPU Switch From Process to Process</vt:lpstr>
      <vt:lpstr>Process Scheduling</vt:lpstr>
      <vt:lpstr>Process Scheduling</vt:lpstr>
      <vt:lpstr>Process Scheduling Queues</vt:lpstr>
      <vt:lpstr>Ready Queue And Various I/O Device Queues</vt:lpstr>
      <vt:lpstr>Representation of Process Scheduling</vt:lpstr>
      <vt:lpstr>Schedulers</vt:lpstr>
      <vt:lpstr>Addition of Medium Term Scheduling</vt:lpstr>
      <vt:lpstr>Schedulers Cont’d</vt:lpstr>
      <vt:lpstr>Context Switch</vt:lpstr>
      <vt:lpstr>Operations on Processes</vt:lpstr>
      <vt:lpstr>Operations on Processes</vt:lpstr>
      <vt:lpstr>Process Creation</vt:lpstr>
      <vt:lpstr>Process Creation Cont’d</vt:lpstr>
      <vt:lpstr>Process Creation Cont’d</vt:lpstr>
      <vt:lpstr>Process Termination</vt:lpstr>
      <vt:lpstr>Cooperating Processes</vt:lpstr>
      <vt:lpstr>Inter-process Communication</vt:lpstr>
      <vt:lpstr>Inter-process Communication</vt:lpstr>
      <vt:lpstr>Message Passing</vt:lpstr>
      <vt:lpstr>Synchronization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Bahaa E. Aly</dc:creator>
  <cp:lastModifiedBy>Ahmed Mamdoh</cp:lastModifiedBy>
  <cp:revision>149</cp:revision>
  <cp:lastPrinted>2013-10-01T17:07:01Z</cp:lastPrinted>
  <dcterms:created xsi:type="dcterms:W3CDTF">2013-07-11T06:16:10Z</dcterms:created>
  <dcterms:modified xsi:type="dcterms:W3CDTF">2014-10-12T22:44:28Z</dcterms:modified>
</cp:coreProperties>
</file>