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6"/>
  </p:notesMasterIdLst>
  <p:handoutMasterIdLst>
    <p:handoutMasterId r:id="rId37"/>
  </p:handoutMasterIdLst>
  <p:sldIdLst>
    <p:sldId id="265" r:id="rId3"/>
    <p:sldId id="258" r:id="rId4"/>
    <p:sldId id="278" r:id="rId5"/>
    <p:sldId id="279" r:id="rId6"/>
    <p:sldId id="280" r:id="rId7"/>
    <p:sldId id="301" r:id="rId8"/>
    <p:sldId id="281" r:id="rId9"/>
    <p:sldId id="282" r:id="rId10"/>
    <p:sldId id="283" r:id="rId11"/>
    <p:sldId id="284" r:id="rId12"/>
    <p:sldId id="285" r:id="rId13"/>
    <p:sldId id="286" r:id="rId14"/>
    <p:sldId id="302" r:id="rId15"/>
    <p:sldId id="287" r:id="rId16"/>
    <p:sldId id="288" r:id="rId17"/>
    <p:sldId id="289" r:id="rId18"/>
    <p:sldId id="290" r:id="rId19"/>
    <p:sldId id="303" r:id="rId20"/>
    <p:sldId id="291" r:id="rId21"/>
    <p:sldId id="304" r:id="rId22"/>
    <p:sldId id="292" r:id="rId23"/>
    <p:sldId id="305" r:id="rId24"/>
    <p:sldId id="293" r:id="rId25"/>
    <p:sldId id="294" r:id="rId26"/>
    <p:sldId id="306" r:id="rId27"/>
    <p:sldId id="295" r:id="rId28"/>
    <p:sldId id="308" r:id="rId29"/>
    <p:sldId id="296" r:id="rId30"/>
    <p:sldId id="297" r:id="rId31"/>
    <p:sldId id="307" r:id="rId32"/>
    <p:sldId id="298" r:id="rId33"/>
    <p:sldId id="299" r:id="rId34"/>
    <p:sldId id="300" r:id="rId35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5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15" autoAdjust="0"/>
    <p:restoredTop sz="82712" autoAdjust="0"/>
  </p:normalViewPr>
  <p:slideViewPr>
    <p:cSldViewPr>
      <p:cViewPr varScale="1">
        <p:scale>
          <a:sx n="74" d="100"/>
          <a:sy n="74" d="100"/>
        </p:scale>
        <p:origin x="115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21679-3124-4C6D-914B-5559326D60B2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B7734-5495-490A-86A9-2EC06928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4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22EF98A-D47D-431E-B422-1C99676DA92B}" type="datetimeFigureOut">
              <a:rPr lang="ar-EG" smtClean="0"/>
              <a:pPr/>
              <a:t>06/12/1435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CDD8817-D1FE-455F-97D6-941FC32FE4CD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3972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9250F-F1A2-471E-9600-D5B4AD4409E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04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9250F-F1A2-471E-9600-D5B4AD4409E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45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Monotype Sorts" pitchFamily="2" charset="2"/>
              <a:buNone/>
            </a:pPr>
            <a:r>
              <a:rPr lang="en-US" altLang="ar-EG" dirty="0" smtClean="0"/>
              <a:t>1. Hardware – provides basic computing resources (CPU, memory, I/O devices)</a:t>
            </a:r>
          </a:p>
          <a:p>
            <a:pPr algn="l" rtl="0">
              <a:buFont typeface="Monotype Sorts" pitchFamily="2" charset="2"/>
              <a:buNone/>
            </a:pPr>
            <a:r>
              <a:rPr lang="en-US" altLang="ar-EG" dirty="0" smtClean="0"/>
              <a:t>2.</a:t>
            </a:r>
            <a:r>
              <a:rPr lang="en-US" altLang="ar-EG" baseline="0" dirty="0" smtClean="0"/>
              <a:t> </a:t>
            </a:r>
            <a:r>
              <a:rPr lang="en-US" altLang="ar-EG" dirty="0" smtClean="0"/>
              <a:t> Operating system – controls and coordinates the use of the hardware among the various application programs for the various users</a:t>
            </a:r>
          </a:p>
          <a:p>
            <a:pPr algn="l" rtl="0">
              <a:buFont typeface="Monotype Sorts" pitchFamily="2" charset="2"/>
              <a:buNone/>
            </a:pPr>
            <a:r>
              <a:rPr lang="en-US" altLang="ar-EG" dirty="0" smtClean="0"/>
              <a:t>3.</a:t>
            </a:r>
            <a:r>
              <a:rPr lang="en-US" altLang="ar-EG" baseline="0" dirty="0" smtClean="0"/>
              <a:t> </a:t>
            </a:r>
            <a:r>
              <a:rPr lang="en-US" altLang="ar-EG" dirty="0" smtClean="0"/>
              <a:t> Applications programs – define the ways in which the system resources are used to solve the computing problems of the users (compilers, database systems, video games, business programs)</a:t>
            </a:r>
          </a:p>
          <a:p>
            <a:pPr algn="l" rtl="0">
              <a:buFont typeface="Monotype Sorts" pitchFamily="2" charset="2"/>
              <a:buNone/>
            </a:pPr>
            <a:r>
              <a:rPr lang="en-US" altLang="ar-EG" dirty="0" smtClean="0"/>
              <a:t>4.</a:t>
            </a:r>
            <a:r>
              <a:rPr lang="en-US" altLang="ar-EG" baseline="0" dirty="0" smtClean="0"/>
              <a:t> </a:t>
            </a:r>
            <a:r>
              <a:rPr lang="en-US" altLang="ar-EG" dirty="0" smtClean="0"/>
              <a:t> Users (people, machines, other computers)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Examples</a:t>
            </a:r>
            <a:r>
              <a:rPr lang="en-US" baseline="0" dirty="0" smtClean="0"/>
              <a:t> of Application:</a:t>
            </a:r>
          </a:p>
          <a:p>
            <a:pPr algn="l" rtl="0"/>
            <a:r>
              <a:rPr lang="en-US" dirty="0" smtClean="0"/>
              <a:t>Compiler</a:t>
            </a:r>
          </a:p>
          <a:p>
            <a:pPr algn="l" rtl="0"/>
            <a:r>
              <a:rPr lang="en-US" dirty="0" smtClean="0"/>
              <a:t>Games</a:t>
            </a:r>
          </a:p>
          <a:p>
            <a:pPr algn="l" rtl="0"/>
            <a:r>
              <a:rPr lang="en-US" dirty="0" smtClean="0"/>
              <a:t>Text editors</a:t>
            </a:r>
          </a:p>
          <a:p>
            <a:pPr algn="l" rtl="0"/>
            <a:r>
              <a:rPr lang="en-US" dirty="0" smtClean="0"/>
              <a:t>Database</a:t>
            </a:r>
            <a:r>
              <a:rPr lang="en-US" baseline="0" dirty="0" smtClean="0"/>
              <a:t> systems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1D199-C3A0-4514-BF79-A3BDE7AA1118}" type="slidenum">
              <a:rPr lang="ar-EG" smtClean="0"/>
              <a:t>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02061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1D199-C3A0-4514-BF79-A3BDE7AA1118}" type="slidenum">
              <a:rPr lang="ar-EG" smtClean="0"/>
              <a:t>12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906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3191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476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-107950"/>
            <a:ext cx="2074863" cy="6354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-107950"/>
            <a:ext cx="6076950" cy="6354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48520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4656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400" indent="-45720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23548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3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1394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05000"/>
            <a:ext cx="4037013" cy="434181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9013" y="1905000"/>
            <a:ext cx="4038600" cy="434181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539491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ar-E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260940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rlin Sans FB" panose="020E0602020502020306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5394990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53036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>
                <a:latin typeface="Berlin Sans FB" panose="020E0602020502020306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Berlin Sans FB" panose="020E0602020502020306" pitchFamily="34" charset="0"/>
              </a:defRPr>
            </a:lvl1pPr>
            <a:lvl2pPr>
              <a:defRPr sz="2800">
                <a:latin typeface="Berlin Sans FB" panose="020E0602020502020306" pitchFamily="34" charset="0"/>
              </a:defRPr>
            </a:lvl2pPr>
            <a:lvl3pPr>
              <a:defRPr sz="2400">
                <a:latin typeface="Berlin Sans FB" panose="020E0602020502020306" pitchFamily="34" charset="0"/>
              </a:defRPr>
            </a:lvl3pPr>
            <a:lvl4pPr>
              <a:defRPr sz="2000">
                <a:latin typeface="Berlin Sans FB" panose="020E0602020502020306" pitchFamily="34" charset="0"/>
              </a:defRPr>
            </a:lvl4pPr>
            <a:lvl5pPr>
              <a:defRPr sz="2000">
                <a:latin typeface="Berlin Sans FB" panose="020E0602020502020306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ar-E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Berlin Sans FB" panose="020E0602020502020306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603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42373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ar-E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85821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83673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-107950"/>
            <a:ext cx="2074863" cy="6354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-107950"/>
            <a:ext cx="6076950" cy="6354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9565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319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05000"/>
            <a:ext cx="4037013" cy="4341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9013" y="1905000"/>
            <a:ext cx="4038600" cy="4341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4342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9405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5115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290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ar-E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968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42976" y="263287"/>
            <a:ext cx="609600" cy="8082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-32" y="1166790"/>
            <a:ext cx="278608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Information Technology Institute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676547" y="179373"/>
            <a:ext cx="5181601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title text format</a:t>
            </a:r>
          </a:p>
        </p:txBody>
      </p:sp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05000"/>
            <a:ext cx="8228013" cy="434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  <a:p>
            <a:pPr lvl="4"/>
            <a:r>
              <a:rPr lang="en-GB" dirty="0" smtClean="0"/>
              <a:t>Eighth Outline Level</a:t>
            </a:r>
          </a:p>
          <a:p>
            <a:pPr lvl="4"/>
            <a:r>
              <a:rPr lang="en-GB" dirty="0" smtClean="0"/>
              <a:t>Ninth Outline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143108" y="6524976"/>
            <a:ext cx="67866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00" dirty="0" smtClean="0">
                <a:solidFill>
                  <a:schemeClr val="tx1">
                    <a:tint val="75000"/>
                  </a:schemeClr>
                </a:solidFill>
                <a:latin typeface="Arial Rounded MT Bold" pitchFamily="34" charset="0"/>
              </a:rPr>
              <a:t>© Copyright Information Technology Institute  - 2013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49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632523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8686800" y="6324600"/>
            <a:ext cx="381000" cy="26193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97871DF-B0A7-4A99-BED3-D3451CE92627}" type="slidenum">
              <a:rPr lang="en-US" sz="1100">
                <a:solidFill>
                  <a:srgbClr val="000000"/>
                </a:solidFill>
                <a:cs typeface="Arial" pitchFamily="34" charset="0"/>
              </a:rPr>
              <a:pPr algn="ctr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‹#›</a:t>
            </a:fld>
            <a:endParaRPr lang="en-US" sz="11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-107950"/>
            <a:ext cx="7770813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05000"/>
            <a:ext cx="8228013" cy="434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928794" y="6382100"/>
            <a:ext cx="67866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00" dirty="0" smtClean="0">
                <a:solidFill>
                  <a:schemeClr val="tx1">
                    <a:tint val="75000"/>
                  </a:schemeClr>
                </a:solidFill>
                <a:latin typeface="Arial Rounded MT Bold" pitchFamily="34" charset="0"/>
              </a:rPr>
              <a:t>© Copyright Information Technology Institute  - 2013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29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632523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442" y="3173421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Computer Operating System Concepts</a:t>
            </a:r>
            <a:endParaRPr lang="en-US" dirty="0">
              <a:solidFill>
                <a:srgbClr val="5C0000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2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Operating System</a:t>
            </a:r>
            <a:endParaRPr lang="ar-E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ar-E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controls and coordinates the use of the HW among the various application programs for the various users</a:t>
            </a:r>
          </a:p>
          <a:p>
            <a:pPr lvl="1"/>
            <a:r>
              <a:rPr lang="en-US" altLang="ar-E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manages and allocates resources</a:t>
            </a:r>
          </a:p>
          <a:p>
            <a:pPr lvl="1"/>
            <a:r>
              <a:rPr lang="en-US" altLang="ar-E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controls the execution of user programs and operations of I/O devices</a:t>
            </a:r>
          </a:p>
          <a:p>
            <a:r>
              <a:rPr lang="en-US" altLang="ar-E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 – the one program running at all times</a:t>
            </a:r>
          </a:p>
        </p:txBody>
      </p:sp>
    </p:spTree>
    <p:extLst>
      <p:ext uri="{BB962C8B-B14F-4D97-AF65-F5344CB8AC3E}">
        <p14:creationId xmlns:p14="http://schemas.microsoft.com/office/powerpoint/2010/main" val="414721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Application Programs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Compilers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Web browsers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Spread sheets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Word </a:t>
            </a:r>
            <a:r>
              <a:rPr lang="en-US" dirty="0" smtClean="0"/>
              <a:t>processors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4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Users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</a:t>
            </a:r>
          </a:p>
          <a:p>
            <a:r>
              <a:rPr lang="en-US" dirty="0" smtClean="0"/>
              <a:t>Machines</a:t>
            </a:r>
          </a:p>
          <a:p>
            <a:r>
              <a:rPr lang="en-US" dirty="0" smtClean="0"/>
              <a:t>Other Computers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12650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Mainframe </a:t>
            </a:r>
            <a:r>
              <a:rPr lang="en-US" dirty="0" smtClean="0">
                <a:solidFill>
                  <a:schemeClr val="tx1"/>
                </a:solidFill>
              </a:rPr>
              <a:t>Systems</a:t>
            </a:r>
            <a:endParaRPr lang="ar-E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 smtClean="0"/>
              <a:t>Mainframe Systems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ar-EG" dirty="0" smtClean="0">
                <a:sym typeface="Symbol" pitchFamily="18" charset="2"/>
              </a:rPr>
              <a:t>Reduce setup time by batching similar jobs</a:t>
            </a:r>
          </a:p>
          <a:p>
            <a:r>
              <a:rPr lang="en-US" altLang="ar-EG" dirty="0" smtClean="0">
                <a:sym typeface="Symbol" pitchFamily="18" charset="2"/>
              </a:rPr>
              <a:t>Automatic job sequencing</a:t>
            </a:r>
          </a:p>
          <a:p>
            <a:pPr lvl="1"/>
            <a:r>
              <a:rPr lang="en-US" altLang="ar-EG" dirty="0">
                <a:sym typeface="Symbol" pitchFamily="18" charset="2"/>
              </a:rPr>
              <a:t>A</a:t>
            </a:r>
            <a:r>
              <a:rPr lang="en-US" altLang="ar-EG" dirty="0" smtClean="0">
                <a:sym typeface="Symbol" pitchFamily="18" charset="2"/>
              </a:rPr>
              <a:t>utomatically transfers control from one job to another.  </a:t>
            </a:r>
          </a:p>
          <a:p>
            <a:pPr lvl="1"/>
            <a:r>
              <a:rPr lang="en-US" altLang="ar-EG" dirty="0" smtClean="0">
                <a:sym typeface="Symbol" pitchFamily="18" charset="2"/>
              </a:rPr>
              <a:t>First rudimentary operating system</a:t>
            </a:r>
            <a:endParaRPr lang="ar-E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23" y="4437112"/>
            <a:ext cx="2959666" cy="173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0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 smtClean="0"/>
              <a:t>Mainframe Systems </a:t>
            </a:r>
            <a:r>
              <a:rPr lang="en-US" altLang="ar-EG" sz="2000" dirty="0" smtClean="0"/>
              <a:t>Cont’d</a:t>
            </a:r>
            <a:endParaRPr lang="ar-EG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ar-EG" dirty="0" smtClean="0"/>
              <a:t>Memory Layout for a Simple Batch System</a:t>
            </a:r>
            <a:endParaRPr lang="ar-EG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65" t="1007" r="28203" b="806"/>
          <a:stretch>
            <a:fillRect/>
          </a:stretch>
        </p:blipFill>
        <p:spPr bwMode="auto">
          <a:xfrm>
            <a:off x="3451158" y="2531567"/>
            <a:ext cx="2128954" cy="3849761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753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 smtClean="0"/>
              <a:t>Mainframe Systems </a:t>
            </a:r>
            <a:r>
              <a:rPr lang="en-US" altLang="ar-EG" sz="2000" dirty="0" smtClean="0"/>
              <a:t>Cont’d</a:t>
            </a:r>
            <a:endParaRPr lang="ar-EG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ar-EG" dirty="0" smtClean="0"/>
              <a:t>Multi-programmed Batch Systems</a:t>
            </a:r>
          </a:p>
          <a:p>
            <a:pPr lvl="1"/>
            <a:r>
              <a:rPr lang="en-US" altLang="ar-EG" dirty="0" smtClean="0"/>
              <a:t>Several jobs are kept in main memory at the same time, and the CPU is multiplexed among them</a:t>
            </a:r>
          </a:p>
          <a:p>
            <a:pPr lvl="1"/>
            <a:r>
              <a:rPr lang="en-US" altLang="ar-EG" dirty="0" smtClean="0"/>
              <a:t>OS features needed</a:t>
            </a:r>
          </a:p>
          <a:p>
            <a:pPr lvl="2"/>
            <a:r>
              <a:rPr lang="en-US" altLang="ar-EG" dirty="0" smtClean="0"/>
              <a:t>I/O routine supplied by the system</a:t>
            </a:r>
          </a:p>
          <a:p>
            <a:pPr lvl="2"/>
            <a:r>
              <a:rPr lang="en-US" altLang="ar-EG" dirty="0" smtClean="0"/>
              <a:t>Memory management </a:t>
            </a:r>
          </a:p>
          <a:p>
            <a:pPr lvl="3"/>
            <a:r>
              <a:rPr lang="en-US" altLang="ar-EG" dirty="0"/>
              <a:t>T</a:t>
            </a:r>
            <a:r>
              <a:rPr lang="en-US" altLang="ar-EG" dirty="0" smtClean="0"/>
              <a:t>he system must allocate the memory </a:t>
            </a:r>
          </a:p>
          <a:p>
            <a:pPr marL="1371600" lvl="3" indent="0">
              <a:buNone/>
            </a:pPr>
            <a:r>
              <a:rPr lang="en-US" altLang="ar-EG" dirty="0" smtClean="0"/>
              <a:t>to several jobs</a:t>
            </a:r>
          </a:p>
          <a:p>
            <a:pPr lvl="2"/>
            <a:r>
              <a:rPr lang="en-US" altLang="ar-EG" dirty="0" smtClean="0"/>
              <a:t>CPU scheduling </a:t>
            </a:r>
          </a:p>
          <a:p>
            <a:pPr lvl="3"/>
            <a:r>
              <a:rPr lang="en-US" altLang="ar-EG" dirty="0"/>
              <a:t>T</a:t>
            </a:r>
            <a:r>
              <a:rPr lang="en-US" altLang="ar-EG" dirty="0" smtClean="0"/>
              <a:t>he system must choose among </a:t>
            </a:r>
          </a:p>
          <a:p>
            <a:pPr marL="1371600" lvl="3" indent="0">
              <a:buNone/>
            </a:pPr>
            <a:r>
              <a:rPr lang="en-US" altLang="ar-EG" dirty="0" smtClean="0"/>
              <a:t>several jobs ready to run</a:t>
            </a:r>
          </a:p>
          <a:p>
            <a:pPr lvl="2"/>
            <a:endParaRPr lang="en-US" altLang="ar-EG" dirty="0" smtClean="0"/>
          </a:p>
          <a:p>
            <a:pPr lvl="1"/>
            <a:endParaRPr lang="en-US" altLang="ar-EG" dirty="0" smtClean="0"/>
          </a:p>
          <a:p>
            <a:endParaRPr lang="ar-EG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21" t="934" r="25233" b="934"/>
          <a:stretch>
            <a:fillRect/>
          </a:stretch>
        </p:blipFill>
        <p:spPr bwMode="auto">
          <a:xfrm>
            <a:off x="6363164" y="3074223"/>
            <a:ext cx="2169276" cy="3451121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372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 smtClean="0"/>
              <a:t>Mainframe Systems </a:t>
            </a:r>
            <a:r>
              <a:rPr lang="en-US" altLang="ar-EG" sz="2000" dirty="0" smtClean="0"/>
              <a:t>Cont’d</a:t>
            </a:r>
            <a:endParaRPr lang="ar-EG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ar-EG" dirty="0" smtClean="0"/>
              <a:t>Time-Sharing Systems (Interactive Computing )</a:t>
            </a:r>
          </a:p>
          <a:p>
            <a:pPr lvl="1"/>
            <a:r>
              <a:rPr lang="en-US" altLang="ar-EG" dirty="0" smtClean="0"/>
              <a:t>The CPU is multiplexed among several jobs that are kept in memory and on disk </a:t>
            </a:r>
          </a:p>
          <a:p>
            <a:pPr lvl="1"/>
            <a:r>
              <a:rPr lang="en-US" altLang="ar-EG" dirty="0"/>
              <a:t>T</a:t>
            </a:r>
            <a:r>
              <a:rPr lang="en-US" altLang="ar-EG" dirty="0" smtClean="0"/>
              <a:t>he CPU is allocated to a job only if the job is in memory</a:t>
            </a:r>
          </a:p>
          <a:p>
            <a:pPr lvl="1"/>
            <a:r>
              <a:rPr lang="en-US" altLang="ar-EG" dirty="0" smtClean="0"/>
              <a:t>A job swapped in and out of memory to the disk</a:t>
            </a:r>
          </a:p>
          <a:p>
            <a:pPr lvl="1"/>
            <a:r>
              <a:rPr lang="en-US" altLang="ar-EG" dirty="0" smtClean="0"/>
              <a:t>On-line communication between the user and the system is provided</a:t>
            </a:r>
          </a:p>
          <a:p>
            <a:pPr lvl="2"/>
            <a:r>
              <a:rPr lang="en-US" altLang="ar-EG" dirty="0" smtClean="0"/>
              <a:t>When the operating system finishes the execution of one command, it seeks the next “control statement” from the </a:t>
            </a:r>
            <a:r>
              <a:rPr lang="en-US" altLang="ar-EG" smtClean="0"/>
              <a:t>user’s keyboard</a:t>
            </a:r>
            <a:endParaRPr lang="en-US" altLang="ar-EG" dirty="0" smtClean="0"/>
          </a:p>
        </p:txBody>
      </p:sp>
    </p:spTree>
    <p:extLst>
      <p:ext uri="{BB962C8B-B14F-4D97-AF65-F5344CB8AC3E}">
        <p14:creationId xmlns:p14="http://schemas.microsoft.com/office/powerpoint/2010/main" val="316086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Desktop Systems</a:t>
            </a:r>
            <a:br>
              <a:rPr lang="en-US" dirty="0">
                <a:solidFill>
                  <a:schemeClr val="tx1"/>
                </a:solidFill>
              </a:rPr>
            </a:br>
            <a:endParaRPr lang="ar-E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7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/>
              <a:t>Desktop Systems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5419"/>
            <a:ext cx="8228013" cy="4341813"/>
          </a:xfrm>
        </p:spPr>
        <p:txBody>
          <a:bodyPr>
            <a:noAutofit/>
          </a:bodyPr>
          <a:lstStyle/>
          <a:p>
            <a:pPr>
              <a:tabLst>
                <a:tab pos="6000750" algn="l"/>
              </a:tabLst>
            </a:pPr>
            <a:r>
              <a:rPr lang="en-US" altLang="ar-EG" sz="2400" i="1" dirty="0"/>
              <a:t>Personal </a:t>
            </a:r>
            <a:r>
              <a:rPr lang="en-US" altLang="ar-EG" sz="2400" i="1" dirty="0" smtClean="0"/>
              <a:t>computers</a:t>
            </a:r>
            <a:endParaRPr lang="en-US" altLang="ar-EG" sz="2400" dirty="0" smtClean="0"/>
          </a:p>
          <a:p>
            <a:pPr lvl="1">
              <a:tabLst>
                <a:tab pos="6000750" algn="l"/>
              </a:tabLst>
            </a:pPr>
            <a:r>
              <a:rPr lang="en-US" altLang="ar-EG" sz="2000" dirty="0" smtClean="0"/>
              <a:t>Computer </a:t>
            </a:r>
            <a:r>
              <a:rPr lang="en-US" altLang="ar-EG" sz="2000" dirty="0"/>
              <a:t>system dedicated to a single user</a:t>
            </a:r>
          </a:p>
          <a:p>
            <a:pPr>
              <a:tabLst>
                <a:tab pos="6000750" algn="l"/>
              </a:tabLst>
            </a:pPr>
            <a:r>
              <a:rPr lang="en-US" altLang="ar-EG" sz="2400" dirty="0"/>
              <a:t>I/O devices </a:t>
            </a:r>
          </a:p>
          <a:p>
            <a:pPr lvl="1">
              <a:tabLst>
                <a:tab pos="6000750" algn="l"/>
              </a:tabLst>
            </a:pPr>
            <a:r>
              <a:rPr lang="en-US" altLang="ar-EG" sz="2000" dirty="0" smtClean="0"/>
              <a:t>Keyboards</a:t>
            </a:r>
          </a:p>
          <a:p>
            <a:pPr lvl="1">
              <a:tabLst>
                <a:tab pos="6000750" algn="l"/>
              </a:tabLst>
            </a:pPr>
            <a:r>
              <a:rPr lang="en-US" altLang="ar-EG" sz="2000" dirty="0" smtClean="0"/>
              <a:t>Mice</a:t>
            </a:r>
            <a:endParaRPr lang="en-US" altLang="ar-EG" sz="2000" dirty="0"/>
          </a:p>
          <a:p>
            <a:pPr lvl="1">
              <a:tabLst>
                <a:tab pos="6000750" algn="l"/>
              </a:tabLst>
            </a:pPr>
            <a:r>
              <a:rPr lang="en-US" altLang="ar-EG" sz="2000" dirty="0" smtClean="0"/>
              <a:t>Display screens</a:t>
            </a:r>
          </a:p>
          <a:p>
            <a:pPr lvl="1">
              <a:tabLst>
                <a:tab pos="6000750" algn="l"/>
              </a:tabLst>
            </a:pPr>
            <a:r>
              <a:rPr lang="en-US" altLang="ar-EG" sz="2000" dirty="0"/>
              <a:t>S</a:t>
            </a:r>
            <a:r>
              <a:rPr lang="en-US" altLang="ar-EG" sz="2000" dirty="0" smtClean="0"/>
              <a:t>mall </a:t>
            </a:r>
            <a:r>
              <a:rPr lang="en-US" altLang="ar-EG" sz="2000" dirty="0"/>
              <a:t>printers</a:t>
            </a:r>
          </a:p>
          <a:p>
            <a:pPr>
              <a:tabLst>
                <a:tab pos="6000750" algn="l"/>
              </a:tabLst>
            </a:pPr>
            <a:r>
              <a:rPr lang="en-US" altLang="ar-EG" sz="2400" dirty="0"/>
              <a:t>User convenience and responsiveness</a:t>
            </a:r>
          </a:p>
          <a:p>
            <a:pPr>
              <a:tabLst>
                <a:tab pos="6000750" algn="l"/>
              </a:tabLst>
            </a:pPr>
            <a:r>
              <a:rPr lang="en-US" altLang="ar-EG" sz="2400" dirty="0" smtClean="0"/>
              <a:t>May </a:t>
            </a:r>
            <a:r>
              <a:rPr lang="en-US" altLang="ar-EG" sz="2400" dirty="0"/>
              <a:t>run several different types of operating systems (Windows, </a:t>
            </a:r>
            <a:r>
              <a:rPr lang="en-US" altLang="ar-EG" sz="2400" dirty="0" err="1"/>
              <a:t>MacOS</a:t>
            </a:r>
            <a:r>
              <a:rPr lang="en-US" altLang="ar-EG" sz="2400" dirty="0"/>
              <a:t>, UNIX, Linux</a:t>
            </a:r>
            <a:r>
              <a:rPr lang="en-US" altLang="ar-EG" sz="2400" dirty="0" smtClean="0"/>
              <a:t>)</a:t>
            </a:r>
            <a:endParaRPr lang="en-US" altLang="ar-EG" sz="2400" dirty="0"/>
          </a:p>
        </p:txBody>
      </p:sp>
      <p:pic>
        <p:nvPicPr>
          <p:cNvPr id="1026" name="Picture 2" descr="http://www.hypersonictechnologies.com/wp-content/uploads/2012/10/How-to-select-a-cost-effective-deskto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534" y="2060848"/>
            <a:ext cx="2723456" cy="162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9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905" y="-71462"/>
            <a:ext cx="7770813" cy="1433513"/>
          </a:xfrm>
        </p:spPr>
        <p:txBody>
          <a:bodyPr/>
          <a:lstStyle/>
          <a:p>
            <a:pPr algn="l" defTabSz="449263" eaLnBrk="1" hangingPunct="1"/>
            <a:r>
              <a:rPr lang="en-US" sz="3600" dirty="0" smtClean="0">
                <a:solidFill>
                  <a:schemeClr val="bg1"/>
                </a:solidFill>
              </a:rPr>
              <a:t>Table of Content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457" y="1371600"/>
            <a:ext cx="4941865" cy="4875213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/>
              <a:defRPr/>
            </a:pPr>
            <a:r>
              <a:rPr lang="en-US" sz="2800" dirty="0"/>
              <a:t>Overview</a:t>
            </a:r>
          </a:p>
          <a:p>
            <a:pPr marL="914400" lvl="1" indent="-457200">
              <a:buFont typeface="Wingdings" pitchFamily="2" charset="2"/>
              <a:buAutoNum type="arabicPeriod"/>
              <a:defRPr/>
            </a:pPr>
            <a:r>
              <a:rPr lang="en-US" sz="2000" dirty="0"/>
              <a:t>Introduction(1</a:t>
            </a:r>
            <a:r>
              <a:rPr lang="en-US" sz="2000" dirty="0" smtClean="0"/>
              <a:t>)</a:t>
            </a:r>
            <a:endParaRPr lang="en-US" sz="2000" dirty="0"/>
          </a:p>
          <a:p>
            <a:pPr marL="914400" lvl="1" indent="-457200">
              <a:buFont typeface="Wingdings" pitchFamily="2" charset="2"/>
              <a:buAutoNum type="arabicPeriod"/>
              <a:defRPr/>
            </a:pPr>
            <a:r>
              <a:rPr lang="en-US" sz="2000" dirty="0"/>
              <a:t>Computer System Structure(2)</a:t>
            </a:r>
          </a:p>
          <a:p>
            <a:pPr marL="914400" lvl="1" indent="-457200">
              <a:buFont typeface="Wingdings" pitchFamily="2" charset="2"/>
              <a:buAutoNum type="arabicPeriod"/>
              <a:defRPr/>
            </a:pPr>
            <a:r>
              <a:rPr lang="en-US" sz="2000" dirty="0"/>
              <a:t>Operating System Structure (3)</a:t>
            </a:r>
          </a:p>
          <a:p>
            <a:pPr marL="609600" indent="-609600">
              <a:buFont typeface="Wingdings" pitchFamily="2" charset="2"/>
              <a:buAutoNum type="arabicPeriod"/>
              <a:defRPr/>
            </a:pPr>
            <a:r>
              <a:rPr lang="en-US" sz="2800" dirty="0"/>
              <a:t>Process Management</a:t>
            </a:r>
          </a:p>
          <a:p>
            <a:pPr marL="914400" lvl="1" indent="-457200">
              <a:buFont typeface="Wingdings" pitchFamily="2" charset="2"/>
              <a:buAutoNum type="arabicPeriod"/>
              <a:defRPr/>
            </a:pPr>
            <a:r>
              <a:rPr lang="en-US" sz="2000" dirty="0"/>
              <a:t>Processes (4)</a:t>
            </a:r>
          </a:p>
          <a:p>
            <a:pPr marL="914400" lvl="1" indent="-457200">
              <a:buFont typeface="Wingdings" pitchFamily="2" charset="2"/>
              <a:buAutoNum type="arabicPeriod"/>
              <a:defRPr/>
            </a:pPr>
            <a:r>
              <a:rPr lang="en-US" sz="2000" dirty="0"/>
              <a:t>CPU Scheduling (6)</a:t>
            </a:r>
          </a:p>
          <a:p>
            <a:pPr marL="914400" lvl="1" indent="-457200">
              <a:buFont typeface="Wingdings" pitchFamily="2" charset="2"/>
              <a:buAutoNum type="arabicPeriod"/>
              <a:defRPr/>
            </a:pPr>
            <a:r>
              <a:rPr lang="en-US" sz="2000" dirty="0"/>
              <a:t>Deadlocks (8)</a:t>
            </a:r>
          </a:p>
          <a:p>
            <a:pPr marL="609600" indent="-609600">
              <a:buFont typeface="Wingdings" pitchFamily="2" charset="2"/>
              <a:buAutoNum type="arabicPeriod"/>
              <a:defRPr/>
            </a:pPr>
            <a:r>
              <a:rPr lang="en-US" sz="2800" dirty="0"/>
              <a:t>Storage Management</a:t>
            </a:r>
          </a:p>
          <a:p>
            <a:pPr marL="914400" lvl="1" indent="-457200">
              <a:buFont typeface="Wingdings" pitchFamily="2" charset="2"/>
              <a:buAutoNum type="arabicPeriod"/>
              <a:defRPr/>
            </a:pPr>
            <a:r>
              <a:rPr lang="en-US" sz="2000" dirty="0"/>
              <a:t>Memory Management (9, 10)</a:t>
            </a:r>
          </a:p>
          <a:p>
            <a:pPr marL="914400" lvl="1" indent="-457200">
              <a:buFont typeface="Wingdings" pitchFamily="2" charset="2"/>
              <a:buAutoNum type="arabicPeriod"/>
              <a:defRPr/>
            </a:pPr>
            <a:r>
              <a:rPr lang="en-US" sz="2000" dirty="0"/>
              <a:t>File Management (11, 12)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0270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Multiprocessor Systems</a:t>
            </a:r>
            <a:br>
              <a:rPr lang="en-US" dirty="0">
                <a:solidFill>
                  <a:schemeClr val="tx1"/>
                </a:solidFill>
              </a:rPr>
            </a:br>
            <a:endParaRPr lang="ar-E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95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/>
              <a:t>Parallel Systems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ar-EG" dirty="0"/>
              <a:t>Systems with more than one CPU in close </a:t>
            </a:r>
            <a:r>
              <a:rPr lang="en-US" altLang="ar-EG" dirty="0" smtClean="0"/>
              <a:t>communication</a:t>
            </a:r>
          </a:p>
          <a:p>
            <a:pPr lvl="1"/>
            <a:r>
              <a:rPr lang="en-US" altLang="ar-EG" dirty="0" smtClean="0"/>
              <a:t>Also </a:t>
            </a:r>
            <a:r>
              <a:rPr lang="en-US" altLang="ar-EG" dirty="0"/>
              <a:t>known as </a:t>
            </a:r>
            <a:r>
              <a:rPr lang="en-US" altLang="ar-EG" i="1" dirty="0"/>
              <a:t>multiprocessor systems</a:t>
            </a:r>
            <a:endParaRPr lang="en-US" altLang="ar-EG" dirty="0"/>
          </a:p>
          <a:p>
            <a:r>
              <a:rPr lang="en-US" altLang="ar-EG" i="1" dirty="0"/>
              <a:t>Tightly coupled </a:t>
            </a:r>
            <a:r>
              <a:rPr lang="en-US" altLang="ar-EG" i="1" dirty="0" smtClean="0"/>
              <a:t>system</a:t>
            </a:r>
            <a:endParaRPr lang="en-US" altLang="ar-EG" dirty="0" smtClean="0"/>
          </a:p>
          <a:p>
            <a:pPr lvl="1"/>
            <a:r>
              <a:rPr lang="en-US" altLang="ar-EG" dirty="0" smtClean="0"/>
              <a:t>processors </a:t>
            </a:r>
            <a:r>
              <a:rPr lang="en-US" altLang="ar-EG" dirty="0"/>
              <a:t>share memory and a clock; communication usually takes place through the shared memory</a:t>
            </a:r>
          </a:p>
          <a:p>
            <a:r>
              <a:rPr lang="en-US" altLang="ar-EG" dirty="0"/>
              <a:t>Advantages of parallel system: </a:t>
            </a:r>
          </a:p>
          <a:p>
            <a:pPr lvl="1"/>
            <a:r>
              <a:rPr lang="en-US" altLang="ar-EG" dirty="0"/>
              <a:t>Increased </a:t>
            </a:r>
            <a:r>
              <a:rPr lang="en-US" altLang="ar-EG" i="1" dirty="0"/>
              <a:t>throughput</a:t>
            </a:r>
          </a:p>
          <a:p>
            <a:pPr lvl="1"/>
            <a:r>
              <a:rPr lang="en-US" altLang="ar-EG" dirty="0"/>
              <a:t>Economical</a:t>
            </a:r>
            <a:r>
              <a:rPr lang="en-US" altLang="ar-EG" i="1" dirty="0"/>
              <a:t> </a:t>
            </a:r>
          </a:p>
          <a:p>
            <a:pPr lvl="1"/>
            <a:r>
              <a:rPr lang="en-US" altLang="ar-EG" dirty="0"/>
              <a:t>Increased reliability </a:t>
            </a:r>
            <a:endParaRPr lang="en-US" altLang="ar-EG" dirty="0" smtClean="0"/>
          </a:p>
          <a:p>
            <a:pPr lvl="2"/>
            <a:r>
              <a:rPr lang="en-US" altLang="ar-EG" dirty="0" smtClean="0"/>
              <a:t>graceful degradation</a:t>
            </a:r>
            <a:endParaRPr lang="en-US" altLang="ar-EG" dirty="0"/>
          </a:p>
        </p:txBody>
      </p:sp>
      <p:pic>
        <p:nvPicPr>
          <p:cNvPr id="2050" name="Picture 2" descr="https://encrypted-tbn0.gstatic.com/images?q=tbn:ANd9GcRC4-Ok-_lTRqct6Xe2Ff7_NJ70oUiC39GjU6VSxAjKMmoFbP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365104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24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Distributed Systems </a:t>
            </a:r>
            <a:br>
              <a:rPr lang="en-US" dirty="0">
                <a:solidFill>
                  <a:schemeClr val="tx1"/>
                </a:solidFill>
              </a:rPr>
            </a:br>
            <a:endParaRPr lang="ar-E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75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 smtClean="0"/>
              <a:t>Distributed Systems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ar-EG" dirty="0"/>
              <a:t>Distribute the computation among several physical processors</a:t>
            </a:r>
          </a:p>
          <a:p>
            <a:r>
              <a:rPr lang="en-US" altLang="ar-EG" i="1" dirty="0"/>
              <a:t>Loosely coupled system</a:t>
            </a:r>
            <a:r>
              <a:rPr lang="en-US" altLang="ar-EG" dirty="0"/>
              <a:t> </a:t>
            </a:r>
          </a:p>
          <a:p>
            <a:pPr lvl="1"/>
            <a:r>
              <a:rPr lang="en-US" altLang="ar-EG" dirty="0"/>
              <a:t>E</a:t>
            </a:r>
            <a:r>
              <a:rPr lang="en-US" altLang="ar-EG" dirty="0" smtClean="0"/>
              <a:t>ach </a:t>
            </a:r>
            <a:r>
              <a:rPr lang="en-US" altLang="ar-EG" dirty="0"/>
              <a:t>processor has its own local </a:t>
            </a:r>
            <a:r>
              <a:rPr lang="en-US" altLang="ar-EG" dirty="0" smtClean="0"/>
              <a:t>memory</a:t>
            </a:r>
          </a:p>
          <a:p>
            <a:pPr lvl="1"/>
            <a:r>
              <a:rPr lang="en-US" altLang="ar-EG" dirty="0" smtClean="0"/>
              <a:t>processors </a:t>
            </a:r>
            <a:r>
              <a:rPr lang="en-US" altLang="ar-EG" dirty="0"/>
              <a:t>communicate with one another through various communications lines, such as high-speed buses or telephone lines</a:t>
            </a:r>
          </a:p>
          <a:p>
            <a:r>
              <a:rPr lang="en-US" altLang="ar-EG" dirty="0"/>
              <a:t>Advantages of distributed systems</a:t>
            </a:r>
          </a:p>
          <a:p>
            <a:pPr lvl="1"/>
            <a:r>
              <a:rPr lang="en-US" altLang="ar-EG" dirty="0"/>
              <a:t>Resources Sharing </a:t>
            </a:r>
          </a:p>
          <a:p>
            <a:pPr lvl="1"/>
            <a:r>
              <a:rPr lang="en-US" altLang="ar-EG" dirty="0"/>
              <a:t>Computation speed up </a:t>
            </a:r>
          </a:p>
          <a:p>
            <a:pPr lvl="1"/>
            <a:r>
              <a:rPr lang="en-US" altLang="ar-EG" dirty="0" smtClean="0"/>
              <a:t>Reliability</a:t>
            </a:r>
            <a:endParaRPr lang="en-US" altLang="ar-EG" dirty="0"/>
          </a:p>
        </p:txBody>
      </p:sp>
      <p:pic>
        <p:nvPicPr>
          <p:cNvPr id="3074" name="Picture 2" descr="http://www.careerbless.com/images/img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365104"/>
            <a:ext cx="2150071" cy="166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75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/>
              <a:t>Distributed </a:t>
            </a:r>
            <a:r>
              <a:rPr lang="en-US" altLang="ar-EG" dirty="0" smtClean="0"/>
              <a:t>Systems </a:t>
            </a:r>
            <a:r>
              <a:rPr lang="en-US" altLang="ar-EG" sz="2000" dirty="0" smtClean="0"/>
              <a:t>Cont’d</a:t>
            </a:r>
            <a:endParaRPr lang="ar-EG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ar-EG" dirty="0"/>
              <a:t>Requires networking infrastructure</a:t>
            </a:r>
          </a:p>
          <a:p>
            <a:r>
              <a:rPr lang="en-US" altLang="ar-EG" dirty="0"/>
              <a:t>Local area networks (</a:t>
            </a:r>
            <a:r>
              <a:rPr lang="en-US" altLang="ar-EG" i="1" dirty="0"/>
              <a:t>LAN</a:t>
            </a:r>
            <a:r>
              <a:rPr lang="en-US" altLang="ar-EG" dirty="0"/>
              <a:t>) or Wide area networks (</a:t>
            </a:r>
            <a:r>
              <a:rPr lang="en-US" altLang="ar-EG" i="1" dirty="0"/>
              <a:t>WAN</a:t>
            </a:r>
            <a:r>
              <a:rPr lang="en-US" altLang="ar-EG" dirty="0"/>
              <a:t>)</a:t>
            </a:r>
          </a:p>
          <a:p>
            <a:r>
              <a:rPr lang="en-US" altLang="ar-EG" dirty="0"/>
              <a:t>May be either </a:t>
            </a:r>
            <a:r>
              <a:rPr lang="en-US" altLang="ar-EG" i="1" dirty="0"/>
              <a:t>client-server</a:t>
            </a:r>
            <a:r>
              <a:rPr lang="en-US" altLang="ar-EG" dirty="0"/>
              <a:t> or </a:t>
            </a:r>
            <a:r>
              <a:rPr lang="en-US" altLang="ar-EG" i="1" dirty="0"/>
              <a:t>peer-to-peer</a:t>
            </a:r>
            <a:r>
              <a:rPr lang="en-US" altLang="ar-EG" dirty="0"/>
              <a:t> </a:t>
            </a:r>
            <a:r>
              <a:rPr lang="en-US" altLang="ar-EG" dirty="0" smtClean="0"/>
              <a:t>systems</a:t>
            </a:r>
            <a:endParaRPr lang="en-US" altLang="ar-EG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" t="32166" r="3943" b="31702"/>
          <a:stretch>
            <a:fillRect/>
          </a:stretch>
        </p:blipFill>
        <p:spPr bwMode="auto">
          <a:xfrm>
            <a:off x="4362507" y="4293096"/>
            <a:ext cx="4516528" cy="12811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691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>
                <a:solidFill>
                  <a:schemeClr val="tx1"/>
                </a:solidFill>
              </a:rPr>
              <a:t>Clustered Systems</a:t>
            </a:r>
            <a:endParaRPr lang="ar-E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73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/>
              <a:t>Clustered Systems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1"/>
            <a:ext cx="8219256" cy="3412976"/>
          </a:xfrm>
        </p:spPr>
        <p:txBody>
          <a:bodyPr>
            <a:normAutofit fontScale="92500" lnSpcReduction="20000"/>
          </a:bodyPr>
          <a:lstStyle/>
          <a:p>
            <a:r>
              <a:rPr lang="en-US" altLang="ar-EG" dirty="0"/>
              <a:t>Clustering allows two or more systems to share storage</a:t>
            </a:r>
          </a:p>
          <a:p>
            <a:r>
              <a:rPr lang="en-US" altLang="ar-EG" dirty="0"/>
              <a:t>Provides high reliability</a:t>
            </a:r>
          </a:p>
          <a:p>
            <a:r>
              <a:rPr lang="en-US" altLang="ar-EG" i="1" dirty="0"/>
              <a:t>Asymmetric clustering</a:t>
            </a:r>
            <a:r>
              <a:rPr lang="en-US" altLang="ar-EG" dirty="0"/>
              <a:t>: one server runs the application or applications while other servers standby</a:t>
            </a:r>
          </a:p>
          <a:p>
            <a:r>
              <a:rPr lang="en-US" altLang="ar-EG" i="1" dirty="0"/>
              <a:t>Symmetric clustering</a:t>
            </a:r>
            <a:r>
              <a:rPr lang="en-US" altLang="ar-EG" dirty="0"/>
              <a:t>: all N hosts are running the application or </a:t>
            </a:r>
            <a:r>
              <a:rPr lang="en-US" altLang="ar-EG" dirty="0" smtClean="0"/>
              <a:t>applications</a:t>
            </a:r>
            <a:endParaRPr lang="en-US" altLang="ar-EG" dirty="0"/>
          </a:p>
        </p:txBody>
      </p:sp>
      <p:pic>
        <p:nvPicPr>
          <p:cNvPr id="4098" name="Picture 2" descr="http://niranjanmr.files.wordpress.com/2011/12/ctdb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509120"/>
            <a:ext cx="2378435" cy="208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14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>
                <a:solidFill>
                  <a:schemeClr val="tx1"/>
                </a:solidFill>
              </a:rPr>
              <a:t>Real-Time Systems</a:t>
            </a:r>
            <a:endParaRPr lang="ar-E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9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/>
              <a:t>Real-Time Systems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91264" cy="2980928"/>
          </a:xfrm>
        </p:spPr>
        <p:txBody>
          <a:bodyPr>
            <a:normAutofit fontScale="92500" lnSpcReduction="20000"/>
          </a:bodyPr>
          <a:lstStyle/>
          <a:p>
            <a:r>
              <a:rPr lang="en-US" altLang="ar-EG" dirty="0"/>
              <a:t>Often used as a control device in a dedicated application such as controlling scientific experiments, medical imaging systems, industrial control systems, and some display systems</a:t>
            </a:r>
          </a:p>
          <a:p>
            <a:r>
              <a:rPr lang="en-US" altLang="ar-EG" dirty="0"/>
              <a:t>Well-defined fixed-time constraints</a:t>
            </a:r>
          </a:p>
          <a:p>
            <a:r>
              <a:rPr lang="en-US" altLang="ar-EG" dirty="0"/>
              <a:t>Real-Time systems may be either </a:t>
            </a:r>
            <a:r>
              <a:rPr lang="en-US" altLang="ar-EG" i="1" dirty="0"/>
              <a:t>hard </a:t>
            </a:r>
            <a:r>
              <a:rPr lang="en-US" altLang="ar-EG" dirty="0"/>
              <a:t>or </a:t>
            </a:r>
            <a:r>
              <a:rPr lang="en-US" altLang="ar-EG" i="1" dirty="0"/>
              <a:t>soft</a:t>
            </a:r>
            <a:r>
              <a:rPr lang="en-US" altLang="ar-EG" dirty="0"/>
              <a:t> </a:t>
            </a:r>
            <a:r>
              <a:rPr lang="en-US" altLang="ar-EG" dirty="0" smtClean="0"/>
              <a:t>real-time</a:t>
            </a:r>
            <a:endParaRPr lang="en-US" altLang="ar-EG" dirty="0"/>
          </a:p>
        </p:txBody>
      </p:sp>
      <p:pic>
        <p:nvPicPr>
          <p:cNvPr id="6146" name="Picture 2" descr="http://www.systronix.com/jrealtime/assets/20071029_TrackBot_00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365104"/>
            <a:ext cx="2531435" cy="189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3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/>
              <a:t>Real-Time </a:t>
            </a:r>
            <a:r>
              <a:rPr lang="en-US" altLang="ar-EG" dirty="0" smtClean="0"/>
              <a:t>Systems </a:t>
            </a:r>
            <a:r>
              <a:rPr lang="en-US" altLang="ar-EG" sz="2000" dirty="0" smtClean="0"/>
              <a:t>Cont’d</a:t>
            </a:r>
            <a:endParaRPr lang="ar-EG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ar-EG" dirty="0" smtClean="0"/>
              <a:t>Hard </a:t>
            </a:r>
            <a:r>
              <a:rPr lang="en-US" altLang="ar-EG" dirty="0"/>
              <a:t>real-time:</a:t>
            </a:r>
          </a:p>
          <a:p>
            <a:pPr lvl="1"/>
            <a:r>
              <a:rPr lang="en-US" altLang="ar-EG" dirty="0"/>
              <a:t>Secondary storage limited or absent, data stored in short term memory, or read-only memory (ROM)</a:t>
            </a:r>
          </a:p>
          <a:p>
            <a:pPr lvl="1"/>
            <a:r>
              <a:rPr lang="en-US" altLang="ar-EG" dirty="0"/>
              <a:t>Conflicts with time-sharing systems, not supported by general-purpose operating systems</a:t>
            </a:r>
          </a:p>
          <a:p>
            <a:r>
              <a:rPr lang="en-US" altLang="ar-EG" dirty="0"/>
              <a:t>Soft real-time</a:t>
            </a:r>
          </a:p>
          <a:p>
            <a:pPr lvl="1"/>
            <a:r>
              <a:rPr lang="en-US" altLang="ar-EG" dirty="0"/>
              <a:t>Limited utility in industrial control of robotics</a:t>
            </a:r>
          </a:p>
          <a:p>
            <a:pPr lvl="1"/>
            <a:r>
              <a:rPr lang="en-US" altLang="ar-EG" dirty="0"/>
              <a:t>Integrate-able with time-share systems</a:t>
            </a:r>
          </a:p>
          <a:p>
            <a:pPr lvl="1"/>
            <a:r>
              <a:rPr lang="en-US" altLang="ar-EG" dirty="0"/>
              <a:t>Useful in applications (multimedia, virtual reality) requiring tight response </a:t>
            </a:r>
            <a:r>
              <a:rPr lang="en-US" altLang="ar-EG" dirty="0" smtClean="0"/>
              <a:t>times</a:t>
            </a:r>
            <a:endParaRPr lang="en-US" altLang="ar-EG" dirty="0"/>
          </a:p>
        </p:txBody>
      </p:sp>
    </p:spTree>
    <p:extLst>
      <p:ext uri="{BB962C8B-B14F-4D97-AF65-F5344CB8AC3E}">
        <p14:creationId xmlns:p14="http://schemas.microsoft.com/office/powerpoint/2010/main" val="94630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b="1" dirty="0"/>
              <a:t>Computer Operating System Concepts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Author: </a:t>
            </a:r>
            <a:r>
              <a:rPr lang="en-US" dirty="0" err="1"/>
              <a:t>Silberschatz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Publisher: Wiley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Edition: Sixth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ISBN: </a:t>
            </a:r>
            <a:r>
              <a:rPr lang="en-US" dirty="0" smtClean="0"/>
              <a:t>0471250600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6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>
                <a:solidFill>
                  <a:schemeClr val="tx1"/>
                </a:solidFill>
              </a:rPr>
              <a:t>Handheld Systems</a:t>
            </a:r>
            <a:endParaRPr lang="ar-E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48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/>
              <a:t>Handheld Systems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ar-EG" dirty="0"/>
              <a:t>Personal Digital Assistants (PDAs)</a:t>
            </a:r>
          </a:p>
          <a:p>
            <a:r>
              <a:rPr lang="en-US" altLang="ar-EG" dirty="0"/>
              <a:t>Cellular telephones</a:t>
            </a:r>
          </a:p>
          <a:p>
            <a:r>
              <a:rPr lang="en-US" altLang="ar-EG" dirty="0"/>
              <a:t>Issues:</a:t>
            </a:r>
          </a:p>
          <a:p>
            <a:pPr lvl="1"/>
            <a:r>
              <a:rPr lang="en-US" altLang="ar-EG" dirty="0"/>
              <a:t>Limited memory</a:t>
            </a:r>
          </a:p>
          <a:p>
            <a:pPr lvl="1"/>
            <a:r>
              <a:rPr lang="en-US" altLang="ar-EG" dirty="0"/>
              <a:t>Slow processors</a:t>
            </a:r>
          </a:p>
          <a:p>
            <a:pPr lvl="1"/>
            <a:r>
              <a:rPr lang="en-US" altLang="ar-EG" dirty="0"/>
              <a:t>Small display </a:t>
            </a:r>
            <a:r>
              <a:rPr lang="en-US" altLang="ar-EG" dirty="0" smtClean="0"/>
              <a:t>screens</a:t>
            </a:r>
            <a:endParaRPr lang="en-US" altLang="ar-EG" dirty="0"/>
          </a:p>
        </p:txBody>
      </p:sp>
      <p:pic>
        <p:nvPicPr>
          <p:cNvPr id="7170" name="Picture 2" descr="http://www.nij.gov/nij/images/epub-219941/ch1-handheld-devic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25" y="2596931"/>
            <a:ext cx="2271889" cy="282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15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ar-EG" dirty="0"/>
              <a:t>Migration of Operating-System Concepts and Features</a:t>
            </a:r>
            <a:endParaRPr lang="ar-EG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" t="2328" r="3748" b="2942"/>
          <a:stretch>
            <a:fillRect/>
          </a:stretch>
        </p:blipFill>
        <p:spPr bwMode="auto">
          <a:xfrm>
            <a:off x="1331640" y="1628800"/>
            <a:ext cx="6342062" cy="490696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15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/>
              <a:t>Computing Environments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ar-EG" dirty="0"/>
              <a:t>Traditional computing</a:t>
            </a:r>
          </a:p>
          <a:p>
            <a:pPr lvl="1"/>
            <a:r>
              <a:rPr lang="en-US" altLang="ar-EG" dirty="0"/>
              <a:t>PCs, Servers, limited remote access</a:t>
            </a:r>
          </a:p>
          <a:p>
            <a:r>
              <a:rPr lang="en-US" altLang="ar-EG" dirty="0"/>
              <a:t>Web-Based Computing</a:t>
            </a:r>
          </a:p>
          <a:p>
            <a:pPr lvl="1"/>
            <a:r>
              <a:rPr lang="en-US" altLang="ar-EG" dirty="0"/>
              <a:t>Client-server and web services, convenient remote access, location-less servers</a:t>
            </a:r>
          </a:p>
          <a:p>
            <a:r>
              <a:rPr lang="en-US" altLang="ar-EG" dirty="0"/>
              <a:t>Embedded Computing</a:t>
            </a:r>
          </a:p>
          <a:p>
            <a:pPr lvl="1"/>
            <a:r>
              <a:rPr lang="en-US" altLang="ar-EG" dirty="0"/>
              <a:t>Most computers (auto engine controllers, microwaves)</a:t>
            </a:r>
          </a:p>
          <a:p>
            <a:pPr lvl="1"/>
            <a:r>
              <a:rPr lang="en-US" altLang="ar-EG" dirty="0"/>
              <a:t>Very limited operating system features</a:t>
            </a:r>
          </a:p>
          <a:p>
            <a:pPr lvl="1"/>
            <a:r>
              <a:rPr lang="en-US" altLang="ar-EG" dirty="0"/>
              <a:t>Little or no user interface, remote </a:t>
            </a:r>
            <a:r>
              <a:rPr lang="en-US" altLang="ar-EG" dirty="0" smtClean="0"/>
              <a:t>access</a:t>
            </a:r>
            <a:endParaRPr lang="en-US" altLang="ar-EG" dirty="0"/>
          </a:p>
        </p:txBody>
      </p:sp>
    </p:spTree>
    <p:extLst>
      <p:ext uri="{BB962C8B-B14F-4D97-AF65-F5344CB8AC3E}">
        <p14:creationId xmlns:p14="http://schemas.microsoft.com/office/powerpoint/2010/main" val="82625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kern="1200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ar-E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 smtClean="0"/>
              <a:t>Chapter One</a:t>
            </a:r>
            <a:endParaRPr lang="ar-EG" sz="3600" dirty="0"/>
          </a:p>
        </p:txBody>
      </p:sp>
    </p:spTree>
    <p:extLst>
      <p:ext uri="{BB962C8B-B14F-4D97-AF65-F5344CB8AC3E}">
        <p14:creationId xmlns:p14="http://schemas.microsoft.com/office/powerpoint/2010/main" val="221754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Operating System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Mainframe </a:t>
            </a:r>
            <a:r>
              <a:rPr lang="en-US" dirty="0"/>
              <a:t>Systems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Desktop Systems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Multiprocessor Systems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Distributed Systems 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Clustered System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Real -Time Systems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Handheld </a:t>
            </a:r>
            <a:r>
              <a:rPr lang="en-US" dirty="0" smtClean="0"/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Operating system</a:t>
            </a:r>
            <a:endParaRPr lang="ar-E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33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What is an Operating System?</a:t>
            </a:r>
          </a:p>
          <a:p>
            <a:pPr marL="857250" lvl="1" indent="-4572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 </a:t>
            </a:r>
            <a:r>
              <a:rPr lang="en-US" dirty="0" smtClean="0"/>
              <a:t>It acts </a:t>
            </a:r>
            <a:r>
              <a:rPr lang="en-US" dirty="0"/>
              <a:t>as an intermediary between </a:t>
            </a:r>
            <a:r>
              <a:rPr lang="en-US" dirty="0" smtClean="0"/>
              <a:t>a user and his hardware</a:t>
            </a:r>
          </a:p>
          <a:p>
            <a:pPr marL="457200" indent="-4572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 Operating </a:t>
            </a:r>
            <a:r>
              <a:rPr lang="en-US" dirty="0"/>
              <a:t>system </a:t>
            </a:r>
            <a:r>
              <a:rPr lang="en-US" dirty="0" smtClean="0"/>
              <a:t>objective</a:t>
            </a:r>
          </a:p>
          <a:p>
            <a:pPr marL="857250" lvl="1" indent="-4572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 Executes </a:t>
            </a:r>
            <a:r>
              <a:rPr lang="en-US" dirty="0"/>
              <a:t>users </a:t>
            </a:r>
            <a:r>
              <a:rPr lang="en-US" dirty="0" smtClean="0"/>
              <a:t>programs</a:t>
            </a:r>
          </a:p>
          <a:p>
            <a:pPr marL="857250" lvl="1" indent="-4572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 </a:t>
            </a:r>
            <a:r>
              <a:rPr lang="en-US" dirty="0" smtClean="0"/>
              <a:t>Solves its problems</a:t>
            </a:r>
          </a:p>
          <a:p>
            <a:pPr marL="857250" lvl="1" indent="-4572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 </a:t>
            </a:r>
            <a:r>
              <a:rPr lang="en-US" dirty="0" smtClean="0"/>
              <a:t>Uses HW in an efficient manner</a:t>
            </a:r>
          </a:p>
          <a:p>
            <a:pPr marL="857250" lvl="1" indent="-4572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 </a:t>
            </a:r>
            <a:r>
              <a:rPr lang="en-US" dirty="0" smtClean="0"/>
              <a:t>Makes user life easier ;)</a:t>
            </a:r>
          </a:p>
        </p:txBody>
      </p:sp>
    </p:spTree>
    <p:extLst>
      <p:ext uri="{BB962C8B-B14F-4D97-AF65-F5344CB8AC3E}">
        <p14:creationId xmlns:p14="http://schemas.microsoft.com/office/powerpoint/2010/main" val="34886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 Components</a:t>
            </a:r>
            <a:endParaRPr lang="ar-EG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412776"/>
            <a:ext cx="3207990" cy="47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0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Computer Hardware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37894"/>
            <a:ext cx="6840760" cy="5187450"/>
          </a:xfrm>
        </p:spPr>
      </p:pic>
    </p:spTree>
    <p:extLst>
      <p:ext uri="{BB962C8B-B14F-4D97-AF65-F5344CB8AC3E}">
        <p14:creationId xmlns:p14="http://schemas.microsoft.com/office/powerpoint/2010/main" val="27448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nstantia"/>
        <a:ea typeface="DejaVu Sans"/>
        <a:cs typeface="DejaVu Sans"/>
      </a:majorFont>
      <a:minorFont>
        <a:latin typeface="Constanti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nstantia"/>
        <a:ea typeface="DejaVu Sans"/>
        <a:cs typeface="DejaVu Sans"/>
      </a:majorFont>
      <a:minorFont>
        <a:latin typeface="Constanti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6557</TotalTime>
  <Words>874</Words>
  <Application>Microsoft Office PowerPoint</Application>
  <PresentationFormat>On-screen Show (4:3)</PresentationFormat>
  <Paragraphs>175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Arial Rounded MT Bold</vt:lpstr>
      <vt:lpstr>Berlin Sans FB</vt:lpstr>
      <vt:lpstr>Calibri</vt:lpstr>
      <vt:lpstr>Constantia</vt:lpstr>
      <vt:lpstr>DejaVu Sans</vt:lpstr>
      <vt:lpstr>Monotype Sorts</vt:lpstr>
      <vt:lpstr>Symbol</vt:lpstr>
      <vt:lpstr>Times New Roman</vt:lpstr>
      <vt:lpstr>Wingdings</vt:lpstr>
      <vt:lpstr>1_Office Theme</vt:lpstr>
      <vt:lpstr>2_Office Theme</vt:lpstr>
      <vt:lpstr>Computer Operating System Concepts</vt:lpstr>
      <vt:lpstr>Table of Content</vt:lpstr>
      <vt:lpstr>Reference</vt:lpstr>
      <vt:lpstr>Introduction</vt:lpstr>
      <vt:lpstr>Table of Content</vt:lpstr>
      <vt:lpstr>Operating system</vt:lpstr>
      <vt:lpstr>Operating System</vt:lpstr>
      <vt:lpstr>Computer System Components</vt:lpstr>
      <vt:lpstr>1. Computer Hardware</vt:lpstr>
      <vt:lpstr>2. Operating System</vt:lpstr>
      <vt:lpstr>3. Application Programs</vt:lpstr>
      <vt:lpstr>4. Users</vt:lpstr>
      <vt:lpstr>Mainframe Systems</vt:lpstr>
      <vt:lpstr>Mainframe Systems</vt:lpstr>
      <vt:lpstr>Mainframe Systems Cont’d</vt:lpstr>
      <vt:lpstr>Mainframe Systems Cont’d</vt:lpstr>
      <vt:lpstr>Mainframe Systems Cont’d</vt:lpstr>
      <vt:lpstr>Desktop Systems </vt:lpstr>
      <vt:lpstr>Desktop Systems</vt:lpstr>
      <vt:lpstr>Multiprocessor Systems </vt:lpstr>
      <vt:lpstr>Parallel Systems</vt:lpstr>
      <vt:lpstr>Distributed Systems  </vt:lpstr>
      <vt:lpstr>Distributed Systems</vt:lpstr>
      <vt:lpstr>Distributed Systems Cont’d</vt:lpstr>
      <vt:lpstr>Clustered Systems</vt:lpstr>
      <vt:lpstr>Clustered Systems</vt:lpstr>
      <vt:lpstr>Real-Time Systems</vt:lpstr>
      <vt:lpstr>Real-Time Systems</vt:lpstr>
      <vt:lpstr>Real-Time Systems Cont’d</vt:lpstr>
      <vt:lpstr>Handheld Systems</vt:lpstr>
      <vt:lpstr>Handheld Systems</vt:lpstr>
      <vt:lpstr>Migration of Operating-System Concepts and Features</vt:lpstr>
      <vt:lpstr>Computing Environments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Bahaa E. Aly</dc:creator>
  <cp:lastModifiedBy>Ahmed Mamdoh</cp:lastModifiedBy>
  <cp:revision>141</cp:revision>
  <dcterms:created xsi:type="dcterms:W3CDTF">2013-07-11T06:16:10Z</dcterms:created>
  <dcterms:modified xsi:type="dcterms:W3CDTF">2014-09-30T07:02:09Z</dcterms:modified>
</cp:coreProperties>
</file>