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5"/>
  </p:notesMasterIdLst>
  <p:sldIdLst>
    <p:sldId id="265" r:id="rId3"/>
    <p:sldId id="279" r:id="rId4"/>
    <p:sldId id="309" r:id="rId5"/>
    <p:sldId id="310" r:id="rId6"/>
    <p:sldId id="312" r:id="rId7"/>
    <p:sldId id="311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5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15" autoAdjust="0"/>
    <p:restoredTop sz="82712" autoAdjust="0"/>
  </p:normalViewPr>
  <p:slideViewPr>
    <p:cSldViewPr>
      <p:cViewPr varScale="1">
        <p:scale>
          <a:sx n="74" d="100"/>
          <a:sy n="74" d="100"/>
        </p:scale>
        <p:origin x="115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1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22EF98A-D47D-431E-B422-1C99676DA92B}" type="datetimeFigureOut">
              <a:rPr lang="ar-EG" smtClean="0"/>
              <a:pPr/>
              <a:t>21/12/1435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CDD8817-D1FE-455F-97D6-941FC32FE4CD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39725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9250F-F1A2-471E-9600-D5B4AD4409E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04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3191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476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-107950"/>
            <a:ext cx="2074863" cy="6354763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-107950"/>
            <a:ext cx="6076950" cy="6354763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48520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4656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400" indent="-45720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23548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1394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05000"/>
            <a:ext cx="4037013" cy="434181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9013" y="1905000"/>
            <a:ext cx="4038600" cy="434181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539491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ar-E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260940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5394990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53036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ar-E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603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42373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ar-E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85821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836739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-107950"/>
            <a:ext cx="2074863" cy="6354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-107950"/>
            <a:ext cx="6076950" cy="6354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9565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319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05000"/>
            <a:ext cx="4037013" cy="434181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9013" y="1905000"/>
            <a:ext cx="4038600" cy="434181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4342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9405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5115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290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ar-E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968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42976" y="263287"/>
            <a:ext cx="609600" cy="80825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-32" y="1166790"/>
            <a:ext cx="278608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Information Technology Institute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676547" y="179373"/>
            <a:ext cx="5181601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title text format</a:t>
            </a:r>
          </a:p>
        </p:txBody>
      </p:sp>
      <p:sp>
        <p:nvSpPr>
          <p:cNvPr id="20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05000"/>
            <a:ext cx="8228013" cy="434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  <a:p>
            <a:pPr lvl="4"/>
            <a:r>
              <a:rPr lang="en-GB" dirty="0" smtClean="0"/>
              <a:t>Eighth Outline Level</a:t>
            </a:r>
          </a:p>
          <a:p>
            <a:pPr lvl="4"/>
            <a:r>
              <a:rPr lang="en-GB" dirty="0" smtClean="0"/>
              <a:t>Ninth Outline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143108" y="6524976"/>
            <a:ext cx="67866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00" dirty="0" smtClean="0">
                <a:solidFill>
                  <a:schemeClr val="tx1">
                    <a:tint val="75000"/>
                  </a:schemeClr>
                </a:solidFill>
                <a:latin typeface="Arial Rounded MT Bold" pitchFamily="34" charset="0"/>
              </a:rPr>
              <a:t>© Copyright Information Technology Institute  - 2013</a:t>
            </a:r>
          </a:p>
        </p:txBody>
      </p:sp>
    </p:spTree>
    <p:extLst>
      <p:ext uri="{BB962C8B-B14F-4D97-AF65-F5344CB8AC3E}">
        <p14:creationId xmlns:p14="http://schemas.microsoft.com/office/powerpoint/2010/main" val="289849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632523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8686800" y="6324600"/>
            <a:ext cx="381000" cy="26193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97871DF-B0A7-4A99-BED3-D3451CE92627}" type="slidenum">
              <a:rPr lang="en-US" sz="1100">
                <a:solidFill>
                  <a:srgbClr val="000000"/>
                </a:solidFill>
                <a:cs typeface="Arial" pitchFamily="34" charset="0"/>
              </a:rPr>
              <a:pPr algn="ctr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‹#›</a:t>
            </a:fld>
            <a:endParaRPr lang="en-US" sz="11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-107950"/>
            <a:ext cx="7770813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05000"/>
            <a:ext cx="8228013" cy="434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928794" y="6382100"/>
            <a:ext cx="67866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00" dirty="0" smtClean="0">
                <a:solidFill>
                  <a:schemeClr val="tx1">
                    <a:tint val="75000"/>
                  </a:schemeClr>
                </a:solidFill>
                <a:latin typeface="Arial Rounded MT Bold" pitchFamily="34" charset="0"/>
              </a:rPr>
              <a:t>© Copyright Information Technology Institute  - 2013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29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632523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595959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595959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4442" y="3173421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Times Bold Italic" pitchFamily="18" charset="0"/>
              </a:rPr>
              <a:t>Computer Operating System Concepts</a:t>
            </a:r>
            <a:endParaRPr lang="en-US" dirty="0">
              <a:solidFill>
                <a:srgbClr val="5C0000"/>
              </a:solidFill>
              <a:latin typeface="Times Bold Italic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6702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Resource-Allocation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Resource </a:t>
            </a:r>
            <a:r>
              <a:rPr lang="en-US" dirty="0"/>
              <a:t>Type with </a:t>
            </a:r>
            <a:r>
              <a:rPr lang="en-US" dirty="0" smtClean="0"/>
              <a:t>2 </a:t>
            </a:r>
            <a:r>
              <a:rPr lang="en-US" dirty="0"/>
              <a:t>instances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i="1" dirty="0" smtClean="0"/>
          </a:p>
          <a:p>
            <a:r>
              <a:rPr lang="en-US" i="1" dirty="0" smtClean="0"/>
              <a:t>Pi </a:t>
            </a:r>
            <a:r>
              <a:rPr lang="en-US" dirty="0"/>
              <a:t>requests instance of </a:t>
            </a:r>
            <a:r>
              <a:rPr lang="en-US" i="1" dirty="0" err="1"/>
              <a:t>Rj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r>
              <a:rPr lang="en-US" i="1" dirty="0" smtClean="0"/>
              <a:t>Pi </a:t>
            </a:r>
            <a:r>
              <a:rPr lang="en-US" dirty="0"/>
              <a:t>is holding an instance of </a:t>
            </a:r>
            <a:r>
              <a:rPr lang="en-US" i="1" dirty="0" err="1" smtClean="0"/>
              <a:t>Rj</a:t>
            </a:r>
            <a:endParaRPr lang="en-US" i="1" dirty="0"/>
          </a:p>
        </p:txBody>
      </p:sp>
      <p:sp>
        <p:nvSpPr>
          <p:cNvPr id="4" name="Flowchart: Connector 3"/>
          <p:cNvSpPr/>
          <p:nvPr/>
        </p:nvSpPr>
        <p:spPr>
          <a:xfrm>
            <a:off x="2771800" y="2060848"/>
            <a:ext cx="576064" cy="3600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16216" y="2924944"/>
            <a:ext cx="100811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33770" y="2992849"/>
            <a:ext cx="252028" cy="324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37826" y="2996952"/>
            <a:ext cx="252028" cy="324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5580112" y="4365104"/>
            <a:ext cx="576064" cy="3600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48264" y="4221088"/>
            <a:ext cx="100811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Rj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6"/>
            <a:endCxn id="9" idx="1"/>
          </p:cNvCxnSpPr>
          <p:nvPr/>
        </p:nvCxnSpPr>
        <p:spPr>
          <a:xfrm>
            <a:off x="6156176" y="4545124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6228184" y="5661248"/>
            <a:ext cx="576064" cy="3600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96336" y="5517232"/>
            <a:ext cx="100811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Rj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3" idx="1"/>
            <a:endCxn id="12" idx="6"/>
          </p:cNvCxnSpPr>
          <p:nvPr/>
        </p:nvCxnSpPr>
        <p:spPr>
          <a:xfrm flipH="1">
            <a:off x="6804248" y="5841268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53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 of a Resource Allocation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168" y="1484784"/>
            <a:ext cx="3367255" cy="491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83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Resource Allocation Graph With A Deadlock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312" y="1412776"/>
            <a:ext cx="3379791" cy="4953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859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 Allocation Graph With A Cycle But No 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379" y="1484784"/>
            <a:ext cx="3868055" cy="4932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093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graph contains no cycles  no deadlock.</a:t>
            </a:r>
          </a:p>
          <a:p>
            <a:r>
              <a:rPr lang="en-US" dirty="0"/>
              <a:t> If graph contains a cycle 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only one instance per resource type, </a:t>
            </a:r>
            <a:r>
              <a:rPr lang="en-US" dirty="0" smtClean="0"/>
              <a:t>then deadlock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several instances per resource type, possibility </a:t>
            </a:r>
            <a:r>
              <a:rPr lang="en-US" dirty="0" smtClean="0"/>
              <a:t>of deadlock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452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cs typeface="Arial" pitchFamily="34" charset="0"/>
              </a:rPr>
              <a:t>Methods for Handling Deadlocks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1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 pitchFamily="34" charset="0"/>
              </a:rPr>
              <a:t>Methods for Handling Deadlocks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Ensure that </a:t>
            </a:r>
            <a:r>
              <a:rPr lang="en-US" dirty="0"/>
              <a:t>the system will </a:t>
            </a:r>
            <a:r>
              <a:rPr lang="en-US" i="1" dirty="0"/>
              <a:t>never </a:t>
            </a:r>
            <a:r>
              <a:rPr lang="en-US" dirty="0"/>
              <a:t>enter a deadlock state.</a:t>
            </a:r>
          </a:p>
          <a:p>
            <a:r>
              <a:rPr lang="en-US" dirty="0" smtClean="0"/>
              <a:t>Allow </a:t>
            </a:r>
            <a:r>
              <a:rPr lang="en-US" dirty="0"/>
              <a:t>the system to enter a deadlock state and </a:t>
            </a:r>
            <a:r>
              <a:rPr lang="en-US" dirty="0" smtClean="0"/>
              <a:t>then recover</a:t>
            </a:r>
            <a:r>
              <a:rPr lang="en-US" dirty="0"/>
              <a:t>.</a:t>
            </a:r>
          </a:p>
          <a:p>
            <a:r>
              <a:rPr lang="en-US" dirty="0" smtClean="0"/>
              <a:t>Ignore </a:t>
            </a:r>
            <a:r>
              <a:rPr lang="en-US" dirty="0"/>
              <a:t>the problem and pretend that deadlocks </a:t>
            </a:r>
            <a:r>
              <a:rPr lang="en-US" dirty="0" smtClean="0"/>
              <a:t>never occur </a:t>
            </a:r>
            <a:r>
              <a:rPr lang="en-US" dirty="0"/>
              <a:t>in the system; used by most operating </a:t>
            </a:r>
            <a:r>
              <a:rPr lang="en-US" dirty="0" smtClean="0"/>
              <a:t>systems, including </a:t>
            </a:r>
            <a:r>
              <a:rPr lang="en-US" dirty="0"/>
              <a:t>UNIX.</a:t>
            </a:r>
          </a:p>
        </p:txBody>
      </p:sp>
    </p:spTree>
    <p:extLst>
      <p:ext uri="{BB962C8B-B14F-4D97-AF65-F5344CB8AC3E}">
        <p14:creationId xmlns:p14="http://schemas.microsoft.com/office/powerpoint/2010/main" val="196309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Deadlock Prevention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3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Prevention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Mutual </a:t>
            </a:r>
            <a:r>
              <a:rPr lang="en-US" dirty="0" smtClean="0"/>
              <a:t>Exclusion 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required for sharable resources; must hold for non-sharable resources.</a:t>
            </a:r>
          </a:p>
          <a:p>
            <a:r>
              <a:rPr lang="en-US" dirty="0" smtClean="0"/>
              <a:t>Hold and Wait </a:t>
            </a:r>
          </a:p>
          <a:p>
            <a:pPr lvl="1"/>
            <a:r>
              <a:rPr lang="en-US" dirty="0" smtClean="0"/>
              <a:t>must guarantee that whenever a process requests a resource, it does not hold any other resources.</a:t>
            </a:r>
          </a:p>
          <a:p>
            <a:pPr lvl="2"/>
            <a:r>
              <a:rPr lang="en-US" dirty="0" smtClean="0"/>
              <a:t>Require process to request and be allocated all its resources before it begins execution, or allow process to request resources only when the process has none.</a:t>
            </a:r>
          </a:p>
          <a:p>
            <a:pPr lvl="2"/>
            <a:r>
              <a:rPr lang="en-US" dirty="0" smtClean="0"/>
              <a:t>Low resource utilization; starvation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6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Prevention </a:t>
            </a:r>
            <a:r>
              <a:rPr lang="en-US" sz="2000" dirty="0" smtClean="0"/>
              <a:t>Cont’d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No Preemption 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 process that is holding some resources </a:t>
            </a:r>
            <a:r>
              <a:rPr lang="en-US" dirty="0" smtClean="0"/>
              <a:t>requests another </a:t>
            </a:r>
            <a:r>
              <a:rPr lang="en-US" dirty="0"/>
              <a:t>resource that cannot be immediately allocated to </a:t>
            </a:r>
            <a:r>
              <a:rPr lang="en-US" dirty="0" smtClean="0"/>
              <a:t>it, then </a:t>
            </a:r>
            <a:r>
              <a:rPr lang="en-US" dirty="0"/>
              <a:t>all resources currently being held are released.</a:t>
            </a:r>
          </a:p>
          <a:p>
            <a:pPr lvl="1"/>
            <a:r>
              <a:rPr lang="en-US" dirty="0" smtClean="0"/>
              <a:t>Preempted </a:t>
            </a:r>
            <a:r>
              <a:rPr lang="en-US" dirty="0"/>
              <a:t>resources are added to the list of resources </a:t>
            </a:r>
            <a:r>
              <a:rPr lang="en-US" dirty="0" smtClean="0"/>
              <a:t>for which </a:t>
            </a:r>
            <a:r>
              <a:rPr lang="en-US" dirty="0"/>
              <a:t>the process is </a:t>
            </a:r>
            <a:r>
              <a:rPr lang="en-US" dirty="0" smtClean="0"/>
              <a:t>waiting.</a:t>
            </a:r>
          </a:p>
          <a:p>
            <a:pPr lvl="1"/>
            <a:r>
              <a:rPr lang="en-US" dirty="0" smtClean="0"/>
              <a:t>Process </a:t>
            </a:r>
            <a:r>
              <a:rPr lang="en-US" dirty="0"/>
              <a:t>will be restarted only when it can regain its </a:t>
            </a:r>
            <a:r>
              <a:rPr lang="en-US" dirty="0" smtClean="0"/>
              <a:t>old resources</a:t>
            </a:r>
            <a:r>
              <a:rPr lang="en-US" dirty="0"/>
              <a:t>, as well as the new ones that it is requesting.</a:t>
            </a:r>
          </a:p>
          <a:p>
            <a:r>
              <a:rPr lang="en-US" dirty="0"/>
              <a:t> Circular Wait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mpose </a:t>
            </a:r>
            <a:r>
              <a:rPr lang="en-US" dirty="0"/>
              <a:t>a total ordering of all </a:t>
            </a:r>
            <a:r>
              <a:rPr lang="en-US" dirty="0" smtClean="0"/>
              <a:t>resource types</a:t>
            </a:r>
            <a:r>
              <a:rPr lang="en-US" dirty="0"/>
              <a:t>, and require that each process requests </a:t>
            </a:r>
            <a:r>
              <a:rPr lang="en-US" dirty="0" smtClean="0"/>
              <a:t>resources in </a:t>
            </a:r>
            <a:r>
              <a:rPr lang="en-US" dirty="0"/>
              <a:t>an increasing order of enumeration.</a:t>
            </a:r>
          </a:p>
        </p:txBody>
      </p:sp>
    </p:spTree>
    <p:extLst>
      <p:ext uri="{BB962C8B-B14F-4D97-AF65-F5344CB8AC3E}">
        <p14:creationId xmlns:p14="http://schemas.microsoft.com/office/powerpoint/2010/main" val="82797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Deadlocks</a:t>
            </a:r>
            <a:endParaRPr lang="ar-EG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Chapter Eight</a:t>
            </a:r>
            <a:endParaRPr lang="ar-EG" sz="3200" dirty="0"/>
          </a:p>
        </p:txBody>
      </p:sp>
    </p:spTree>
    <p:extLst>
      <p:ext uri="{BB962C8B-B14F-4D97-AF65-F5344CB8AC3E}">
        <p14:creationId xmlns:p14="http://schemas.microsoft.com/office/powerpoint/2010/main" val="221754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cs typeface="Arial" pitchFamily="34" charset="0"/>
              </a:rPr>
              <a:t>Recovery from Deadlock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4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 pitchFamily="34" charset="0"/>
              </a:rPr>
              <a:t>Recovery from Deadlock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/>
              <a:t>Abort all deadlocked processes.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  <a:defRPr/>
            </a:pPr>
            <a:r>
              <a:rPr lang="en-US" sz="2800" dirty="0"/>
              <a:t>Abort one process at a time until the deadlock cycle is eliminated.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  <a:defRPr/>
            </a:pPr>
            <a:r>
              <a:rPr lang="en-US" sz="2800" dirty="0"/>
              <a:t>In which order should we choose to abort?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Priority of the process.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How long process has computed, and how much longer to completion.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Resources the process has used.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Resources process needs to complete.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How many processes will need to be terminated.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Is process interactive or batch?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90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Recovery from Deadlock: Resource Preemption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Selecting a victim </a:t>
            </a:r>
          </a:p>
          <a:p>
            <a:pPr lvl="1"/>
            <a:r>
              <a:rPr lang="en-US" dirty="0" smtClean="0"/>
              <a:t>minimize </a:t>
            </a:r>
            <a:r>
              <a:rPr lang="en-US" dirty="0"/>
              <a:t>cost.</a:t>
            </a:r>
          </a:p>
          <a:p>
            <a:r>
              <a:rPr lang="en-US" dirty="0"/>
              <a:t> Rollback </a:t>
            </a:r>
          </a:p>
          <a:p>
            <a:pPr lvl="1"/>
            <a:r>
              <a:rPr lang="en-US" dirty="0" smtClean="0"/>
              <a:t>return </a:t>
            </a:r>
            <a:r>
              <a:rPr lang="en-US" dirty="0"/>
              <a:t>to some safe state, restart process </a:t>
            </a:r>
            <a:r>
              <a:rPr lang="en-US" dirty="0" smtClean="0"/>
              <a:t>for that </a:t>
            </a:r>
            <a:r>
              <a:rPr lang="en-US" dirty="0"/>
              <a:t>state.</a:t>
            </a:r>
          </a:p>
          <a:p>
            <a:r>
              <a:rPr lang="en-US" dirty="0"/>
              <a:t> Starvation </a:t>
            </a:r>
          </a:p>
          <a:p>
            <a:pPr lvl="1"/>
            <a:r>
              <a:rPr lang="en-US" dirty="0" smtClean="0"/>
              <a:t>same </a:t>
            </a:r>
            <a:r>
              <a:rPr lang="en-US" dirty="0"/>
              <a:t>process may always be picked </a:t>
            </a:r>
            <a:r>
              <a:rPr lang="en-US" dirty="0" smtClean="0"/>
              <a:t>as victim</a:t>
            </a:r>
            <a:r>
              <a:rPr lang="en-US" dirty="0"/>
              <a:t>, include number of rollback in cost factor.</a:t>
            </a:r>
          </a:p>
        </p:txBody>
      </p:sp>
    </p:spTree>
    <p:extLst>
      <p:ext uri="{BB962C8B-B14F-4D97-AF65-F5344CB8AC3E}">
        <p14:creationId xmlns:p14="http://schemas.microsoft.com/office/powerpoint/2010/main" val="238975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Arial" pitchFamily="34" charset="0"/>
              </a:rPr>
              <a:t>Introduction</a:t>
            </a:r>
          </a:p>
          <a:p>
            <a:pPr>
              <a:defRPr/>
            </a:pPr>
            <a:r>
              <a:rPr lang="en-US" dirty="0" smtClean="0">
                <a:cs typeface="Arial" pitchFamily="34" charset="0"/>
              </a:rPr>
              <a:t>Deadlock </a:t>
            </a:r>
            <a:r>
              <a:rPr lang="en-US" dirty="0">
                <a:cs typeface="Arial" pitchFamily="34" charset="0"/>
              </a:rPr>
              <a:t>Characterization</a:t>
            </a:r>
          </a:p>
          <a:p>
            <a:pPr>
              <a:defRPr/>
            </a:pPr>
            <a:r>
              <a:rPr lang="en-US" dirty="0">
                <a:cs typeface="Arial" pitchFamily="34" charset="0"/>
              </a:rPr>
              <a:t>Methods for Handling Deadlocks</a:t>
            </a:r>
          </a:p>
          <a:p>
            <a:pPr>
              <a:defRPr/>
            </a:pPr>
            <a:r>
              <a:rPr lang="en-US" dirty="0">
                <a:cs typeface="Arial" pitchFamily="34" charset="0"/>
              </a:rPr>
              <a:t>Deadlock Prevention</a:t>
            </a:r>
          </a:p>
          <a:p>
            <a:pPr>
              <a:defRPr/>
            </a:pPr>
            <a:r>
              <a:rPr lang="en-US" dirty="0">
                <a:cs typeface="Arial" pitchFamily="34" charset="0"/>
              </a:rPr>
              <a:t>Recovery from </a:t>
            </a:r>
            <a:r>
              <a:rPr lang="en-US" dirty="0" smtClean="0">
                <a:cs typeface="Arial" pitchFamily="34" charset="0"/>
              </a:rPr>
              <a:t>Deadlock</a:t>
            </a:r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01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4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Deadlock?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6" t="4152" r="7060" b="3075"/>
          <a:stretch>
            <a:fillRect/>
          </a:stretch>
        </p:blipFill>
        <p:spPr bwMode="auto">
          <a:xfrm>
            <a:off x="1689124" y="1518692"/>
            <a:ext cx="5691188" cy="4646612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23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The Deadlock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A set of blocked processes each holding a resource and waiting to acquire a resource held by another process in the set.</a:t>
            </a:r>
          </a:p>
          <a:p>
            <a:pPr>
              <a:defRPr/>
            </a:pPr>
            <a:r>
              <a:rPr lang="en-US" sz="2800" dirty="0"/>
              <a:t>Example </a:t>
            </a:r>
          </a:p>
          <a:p>
            <a:pPr lvl="1">
              <a:defRPr/>
            </a:pPr>
            <a:r>
              <a:rPr lang="en-US" sz="2000" dirty="0"/>
              <a:t>System has 2 tape drives.</a:t>
            </a:r>
          </a:p>
          <a:p>
            <a:pPr lvl="1">
              <a:defRPr/>
            </a:pPr>
            <a:r>
              <a:rPr lang="en-US" sz="2000" dirty="0"/>
              <a:t>P1 and P2 each hold one tape drive and each needs another one.</a:t>
            </a:r>
          </a:p>
          <a:p>
            <a:pPr lvl="1">
              <a:defRPr/>
            </a:pPr>
            <a:r>
              <a:rPr lang="en-US" sz="2000" dirty="0"/>
              <a:t>semaphores A and B, initialized to 1</a:t>
            </a:r>
          </a:p>
          <a:p>
            <a:pPr lvl="1">
              <a:defRPr/>
            </a:pPr>
            <a:endParaRPr lang="en-US" sz="2000" dirty="0"/>
          </a:p>
          <a:p>
            <a:pPr marL="457200" lvl="1" indent="0">
              <a:buNone/>
              <a:defRPr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/>
              <a:t>P1		   P2</a:t>
            </a:r>
          </a:p>
          <a:p>
            <a:pPr marL="457200" lvl="1" indent="0">
              <a:buNone/>
              <a:defRPr/>
            </a:pPr>
            <a:r>
              <a:rPr lang="en-US" sz="2000" dirty="0"/>
              <a:t>wait (A);	</a:t>
            </a:r>
            <a:r>
              <a:rPr lang="en-US" sz="2000" dirty="0" smtClean="0"/>
              <a:t>wait(B</a:t>
            </a:r>
            <a:r>
              <a:rPr lang="en-US" sz="2000" dirty="0"/>
              <a:t>)</a:t>
            </a:r>
          </a:p>
          <a:p>
            <a:pPr marL="457200" lvl="1" indent="0">
              <a:buNone/>
              <a:defRPr/>
            </a:pPr>
            <a:r>
              <a:rPr lang="en-US" sz="2000" dirty="0"/>
              <a:t>wait (B);		wait(A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388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Bridge Crossing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lnSpc>
                <a:spcPct val="80000"/>
              </a:lnSpc>
              <a:buNone/>
              <a:defRPr/>
            </a:pPr>
            <a:endParaRPr lang="en-US" dirty="0" smtClean="0"/>
          </a:p>
          <a:p>
            <a:pPr>
              <a:lnSpc>
                <a:spcPct val="80000"/>
              </a:lnSpc>
              <a:defRPr/>
            </a:pPr>
            <a:r>
              <a:rPr lang="en-US" dirty="0" smtClean="0"/>
              <a:t>Traffic </a:t>
            </a:r>
            <a:r>
              <a:rPr lang="en-US" dirty="0"/>
              <a:t>only in one direction.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Each section of a bridge can be viewed as a resource.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If a deadlock occurs, it can be resolved if one car backs up (preempt resources and rollback).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Several cars may have to be backed up if a deadlock occurs.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Starvation is possible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266825" y="1481336"/>
            <a:ext cx="6276975" cy="1371600"/>
            <a:chOff x="798" y="1008"/>
            <a:chExt cx="3954" cy="864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816" y="1008"/>
              <a:ext cx="3936" cy="240"/>
              <a:chOff x="672" y="1008"/>
              <a:chExt cx="3936" cy="240"/>
            </a:xfrm>
          </p:grpSpPr>
          <p:sp>
            <p:nvSpPr>
              <p:cNvPr id="29" name="Line 6"/>
              <p:cNvSpPr>
                <a:spLocks noChangeShapeType="1"/>
              </p:cNvSpPr>
              <p:nvPr/>
            </p:nvSpPr>
            <p:spPr bwMode="auto">
              <a:xfrm>
                <a:off x="672" y="1008"/>
                <a:ext cx="115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30" name="Line 7"/>
              <p:cNvSpPr>
                <a:spLocks noChangeShapeType="1"/>
              </p:cNvSpPr>
              <p:nvPr/>
            </p:nvSpPr>
            <p:spPr bwMode="auto">
              <a:xfrm>
                <a:off x="1824" y="1008"/>
                <a:ext cx="384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31" name="Line 8"/>
              <p:cNvSpPr>
                <a:spLocks noChangeShapeType="1"/>
              </p:cNvSpPr>
              <p:nvPr/>
            </p:nvSpPr>
            <p:spPr bwMode="auto">
              <a:xfrm>
                <a:off x="2208" y="1248"/>
                <a:ext cx="86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32" name="Line 9"/>
              <p:cNvSpPr>
                <a:spLocks noChangeShapeType="1"/>
              </p:cNvSpPr>
              <p:nvPr/>
            </p:nvSpPr>
            <p:spPr bwMode="auto">
              <a:xfrm flipV="1">
                <a:off x="3072" y="1026"/>
                <a:ext cx="384" cy="22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33" name="Line 10"/>
              <p:cNvSpPr>
                <a:spLocks noChangeShapeType="1"/>
              </p:cNvSpPr>
              <p:nvPr/>
            </p:nvSpPr>
            <p:spPr bwMode="auto">
              <a:xfrm>
                <a:off x="3456" y="1020"/>
                <a:ext cx="115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ar-EG"/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 flipV="1">
              <a:off x="816" y="1632"/>
              <a:ext cx="3936" cy="240"/>
              <a:chOff x="672" y="1008"/>
              <a:chExt cx="3936" cy="240"/>
            </a:xfrm>
          </p:grpSpPr>
          <p:sp>
            <p:nvSpPr>
              <p:cNvPr id="24" name="Line 12"/>
              <p:cNvSpPr>
                <a:spLocks noChangeShapeType="1"/>
              </p:cNvSpPr>
              <p:nvPr/>
            </p:nvSpPr>
            <p:spPr bwMode="auto">
              <a:xfrm>
                <a:off x="672" y="1008"/>
                <a:ext cx="115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25" name="Line 13"/>
              <p:cNvSpPr>
                <a:spLocks noChangeShapeType="1"/>
              </p:cNvSpPr>
              <p:nvPr/>
            </p:nvSpPr>
            <p:spPr bwMode="auto">
              <a:xfrm>
                <a:off x="1824" y="1008"/>
                <a:ext cx="384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26" name="Line 14"/>
              <p:cNvSpPr>
                <a:spLocks noChangeShapeType="1"/>
              </p:cNvSpPr>
              <p:nvPr/>
            </p:nvSpPr>
            <p:spPr bwMode="auto">
              <a:xfrm>
                <a:off x="2208" y="1248"/>
                <a:ext cx="86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27" name="Line 15"/>
              <p:cNvSpPr>
                <a:spLocks noChangeShapeType="1"/>
              </p:cNvSpPr>
              <p:nvPr/>
            </p:nvSpPr>
            <p:spPr bwMode="auto">
              <a:xfrm flipV="1">
                <a:off x="3072" y="1026"/>
                <a:ext cx="384" cy="22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28" name="Line 16"/>
              <p:cNvSpPr>
                <a:spLocks noChangeShapeType="1"/>
              </p:cNvSpPr>
              <p:nvPr/>
            </p:nvSpPr>
            <p:spPr bwMode="auto">
              <a:xfrm>
                <a:off x="3456" y="1020"/>
                <a:ext cx="115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ar-EG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1512" y="1614"/>
              <a:ext cx="288" cy="162"/>
              <a:chOff x="1056" y="1614"/>
              <a:chExt cx="288" cy="162"/>
            </a:xfrm>
          </p:grpSpPr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ar-EG"/>
              </a:p>
            </p:txBody>
          </p:sp>
        </p:grpSp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798" y="1428"/>
              <a:ext cx="1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3444" y="1422"/>
              <a:ext cx="1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grpSp>
          <p:nvGrpSpPr>
            <p:cNvPr id="10" name="Group 22"/>
            <p:cNvGrpSpPr>
              <a:grpSpLocks/>
            </p:cNvGrpSpPr>
            <p:nvPr/>
          </p:nvGrpSpPr>
          <p:grpSpPr bwMode="auto">
            <a:xfrm>
              <a:off x="2382" y="1344"/>
              <a:ext cx="288" cy="162"/>
              <a:chOff x="1056" y="1614"/>
              <a:chExt cx="288" cy="162"/>
            </a:xfrm>
          </p:grpSpPr>
          <p:sp>
            <p:nvSpPr>
              <p:cNvPr id="20" name="Rectangle 23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21" name="Rectangle 24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ar-EG"/>
              </a:p>
            </p:txBody>
          </p:sp>
        </p:grpSp>
        <p:grpSp>
          <p:nvGrpSpPr>
            <p:cNvPr id="11" name="Group 25"/>
            <p:cNvGrpSpPr>
              <a:grpSpLocks/>
            </p:cNvGrpSpPr>
            <p:nvPr/>
          </p:nvGrpSpPr>
          <p:grpSpPr bwMode="auto">
            <a:xfrm flipH="1">
              <a:off x="2838" y="1344"/>
              <a:ext cx="288" cy="162"/>
              <a:chOff x="1056" y="1614"/>
              <a:chExt cx="288" cy="162"/>
            </a:xfrm>
          </p:grpSpPr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19" name="Rectangle 27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ar-EG"/>
              </a:p>
            </p:txBody>
          </p:sp>
        </p:grpSp>
        <p:grpSp>
          <p:nvGrpSpPr>
            <p:cNvPr id="12" name="Group 28"/>
            <p:cNvGrpSpPr>
              <a:grpSpLocks/>
            </p:cNvGrpSpPr>
            <p:nvPr/>
          </p:nvGrpSpPr>
          <p:grpSpPr bwMode="auto">
            <a:xfrm flipH="1">
              <a:off x="3822" y="1140"/>
              <a:ext cx="288" cy="162"/>
              <a:chOff x="1056" y="1614"/>
              <a:chExt cx="288" cy="162"/>
            </a:xfrm>
          </p:grpSpPr>
          <p:sp>
            <p:nvSpPr>
              <p:cNvPr id="16" name="Rectangle 29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17" name="Rectangle 30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ar-EG"/>
              </a:p>
            </p:txBody>
          </p:sp>
        </p:grpSp>
        <p:grpSp>
          <p:nvGrpSpPr>
            <p:cNvPr id="13" name="Group 31"/>
            <p:cNvGrpSpPr>
              <a:grpSpLocks/>
            </p:cNvGrpSpPr>
            <p:nvPr/>
          </p:nvGrpSpPr>
          <p:grpSpPr bwMode="auto">
            <a:xfrm flipH="1">
              <a:off x="4248" y="1140"/>
              <a:ext cx="288" cy="162"/>
              <a:chOff x="1056" y="1614"/>
              <a:chExt cx="288" cy="162"/>
            </a:xfrm>
          </p:grpSpPr>
          <p:sp>
            <p:nvSpPr>
              <p:cNvPr id="14" name="Rectangle 32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15" name="Rectangle 33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ar-E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414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Deadlock Characterization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Characterization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Deadlock can arise if four conditions hold simultaneously.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Mutual exclusion</a:t>
            </a:r>
            <a:r>
              <a:rPr lang="en-US" dirty="0" smtClean="0"/>
              <a:t>: only one process at a time can use a resource.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Hold and wait</a:t>
            </a:r>
            <a:r>
              <a:rPr lang="en-US" dirty="0" smtClean="0"/>
              <a:t>: a process holding at least one resource is waiting to acquire additional resources held by other processes.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No preemption</a:t>
            </a:r>
            <a:r>
              <a:rPr lang="en-US" dirty="0" smtClean="0"/>
              <a:t>: a resource can be released only voluntarily by the process holding it, after that process has completed its task.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Circular wait</a:t>
            </a:r>
            <a:r>
              <a:rPr lang="en-US" dirty="0" smtClean="0"/>
              <a:t>: there exists a set {P0, P1, …, P0} of waiting processes such that P0 is waiting for a resource that is held by P1, P1 is waiting for a resource that is held by P2, …, </a:t>
            </a:r>
            <a:r>
              <a:rPr lang="en-US" dirty="0" err="1" smtClean="0"/>
              <a:t>Pn</a:t>
            </a:r>
            <a:r>
              <a:rPr lang="en-US" dirty="0" smtClean="0"/>
              <a:t>–1 is waiting for a resource that is held by </a:t>
            </a:r>
            <a:r>
              <a:rPr lang="en-US" dirty="0" err="1" smtClean="0"/>
              <a:t>Pn</a:t>
            </a:r>
            <a:r>
              <a:rPr lang="en-US" dirty="0" smtClean="0"/>
              <a:t>, and P0 is waiting for a resource that is held by P0</a:t>
            </a:r>
          </a:p>
        </p:txBody>
      </p:sp>
    </p:spTree>
    <p:extLst>
      <p:ext uri="{BB962C8B-B14F-4D97-AF65-F5344CB8AC3E}">
        <p14:creationId xmlns:p14="http://schemas.microsoft.com/office/powerpoint/2010/main" val="81701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nstantia"/>
        <a:ea typeface="DejaVu Sans"/>
        <a:cs typeface="DejaVu Sans"/>
      </a:majorFont>
      <a:minorFont>
        <a:latin typeface="Constanti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nstantia"/>
        <a:ea typeface="DejaVu Sans"/>
        <a:cs typeface="DejaVu Sans"/>
      </a:majorFont>
      <a:minorFont>
        <a:latin typeface="Constanti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</TotalTime>
  <Words>652</Words>
  <Application>Microsoft Office PowerPoint</Application>
  <PresentationFormat>On-screen Show (4:3)</PresentationFormat>
  <Paragraphs>97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Arial Rounded MT Bold</vt:lpstr>
      <vt:lpstr>Berlin Sans FB</vt:lpstr>
      <vt:lpstr>Calibri</vt:lpstr>
      <vt:lpstr>Constantia</vt:lpstr>
      <vt:lpstr>DejaVu Sans</vt:lpstr>
      <vt:lpstr>Times Bold Italic</vt:lpstr>
      <vt:lpstr>Times New Roman</vt:lpstr>
      <vt:lpstr>1_Office Theme</vt:lpstr>
      <vt:lpstr>2_Office Theme</vt:lpstr>
      <vt:lpstr>Computer Operating System Concepts</vt:lpstr>
      <vt:lpstr>Deadlocks</vt:lpstr>
      <vt:lpstr>Table of Content</vt:lpstr>
      <vt:lpstr>introduction</vt:lpstr>
      <vt:lpstr>Is this Deadlock?</vt:lpstr>
      <vt:lpstr>The Deadlock Problem</vt:lpstr>
      <vt:lpstr>Bridge Crossing Example</vt:lpstr>
      <vt:lpstr>Deadlock Characterization</vt:lpstr>
      <vt:lpstr>Deadlock Characterization</vt:lpstr>
      <vt:lpstr>Resource-Allocation Graph</vt:lpstr>
      <vt:lpstr>Example of a Resource Allocation Graph</vt:lpstr>
      <vt:lpstr>Resource Allocation Graph With A Deadlock</vt:lpstr>
      <vt:lpstr>Resource Allocation Graph With A Cycle But No Deadlock</vt:lpstr>
      <vt:lpstr>Basic Facts</vt:lpstr>
      <vt:lpstr>Methods for Handling Deadlocks</vt:lpstr>
      <vt:lpstr>Methods for Handling Deadlocks</vt:lpstr>
      <vt:lpstr>Deadlock Prevention</vt:lpstr>
      <vt:lpstr>Deadlock Prevention</vt:lpstr>
      <vt:lpstr>Deadlock Prevention Cont’d</vt:lpstr>
      <vt:lpstr>Recovery from Deadlock</vt:lpstr>
      <vt:lpstr>Recovery from Deadlock</vt:lpstr>
      <vt:lpstr>Recovery from Deadlock: Resource Preemption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Bahaa E. Aly</dc:creator>
  <cp:lastModifiedBy>Ahmed Mamdoh</cp:lastModifiedBy>
  <cp:revision>146</cp:revision>
  <dcterms:created xsi:type="dcterms:W3CDTF">2013-07-11T06:16:10Z</dcterms:created>
  <dcterms:modified xsi:type="dcterms:W3CDTF">2014-10-15T20:34:40Z</dcterms:modified>
</cp:coreProperties>
</file>