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1"/>
  </p:notesMasterIdLst>
  <p:sldIdLst>
    <p:sldId id="265" r:id="rId3"/>
    <p:sldId id="279" r:id="rId4"/>
    <p:sldId id="309" r:id="rId5"/>
    <p:sldId id="342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313" r:id="rId14"/>
    <p:sldId id="343" r:id="rId15"/>
    <p:sldId id="318" r:id="rId16"/>
    <p:sldId id="319" r:id="rId17"/>
    <p:sldId id="346" r:id="rId18"/>
    <p:sldId id="321" r:id="rId19"/>
    <p:sldId id="344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45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15" autoAdjust="0"/>
    <p:restoredTop sz="82712" autoAdjust="0"/>
  </p:normalViewPr>
  <p:slideViewPr>
    <p:cSldViewPr>
      <p:cViewPr varScale="1">
        <p:scale>
          <a:sx n="74" d="100"/>
          <a:sy n="74" d="100"/>
        </p:scale>
        <p:origin x="115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22EF98A-D47D-431E-B422-1C99676DA92B}" type="datetimeFigureOut">
              <a:rPr lang="ar-EG" smtClean="0"/>
              <a:pPr/>
              <a:t>07/12/1435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CDD8817-D1FE-455F-97D6-941FC32FE4C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972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9250F-F1A2-471E-9600-D5B4AD4409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0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CPU and controllers execute concurrently, competing for memory cycles.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CDA0-9801-442D-84E9-DA7BF7288080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143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algn="l" rtl="0" eaLnBrk="1" hangingPunct="1">
              <a:defRPr/>
            </a:pPr>
            <a:r>
              <a:rPr lang="en-US" dirty="0" smtClean="0">
                <a:cs typeface="Arial" pitchFamily="34" charset="0"/>
              </a:rPr>
              <a:t>EIDE</a:t>
            </a:r>
          </a:p>
          <a:p>
            <a:pPr marL="914400" lvl="1" indent="-457200" algn="l" rtl="0" eaLnBrk="1" hangingPunct="1">
              <a:defRPr/>
            </a:pPr>
            <a:r>
              <a:rPr lang="en-US" dirty="0" smtClean="0">
                <a:cs typeface="Arial" pitchFamily="34" charset="0"/>
              </a:rPr>
              <a:t>ATA</a:t>
            </a:r>
          </a:p>
          <a:p>
            <a:pPr marL="914400" lvl="1" indent="-457200" algn="l" rtl="0" eaLnBrk="1" hangingPunct="1">
              <a:defRPr/>
            </a:pPr>
            <a:r>
              <a:rPr lang="en-US" dirty="0" smtClean="0">
                <a:cs typeface="Arial" pitchFamily="34" charset="0"/>
              </a:rPr>
              <a:t>SCSI</a:t>
            </a:r>
          </a:p>
          <a:p>
            <a:pPr marL="914400" lvl="1" indent="-457200" algn="l" rtl="0" eaLnBrk="1" hangingPunct="1">
              <a:defRPr/>
            </a:pPr>
            <a:r>
              <a:rPr lang="en-US" dirty="0" smtClean="0">
                <a:cs typeface="Arial" pitchFamily="34" charset="0"/>
              </a:rPr>
              <a:t>SATA</a:t>
            </a:r>
          </a:p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CDA0-9801-442D-84E9-DA7BF7288080}" type="slidenum">
              <a:rPr lang="ar-EG" smtClean="0"/>
              <a:t>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2989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191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47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-107950"/>
            <a:ext cx="2074863" cy="6354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-107950"/>
            <a:ext cx="6076950" cy="6354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4852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4656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354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394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4037013" cy="434181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905000"/>
            <a:ext cx="4038600" cy="434181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3949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6094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39499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303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>
                <a:latin typeface="Berlin Sans FB" panose="020E0602020502020306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Berlin Sans FB" panose="020E0602020502020306" pitchFamily="34" charset="0"/>
              </a:defRPr>
            </a:lvl1pPr>
            <a:lvl2pPr>
              <a:defRPr sz="2800">
                <a:latin typeface="Berlin Sans FB" panose="020E0602020502020306" pitchFamily="34" charset="0"/>
              </a:defRPr>
            </a:lvl2pPr>
            <a:lvl3pPr>
              <a:defRPr sz="2400">
                <a:latin typeface="Berlin Sans FB" panose="020E0602020502020306" pitchFamily="34" charset="0"/>
              </a:defRPr>
            </a:lvl3pPr>
            <a:lvl4pPr>
              <a:defRPr sz="2000">
                <a:latin typeface="Berlin Sans FB" panose="020E0602020502020306" pitchFamily="34" charset="0"/>
              </a:defRPr>
            </a:lvl4pPr>
            <a:lvl5pPr>
              <a:defRPr sz="2000">
                <a:latin typeface="Berlin Sans FB" panose="020E0602020502020306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Berlin Sans FB" panose="020E0602020502020306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03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42373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8582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83673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-107950"/>
            <a:ext cx="2074863" cy="6354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-107950"/>
            <a:ext cx="6076950" cy="6354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9565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319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4037013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905000"/>
            <a:ext cx="40386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434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40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5115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90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968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42976" y="263287"/>
            <a:ext cx="609600" cy="808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-32" y="1166790"/>
            <a:ext cx="278608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Information Technology Institute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76547" y="179373"/>
            <a:ext cx="5181601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05000"/>
            <a:ext cx="8228013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143108" y="6524976"/>
            <a:ext cx="67866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 smtClean="0">
                <a:solidFill>
                  <a:schemeClr val="tx1">
                    <a:tint val="75000"/>
                  </a:schemeClr>
                </a:solidFill>
                <a:latin typeface="Arial Rounded MT Bold" pitchFamily="34" charset="0"/>
              </a:rPr>
              <a:t>© Copyright Information Technology Institute  - 2013</a:t>
            </a:r>
          </a:p>
        </p:txBody>
      </p:sp>
    </p:spTree>
    <p:extLst>
      <p:ext uri="{BB962C8B-B14F-4D97-AF65-F5344CB8AC3E}">
        <p14:creationId xmlns:p14="http://schemas.microsoft.com/office/powerpoint/2010/main" val="28984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63252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381000" cy="26193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97871DF-B0A7-4A99-BED3-D3451CE92627}" type="slidenum">
              <a:rPr lang="en-US" sz="1100">
                <a:solidFill>
                  <a:srgbClr val="000000"/>
                </a:solidFill>
                <a:cs typeface="Arial" pitchFamily="34" charset="0"/>
              </a:rPr>
              <a:pPr algn="ctr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-107950"/>
            <a:ext cx="77708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05000"/>
            <a:ext cx="8228013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928794" y="6382100"/>
            <a:ext cx="67866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 smtClean="0">
                <a:solidFill>
                  <a:schemeClr val="tx1">
                    <a:tint val="75000"/>
                  </a:schemeClr>
                </a:solidFill>
                <a:latin typeface="Arial Rounded MT Bold" pitchFamily="34" charset="0"/>
              </a:rPr>
              <a:t>© Copyright Information Technology Institute  - 2013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9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63252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442" y="3173421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Computer Operating System Concepts</a:t>
            </a:r>
            <a:endParaRPr lang="en-US" dirty="0">
              <a:solidFill>
                <a:srgbClr val="5C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70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Interrupt Handling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algn="l" rtl="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CPU is interrupted</a:t>
            </a:r>
          </a:p>
          <a:p>
            <a:pPr marL="609600" indent="-609600" algn="l" rtl="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CPU stops current process</a:t>
            </a:r>
          </a:p>
          <a:p>
            <a:pPr marL="609600" indent="-609600" algn="l" rtl="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CPU transfers execution to a fixed location</a:t>
            </a:r>
          </a:p>
          <a:p>
            <a:pPr marL="609600" indent="-609600" algn="l" rtl="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CPU executes interrupt service routine</a:t>
            </a:r>
          </a:p>
          <a:p>
            <a:pPr marL="609600" indent="-609600" algn="l" rtl="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/>
              <a:t>CPU resumes process</a:t>
            </a:r>
          </a:p>
          <a:p>
            <a:pPr marL="609600" indent="-609600" algn="l" rtl="0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dirty="0"/>
          </a:p>
          <a:p>
            <a:pPr algn="l" rtl="0">
              <a:lnSpc>
                <a:spcPct val="90000"/>
              </a:lnSpc>
              <a:defRPr/>
            </a:pPr>
            <a:r>
              <a:rPr lang="en-US" dirty="0" smtClean="0"/>
              <a:t>Notes:</a:t>
            </a:r>
          </a:p>
          <a:p>
            <a:pPr lvl="1" algn="l" rtl="0">
              <a:lnSpc>
                <a:spcPct val="90000"/>
              </a:lnSpc>
              <a:defRPr/>
            </a:pPr>
            <a:r>
              <a:rPr lang="en-US" dirty="0" smtClean="0"/>
              <a:t>Interrupts </a:t>
            </a:r>
            <a:r>
              <a:rPr lang="en-US" dirty="0"/>
              <a:t>must be handled </a:t>
            </a:r>
            <a:r>
              <a:rPr lang="en-US" dirty="0" smtClean="0"/>
              <a:t>quickly</a:t>
            </a:r>
          </a:p>
          <a:p>
            <a:pPr lvl="1" algn="l" rtl="0">
              <a:lnSpc>
                <a:spcPct val="90000"/>
              </a:lnSpc>
              <a:defRPr/>
            </a:pPr>
            <a:r>
              <a:rPr lang="en-US" dirty="0" smtClean="0"/>
              <a:t>Interrupted </a:t>
            </a:r>
            <a:r>
              <a:rPr lang="en-US" dirty="0"/>
              <a:t>process information must be stored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7189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Interrupt </a:t>
            </a:r>
            <a:r>
              <a:rPr lang="en-US" dirty="0"/>
              <a:t>Handling Mechanisms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defRPr/>
            </a:pPr>
            <a:r>
              <a:rPr lang="en-US" dirty="0" smtClean="0"/>
              <a:t>Generic</a:t>
            </a:r>
            <a:endParaRPr lang="en-US" dirty="0"/>
          </a:p>
          <a:p>
            <a:pPr marL="914400" lvl="1" indent="-457200" algn="l" rtl="0">
              <a:defRPr/>
            </a:pPr>
            <a:r>
              <a:rPr lang="en-US" dirty="0"/>
              <a:t>Examine interrupt information and calls Specific routine</a:t>
            </a:r>
          </a:p>
          <a:p>
            <a:pPr marL="457200" lvl="1" indent="0" algn="l" rtl="0">
              <a:buNone/>
              <a:defRPr/>
            </a:pPr>
            <a:endParaRPr lang="en-US" dirty="0"/>
          </a:p>
          <a:p>
            <a:pPr algn="l" rtl="0">
              <a:defRPr/>
            </a:pPr>
            <a:r>
              <a:rPr lang="en-US" dirty="0"/>
              <a:t>Interrupt vector</a:t>
            </a:r>
          </a:p>
          <a:p>
            <a:pPr marL="914400" lvl="1" indent="-457200" algn="l" rtl="0">
              <a:defRPr/>
            </a:pPr>
            <a:r>
              <a:rPr lang="en-US" dirty="0"/>
              <a:t>Table of pointers to interrupt routines for various devices</a:t>
            </a:r>
          </a:p>
          <a:p>
            <a:pPr marL="914400" lvl="1" indent="-457200" algn="l" rtl="0">
              <a:defRPr/>
            </a:pPr>
            <a:r>
              <a:rPr lang="en-US" dirty="0"/>
              <a:t>Applied in Unix &amp; DOS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027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Computer System Startup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algn="l" rtl="0">
              <a:buFont typeface="Wingdings" pitchFamily="2" charset="2"/>
              <a:buAutoNum type="arabicPeriod"/>
              <a:defRPr/>
            </a:pPr>
            <a:r>
              <a:rPr lang="en-US" dirty="0">
                <a:cs typeface="Arial" pitchFamily="34" charset="0"/>
              </a:rPr>
              <a:t>Power up</a:t>
            </a:r>
          </a:p>
          <a:p>
            <a:pPr marL="609600" indent="-609600" algn="l" rtl="0">
              <a:buFont typeface="Wingdings" pitchFamily="2" charset="2"/>
              <a:buAutoNum type="arabicPeriod"/>
              <a:defRPr/>
            </a:pPr>
            <a:r>
              <a:rPr lang="en-US" dirty="0">
                <a:cs typeface="Arial" pitchFamily="34" charset="0"/>
              </a:rPr>
              <a:t>Initial program: </a:t>
            </a:r>
            <a:r>
              <a:rPr lang="en-US" dirty="0" smtClean="0">
                <a:cs typeface="Arial" pitchFamily="34" charset="0"/>
              </a:rPr>
              <a:t>bootstrap</a:t>
            </a:r>
          </a:p>
          <a:p>
            <a:pPr marL="914400" lvl="1" indent="-457200" algn="l" rtl="0">
              <a:defRPr/>
            </a:pPr>
            <a:r>
              <a:rPr lang="en-US" dirty="0">
                <a:cs typeface="Arial" pitchFamily="34" charset="0"/>
              </a:rPr>
              <a:t>Stored in ROM</a:t>
            </a:r>
          </a:p>
          <a:p>
            <a:pPr marL="914400" lvl="1" indent="-457200" algn="l" rtl="0">
              <a:defRPr/>
            </a:pPr>
            <a:r>
              <a:rPr lang="en-US" dirty="0" smtClean="0">
                <a:cs typeface="Arial" pitchFamily="34" charset="0"/>
              </a:rPr>
              <a:t>Initialize</a:t>
            </a:r>
            <a:r>
              <a:rPr lang="en-US" dirty="0">
                <a:cs typeface="Arial" pitchFamily="34" charset="0"/>
              </a:rPr>
              <a:t>:</a:t>
            </a:r>
          </a:p>
          <a:p>
            <a:pPr marL="1295400" lvl="2" indent="-381000" algn="l" rtl="0">
              <a:buFont typeface="Wingdings" pitchFamily="2" charset="2"/>
              <a:buAutoNum type="arabicPeriod"/>
              <a:defRPr/>
            </a:pPr>
            <a:r>
              <a:rPr lang="en-US" dirty="0">
                <a:cs typeface="Arial" pitchFamily="34" charset="0"/>
              </a:rPr>
              <a:t>CPU registers</a:t>
            </a:r>
          </a:p>
          <a:p>
            <a:pPr marL="1295400" lvl="2" indent="-381000" algn="l" rtl="0">
              <a:buFont typeface="Wingdings" pitchFamily="2" charset="2"/>
              <a:buAutoNum type="arabicPeriod"/>
              <a:defRPr/>
            </a:pPr>
            <a:r>
              <a:rPr lang="en-US" dirty="0">
                <a:cs typeface="Arial" pitchFamily="34" charset="0"/>
              </a:rPr>
              <a:t>Device controllers</a:t>
            </a:r>
          </a:p>
          <a:p>
            <a:pPr marL="1295400" lvl="2" indent="-381000" algn="l" rtl="0">
              <a:buFont typeface="Wingdings" pitchFamily="2" charset="2"/>
              <a:buAutoNum type="arabicPeriod"/>
              <a:defRPr/>
            </a:pPr>
            <a:r>
              <a:rPr lang="en-US" dirty="0">
                <a:cs typeface="Arial" pitchFamily="34" charset="0"/>
              </a:rPr>
              <a:t>Memory contents</a:t>
            </a:r>
          </a:p>
          <a:p>
            <a:pPr marL="1295400" lvl="2" indent="-381000" algn="l" rtl="0">
              <a:buFont typeface="Wingdings" pitchFamily="2" charset="2"/>
              <a:buAutoNum type="arabicPeriod"/>
              <a:defRPr/>
            </a:pPr>
            <a:r>
              <a:rPr lang="en-US" dirty="0">
                <a:cs typeface="Arial" pitchFamily="34" charset="0"/>
              </a:rPr>
              <a:t>Load the operating system (kernel)</a:t>
            </a:r>
          </a:p>
          <a:p>
            <a:pPr marL="609600" indent="-609600" algn="l" rtl="0">
              <a:buFont typeface="Wingdings" pitchFamily="2" charset="2"/>
              <a:buAutoNum type="arabicPeriod"/>
              <a:defRPr/>
            </a:pPr>
            <a:r>
              <a:rPr lang="en-US" dirty="0">
                <a:cs typeface="Arial" pitchFamily="34" charset="0"/>
              </a:rPr>
              <a:t>Kernel starts the first process, </a:t>
            </a:r>
            <a:r>
              <a:rPr lang="en-US" dirty="0" err="1">
                <a:cs typeface="Arial" pitchFamily="34" charset="0"/>
              </a:rPr>
              <a:t>init</a:t>
            </a:r>
            <a:endParaRPr lang="en-US" dirty="0">
              <a:cs typeface="Arial" pitchFamily="34" charset="0"/>
            </a:endParaRPr>
          </a:p>
          <a:p>
            <a:pPr marL="609600" indent="-609600" algn="l" rtl="0">
              <a:buFont typeface="Wingdings" pitchFamily="2" charset="2"/>
              <a:buAutoNum type="arabicPeriod"/>
              <a:defRPr/>
            </a:pPr>
            <a:r>
              <a:rPr lang="en-US" dirty="0" err="1">
                <a:cs typeface="Arial" pitchFamily="34" charset="0"/>
              </a:rPr>
              <a:t>Init</a:t>
            </a:r>
            <a:r>
              <a:rPr lang="en-US" dirty="0">
                <a:cs typeface="Arial" pitchFamily="34" charset="0"/>
              </a:rPr>
              <a:t> waits for an event (interrupt) to occur</a:t>
            </a:r>
          </a:p>
          <a:p>
            <a:pPr algn="l" rtl="0"/>
            <a:endParaRPr lang="ar-EG" dirty="0"/>
          </a:p>
        </p:txBody>
      </p:sp>
      <p:pic>
        <p:nvPicPr>
          <p:cNvPr id="1026" name="Picture 2" descr="https://encrypted-tbn0.gstatic.com/images?q=tbn:ANd9GcR8rOuMVdf8nvRMrIOI4FcpDKG6DG0tao_fqNI15dhzXk0q41Y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23" y="2132856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44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I/O Structure 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059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I/O Structure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dirty="0">
                <a:cs typeface="Arial" pitchFamily="34" charset="0"/>
              </a:rPr>
              <a:t>Controllers:</a:t>
            </a:r>
          </a:p>
          <a:p>
            <a:pPr lvl="1" algn="l" rtl="0">
              <a:defRPr/>
            </a:pPr>
            <a:r>
              <a:rPr lang="en-US" dirty="0">
                <a:cs typeface="Arial" pitchFamily="34" charset="0"/>
              </a:rPr>
              <a:t>Is in charge of a specific type of device</a:t>
            </a:r>
          </a:p>
          <a:p>
            <a:pPr lvl="1" algn="l" rtl="0">
              <a:defRPr/>
            </a:pPr>
            <a:r>
              <a:rPr lang="en-US" dirty="0">
                <a:cs typeface="Arial" pitchFamily="34" charset="0"/>
              </a:rPr>
              <a:t>Moves data between device and local buffer</a:t>
            </a:r>
          </a:p>
          <a:p>
            <a:pPr lvl="1" algn="l" rtl="0">
              <a:defRPr/>
            </a:pPr>
            <a:r>
              <a:rPr lang="en-US" dirty="0">
                <a:cs typeface="Arial" pitchFamily="34" charset="0"/>
              </a:rPr>
              <a:t>A controller may have more than one device</a:t>
            </a:r>
          </a:p>
          <a:p>
            <a:pPr lvl="1" algn="l" rtl="0">
              <a:defRPr/>
            </a:pPr>
            <a:r>
              <a:rPr lang="en-US" dirty="0">
                <a:cs typeface="Arial" pitchFamily="34" charset="0"/>
              </a:rPr>
              <a:t>Buffer size varies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4927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Two I/O Methods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6"/>
            <a:ext cx="8228013" cy="5040560"/>
          </a:xfrm>
        </p:spPr>
        <p:txBody>
          <a:bodyPr/>
          <a:lstStyle/>
          <a:p>
            <a:pPr algn="l" rtl="0">
              <a:defRPr/>
            </a:pPr>
            <a:r>
              <a:rPr lang="en-US" dirty="0"/>
              <a:t>Synchronous I/O:</a:t>
            </a:r>
          </a:p>
          <a:p>
            <a:pPr lvl="1" algn="l" rtl="0">
              <a:defRPr/>
            </a:pPr>
            <a:r>
              <a:rPr lang="en-US" sz="2400" dirty="0"/>
              <a:t>Process request I/O operation</a:t>
            </a:r>
          </a:p>
          <a:p>
            <a:pPr lvl="1" algn="l" rtl="0">
              <a:defRPr/>
            </a:pPr>
            <a:r>
              <a:rPr lang="en-US" sz="2400" dirty="0"/>
              <a:t>I/O operation is started</a:t>
            </a:r>
          </a:p>
          <a:p>
            <a:pPr lvl="1" algn="l" rtl="0">
              <a:defRPr/>
            </a:pPr>
            <a:r>
              <a:rPr lang="en-US" sz="2400" dirty="0"/>
              <a:t>I/O Operation is complete</a:t>
            </a:r>
          </a:p>
          <a:p>
            <a:pPr lvl="1" algn="l" rtl="0">
              <a:defRPr/>
            </a:pPr>
            <a:r>
              <a:rPr lang="en-US" sz="2400" dirty="0"/>
              <a:t>Control is returned to the user </a:t>
            </a:r>
            <a:r>
              <a:rPr lang="en-US" sz="2400" dirty="0" smtClean="0"/>
              <a:t>process</a:t>
            </a:r>
            <a:endParaRPr lang="en-US" sz="2400" dirty="0"/>
          </a:p>
          <a:p>
            <a:pPr algn="l" rtl="0">
              <a:defRPr/>
            </a:pPr>
            <a:r>
              <a:rPr lang="en-US" dirty="0"/>
              <a:t>Asynchronous I/O:</a:t>
            </a:r>
          </a:p>
          <a:p>
            <a:pPr lvl="1" algn="l" rtl="0">
              <a:defRPr/>
            </a:pPr>
            <a:r>
              <a:rPr lang="en-US" sz="2400" dirty="0"/>
              <a:t>Process Request I/O operation</a:t>
            </a:r>
          </a:p>
          <a:p>
            <a:pPr lvl="1" algn="l" rtl="0">
              <a:defRPr/>
            </a:pPr>
            <a:r>
              <a:rPr lang="en-US" sz="2400" dirty="0"/>
              <a:t>I/O operation is started</a:t>
            </a:r>
          </a:p>
          <a:p>
            <a:pPr lvl="1" algn="l" rtl="0">
              <a:defRPr/>
            </a:pPr>
            <a:r>
              <a:rPr lang="en-US" sz="2400" dirty="0"/>
              <a:t>Control is returned immediately to the user process</a:t>
            </a:r>
          </a:p>
          <a:p>
            <a:pPr lvl="1" algn="l" rtl="0">
              <a:defRPr/>
            </a:pPr>
            <a:r>
              <a:rPr lang="en-US" sz="2400" dirty="0"/>
              <a:t>I/O continues while system operations </a:t>
            </a:r>
            <a:r>
              <a:rPr lang="en-US" sz="2400" dirty="0" smtClean="0"/>
              <a:t>occur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78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Device Status Table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>
                <a:cs typeface="Arial" pitchFamily="34" charset="0"/>
              </a:rPr>
              <a:t>The </a:t>
            </a:r>
            <a:r>
              <a:rPr lang="en-US" dirty="0">
                <a:cs typeface="Arial" pitchFamily="34" charset="0"/>
              </a:rPr>
              <a:t>operating system uses a table containing an entry for each I/O </a:t>
            </a:r>
            <a:r>
              <a:rPr lang="en-US" dirty="0" smtClean="0">
                <a:cs typeface="Arial" pitchFamily="34" charset="0"/>
              </a:rPr>
              <a:t>device</a:t>
            </a:r>
          </a:p>
          <a:p>
            <a:pPr lvl="1">
              <a:defRPr/>
            </a:pPr>
            <a:r>
              <a:rPr lang="en-US" dirty="0">
                <a:cs typeface="Arial" pitchFamily="34" charset="0"/>
              </a:rPr>
              <a:t>Each table entry indicates the device's type, address, and state (not functioning, idle, or busy</a:t>
            </a:r>
            <a:r>
              <a:rPr lang="en-US" dirty="0" smtClean="0">
                <a:cs typeface="Arial" pitchFamily="34" charset="0"/>
              </a:rPr>
              <a:t>)</a:t>
            </a:r>
          </a:p>
          <a:p>
            <a:pPr lvl="1">
              <a:defRPr/>
            </a:pPr>
            <a:r>
              <a:rPr lang="en-US" dirty="0">
                <a:cs typeface="Arial" pitchFamily="34" charset="0"/>
              </a:rPr>
              <a:t>If the device is busy with a request, the type of request and other parameters will be stored in the table </a:t>
            </a:r>
            <a:r>
              <a:rPr lang="en-US" dirty="0" smtClean="0">
                <a:cs typeface="Arial" pitchFamily="34" charset="0"/>
              </a:rPr>
              <a:t>entry for that process</a:t>
            </a:r>
          </a:p>
          <a:p>
            <a:pPr lvl="1">
              <a:defRPr/>
            </a:pP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The </a:t>
            </a:r>
            <a:r>
              <a:rPr lang="en-US" dirty="0">
                <a:cs typeface="Arial" pitchFamily="34" charset="0"/>
              </a:rPr>
              <a:t>operating system will also maintain a wait queue-a list of waiting requests-for each I/O device.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290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Direct Memory Access Structure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Used for high-speed I/O devices able to transmit information at close to memory speeds.</a:t>
            </a:r>
          </a:p>
          <a:p>
            <a:pPr algn="l" rtl="0"/>
            <a:r>
              <a:rPr lang="en-US" dirty="0" smtClean="0"/>
              <a:t>Device controller transfers blocks of data from buffer storage directly to main memory without CPU intervention.</a:t>
            </a:r>
          </a:p>
          <a:p>
            <a:pPr algn="l" rtl="0"/>
            <a:r>
              <a:rPr lang="en-US" dirty="0" smtClean="0"/>
              <a:t>Only one interrupt is generated per block, rather than the one interrupt per byte.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3404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Storage Structure</a:t>
            </a:r>
            <a:br>
              <a:rPr lang="en-US" dirty="0">
                <a:solidFill>
                  <a:schemeClr val="tx1"/>
                </a:solidFill>
                <a:cs typeface="Arial" pitchFamily="34" charset="0"/>
              </a:rPr>
            </a:b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665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Storage Structure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Main </a:t>
            </a:r>
            <a:r>
              <a:rPr lang="en-US" dirty="0" smtClean="0"/>
              <a:t>memory</a:t>
            </a:r>
          </a:p>
          <a:p>
            <a:pPr lvl="1" algn="l" rtl="0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large storage media that the </a:t>
            </a:r>
            <a:r>
              <a:rPr lang="en-US" dirty="0" smtClean="0"/>
              <a:t>CPU can </a:t>
            </a:r>
            <a:r>
              <a:rPr lang="en-US" dirty="0"/>
              <a:t>access directly.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endParaRPr lang="en-US" dirty="0" smtClean="0"/>
          </a:p>
          <a:p>
            <a:pPr algn="l" rtl="0"/>
            <a:r>
              <a:rPr lang="en-US" dirty="0" smtClean="0"/>
              <a:t>Secondary storage</a:t>
            </a:r>
          </a:p>
          <a:p>
            <a:pPr lvl="1" algn="l" rtl="0"/>
            <a:r>
              <a:rPr lang="en-US" dirty="0"/>
              <a:t>E</a:t>
            </a:r>
            <a:r>
              <a:rPr lang="en-US" dirty="0" smtClean="0"/>
              <a:t>xtension </a:t>
            </a:r>
            <a:r>
              <a:rPr lang="en-US" dirty="0"/>
              <a:t>of main memory </a:t>
            </a:r>
            <a:r>
              <a:rPr lang="en-US" dirty="0" smtClean="0"/>
              <a:t>that provides </a:t>
            </a:r>
            <a:r>
              <a:rPr lang="en-US" dirty="0"/>
              <a:t>large nonvolatile storage capacity.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2991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Computer System Structure</a:t>
            </a:r>
            <a:endParaRPr lang="ar-EG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Two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175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Storage-Device </a:t>
            </a:r>
            <a:r>
              <a:rPr lang="en-US" dirty="0"/>
              <a:t>Hierarchy</a:t>
            </a:r>
            <a:endParaRPr lang="ar-E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8574"/>
            <a:ext cx="5904656" cy="489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Difference of Storage </a:t>
            </a:r>
            <a:r>
              <a:rPr lang="en-US" dirty="0" smtClean="0"/>
              <a:t>Devices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dirty="0">
                <a:cs typeface="Arial" pitchFamily="34" charset="0"/>
              </a:rPr>
              <a:t>Speed</a:t>
            </a:r>
          </a:p>
          <a:p>
            <a:pPr algn="l" rtl="0">
              <a:defRPr/>
            </a:pPr>
            <a:r>
              <a:rPr lang="en-US" dirty="0">
                <a:cs typeface="Arial" pitchFamily="34" charset="0"/>
              </a:rPr>
              <a:t>Cost</a:t>
            </a:r>
          </a:p>
          <a:p>
            <a:pPr algn="l" rtl="0">
              <a:defRPr/>
            </a:pPr>
            <a:r>
              <a:rPr lang="en-US" dirty="0">
                <a:cs typeface="Arial" pitchFamily="34" charset="0"/>
              </a:rPr>
              <a:t>Capacity</a:t>
            </a:r>
          </a:p>
          <a:p>
            <a:pPr algn="l" rtl="0">
              <a:defRPr/>
            </a:pPr>
            <a:r>
              <a:rPr lang="en-US" dirty="0">
                <a:cs typeface="Arial" pitchFamily="34" charset="0"/>
              </a:rPr>
              <a:t>Volatility</a:t>
            </a:r>
          </a:p>
          <a:p>
            <a:pPr algn="l" rtl="0">
              <a:defRPr/>
            </a:pPr>
            <a:r>
              <a:rPr lang="en-US" dirty="0">
                <a:cs typeface="Arial" pitchFamily="34" charset="0"/>
              </a:rPr>
              <a:t>Reliability</a:t>
            </a:r>
          </a:p>
          <a:p>
            <a:pPr algn="l" rtl="0">
              <a:defRPr/>
            </a:pPr>
            <a:r>
              <a:rPr lang="en-US" dirty="0" smtClean="0">
                <a:cs typeface="Arial" pitchFamily="34" charset="0"/>
              </a:rPr>
              <a:t>Portability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RAM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92"/>
            <a:ext cx="8228013" cy="4896544"/>
          </a:xfrm>
        </p:spPr>
        <p:txBody>
          <a:bodyPr>
            <a:noAutofit/>
          </a:bodyPr>
          <a:lstStyle/>
          <a:p>
            <a:pPr algn="l" rtl="0">
              <a:lnSpc>
                <a:spcPct val="90000"/>
              </a:lnSpc>
              <a:defRPr/>
            </a:pPr>
            <a:r>
              <a:rPr lang="en-US" sz="2800" dirty="0">
                <a:cs typeface="Arial" pitchFamily="34" charset="0"/>
              </a:rPr>
              <a:t>Array of memory words</a:t>
            </a:r>
          </a:p>
          <a:p>
            <a:pPr algn="l" rtl="0">
              <a:lnSpc>
                <a:spcPct val="90000"/>
              </a:lnSpc>
              <a:defRPr/>
            </a:pPr>
            <a:endParaRPr lang="en-US" sz="2800" dirty="0">
              <a:cs typeface="Arial" pitchFamily="34" charset="0"/>
            </a:endParaRPr>
          </a:p>
          <a:p>
            <a:pPr algn="l" rtl="0">
              <a:lnSpc>
                <a:spcPct val="90000"/>
              </a:lnSpc>
              <a:defRPr/>
            </a:pPr>
            <a:r>
              <a:rPr lang="en-US" sz="2800" dirty="0">
                <a:cs typeface="Arial" pitchFamily="34" charset="0"/>
              </a:rPr>
              <a:t>Each byte has an address</a:t>
            </a:r>
          </a:p>
          <a:p>
            <a:pPr algn="l" rtl="0">
              <a:lnSpc>
                <a:spcPct val="90000"/>
              </a:lnSpc>
              <a:defRPr/>
            </a:pPr>
            <a:endParaRPr lang="en-US" sz="2800" dirty="0">
              <a:cs typeface="Arial" pitchFamily="34" charset="0"/>
            </a:endParaRPr>
          </a:p>
          <a:p>
            <a:pPr algn="l" rtl="0">
              <a:lnSpc>
                <a:spcPct val="90000"/>
              </a:lnSpc>
              <a:defRPr/>
            </a:pPr>
            <a:r>
              <a:rPr lang="en-US" sz="2800" dirty="0">
                <a:cs typeface="Arial" pitchFamily="34" charset="0"/>
              </a:rPr>
              <a:t>Memory Address:</a:t>
            </a:r>
          </a:p>
          <a:p>
            <a:pPr lvl="1" algn="l" rtl="0">
              <a:lnSpc>
                <a:spcPct val="90000"/>
              </a:lnSpc>
              <a:defRPr/>
            </a:pPr>
            <a:r>
              <a:rPr lang="en-US" sz="2000" dirty="0">
                <a:cs typeface="Arial" pitchFamily="34" charset="0"/>
              </a:rPr>
              <a:t>Physical</a:t>
            </a:r>
          </a:p>
          <a:p>
            <a:pPr lvl="1" algn="l" rtl="0">
              <a:lnSpc>
                <a:spcPct val="90000"/>
              </a:lnSpc>
              <a:defRPr/>
            </a:pPr>
            <a:r>
              <a:rPr lang="en-US" sz="2000" dirty="0">
                <a:cs typeface="Arial" pitchFamily="34" charset="0"/>
              </a:rPr>
              <a:t>Logical</a:t>
            </a:r>
          </a:p>
          <a:p>
            <a:pPr algn="l" rtl="0">
              <a:lnSpc>
                <a:spcPct val="90000"/>
              </a:lnSpc>
              <a:defRPr/>
            </a:pPr>
            <a:endParaRPr lang="en-US" sz="2800" dirty="0">
              <a:cs typeface="Arial" pitchFamily="34" charset="0"/>
            </a:endParaRPr>
          </a:p>
          <a:p>
            <a:pPr algn="l" rtl="0">
              <a:lnSpc>
                <a:spcPct val="90000"/>
              </a:lnSpc>
              <a:defRPr/>
            </a:pPr>
            <a:r>
              <a:rPr lang="en-US" sz="2800" dirty="0">
                <a:cs typeface="Arial" pitchFamily="34" charset="0"/>
              </a:rPr>
              <a:t>CPU Instructions:</a:t>
            </a:r>
          </a:p>
          <a:p>
            <a:pPr lvl="1" algn="l" rtl="0">
              <a:lnSpc>
                <a:spcPct val="90000"/>
              </a:lnSpc>
              <a:defRPr/>
            </a:pPr>
            <a:r>
              <a:rPr lang="en-US" sz="2000" dirty="0">
                <a:cs typeface="Arial" pitchFamily="34" charset="0"/>
              </a:rPr>
              <a:t>Load: moves a word from main memory to CPU register</a:t>
            </a:r>
          </a:p>
          <a:p>
            <a:pPr lvl="1" algn="l" rtl="0">
              <a:lnSpc>
                <a:spcPct val="90000"/>
              </a:lnSpc>
              <a:defRPr/>
            </a:pPr>
            <a:r>
              <a:rPr lang="en-US" sz="2000" dirty="0">
                <a:cs typeface="Arial" pitchFamily="34" charset="0"/>
              </a:rPr>
              <a:t>Store: move a word from CPU register to main </a:t>
            </a:r>
            <a:r>
              <a:rPr lang="en-US" sz="2000" dirty="0" smtClean="0">
                <a:cs typeface="Arial" pitchFamily="34" charset="0"/>
              </a:rPr>
              <a:t>memory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4" name="AutoShape 2" descr="data:image/jpeg;base64,/9j/4AAQSkZJRgABAQAAAQABAAD/2wCEAAkGBxITERQUERQVFhQWFxcYGRcXGBweIBoeGhYYHBwaHB0cHCghHBomHhcaITEiJS4rLi4uHh8zODMsNygtLisBCgoKDg0OGhAQGywmICQvLDQvLCwsLC43Ly0sLCwsLDQ0LCwsLywsLCwsLCwsLCwsLCwsLCwsLCwsLCwsLCwsLP/AABEIALYBFQMBIgACEQEDEQH/xAAcAAEAAgIDAQAAAAAAAAAAAAAABQYEBwECAwj/xABLEAACAQIEAwUEBgUJBQkBAAABAhEAAwQSITEFQVEGEyJhcQcygZEUQlKhscEjYnLR8CQzQ1OCkrLh8RUWwtLTRFSDk6Kjs8PiNP/EABgBAQEBAQEAAAAAAAAAAAAAAAACAQME/8QAKxEAAgIBAwIGAgEFAAAAAAAAAAECESEDEjFBUSIyYXGR8BOBoSNCscHh/9oADAMBAAIRAxEAPwDeNKUoBSlKAUpXBNACetar7Ue05u/7vAZGRJBuMJDt0XUeD9bny01Pf2u8XxBZMJbISxcTPccES6mQVPS3tP2pA2kHWbkAZU0X8fX91S32MScn6F5xfbfidhhnu2XDeITaIUDoJysRpvrUhwv2o4hmC3LFlurC53QH/mEgfEitaWkHIAD0rKwWDuX7i2rK5mY6DkOrE8gBuf4MJtdTq0jcGE9pOGYw9u6vmpt3F+BRyT8ql8N2zwL731Q9LoNv/GBPwrW3F+zFizbRbivcdhrc+kLbkjcBXQqFHKda8sB2SuOCLdy5agE+N7VxdNx+icEH+xFZvZlI3NhsZbuCbbo4/VYH8DXvWgjwO8WGW5hbrDUAkI+nlcW2w+dZ307iuH0ZMSkfYZ2H394tV+QzabvpWmcH7TMSuhuBjzFy2p/+NkP3VOYX2obZ7do+Ydk+50j763ejNrNlUqpYTt/hn3t3l88quPh3btUjhu12BcwMQino8ofk4FVuQpk5SvOzfVxKMrDqpBH3V6VpgpSlAKUpQClKUApSlAKUpQClKUApSlAKUpQClKUApSlAcM0b1pX2g9uvpjNhcI38m+u8x33UCf6L/F+z71z9qXDuIYiwtrBLmttPfKGVWfbKssQMm8idYHKRWmsXwTEWBOIw922OZdDl/vCRWN0jnLfKSjFEthOGYfuwpcW9ZOmWT1MgA+WtZf8Au6SvgNtx1iD/AHlmqhZ7r6hy/stH3AishS4IIuGf1gPxifvrh+zv41/b8E3f4HdBP6Ix+qwP46mJjlt51jXrBtEMrXFaByKkE7idNhGo3NeVjjeKX64b4nr0YNUjY7YXRo9uR6fhlb/hrbZP5I9ce5k2O0GOtgFMUWUkgB8pBygTqwPUc6yLfam4wHfYWxdBOYMqlCcpPiBU7gk6xvNYn+8OCf8AnrKyfQH78tZYGBcCLjoYEeQBMQWUiNTsaz3RaaZI4TtfhdA9vE2wDMB+8XrEOfdnkByHLSpZ+0Fi9pbxltQfq3EuWzodIdWUj7/yqurwbOZTEI4mTIA3YE6roCfTn0rExXZ6/wDUto285WBnWQPq7DyFZg0vGLw1x7MIoxWbUkvbuBI2VO8Gs883+kNj+z1pUDXsPZ15W1vWyDBIBNtnQawJIA9TUZw3sDi38TKliObvlP3BjHyr3vJxHDGLeLFwD7N1bn+MU4MMq92CwrMVtYhlcbocrZSRMRCt86xb/Y/GpIs4gXFGhBziNJiIZdiOddLPbjFI0XEsuR1Uo3zkD7qxsZxmzeOa6uMtHLlz2boMDMWkHwgEkkkgSZ3pk3J4XOEY62xY4cMw3ZVWfX9EwYfdXcdrsXYIDPftHozn/DeVqseF7Q4IJlsvat6k5HRlWc0gHkRJLHxSzGTWbwvF3XfU271sgjLZdTB3B8IEbZTM+9PLWHPa6pjkwuBdtMfeDG0DdCRmz2gdTsAbbrJ8gD6VKL7RijZb9lFb7JuG2x9FvIv41D4/tlaw9xrC2g6ICHe2QoL/AF4WIImBJ3I1msvDdr8HdXK13u/1Lqaa9T4kj1NdNzJaLNhu3GHYeNLyeqZx6zaLCKz8J2owVwwuItz0Y5T8mg1Sm7O8PunNbtKJ2fDsR96eD7qrHaqycG627WKuuxEtbuBWNsHbMSIk9I216TS1GZSZvJHBEggg8xrXavnCzxd0MhLYPVQUO3W2y1NYTtzfTa5iFHTOtz/5Un76rf6Dab1pWo7HtPuqJLo4H1HssrnyDI5UddRUN2k9qONvDJh8uHkH3JdzAJPijwiAdQJG89N/IjHFpWbyFwTEiRuJ1+Vd6+YcP2lOHNq7bW4uJmWvC6rBxPiBBWZkAEMWGnoRbcf7U+IPbU2BYVYALBCWLQZgM0A6Tlg896b+5zU+6N40r5uv9r+JMtvFnFXPDcgIZCyJ5BRbYaERz6aGt49iu1FvH4YXU0ceG4n2Wj/CdwfzBrVKzd2aLBSlKooUpSgFKUoBVD7X+0I4TF/R7dpLhCKzFnKwzEwgCo2uWD8avTuACSYAEk9AK+a8RjWxmNu39QbjlhPIHRB8FAHwrJcHOcmnFLqy4Xe3fEyocvaVWOkLbn3o0QsXidJI+NY1zt3xGP5/U8hbt/8ALUO3ELqq1tWAUiCciho3jPlzRrtNYRX+P49a4Jy6nppdCcu8R+kKTi71v9kYa2znqc2QZfWZqO+hYIHRrv8AZtqP/sFYjaA+QrY2M7PrYsIbeGwrlUm7cvm4SDAkhUQltZ0BHIAVosoow+C63z/4afncrsqYIf8AeP7lv/qVaeG4O2SHvDDZM8ZLeBcloCkgF7akaNE66z0qTxlrD5os4ewBlX38EzGSW12AKwAIGo5nURNByZRAmC6Yg/2Lfw/pK6pZ4ePqXp6hbY/B62PwzCW84FyzaIKtquDKagoQZMkeFoyx7066RXbiJUMos4ZhBOYjCIwPjywCSI2J9CD5UJpdjXqYjAj6uI/9v/nrJt8awqkQcUCI2uKDof2qu4F1cPm7pmuNcUDLhrauqZVJJQkiNG1PUaaCXD8Libiy73LZBjL3FgTBDTqJg+7py6GYGlUfthbJzd7jJIie/G3wO1Y9/j+Fufzn0pz54gH99X/huKvCyzXMPdLjUK3dB2zAtl8ML4dEnnod5AkMReORS0oM6htdQO8A3U7ECdOsUFmqhjMG0foL7GP639w2r0Q4X6uDxJ9HP5JVtwnGsXevWVOHOHtFpuOzFyFB0TWAM3NtYE89RKPiLqqpFt7jGzYABOgM3czNmYbeGQNT4fUZJ0gmUM2rJ/7Biz/bf/pGsS7isGCQ2DuBhoQ14gjyINrSrl/tC8iuuJt5cysFZjZDKxUgEBXkrMaAZgSNW2FI7XcewrcQa4H7y2TaLZBMwqBgJgE+EjpU6ct64NbS5Oz8TwQ0+ikeRvx+Nug4xg9Iwg/88/L+brP4t7Yg09xYce9BuMDvMEqp5aaA7T61DcQ7U468jsHRSoBAtosEEmDqC2sAZswAnUayOu1k71gzk4zhVgrgh69+fxyV5P2kwe/0O0ded4kk6dV15VRFwt65q5IB+1M/LesmzYtofCC7ATpqQBz6D4a1jpYGeXgt47TYciRgLQ6S7eXxHw86huJ8azSFt27YAJK2kJIAjcliRHMyPhURiXbJmY5C05UAMsBHiLchy057ivAYpEdGsKQVEnNzMdAdhqOU6+VFBvkh6qj9/wBGUi3buTJ/SMUXL4jnEeEkc4YHw6a686s/BuyCWzb+luVuEq2WySW94RLnSM0ArbzNOoMbVnCEDxWQzKIzKSO8WIzNaIAA8UcuSg+dz4L2nS4gt4lpRjC3dhOkJd18L6xOx0neusFHg5ybeTPx3CLTKtq5h8MuFAnOjnvJcvBtXbhQM0kMZkeL61VnHYO9w5biG3axGGueEXXRg9otIE6hrTyNDsSBB5Vd0wwQP3rF7OpCZSzSw8RUoMwJJue7JIb3ogDzt3G7tQHz2iCue4rXGmTKFQI8QB8RbuyAIGoBrU01JUzY1LrXqasuW8wlG28R1gADc66LqazOB38TYut3TtaykSc+XYyA0aMPL1qwcb7GKQ1/h4Lrr3mGkEqfrKm+o+wTIIMExFVgqxvsFIcQCzE6jwglT+suoIAjQ7VzeFk4S05NY5N0dl/ail97Ni9Zud/cKpmthe7LHnBfMo58411rYor5+9nD214jYYKbmUkeDUqXBQMeoEmfKvoAVcXZ00Jyknu5TOaUpVHYUpSgIfterHBYhbc52tOqwQCSQRAJIExNaJ4VhGtd5mEEadTOoIkEgiKtXtu4l3l+xhRqEXvGHLO5Kr8Qob+9UZwThwuAJqFiSfuFctR0RCpTb7EKdZMc66GYkAnbYT0ir3Z7JWBMYlhP6tep7K2Tvin3B0VRsIB20MVFneygSN489QfXmPKrM/bfHAmSoMwZtga7x5HyqYXsjh/+9N8l/dp8POu1zsnhWMnEtMzICjWB9wj8awWiEHbHiDbOdSBpaB1MwPd3MGB5Guo7XY+SDcaQdR3SyJ0AIyaa9asDdlMIw8WJckxqckiBt6aD5CubfZPAgEfSWgx/V6bc+X+dBaK6vabiBiLtwztFsGdAeVvXTXSvNe0+OOovXYAGyDSdphOfKpriGD4TY0u49lO4VYYgkcgimKrmM41wkELafE3SfCMyog20gshK6wJjn61tehilE9rnaXGgkNiLwI3BkRziIrhO0OMYwt/EMTsAWJPoBUBxLir+O53WUgjwsT1Gp90+6RoFHr1gP9uYkAhb1xAdDkYrPrlia1RCmmsF/wATxbHIYuXcSpAmGZ1PPkTOutYSdpbzT/Kb+m5NxhzA5kHn6eda+cHnO8ievX186u3Bblu4qBgFXEKbFyB7rgkow8z+FbtJlKSyY2L7V4oGBdueve3Dz9R05142O0eII1u3GbTQu0HcZd9AZGu/5YOMwbjMHUgo2RjEgNr4Z2k5SQOeteFizB5nlA576fEA/MVVKjy753yTeL4WpGjNcW/aDq53JAOdW0nOCsgfqxqDVW7jVlJAYafGevMVa8DiWFhrbqDluLdtsCZQxDHplOh5az6VHXMSmc92ue4fsj4e90EDb51G/osnphHbHxY+9jBtcKLRMqOcxP8AHrFZtu6EARZYjwgDzOxbp5fCK8rruQ4bS4oUrbYQtwMQAAAQWMmdJ0B00mu2Ls5hc7gHIjkFW300XOjaKy5mytrrJ0J1bW/MVvV1H+TGxd1yrZmCwYyazy3+BHz0jWulviMNaa2FS7b1zaQxzHLIIiQIEmZ5+cdcBk5pmTMzM85nWZrtaQMQJiatUuCdl8khiMMILWizIDBDxmTXQMB67jQk6c4wXMcqy87WSpDEbjUcvssAdVI5bivR8ILqlrQysBLIIjX6yknxJy6/KSTOM9KuDBsYgqwZSVYHQjQj06bmpLDYvOSVypdYQQPcujXwuDpPIRp6VFKpEwdPKu6lgZU6iIPn1+EijIjKi89ne0jWRkYM1td0mXtjeUnV7f6u+0VahDKtzDlXRzqVVWJV2lwSxAZCcpYNLABo3GXV54mLjk3JWTKuNSmmxygZhMnQSJ6CKmOE8Uu4e5IgFtSNO7vSfekbPyD7co51cZ1yXV5RcLd8sRcw7hX95rZ8WZfEctpZnKYkpo06ZhuI7ttYw1zDvevA4fEQcugm/ljUpqcs6d4Yyx7zLBaI4x2svN3rYayLRQ+O8SGbOBkkT4QcgK5gGJA0IAqod1cuMbtxj4veuXG3Px1J/dSUkVfcy8PxO9Ze09lmsZPcdN9gGMwMwJ3BnkDMa7n9nntHuYm73WNCIXgWnVcoYge6QWJ1iQesjmK0/wCJ4KDZQAziAIUAZE2XYannyq1dmOEXr9jIuEa5cJMX8zDnz+oY8itcd9cE6m6NM+gwa5qL7MriBhrYxcd8AQx01AJCkwSMxETHOuK7J2dU7VkrXBNc1H8bxlhLTjEXktK6suZmC7iJEnzrTT5z7R8X+k429iFJh7kqeYVQAnL7KrXUvcYAm5ymMqfmtS/E+G8HQ5bePu3mkAC3YBGpj3jlX76rfEOJIrlbZuMASPGqKdCRqAD+Nc5KTqjz6GnTbk/gzJuf1jfJN+nuetcFrn9a3/t8/wDw/MVg4H6XiJ+j2nuAblEkD1aMoOnMirV2d7C43EqTfa2lvZSLiOQQuWIt5hERMkHwio2tc0ehxVYv5RA3LjgBjeOXl/N6id8uTWPSsK7xogH9I/qRbH/BW0U9l+EEPi71x8gAIT9Gp1gTGZzqdMpBJPOp3hPDOH2Cv0XDKAWg3lQGNSCWuOS2WVj4yJ1paJ/H1t/JpfAcae4ypMlzAYlYBnw7KBG4PqNoFduKG8ttpdsyuQ/yKkehzbaCJ+Fu9snBVR7GMs5QLg7tiNi4Be2+mhlQwnnkFQfEglwW7uuS9Z1OnvIIbbosanpMmKpVya1TTKilhjG2p0/f89K4u2oMTMiuUtXC2QTmBgidiDr94r2xSAorCfieun4iPnVWdCxoe9s2niS4Nq4P11mD6spI6RAqsBjbZhoY0n8/QjlUv2Zulu8sAx3gzoTt3ibfPb+BWPxSwXZbltT4htuRz1noZXXoKklYZiLLpEjw/kDEfOOdSHZ7E6vaY+G6OsAMolWPlpv5CulxO7y3G90QrhD7o5ffpp1r2+nW08NlRy12XXYkzJHnpFS5PoU9qXiZM8SxAuZnMqbiWu/zHQshmZDZddNSI3jrUTcxqrItgtG5gwANSSYkqN+Uda8MVbaWS+SrQGSD4VGUkgqE1LGFB0EySSINZfZ3gOMxMnC22KHwm4YVBB+02mhggLJB2psvzM4vV2uoL99f+GDxPvAUzNmVgrpAIBBaJjQyCCCfLcGse7eXOGtLkygaFpM9egkaR5HrptHg/Y7DWWlybtwplZFLLaIMSYP6RgcogyinkdVFWHjfZKzjMMLXcphnQZrOVRNs7EMqjKUOkgE8jMwTSaWDJacnm/vuaGdzqSTO5JPPz58ql7WKN5gwYJiR7rx/OzJOcHTMf/VoBrvG8Z4few157N9crpEg7EEaOpG6nkRy9KxlBI9R8/z51RyTcWSuJwyXJKL3dy2Ja2dSsHcaeJBG/wBWddCMseVJYyoDrup0nnO++38a1L8Oum/qYFyyoZbucAwsQHDe8NhOsSM25Nc4jBd7ofDeXdANTLbqOYiTkmTJI2ynD0xlZE9+gGWDkbdCPcPVTtvr+7auFumyVKtK+8sGGHnAOh5dD5Vj3yZEiDG++bznYjTl515msLeSbuWUvrKlVufdc32nRW8tJ2A11imUqSCII3B/Pzrvw22zMAkEswXL8N52EdZn4TUkxL3lzhLqpEsuWCNIlo103nnPMzS6PPqRREOw359KlOHwbLalvEIDEqqDKSXkaEzAy+pM8ly2mcsQrOY90QgMchz/AAqY4R2YxeNYZEZvPZR+QqXJcCGk/wBEAmLRFCDNdhswlfCCRGYA7mNK799dY5hbOYc2BJHpyG3LpW0sL7GbuUF8TbU/Z7otHxzivVvY1c5Yq18bH/7rGpPoeiKhHg1G9u+xIuXD0IX/ACr6Z9n/ABM4jh+HdjLhcjT1Q5ZPqAD8apPCfZPctXke4+GvWw3itvaMMOYgyJ6VtDA4G1ZQW7NtLaCYVFCgSZOg0rpBNHBRlutuzIpSldDoK077dki9hXCiQlwSdZhlMR5T95rcVa69tnD8+DtXANbd0A/supH+ILWM56t7W0aWuhVtDMQXLK49IgqZOvLl8ax8Q1u3iA11M9sFXZPtKILL8YI+NZ4DXRZsXBkAMBoPMQABManfnoPQx/FUOW2x3gqR0K8vWSan3Gk03jg31j8FbU28xN1SPBmKqigZYhbaKQpDSYOUcxXccSvIRnCwFk+7bUZgIkFi8gg+WpnaRH9ib/0jhmHAYlrUWz4mUzbMDNlIJ8BUxz0r3vixhWnEYi1YBWMvhX0OdvGW/eRGpnkdyQx+MZoFssFaQNFAOm8uJnVRGU7HQ15Ye6Cr2yDci5mEq92AHUqTnyyQybLtKwdC1QmI7Z4C1bV7Nu7iBccqHgAFgAdTcII0UCQv1R0qqY/2q4vOUS3YsoAY0LtoYEEkL8MvKtoF57VcLD8MxNu6x8NsXEe4w8LWkBBMKAolIMACGOgM1qHg98thXXdrDi8B1X64g+Rb+7WHxjtJicShXEYi7c1mCYXQ6HKIUfLlXXstdK3pKsbZBV4Gkc/j++qqlkxq8Hnj7YS+CJyuBr933iG+Nc2Uzl0XWdeemh3jbXXUVJ38HbCqLrSqe6x5jWPMgiJC8wK8BjpIt4df2ZG5mIVQdW89PMVG6/KViK8Xx1OnDeH90VuO4BUgiCIG+5I1HppWT/tBnaLCZ2JJJCgCTqSFEdZI2rGtW1fu3Zrjhg+dUym4gXLLookIpkbjTX1EdYu3LYbKxEjxRpMfCQdPXlTZfmOUtevLj/J7W7ttld7klySAJyhRlJLiBEgwIJjU6HlZeA9gcViIe4ptWSCc7ggg7DKhXMdT0HLWqkTM8zz+Ok/fW1fZn2vF7Jg8UzZ1M2GLEZ4n9G8N4iPqzoQANwJt+hxi1J+I9+C9kMBYaWAxDL4mbERkEHXLaUBFPKLjFlJmNKtVmy90yzjwnLkSc0ZSCUYRB13QJBzKQakTwy2QoI8KqU0EEqYlW6jQH+IrFxOFAtE4q5bS0ubMF8CEGIzlyQdidRIJInSTF2elJLgiuK3LdtiqvbT3izvnyWwMutwppOhGroCJkianODYoPZDkZSDcRix/qrjWyxJ2U5MwnYEVSONe07C4YFMBaN19s+UrbnXno9w79J+1VFxnbHFYi6GxNwtbnW2oIVR1RAw8YAkMST51tYIepFOi4e1PiOAxGHGTNdvWzCXbOUhDrKO53Q6nKs6iRzrUoAE9due87VZ8His+ZrejwTctH3XQGcyjWDoJEkySRptH8T4aoXvrOtokgg72zJ8JHIaGPITpVLBy1PFlEcjsvusdQVkcwwgjbmPT51IYPHhoW+xBX3LoGq6bMR4iugjmDzgCIsONfvrm0pdoVSw6D8T/AJ1pyjJomOLkOp70AXVA8Q2fSA0iQDzJiCByMVhYjhLjIq5WeJdQD4Qyqy5idCIPLT13rOxQQkAqAFgKiROw95lAmTJ0HM1aez3s+x2KAlBh7H6wifRdz8amz0Lc7XQpeGwy2iDmLP8AqkgD1I3qzcA7F43GxlTJa+03hQeg51t7s57OsFhYYr31z7VwAx6LED76t6qBoK3Y3yVGKjwULs57LsLYhrxN5/PRR8NzV6sWFRQqKFUbBQAPkK9KV0UUuCrFKUrTBSlKAUpSgFRfaThtvEYa5bu5whGYlIzDKc3hkETpzFSldL1sMpU7EEH0IowfMnHvo8zhPpASAf07qSSNQQEUBfmfhUQwzYduqMG+en5mtg9pexNzC4Zrt9sOFGkC42duQygrBPlWvcA051gnMpAA3Jjl+Pwrmro8Wg9RT/qcs4wvGLtoRZuXLegDZHZc0ToYOtYFxpYtAk7xz/OaybfD7hjSARmG7aeiyREEmdo1rP8A93boMDXeTIAEb6A599NR6TBg2lye7dfCszOCE3MFfQCWsEX1HOFPi+HiM/Co/F4BrlyUEggSx20HXYnLl0GtSi4DD2BLlfFBE68jBA947HxDqeVeZ4j3obJFpFUMXfUgSFlQNCQek71z3t+RG0ovxfBjrwi1aGe8wPPX3d94Hicfh0rri+K5PCiFY0hwQRpGixAOxBOvlWFfiC3eFrocgmDBAJ8QJE6+Egb6HQc5q9gTcv27WICrcNlBZZWzC8YOXO5JgkHQiNQpO+u7LzLJD1W8Rx97kNbxKEM13O7zosgCCp8U9QRERzEbVHknnrz1rJxGEKOUfQjr/G9eFxcu4iRIn8fSrNUEjP4XimDLkbJdUzbcAan7DdQep9KlMdh0v2ziLC5WUxftaSjbBlGngI57zPSouzZtusKATl6HMSfPYCem+lZPB+JXFuC4mt9RBU7XkIgo3nHx0EaissShaItxB8/n6zXKmNQcsHkSCCOfPXzFTXGuF28ov2Ae6Y+7Am2dJV4kEeY+GlQohdefy/0rbPK1WDaHBfaXiXW1Za0rXdQ90sBnA2ygwounbxGM31ROkFxq/cxOVMXdNwNL2b7EKokHQzARdGHUQZgDw1BJUqwMMCDIA0IOh1HKPuqQ4dxLJmS6C1pzmbmytp41J+toJ6+oFZR0jqWqZiYvCtbdlcQw0P8AEzGn+VR5YjqOX37Vb8falO7vsAAC1m+ASrqAPDKgyNRruBGwiIQcOm2tx2VZ91QTmcAgNAjlmHxkaRSyHGngwsJiCrAgkMCCrDcEba9f9KnsTeuBVuJlS86mVUkswJOVihHhEoCdd4YQMuWMw3CPEofNLHw20GZ28gBWy+zfsyxV0A3/AOSWojKCGusOWuoQeX3Vl3wVCLdlCCxaSyw9bSAMztMgmF0PKNd2jeKufZv2aYzEQbwGEsfZ3cj9n/mj0rbPZ3slg8EP5PaAaINxtXPqx/AQKnKpQ7nZRSK12b7EYLBwbdvNcH9Lchm+GgC/ACrLFKVaVGilKVoFKUoBSlKAUpSgFKUoBQ0qqdpu32DwgYFu9uD+jtax+03ur+PlRuiZSUeTUftU4fc/2piDyIRgSYgFF6+c1XuD8Mv94GRQAD7zbeWxBOoq4cV7YWMU4xLjJdI7rukksIJKncBgZgkxuByM1vi3aC+wcWx3WWZQSWggBpaB4Z5DX8K8r1JtuMV8kx0Yx8Un+kSTCxhcveOM658qroRmBlQNSBDkDMYgnqZiV4rcxNwJYEOZKACWcgSYGkNCnaZ5cqgcDi1Vma4neEiRJ59WO5ET5zHnXOGxuW8LsFdZ8BK5Z+yQZGmnzrVpLmWX96HXdJqo4X8/J745ENu1ctXFLPOZZzMGU+8QfqtuJGpnSBTiHEmuxplQE5V3ggfaOpEddNp61Y+BJauqcDdcKtw58JfI9xzq1tuoMc9SQBzAFVxuFa27W7gKuphlIJIjy85ketdTzTTj7M87hjf4fL8f8qsPBryYi0cHiCAGP6B2zeBzplbTRCCYHJiftVVluGa9cx5yJ66fftFCIva7LVjsO2IV7d1SMZhwc+0XEWB3mm7CQCBvPyroJbwNoy7H5QZ6c/MRVqwDviraXBmXF4b+bcf0qoPECW3ZQddZI33MYXHcEL1v6VZENMXUAjIx3MfYY6joSQZgkYeuMrIF78AE6XVOnSD1+Z/dXOJAYd6pymdQTrI1kdTt8vWsa7cnca8yfwiuhrDoWDhPFYzMQGDCL1s7MJkOPj8iSdmYHy43wsWmD2zntOJRumsZSOTAyPUGorDM4OdJ8Gs9OX5xHnU42NezaZDahLiyEuofC3uFrcEEEcp1EQQRFLOGokkQweN64LCQBt+r+H+lTK8PVraKiFS2pfxFmbM3gVNS4iNBzg8oq99lvZZeeGvThk8wrXmHkNVt+pk/qitTvg4rTvgowwautq0lsgkATlJuOxzSqqC3h8X4mBNXzsz7LsRcAOIJwtv7Mh7xHrqlvrzPkK2lwDs1hcIpFi2Ax95z4nb9pjqR5beVS9UodzsoLlkN2e7L4TBLGGtBWPvOfE7ftOdT6bVM0pVlilKUApSlAKUpQClKUApSlAKUpQClKUBD9sLZbA4gDOD3ZPgPi01+Wmo5ia+f+IcQ8H0dLILxqwBJ9Ryj0FfS5FaO9oPZTuMUCi3O7uSbYtKSdfetQo5bjyPlXLUXU5ThclL7RQsAEuIbURdLJ3UD3mJylWYsMoIOh6isPjC3FulbpJYQNecaa68ojWpDi3CGtaNZvWTyF1SMw8p3+FZmO/luH72B39qBd2lul0jz2J60tclabV0VZRNeti1mnWAPKfgAOdcWQCGB0PX8q74a2dcpIcfl+VGzsZ2FgjuLhInxW22KPy2PONwasWPB4hhmuZcmNww/ToqnNeXQLcETJmJ899xFUxH6RAwHiXRhr+HXY/Oprg3GGUpftgd/aBD9LqRrmjUiBBExzAkCsTImsFZNg+Xzr2Oh5knX/Wd/KrD2r4YgC4rCqBh7x2BH6J92QgbHn010qvW1jn61VnklFokMBxR7SFUkHOjo2b3SpOoUb5h4SDpE6HlZlxoYHGWVWD+jxdiBlggSYn+bbQT8PqkGmkc/49alOzF+6t7NbC5MjG4LhIR0AMg/lznbU1JenNukO0vB1tkXrJJsPqjHpMQ3IODoRud451DXbGULMgsM0MpGkmI5sDB12qYZbpchCvdhyxgkWpnSAxmANIOoGk6Ve+CdgcXjWF2/4EkkNdU6BjJFu2fFHQuR11p1wdPyNrCNa4Xhr3NhAOgLayTGijqY2FbS4F7O8ViX77E/oVYzLiX2HuWyTk0AAL6iPdNbJ7O9kcLhINtM90CO+uQX9AYAUeSgCp+rUe4UO5C8A7LYXCa2Um4RBuv4nP8AaOw/VEDyqapSro6ClKUApSlAKUpQClKUApSlAKUpQClKUApSlAKUpQCuK5pQHz723GIu4y6LjXLmR2Vc0DKubQQNF+G+hqrYe++EvrcyyNQy8mU6Mvy++K+iuNdkcLibve3Q8xDKrFQ8bFsupIGmhrQ/bTHYI4iOH2mFtRJ7ySGYbEK+oHkfkK4tNcnjWk9Oe6+SL7UcNFq4Ltls1q4AysOY8/PkR1HnUVcYEBl0IGtXDDYixeZsGrF0uEPaYqVCXWX9JbAJJytGh0lhyBqnYzCtaco4IIOx/jesPcmnwdbN4qZ36zXOGxRS4HWAQZgDT0jpXiFr0tKMwDTr0IH/AKjoK0Npclx4NxG0uZH/AP48QAHAE9228qNTKxp1WR9WojE8CujEPZt5HyGC4dSokgCWmBuBr11iu64Hu7KgXGL3At3IAuWAzAAkEmZEyfPTapnsh2NxeKBW0v6JiMzsAtvwmR4ozMf2ekGsvseeWZVWCophrhZlAiCQSY0jQydvlV47G+z/ABOI8SgpbYa3LkqhB3AQENcn4KetbS7NezjCYbK10C/cEEF1GRSI1S3qBBEgtmI61dKtRb5NjpLqVns72JwuFytl726u1y4B4f2FAhPUa+ZqzUpVpUdRSlK0ClKUApSlAKUpQClKUApSlAKUpQClKUApSlAKUpQClKUApSlAdWWdK+dvaT2YbDX2icp1DfaU7H1HunzE/WFfRdQHbLs+uMw5WAbiyUnn1UnoR98HlUTV5JnG0fNvC8B3mlsub0goFmfIgDUmflWf2hvpftW7pIGKkpdtnQllMd4NIgjfz9KxTbu4bEeFSSpPhOYZhsVbKQY5ETUlw/s7isdfd7dslmIlbYVVTQCJ0S2I5b+tclzZzWphKKyQvEeEPbCLmtl9cyW9SrAiAzbMIIMjQbHWpPs12LxGLb9HbLwYJ2Rf2nOnwWTrtW3ezvsvtIc+MbvnJkoCcv8AbY+K4fWB5GtgWLCooVFVVGgVQAB6AaCrUH1KcdztlF7Mey/DWADiIvv9mItj+z9f1bTyFXxEAAAEAaADlXaldEki0khSlK00UpSgFKUoBSlKAUpSgFKUoBSlKAUpSgFKUoBSlKAUpSgFKUoBSlKAUpSgFcGlKArPEuxGEv4g37gaTBZAYVj1MDN8J1+dWHCYW3aQJaRUQbKoAA9AKUrEkjKPalKVpopSlAKUpQClKUApSlAKUpQClKUApSlAKUpQClKUApSlAKUpQClKUApSlAKUpQH/2Q=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5" name="AutoShape 4" descr="data:image/jpeg;base64,/9j/4AAQSkZJRgABAQAAAQABAAD/2wCEAAkGBxITERQUERQVFhQWFxcYGRcXGBweIBoeGhYYHBwaHB0cHCghHBomHhcaITEiJS4rLi4uHh8zODMsNygtLisBCgoKDg0OGhAQGywmICQvLDQvLCwsLC43Ly0sLCwsLDQ0LCwsLywsLCwsLCwsLCwsLCwsLCwsLCwsLCwsLCwsLP/AABEIALYBFQMBIgACEQEDEQH/xAAcAAEAAgIDAQAAAAAAAAAAAAAABQYEBwECAwj/xABLEAACAQIEAwUEBgUJBQkBAAABAhEAAwQSITEFQVEGEyJhcQcygZEUQlKhscEjYnLR8CQzQ1OCkrLh8RUWwtLTRFSDk6Kjs8PiNP/EABgBAQEBAQEAAAAAAAAAAAAAAAACAQME/8QAKxEAAgIBAwIGAgEFAAAAAAAAAAECESEDEjFBUSIyYXGR8BOBoSNCscHh/9oADAMBAAIRAxEAPwDeNKUoBSlKAUpXBNACetar7Ue05u/7vAZGRJBuMJDt0XUeD9bny01Pf2u8XxBZMJbISxcTPccES6mQVPS3tP2pA2kHWbkAZU0X8fX91S32MScn6F5xfbfidhhnu2XDeITaIUDoJysRpvrUhwv2o4hmC3LFlurC53QH/mEgfEitaWkHIAD0rKwWDuX7i2rK5mY6DkOrE8gBuf4MJtdTq0jcGE9pOGYw9u6vmpt3F+BRyT8ql8N2zwL731Q9LoNv/GBPwrW3F+zFizbRbivcdhrc+kLbkjcBXQqFHKda8sB2SuOCLdy5agE+N7VxdNx+icEH+xFZvZlI3NhsZbuCbbo4/VYH8DXvWgjwO8WGW5hbrDUAkI+nlcW2w+dZ307iuH0ZMSkfYZ2H394tV+QzabvpWmcH7TMSuhuBjzFy2p/+NkP3VOYX2obZ7do+Ydk+50j763ejNrNlUqpYTt/hn3t3l88quPh3btUjhu12BcwMQino8ofk4FVuQpk5SvOzfVxKMrDqpBH3V6VpgpSlAKUpQClKUApSlAKUpQClKUApSlAKUpQClKUApSlAcM0b1pX2g9uvpjNhcI38m+u8x33UCf6L/F+z71z9qXDuIYiwtrBLmttPfKGVWfbKssQMm8idYHKRWmsXwTEWBOIw922OZdDl/vCRWN0jnLfKSjFEthOGYfuwpcW9ZOmWT1MgA+WtZf8Au6SvgNtx1iD/AHlmqhZ7r6hy/stH3AishS4IIuGf1gPxifvrh+zv41/b8E3f4HdBP6Ix+qwP46mJjlt51jXrBtEMrXFaByKkE7idNhGo3NeVjjeKX64b4nr0YNUjY7YXRo9uR6fhlb/hrbZP5I9ce5k2O0GOtgFMUWUkgB8pBygTqwPUc6yLfam4wHfYWxdBOYMqlCcpPiBU7gk6xvNYn+8OCf8AnrKyfQH78tZYGBcCLjoYEeQBMQWUiNTsaz3RaaZI4TtfhdA9vE2wDMB+8XrEOfdnkByHLSpZ+0Fi9pbxltQfq3EuWzodIdWUj7/yqurwbOZTEI4mTIA3YE6roCfTn0rExXZ6/wDUto285WBnWQPq7DyFZg0vGLw1x7MIoxWbUkvbuBI2VO8Gs883+kNj+z1pUDXsPZ15W1vWyDBIBNtnQawJIA9TUZw3sDi38TKliObvlP3BjHyr3vJxHDGLeLFwD7N1bn+MU4MMq92CwrMVtYhlcbocrZSRMRCt86xb/Y/GpIs4gXFGhBziNJiIZdiOddLPbjFI0XEsuR1Uo3zkD7qxsZxmzeOa6uMtHLlz2boMDMWkHwgEkkkgSZ3pk3J4XOEY62xY4cMw3ZVWfX9EwYfdXcdrsXYIDPftHozn/DeVqseF7Q4IJlsvat6k5HRlWc0gHkRJLHxSzGTWbwvF3XfU271sgjLZdTB3B8IEbZTM+9PLWHPa6pjkwuBdtMfeDG0DdCRmz2gdTsAbbrJ8gD6VKL7RijZb9lFb7JuG2x9FvIv41D4/tlaw9xrC2g6ICHe2QoL/AF4WIImBJ3I1msvDdr8HdXK13u/1Lqaa9T4kj1NdNzJaLNhu3GHYeNLyeqZx6zaLCKz8J2owVwwuItz0Y5T8mg1Sm7O8PunNbtKJ2fDsR96eD7qrHaqycG627WKuuxEtbuBWNsHbMSIk9I216TS1GZSZvJHBEggg8xrXavnCzxd0MhLYPVQUO3W2y1NYTtzfTa5iFHTOtz/5Un76rf6Dab1pWo7HtPuqJLo4H1HssrnyDI5UddRUN2k9qONvDJh8uHkH3JdzAJPijwiAdQJG89N/IjHFpWbyFwTEiRuJ1+Vd6+YcP2lOHNq7bW4uJmWvC6rBxPiBBWZkAEMWGnoRbcf7U+IPbU2BYVYALBCWLQZgM0A6Tlg896b+5zU+6N40r5uv9r+JMtvFnFXPDcgIZCyJ5BRbYaERz6aGt49iu1FvH4YXU0ceG4n2Wj/CdwfzBrVKzd2aLBSlKooUpSgFKUoBVD7X+0I4TF/R7dpLhCKzFnKwzEwgCo2uWD8avTuACSYAEk9AK+a8RjWxmNu39QbjlhPIHRB8FAHwrJcHOcmnFLqy4Xe3fEyocvaVWOkLbn3o0QsXidJI+NY1zt3xGP5/U8hbt/8ALUO3ELqq1tWAUiCciho3jPlzRrtNYRX+P49a4Jy6nppdCcu8R+kKTi71v9kYa2znqc2QZfWZqO+hYIHRrv8AZtqP/sFYjaA+QrY2M7PrYsIbeGwrlUm7cvm4SDAkhUQltZ0BHIAVosoow+C63z/4afncrsqYIf8AeP7lv/qVaeG4O2SHvDDZM8ZLeBcloCkgF7akaNE66z0qTxlrD5os4ewBlX38EzGSW12AKwAIGo5nURNByZRAmC6Yg/2Lfw/pK6pZ4ePqXp6hbY/B62PwzCW84FyzaIKtquDKagoQZMkeFoyx7066RXbiJUMos4ZhBOYjCIwPjywCSI2J9CD5UJpdjXqYjAj6uI/9v/nrJt8awqkQcUCI2uKDof2qu4F1cPm7pmuNcUDLhrauqZVJJQkiNG1PUaaCXD8Libiy73LZBjL3FgTBDTqJg+7py6GYGlUfthbJzd7jJIie/G3wO1Y9/j+Fufzn0pz54gH99X/huKvCyzXMPdLjUK3dB2zAtl8ML4dEnnod5AkMReORS0oM6htdQO8A3U7ECdOsUFmqhjMG0foL7GP639w2r0Q4X6uDxJ9HP5JVtwnGsXevWVOHOHtFpuOzFyFB0TWAM3NtYE89RKPiLqqpFt7jGzYABOgM3czNmYbeGQNT4fUZJ0gmUM2rJ/7Biz/bf/pGsS7isGCQ2DuBhoQ14gjyINrSrl/tC8iuuJt5cysFZjZDKxUgEBXkrMaAZgSNW2FI7XcewrcQa4H7y2TaLZBMwqBgJgE+EjpU6ct64NbS5Oz8TwQ0+ikeRvx+Nug4xg9Iwg/88/L+brP4t7Yg09xYce9BuMDvMEqp5aaA7T61DcQ7U468jsHRSoBAtosEEmDqC2sAZswAnUayOu1k71gzk4zhVgrgh69+fxyV5P2kwe/0O0ded4kk6dV15VRFwt65q5IB+1M/LesmzYtofCC7ATpqQBz6D4a1jpYGeXgt47TYciRgLQ6S7eXxHw86huJ8azSFt27YAJK2kJIAjcliRHMyPhURiXbJmY5C05UAMsBHiLchy057ivAYpEdGsKQVEnNzMdAdhqOU6+VFBvkh6qj9/wBGUi3buTJ/SMUXL4jnEeEkc4YHw6a686s/BuyCWzb+luVuEq2WySW94RLnSM0ArbzNOoMbVnCEDxWQzKIzKSO8WIzNaIAA8UcuSg+dz4L2nS4gt4lpRjC3dhOkJd18L6xOx0neusFHg5ybeTPx3CLTKtq5h8MuFAnOjnvJcvBtXbhQM0kMZkeL61VnHYO9w5biG3axGGueEXXRg9otIE6hrTyNDsSBB5Vd0wwQP3rF7OpCZSzSw8RUoMwJJue7JIb3ogDzt3G7tQHz2iCue4rXGmTKFQI8QB8RbuyAIGoBrU01JUzY1LrXqasuW8wlG28R1gADc66LqazOB38TYut3TtaykSc+XYyA0aMPL1qwcb7GKQ1/h4Lrr3mGkEqfrKm+o+wTIIMExFVgqxvsFIcQCzE6jwglT+suoIAjQ7VzeFk4S05NY5N0dl/ail97Ni9Zud/cKpmthe7LHnBfMo58411rYor5+9nD214jYYKbmUkeDUqXBQMeoEmfKvoAVcXZ00Jyknu5TOaUpVHYUpSgIfterHBYhbc52tOqwQCSQRAJIExNaJ4VhGtd5mEEadTOoIkEgiKtXtu4l3l+xhRqEXvGHLO5Kr8Qob+9UZwThwuAJqFiSfuFctR0RCpTb7EKdZMc66GYkAnbYT0ir3Z7JWBMYlhP6tep7K2Tvin3B0VRsIB20MVFneygSN489QfXmPKrM/bfHAmSoMwZtga7x5HyqYXsjh/+9N8l/dp8POu1zsnhWMnEtMzICjWB9wj8awWiEHbHiDbOdSBpaB1MwPd3MGB5Guo7XY+SDcaQdR3SyJ0AIyaa9asDdlMIw8WJckxqckiBt6aD5CubfZPAgEfSWgx/V6bc+X+dBaK6vabiBiLtwztFsGdAeVvXTXSvNe0+OOovXYAGyDSdphOfKpriGD4TY0u49lO4VYYgkcgimKrmM41wkELafE3SfCMyog20gshK6wJjn61tehilE9rnaXGgkNiLwI3BkRziIrhO0OMYwt/EMTsAWJPoBUBxLir+O53WUgjwsT1Gp90+6RoFHr1gP9uYkAhb1xAdDkYrPrlia1RCmmsF/wATxbHIYuXcSpAmGZ1PPkTOutYSdpbzT/Kb+m5NxhzA5kHn6eda+cHnO8ievX186u3Bblu4qBgFXEKbFyB7rgkow8z+FbtJlKSyY2L7V4oGBdueve3Dz9R05142O0eII1u3GbTQu0HcZd9AZGu/5YOMwbjMHUgo2RjEgNr4Z2k5SQOeteFizB5nlA576fEA/MVVKjy753yTeL4WpGjNcW/aDq53JAOdW0nOCsgfqxqDVW7jVlJAYafGevMVa8DiWFhrbqDluLdtsCZQxDHplOh5az6VHXMSmc92ue4fsj4e90EDb51G/osnphHbHxY+9jBtcKLRMqOcxP8AHrFZtu6EARZYjwgDzOxbp5fCK8rruQ4bS4oUrbYQtwMQAAAQWMmdJ0B00mu2Ls5hc7gHIjkFW300XOjaKy5mytrrJ0J1bW/MVvV1H+TGxd1yrZmCwYyazy3+BHz0jWulviMNaa2FS7b1zaQxzHLIIiQIEmZ5+cdcBk5pmTMzM85nWZrtaQMQJiatUuCdl8khiMMILWizIDBDxmTXQMB67jQk6c4wXMcqy87WSpDEbjUcvssAdVI5bivR8ILqlrQysBLIIjX6yknxJy6/KSTOM9KuDBsYgqwZSVYHQjQj06bmpLDYvOSVypdYQQPcujXwuDpPIRp6VFKpEwdPKu6lgZU6iIPn1+EijIjKi89ne0jWRkYM1td0mXtjeUnV7f6u+0VahDKtzDlXRzqVVWJV2lwSxAZCcpYNLABo3GXV54mLjk3JWTKuNSmmxygZhMnQSJ6CKmOE8Uu4e5IgFtSNO7vSfekbPyD7co51cZ1yXV5RcLd8sRcw7hX95rZ8WZfEctpZnKYkpo06ZhuI7ttYw1zDvevA4fEQcugm/ljUpqcs6d4Yyx7zLBaI4x2svN3rYayLRQ+O8SGbOBkkT4QcgK5gGJA0IAqod1cuMbtxj4veuXG3Px1J/dSUkVfcy8PxO9Ze09lmsZPcdN9gGMwMwJ3BnkDMa7n9nntHuYm73WNCIXgWnVcoYge6QWJ1iQesjmK0/wCJ4KDZQAziAIUAZE2XYannyq1dmOEXr9jIuEa5cJMX8zDnz+oY8itcd9cE6m6NM+gwa5qL7MriBhrYxcd8AQx01AJCkwSMxETHOuK7J2dU7VkrXBNc1H8bxlhLTjEXktK6suZmC7iJEnzrTT5z7R8X+k429iFJh7kqeYVQAnL7KrXUvcYAm5ymMqfmtS/E+G8HQ5bePu3mkAC3YBGpj3jlX76rfEOJIrlbZuMASPGqKdCRqAD+Nc5KTqjz6GnTbk/gzJuf1jfJN+nuetcFrn9a3/t8/wDw/MVg4H6XiJ+j2nuAblEkD1aMoOnMirV2d7C43EqTfa2lvZSLiOQQuWIt5hERMkHwio2tc0ehxVYv5RA3LjgBjeOXl/N6id8uTWPSsK7xogH9I/qRbH/BW0U9l+EEPi71x8gAIT9Gp1gTGZzqdMpBJPOp3hPDOH2Cv0XDKAWg3lQGNSCWuOS2WVj4yJ1paJ/H1t/JpfAcae4ypMlzAYlYBnw7KBG4PqNoFduKG8ttpdsyuQ/yKkehzbaCJ+Fu9snBVR7GMs5QLg7tiNi4Be2+mhlQwnnkFQfEglwW7uuS9Z1OnvIIbbosanpMmKpVya1TTKilhjG2p0/f89K4u2oMTMiuUtXC2QTmBgidiDr94r2xSAorCfieun4iPnVWdCxoe9s2niS4Nq4P11mD6spI6RAqsBjbZhoY0n8/QjlUv2Zulu8sAx3gzoTt3ibfPb+BWPxSwXZbltT4htuRz1noZXXoKklYZiLLpEjw/kDEfOOdSHZ7E6vaY+G6OsAMolWPlpv5CulxO7y3G90QrhD7o5ffpp1r2+nW08NlRy12XXYkzJHnpFS5PoU9qXiZM8SxAuZnMqbiWu/zHQshmZDZddNSI3jrUTcxqrItgtG5gwANSSYkqN+Uda8MVbaWS+SrQGSD4VGUkgqE1LGFB0EySSINZfZ3gOMxMnC22KHwm4YVBB+02mhggLJB2psvzM4vV2uoL99f+GDxPvAUzNmVgrpAIBBaJjQyCCCfLcGse7eXOGtLkygaFpM9egkaR5HrptHg/Y7DWWlybtwplZFLLaIMSYP6RgcogyinkdVFWHjfZKzjMMLXcphnQZrOVRNs7EMqjKUOkgE8jMwTSaWDJacnm/vuaGdzqSTO5JPPz58ql7WKN5gwYJiR7rx/OzJOcHTMf/VoBrvG8Z4few157N9crpEg7EEaOpG6nkRy9KxlBI9R8/z51RyTcWSuJwyXJKL3dy2Ja2dSsHcaeJBG/wBWddCMseVJYyoDrup0nnO++38a1L8Oum/qYFyyoZbucAwsQHDe8NhOsSM25Nc4jBd7ofDeXdANTLbqOYiTkmTJI2ynD0xlZE9+gGWDkbdCPcPVTtvr+7auFumyVKtK+8sGGHnAOh5dD5Vj3yZEiDG++bznYjTl515msLeSbuWUvrKlVufdc32nRW8tJ2A11imUqSCII3B/Pzrvw22zMAkEswXL8N52EdZn4TUkxL3lzhLqpEsuWCNIlo103nnPMzS6PPqRREOw359KlOHwbLalvEIDEqqDKSXkaEzAy+pM8ly2mcsQrOY90QgMchz/AAqY4R2YxeNYZEZvPZR+QqXJcCGk/wBEAmLRFCDNdhswlfCCRGYA7mNK799dY5hbOYc2BJHpyG3LpW0sL7GbuUF8TbU/Z7otHxzivVvY1c5Yq18bH/7rGpPoeiKhHg1G9u+xIuXD0IX/ACr6Z9n/ABM4jh+HdjLhcjT1Q5ZPqAD8apPCfZPctXke4+GvWw3itvaMMOYgyJ6VtDA4G1ZQW7NtLaCYVFCgSZOg0rpBNHBRlutuzIpSldDoK077dki9hXCiQlwSdZhlMR5T95rcVa69tnD8+DtXANbd0A/supH+ILWM56t7W0aWuhVtDMQXLK49IgqZOvLl8ax8Q1u3iA11M9sFXZPtKILL8YI+NZ4DXRZsXBkAMBoPMQABManfnoPQx/FUOW2x3gqR0K8vWSan3Gk03jg31j8FbU28xN1SPBmKqigZYhbaKQpDSYOUcxXccSvIRnCwFk+7bUZgIkFi8gg+WpnaRH9ib/0jhmHAYlrUWz4mUzbMDNlIJ8BUxz0r3vixhWnEYi1YBWMvhX0OdvGW/eRGpnkdyQx+MZoFssFaQNFAOm8uJnVRGU7HQ15Ye6Cr2yDci5mEq92AHUqTnyyQybLtKwdC1QmI7Z4C1bV7Nu7iBccqHgAFgAdTcII0UCQv1R0qqY/2q4vOUS3YsoAY0LtoYEEkL8MvKtoF57VcLD8MxNu6x8NsXEe4w8LWkBBMKAolIMACGOgM1qHg98thXXdrDi8B1X64g+Rb+7WHxjtJicShXEYi7c1mCYXQ6HKIUfLlXXstdK3pKsbZBV4Gkc/j++qqlkxq8Hnj7YS+CJyuBr933iG+Nc2Uzl0XWdeemh3jbXXUVJ38HbCqLrSqe6x5jWPMgiJC8wK8BjpIt4df2ZG5mIVQdW89PMVG6/KViK8Xx1OnDeH90VuO4BUgiCIG+5I1HppWT/tBnaLCZ2JJJCgCTqSFEdZI2rGtW1fu3Zrjhg+dUym4gXLLookIpkbjTX1EdYu3LYbKxEjxRpMfCQdPXlTZfmOUtevLj/J7W7ttld7klySAJyhRlJLiBEgwIJjU6HlZeA9gcViIe4ptWSCc7ggg7DKhXMdT0HLWqkTM8zz+Ok/fW1fZn2vF7Jg8UzZ1M2GLEZ4n9G8N4iPqzoQANwJt+hxi1J+I9+C9kMBYaWAxDL4mbERkEHXLaUBFPKLjFlJmNKtVmy90yzjwnLkSc0ZSCUYRB13QJBzKQakTwy2QoI8KqU0EEqYlW6jQH+IrFxOFAtE4q5bS0ubMF8CEGIzlyQdidRIJInSTF2elJLgiuK3LdtiqvbT3izvnyWwMutwppOhGroCJkianODYoPZDkZSDcRix/qrjWyxJ2U5MwnYEVSONe07C4YFMBaN19s+UrbnXno9w79J+1VFxnbHFYi6GxNwtbnW2oIVR1RAw8YAkMST51tYIepFOi4e1PiOAxGHGTNdvWzCXbOUhDrKO53Q6nKs6iRzrUoAE9due87VZ8His+ZrejwTctH3XQGcyjWDoJEkySRptH8T4aoXvrOtokgg72zJ8JHIaGPITpVLBy1PFlEcjsvusdQVkcwwgjbmPT51IYPHhoW+xBX3LoGq6bMR4iugjmDzgCIsONfvrm0pdoVSw6D8T/AJ1pyjJomOLkOp70AXVA8Q2fSA0iQDzJiCByMVhYjhLjIq5WeJdQD4Qyqy5idCIPLT13rOxQQkAqAFgKiROw95lAmTJ0HM1aez3s+x2KAlBh7H6wifRdz8amz0Lc7XQpeGwy2iDmLP8AqkgD1I3qzcA7F43GxlTJa+03hQeg51t7s57OsFhYYr31z7VwAx6LED76t6qBoK3Y3yVGKjwULs57LsLYhrxN5/PRR8NzV6sWFRQqKFUbBQAPkK9KV0UUuCrFKUrTBSlKAUpSgFRfaThtvEYa5bu5whGYlIzDKc3hkETpzFSldL1sMpU7EEH0IowfMnHvo8zhPpASAf07qSSNQQEUBfmfhUQwzYduqMG+en5mtg9pexNzC4Zrt9sOFGkC42duQygrBPlWvcA051gnMpAA3Jjl+Pwrmro8Wg9RT/qcs4wvGLtoRZuXLegDZHZc0ToYOtYFxpYtAk7xz/OaybfD7hjSARmG7aeiyREEmdo1rP8A93boMDXeTIAEb6A599NR6TBg2lye7dfCszOCE3MFfQCWsEX1HOFPi+HiM/Co/F4BrlyUEggSx20HXYnLl0GtSi4DD2BLlfFBE68jBA947HxDqeVeZ4j3obJFpFUMXfUgSFlQNCQek71z3t+RG0ovxfBjrwi1aGe8wPPX3d94Hicfh0rri+K5PCiFY0hwQRpGixAOxBOvlWFfiC3eFrocgmDBAJ8QJE6+Egb6HQc5q9gTcv27WICrcNlBZZWzC8YOXO5JgkHQiNQpO+u7LzLJD1W8Rx97kNbxKEM13O7zosgCCp8U9QRERzEbVHknnrz1rJxGEKOUfQjr/G9eFxcu4iRIn8fSrNUEjP4XimDLkbJdUzbcAan7DdQep9KlMdh0v2ziLC5WUxftaSjbBlGngI57zPSouzZtusKATl6HMSfPYCem+lZPB+JXFuC4mt9RBU7XkIgo3nHx0EaissShaItxB8/n6zXKmNQcsHkSCCOfPXzFTXGuF28ov2Ae6Y+7Am2dJV4kEeY+GlQohdefy/0rbPK1WDaHBfaXiXW1Za0rXdQ90sBnA2ygwounbxGM31ROkFxq/cxOVMXdNwNL2b7EKokHQzARdGHUQZgDw1BJUqwMMCDIA0IOh1HKPuqQ4dxLJmS6C1pzmbmytp41J+toJ6+oFZR0jqWqZiYvCtbdlcQw0P8AEzGn+VR5YjqOX37Vb8falO7vsAAC1m+ASrqAPDKgyNRruBGwiIQcOm2tx2VZ91QTmcAgNAjlmHxkaRSyHGngwsJiCrAgkMCCrDcEba9f9KnsTeuBVuJlS86mVUkswJOVihHhEoCdd4YQMuWMw3CPEofNLHw20GZ28gBWy+zfsyxV0A3/AOSWojKCGusOWuoQeX3Vl3wVCLdlCCxaSyw9bSAMztMgmF0PKNd2jeKufZv2aYzEQbwGEsfZ3cj9n/mj0rbPZ3slg8EP5PaAaINxtXPqx/AQKnKpQ7nZRSK12b7EYLBwbdvNcH9Lchm+GgC/ACrLFKVaVGilKVoFKUoBSlKAUpSgFKUoBQ0qqdpu32DwgYFu9uD+jtax+03ur+PlRuiZSUeTUftU4fc/2piDyIRgSYgFF6+c1XuD8Mv94GRQAD7zbeWxBOoq4cV7YWMU4xLjJdI7rukksIJKncBgZgkxuByM1vi3aC+wcWx3WWZQSWggBpaB4Z5DX8K8r1JtuMV8kx0Yx8Un+kSTCxhcveOM658qroRmBlQNSBDkDMYgnqZiV4rcxNwJYEOZKACWcgSYGkNCnaZ5cqgcDi1Vma4neEiRJ59WO5ET5zHnXOGxuW8LsFdZ8BK5Z+yQZGmnzrVpLmWX96HXdJqo4X8/J745ENu1ctXFLPOZZzMGU+8QfqtuJGpnSBTiHEmuxplQE5V3ggfaOpEddNp61Y+BJauqcDdcKtw58JfI9xzq1tuoMc9SQBzAFVxuFa27W7gKuphlIJIjy85ketdTzTTj7M87hjf4fL8f8qsPBryYi0cHiCAGP6B2zeBzplbTRCCYHJiftVVluGa9cx5yJ66fftFCIva7LVjsO2IV7d1SMZhwc+0XEWB3mm7CQCBvPyroJbwNoy7H5QZ6c/MRVqwDviraXBmXF4b+bcf0qoPECW3ZQddZI33MYXHcEL1v6VZENMXUAjIx3MfYY6joSQZgkYeuMrIF78AE6XVOnSD1+Z/dXOJAYd6pymdQTrI1kdTt8vWsa7cnca8yfwiuhrDoWDhPFYzMQGDCL1s7MJkOPj8iSdmYHy43wsWmD2zntOJRumsZSOTAyPUGorDM4OdJ8Gs9OX5xHnU42NezaZDahLiyEuofC3uFrcEEEcp1EQQRFLOGokkQweN64LCQBt+r+H+lTK8PVraKiFS2pfxFmbM3gVNS4iNBzg8oq99lvZZeeGvThk8wrXmHkNVt+pk/qitTvg4rTvgowwautq0lsgkATlJuOxzSqqC3h8X4mBNXzsz7LsRcAOIJwtv7Mh7xHrqlvrzPkK2lwDs1hcIpFi2Ax95z4nb9pjqR5beVS9UodzsoLlkN2e7L4TBLGGtBWPvOfE7ftOdT6bVM0pVlilKUApSlAKUpQClKUApSlAKUpQClKUBD9sLZbA4gDOD3ZPgPi01+Wmo5ia+f+IcQ8H0dLILxqwBJ9Ryj0FfS5FaO9oPZTuMUCi3O7uSbYtKSdfetQo5bjyPlXLUXU5ThclL7RQsAEuIbURdLJ3UD3mJylWYsMoIOh6isPjC3FulbpJYQNecaa68ojWpDi3CGtaNZvWTyF1SMw8p3+FZmO/luH72B39qBd2lul0jz2J60tclabV0VZRNeti1mnWAPKfgAOdcWQCGB0PX8q74a2dcpIcfl+VGzsZ2FgjuLhInxW22KPy2PONwasWPB4hhmuZcmNww/ToqnNeXQLcETJmJ899xFUxH6RAwHiXRhr+HXY/Oprg3GGUpftgd/aBD9LqRrmjUiBBExzAkCsTImsFZNg+Xzr2Oh5knX/Wd/KrD2r4YgC4rCqBh7x2BH6J92QgbHn010qvW1jn61VnklFokMBxR7SFUkHOjo2b3SpOoUb5h4SDpE6HlZlxoYHGWVWD+jxdiBlggSYn+bbQT8PqkGmkc/49alOzF+6t7NbC5MjG4LhIR0AMg/lznbU1JenNukO0vB1tkXrJJsPqjHpMQ3IODoRud451DXbGULMgsM0MpGkmI5sDB12qYZbpchCvdhyxgkWpnSAxmANIOoGk6Ve+CdgcXjWF2/4EkkNdU6BjJFu2fFHQuR11p1wdPyNrCNa4Xhr3NhAOgLayTGijqY2FbS4F7O8ViX77E/oVYzLiX2HuWyTk0AAL6iPdNbJ7O9kcLhINtM90CO+uQX9AYAUeSgCp+rUe4UO5C8A7LYXCa2Um4RBuv4nP8AaOw/VEDyqapSro6ClKUApSlAKUpQClKUApSlAKUpQClKUApSlAKUpQCuK5pQHz723GIu4y6LjXLmR2Vc0DKubQQNF+G+hqrYe++EvrcyyNQy8mU6Mvy++K+iuNdkcLibve3Q8xDKrFQ8bFsupIGmhrQ/bTHYI4iOH2mFtRJ7ySGYbEK+oHkfkK4tNcnjWk9Oe6+SL7UcNFq4Ltls1q4AysOY8/PkR1HnUVcYEBl0IGtXDDYixeZsGrF0uEPaYqVCXWX9JbAJJytGh0lhyBqnYzCtaco4IIOx/jesPcmnwdbN4qZ36zXOGxRS4HWAQZgDT0jpXiFr0tKMwDTr0IH/AKjoK0Npclx4NxG0uZH/AP48QAHAE9228qNTKxp1WR9WojE8CujEPZt5HyGC4dSokgCWmBuBr11iu64Hu7KgXGL3At3IAuWAzAAkEmZEyfPTapnsh2NxeKBW0v6JiMzsAtvwmR4ozMf2ekGsvseeWZVWCophrhZlAiCQSY0jQydvlV47G+z/ABOI8SgpbYa3LkqhB3AQENcn4KetbS7NezjCYbK10C/cEEF1GRSI1S3qBBEgtmI61dKtRb5NjpLqVns72JwuFytl726u1y4B4f2FAhPUa+ZqzUpVpUdRSlK0ClKUApSlAKUpQClKUApSlAKUpQClKUApSlAKUpQClKUApSlAdWWdK+dvaT2YbDX2icp1DfaU7H1HunzE/WFfRdQHbLs+uMw5WAbiyUnn1UnoR98HlUTV5JnG0fNvC8B3mlsub0goFmfIgDUmflWf2hvpftW7pIGKkpdtnQllMd4NIgjfz9KxTbu4bEeFSSpPhOYZhsVbKQY5ETUlw/s7isdfd7dslmIlbYVVTQCJ0S2I5b+tclzZzWphKKyQvEeEPbCLmtl9cyW9SrAiAzbMIIMjQbHWpPs12LxGLb9HbLwYJ2Rf2nOnwWTrtW3ezvsvtIc+MbvnJkoCcv8AbY+K4fWB5GtgWLCooVFVVGgVQAB6AaCrUH1KcdztlF7Mey/DWADiIvv9mItj+z9f1bTyFXxEAAAEAaADlXaldEki0khSlK00UpSgFKUoBSlKAUpSgFKUoBSlKAUpSgFKUoBSlKAUpSgFKUoBSlKAUpSgFcGlKArPEuxGEv4g37gaTBZAYVj1MDN8J1+dWHCYW3aQJaRUQbKoAA9AKUrEkjKPalKVpopSlAKUpQClKUApSlAKUpQClKUApSlAKUpQClKUApSlAKUpQClKUApSlAKUpQH/2Q==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6" name="AutoShape 6" descr="data:image/jpeg;base64,/9j/4AAQSkZJRgABAQAAAQABAAD/2wCEAAkGBxITERQUERQVFhQWFxcYGRcXGBweIBoeGhYYHBwaHB0cHCghHBomHhcaITEiJS4rLi4uHh8zODMsNygtLisBCgoKDg0OGhAQGywmICQvLDQvLCwsLC43Ly0sLCwsLDQ0LCwsLywsLCwsLCwsLCwsLCwsLCwsLCwsLCwsLCwsLP/AABEIALYBFQMBIgACEQEDEQH/xAAcAAEAAgIDAQAAAAAAAAAAAAAABQYEBwECAwj/xABLEAACAQIEAwUEBgUJBQkBAAABAhEAAwQSITEFQVEGEyJhcQcygZEUQlKhscEjYnLR8CQzQ1OCkrLh8RUWwtLTRFSDk6Kjs8PiNP/EABgBAQEBAQEAAAAAAAAAAAAAAAACAQME/8QAKxEAAgIBAwIGAgEFAAAAAAAAAAECESEDEjFBUSIyYXGR8BOBoSNCscHh/9oADAMBAAIRAxEAPwDeNKUoBSlKAUpXBNACetar7Ue05u/7vAZGRJBuMJDt0XUeD9bny01Pf2u8XxBZMJbISxcTPccES6mQVPS3tP2pA2kHWbkAZU0X8fX91S32MScn6F5xfbfidhhnu2XDeITaIUDoJysRpvrUhwv2o4hmC3LFlurC53QH/mEgfEitaWkHIAD0rKwWDuX7i2rK5mY6DkOrE8gBuf4MJtdTq0jcGE9pOGYw9u6vmpt3F+BRyT8ql8N2zwL731Q9LoNv/GBPwrW3F+zFizbRbivcdhrc+kLbkjcBXQqFHKda8sB2SuOCLdy5agE+N7VxdNx+icEH+xFZvZlI3NhsZbuCbbo4/VYH8DXvWgjwO8WGW5hbrDUAkI+nlcW2w+dZ307iuH0ZMSkfYZ2H394tV+QzabvpWmcH7TMSuhuBjzFy2p/+NkP3VOYX2obZ7do+Ydk+50j763ejNrNlUqpYTt/hn3t3l88quPh3btUjhu12BcwMQino8ofk4FVuQpk5SvOzfVxKMrDqpBH3V6VpgpSlAKUpQClKUApSlAKUpQClKUApSlAKUpQClKUApSlAcM0b1pX2g9uvpjNhcI38m+u8x33UCf6L/F+z71z9qXDuIYiwtrBLmttPfKGVWfbKssQMm8idYHKRWmsXwTEWBOIw922OZdDl/vCRWN0jnLfKSjFEthOGYfuwpcW9ZOmWT1MgA+WtZf8Au6SvgNtx1iD/AHlmqhZ7r6hy/stH3AishS4IIuGf1gPxifvrh+zv41/b8E3f4HdBP6Ix+qwP46mJjlt51jXrBtEMrXFaByKkE7idNhGo3NeVjjeKX64b4nr0YNUjY7YXRo9uR6fhlb/hrbZP5I9ce5k2O0GOtgFMUWUkgB8pBygTqwPUc6yLfam4wHfYWxdBOYMqlCcpPiBU7gk6xvNYn+8OCf8AnrKyfQH78tZYGBcCLjoYEeQBMQWUiNTsaz3RaaZI4TtfhdA9vE2wDMB+8XrEOfdnkByHLSpZ+0Fi9pbxltQfq3EuWzodIdWUj7/yqurwbOZTEI4mTIA3YE6roCfTn0rExXZ6/wDUto285WBnWQPq7DyFZg0vGLw1x7MIoxWbUkvbuBI2VO8Gs883+kNj+z1pUDXsPZ15W1vWyDBIBNtnQawJIA9TUZw3sDi38TKliObvlP3BjHyr3vJxHDGLeLFwD7N1bn+MU4MMq92CwrMVtYhlcbocrZSRMRCt86xb/Y/GpIs4gXFGhBziNJiIZdiOddLPbjFI0XEsuR1Uo3zkD7qxsZxmzeOa6uMtHLlz2boMDMWkHwgEkkkgSZ3pk3J4XOEY62xY4cMw3ZVWfX9EwYfdXcdrsXYIDPftHozn/DeVqseF7Q4IJlsvat6k5HRlWc0gHkRJLHxSzGTWbwvF3XfU271sgjLZdTB3B8IEbZTM+9PLWHPa6pjkwuBdtMfeDG0DdCRmz2gdTsAbbrJ8gD6VKL7RijZb9lFb7JuG2x9FvIv41D4/tlaw9xrC2g6ICHe2QoL/AF4WIImBJ3I1msvDdr8HdXK13u/1Lqaa9T4kj1NdNzJaLNhu3GHYeNLyeqZx6zaLCKz8J2owVwwuItz0Y5T8mg1Sm7O8PunNbtKJ2fDsR96eD7qrHaqycG627WKuuxEtbuBWNsHbMSIk9I216TS1GZSZvJHBEggg8xrXavnCzxd0MhLYPVQUO3W2y1NYTtzfTa5iFHTOtz/5Un76rf6Dab1pWo7HtPuqJLo4H1HssrnyDI5UddRUN2k9qONvDJh8uHkH3JdzAJPijwiAdQJG89N/IjHFpWbyFwTEiRuJ1+Vd6+YcP2lOHNq7bW4uJmWvC6rBxPiBBWZkAEMWGnoRbcf7U+IPbU2BYVYALBCWLQZgM0A6Tlg896b+5zU+6N40r5uv9r+JMtvFnFXPDcgIZCyJ5BRbYaERz6aGt49iu1FvH4YXU0ceG4n2Wj/CdwfzBrVKzd2aLBSlKooUpSgFKUoBVD7X+0I4TF/R7dpLhCKzFnKwzEwgCo2uWD8avTuACSYAEk9AK+a8RjWxmNu39QbjlhPIHRB8FAHwrJcHOcmnFLqy4Xe3fEyocvaVWOkLbn3o0QsXidJI+NY1zt3xGP5/U8hbt/8ALUO3ELqq1tWAUiCciho3jPlzRrtNYRX+P49a4Jy6nppdCcu8R+kKTi71v9kYa2znqc2QZfWZqO+hYIHRrv8AZtqP/sFYjaA+QrY2M7PrYsIbeGwrlUm7cvm4SDAkhUQltZ0BHIAVosoow+C63z/4afncrsqYIf8AeP7lv/qVaeG4O2SHvDDZM8ZLeBcloCkgF7akaNE66z0qTxlrD5os4ewBlX38EzGSW12AKwAIGo5nURNByZRAmC6Yg/2Lfw/pK6pZ4ePqXp6hbY/B62PwzCW84FyzaIKtquDKagoQZMkeFoyx7066RXbiJUMos4ZhBOYjCIwPjywCSI2J9CD5UJpdjXqYjAj6uI/9v/nrJt8awqkQcUCI2uKDof2qu4F1cPm7pmuNcUDLhrauqZVJJQkiNG1PUaaCXD8Libiy73LZBjL3FgTBDTqJg+7py6GYGlUfthbJzd7jJIie/G3wO1Y9/j+Fufzn0pz54gH99X/huKvCyzXMPdLjUK3dB2zAtl8ML4dEnnod5AkMReORS0oM6htdQO8A3U7ECdOsUFmqhjMG0foL7GP639w2r0Q4X6uDxJ9HP5JVtwnGsXevWVOHOHtFpuOzFyFB0TWAM3NtYE89RKPiLqqpFt7jGzYABOgM3czNmYbeGQNT4fUZJ0gmUM2rJ/7Biz/bf/pGsS7isGCQ2DuBhoQ14gjyINrSrl/tC8iuuJt5cysFZjZDKxUgEBXkrMaAZgSNW2FI7XcewrcQa4H7y2TaLZBMwqBgJgE+EjpU6ct64NbS5Oz8TwQ0+ikeRvx+Nug4xg9Iwg/88/L+brP4t7Yg09xYce9BuMDvMEqp5aaA7T61DcQ7U468jsHRSoBAtosEEmDqC2sAZswAnUayOu1k71gzk4zhVgrgh69+fxyV5P2kwe/0O0ded4kk6dV15VRFwt65q5IB+1M/LesmzYtofCC7ATpqQBz6D4a1jpYGeXgt47TYciRgLQ6S7eXxHw86huJ8azSFt27YAJK2kJIAjcliRHMyPhURiXbJmY5C05UAMsBHiLchy057ivAYpEdGsKQVEnNzMdAdhqOU6+VFBvkh6qj9/wBGUi3buTJ/SMUXL4jnEeEkc4YHw6a686s/BuyCWzb+luVuEq2WySW94RLnSM0ArbzNOoMbVnCEDxWQzKIzKSO8WIzNaIAA8UcuSg+dz4L2nS4gt4lpRjC3dhOkJd18L6xOx0neusFHg5ybeTPx3CLTKtq5h8MuFAnOjnvJcvBtXbhQM0kMZkeL61VnHYO9w5biG3axGGueEXXRg9otIE6hrTyNDsSBB5Vd0wwQP3rF7OpCZSzSw8RUoMwJJue7JIb3ogDzt3G7tQHz2iCue4rXGmTKFQI8QB8RbuyAIGoBrU01JUzY1LrXqasuW8wlG28R1gADc66LqazOB38TYut3TtaykSc+XYyA0aMPL1qwcb7GKQ1/h4Lrr3mGkEqfrKm+o+wTIIMExFVgqxvsFIcQCzE6jwglT+suoIAjQ7VzeFk4S05NY5N0dl/ail97Ni9Zud/cKpmthe7LHnBfMo58411rYor5+9nD214jYYKbmUkeDUqXBQMeoEmfKvoAVcXZ00Jyknu5TOaUpVHYUpSgIfterHBYhbc52tOqwQCSQRAJIExNaJ4VhGtd5mEEadTOoIkEgiKtXtu4l3l+xhRqEXvGHLO5Kr8Qob+9UZwThwuAJqFiSfuFctR0RCpTb7EKdZMc66GYkAnbYT0ir3Z7JWBMYlhP6tep7K2Tvin3B0VRsIB20MVFneygSN489QfXmPKrM/bfHAmSoMwZtga7x5HyqYXsjh/+9N8l/dp8POu1zsnhWMnEtMzICjWB9wj8awWiEHbHiDbOdSBpaB1MwPd3MGB5Guo7XY+SDcaQdR3SyJ0AIyaa9asDdlMIw8WJckxqckiBt6aD5CubfZPAgEfSWgx/V6bc+X+dBaK6vabiBiLtwztFsGdAeVvXTXSvNe0+OOovXYAGyDSdphOfKpriGD4TY0u49lO4VYYgkcgimKrmM41wkELafE3SfCMyog20gshK6wJjn61tehilE9rnaXGgkNiLwI3BkRziIrhO0OMYwt/EMTsAWJPoBUBxLir+O53WUgjwsT1Gp90+6RoFHr1gP9uYkAhb1xAdDkYrPrlia1RCmmsF/wATxbHIYuXcSpAmGZ1PPkTOutYSdpbzT/Kb+m5NxhzA5kHn6eda+cHnO8ievX186u3Bblu4qBgFXEKbFyB7rgkow8z+FbtJlKSyY2L7V4oGBdueve3Dz9R05142O0eII1u3GbTQu0HcZd9AZGu/5YOMwbjMHUgo2RjEgNr4Z2k5SQOeteFizB5nlA576fEA/MVVKjy753yTeL4WpGjNcW/aDq53JAOdW0nOCsgfqxqDVW7jVlJAYafGevMVa8DiWFhrbqDluLdtsCZQxDHplOh5az6VHXMSmc92ue4fsj4e90EDb51G/osnphHbHxY+9jBtcKLRMqOcxP8AHrFZtu6EARZYjwgDzOxbp5fCK8rruQ4bS4oUrbYQtwMQAAAQWMmdJ0B00mu2Ls5hc7gHIjkFW300XOjaKy5mytrrJ0J1bW/MVvV1H+TGxd1yrZmCwYyazy3+BHz0jWulviMNaa2FS7b1zaQxzHLIIiQIEmZ5+cdcBk5pmTMzM85nWZrtaQMQJiatUuCdl8khiMMILWizIDBDxmTXQMB67jQk6c4wXMcqy87WSpDEbjUcvssAdVI5bivR8ILqlrQysBLIIjX6yknxJy6/KSTOM9KuDBsYgqwZSVYHQjQj06bmpLDYvOSVypdYQQPcujXwuDpPIRp6VFKpEwdPKu6lgZU6iIPn1+EijIjKi89ne0jWRkYM1td0mXtjeUnV7f6u+0VahDKtzDlXRzqVVWJV2lwSxAZCcpYNLABo3GXV54mLjk3JWTKuNSmmxygZhMnQSJ6CKmOE8Uu4e5IgFtSNO7vSfekbPyD7co51cZ1yXV5RcLd8sRcw7hX95rZ8WZfEctpZnKYkpo06ZhuI7ttYw1zDvevA4fEQcugm/ljUpqcs6d4Yyx7zLBaI4x2svN3rYayLRQ+O8SGbOBkkT4QcgK5gGJA0IAqod1cuMbtxj4veuXG3Px1J/dSUkVfcy8PxO9Ze09lmsZPcdN9gGMwMwJ3BnkDMa7n9nntHuYm73WNCIXgWnVcoYge6QWJ1iQesjmK0/wCJ4KDZQAziAIUAZE2XYannyq1dmOEXr9jIuEa5cJMX8zDnz+oY8itcd9cE6m6NM+gwa5qL7MriBhrYxcd8AQx01AJCkwSMxETHOuK7J2dU7VkrXBNc1H8bxlhLTjEXktK6suZmC7iJEnzrTT5z7R8X+k429iFJh7kqeYVQAnL7KrXUvcYAm5ymMqfmtS/E+G8HQ5bePu3mkAC3YBGpj3jlX76rfEOJIrlbZuMASPGqKdCRqAD+Nc5KTqjz6GnTbk/gzJuf1jfJN+nuetcFrn9a3/t8/wDw/MVg4H6XiJ+j2nuAblEkD1aMoOnMirV2d7C43EqTfa2lvZSLiOQQuWIt5hERMkHwio2tc0ehxVYv5RA3LjgBjeOXl/N6id8uTWPSsK7xogH9I/qRbH/BW0U9l+EEPi71x8gAIT9Gp1gTGZzqdMpBJPOp3hPDOH2Cv0XDKAWg3lQGNSCWuOS2WVj4yJ1paJ/H1t/JpfAcae4ypMlzAYlYBnw7KBG4PqNoFduKG8ttpdsyuQ/yKkehzbaCJ+Fu9snBVR7GMs5QLg7tiNi4Be2+mhlQwnnkFQfEglwW7uuS9Z1OnvIIbbosanpMmKpVya1TTKilhjG2p0/f89K4u2oMTMiuUtXC2QTmBgidiDr94r2xSAorCfieun4iPnVWdCxoe9s2niS4Nq4P11mD6spI6RAqsBjbZhoY0n8/QjlUv2Zulu8sAx3gzoTt3ibfPb+BWPxSwXZbltT4htuRz1noZXXoKklYZiLLpEjw/kDEfOOdSHZ7E6vaY+G6OsAMolWPlpv5CulxO7y3G90QrhD7o5ffpp1r2+nW08NlRy12XXYkzJHnpFS5PoU9qXiZM8SxAuZnMqbiWu/zHQshmZDZddNSI3jrUTcxqrItgtG5gwANSSYkqN+Uda8MVbaWS+SrQGSD4VGUkgqE1LGFB0EySSINZfZ3gOMxMnC22KHwm4YVBB+02mhggLJB2psvzM4vV2uoL99f+GDxPvAUzNmVgrpAIBBaJjQyCCCfLcGse7eXOGtLkygaFpM9egkaR5HrptHg/Y7DWWlybtwplZFLLaIMSYP6RgcogyinkdVFWHjfZKzjMMLXcphnQZrOVRNs7EMqjKUOkgE8jMwTSaWDJacnm/vuaGdzqSTO5JPPz58ql7WKN5gwYJiR7rx/OzJOcHTMf/VoBrvG8Z4few157N9crpEg7EEaOpG6nkRy9KxlBI9R8/z51RyTcWSuJwyXJKL3dy2Ja2dSsHcaeJBG/wBWddCMseVJYyoDrup0nnO++38a1L8Oum/qYFyyoZbucAwsQHDe8NhOsSM25Nc4jBd7ofDeXdANTLbqOYiTkmTJI2ynD0xlZE9+gGWDkbdCPcPVTtvr+7auFumyVKtK+8sGGHnAOh5dD5Vj3yZEiDG++bznYjTl515msLeSbuWUvrKlVufdc32nRW8tJ2A11imUqSCII3B/Pzrvw22zMAkEswXL8N52EdZn4TUkxL3lzhLqpEsuWCNIlo103nnPMzS6PPqRREOw359KlOHwbLalvEIDEqqDKSXkaEzAy+pM8ly2mcsQrOY90QgMchz/AAqY4R2YxeNYZEZvPZR+QqXJcCGk/wBEAmLRFCDNdhswlfCCRGYA7mNK799dY5hbOYc2BJHpyG3LpW0sL7GbuUF8TbU/Z7otHxzivVvY1c5Yq18bH/7rGpPoeiKhHg1G9u+xIuXD0IX/ACr6Z9n/ABM4jh+HdjLhcjT1Q5ZPqAD8apPCfZPctXke4+GvWw3itvaMMOYgyJ6VtDA4G1ZQW7NtLaCYVFCgSZOg0rpBNHBRlutuzIpSldDoK077dki9hXCiQlwSdZhlMR5T95rcVa69tnD8+DtXANbd0A/supH+ILWM56t7W0aWuhVtDMQXLK49IgqZOvLl8ax8Q1u3iA11M9sFXZPtKILL8YI+NZ4DXRZsXBkAMBoPMQABManfnoPQx/FUOW2x3gqR0K8vWSan3Gk03jg31j8FbU28xN1SPBmKqigZYhbaKQpDSYOUcxXccSvIRnCwFk+7bUZgIkFi8gg+WpnaRH9ib/0jhmHAYlrUWz4mUzbMDNlIJ8BUxz0r3vixhWnEYi1YBWMvhX0OdvGW/eRGpnkdyQx+MZoFssFaQNFAOm8uJnVRGU7HQ15Ye6Cr2yDci5mEq92AHUqTnyyQybLtKwdC1QmI7Z4C1bV7Nu7iBccqHgAFgAdTcII0UCQv1R0qqY/2q4vOUS3YsoAY0LtoYEEkL8MvKtoF57VcLD8MxNu6x8NsXEe4w8LWkBBMKAolIMACGOgM1qHg98thXXdrDi8B1X64g+Rb+7WHxjtJicShXEYi7c1mCYXQ6HKIUfLlXXstdK3pKsbZBV4Gkc/j++qqlkxq8Hnj7YS+CJyuBr933iG+Nc2Uzl0XWdeemh3jbXXUVJ38HbCqLrSqe6x5jWPMgiJC8wK8BjpIt4df2ZG5mIVQdW89PMVG6/KViK8Xx1OnDeH90VuO4BUgiCIG+5I1HppWT/tBnaLCZ2JJJCgCTqSFEdZI2rGtW1fu3Zrjhg+dUym4gXLLookIpkbjTX1EdYu3LYbKxEjxRpMfCQdPXlTZfmOUtevLj/J7W7ttld7klySAJyhRlJLiBEgwIJjU6HlZeA9gcViIe4ptWSCc7ggg7DKhXMdT0HLWqkTM8zz+Ok/fW1fZn2vF7Jg8UzZ1M2GLEZ4n9G8N4iPqzoQANwJt+hxi1J+I9+C9kMBYaWAxDL4mbERkEHXLaUBFPKLjFlJmNKtVmy90yzjwnLkSc0ZSCUYRB13QJBzKQakTwy2QoI8KqU0EEqYlW6jQH+IrFxOFAtE4q5bS0ubMF8CEGIzlyQdidRIJInSTF2elJLgiuK3LdtiqvbT3izvnyWwMutwppOhGroCJkianODYoPZDkZSDcRix/qrjWyxJ2U5MwnYEVSONe07C4YFMBaN19s+UrbnXno9w79J+1VFxnbHFYi6GxNwtbnW2oIVR1RAw8YAkMST51tYIepFOi4e1PiOAxGHGTNdvWzCXbOUhDrKO53Q6nKs6iRzrUoAE9due87VZ8His+ZrejwTctH3XQGcyjWDoJEkySRptH8T4aoXvrOtokgg72zJ8JHIaGPITpVLBy1PFlEcjsvusdQVkcwwgjbmPT51IYPHhoW+xBX3LoGq6bMR4iugjmDzgCIsONfvrm0pdoVSw6D8T/AJ1pyjJomOLkOp70AXVA8Q2fSA0iQDzJiCByMVhYjhLjIq5WeJdQD4Qyqy5idCIPLT13rOxQQkAqAFgKiROw95lAmTJ0HM1aez3s+x2KAlBh7H6wifRdz8amz0Lc7XQpeGwy2iDmLP8AqkgD1I3qzcA7F43GxlTJa+03hQeg51t7s57OsFhYYr31z7VwAx6LED76t6qBoK3Y3yVGKjwULs57LsLYhrxN5/PRR8NzV6sWFRQqKFUbBQAPkK9KV0UUuCrFKUrTBSlKAUpSgFRfaThtvEYa5bu5whGYlIzDKc3hkETpzFSldL1sMpU7EEH0IowfMnHvo8zhPpASAf07qSSNQQEUBfmfhUQwzYduqMG+en5mtg9pexNzC4Zrt9sOFGkC42duQygrBPlWvcA051gnMpAA3Jjl+Pwrmro8Wg9RT/qcs4wvGLtoRZuXLegDZHZc0ToYOtYFxpYtAk7xz/OaybfD7hjSARmG7aeiyREEmdo1rP8A93boMDXeTIAEb6A599NR6TBg2lye7dfCszOCE3MFfQCWsEX1HOFPi+HiM/Co/F4BrlyUEggSx20HXYnLl0GtSi4DD2BLlfFBE68jBA947HxDqeVeZ4j3obJFpFUMXfUgSFlQNCQek71z3t+RG0ovxfBjrwi1aGe8wPPX3d94Hicfh0rri+K5PCiFY0hwQRpGixAOxBOvlWFfiC3eFrocgmDBAJ8QJE6+Egb6HQc5q9gTcv27WICrcNlBZZWzC8YOXO5JgkHQiNQpO+u7LzLJD1W8Rx97kNbxKEM13O7zosgCCp8U9QRERzEbVHknnrz1rJxGEKOUfQjr/G9eFxcu4iRIn8fSrNUEjP4XimDLkbJdUzbcAan7DdQep9KlMdh0v2ziLC5WUxftaSjbBlGngI57zPSouzZtusKATl6HMSfPYCem+lZPB+JXFuC4mt9RBU7XkIgo3nHx0EaissShaItxB8/n6zXKmNQcsHkSCCOfPXzFTXGuF28ov2Ae6Y+7Am2dJV4kEeY+GlQohdefy/0rbPK1WDaHBfaXiXW1Za0rXdQ90sBnA2ygwounbxGM31ROkFxq/cxOVMXdNwNL2b7EKokHQzARdGHUQZgDw1BJUqwMMCDIA0IOh1HKPuqQ4dxLJmS6C1pzmbmytp41J+toJ6+oFZR0jqWqZiYvCtbdlcQw0P8AEzGn+VR5YjqOX37Vb8falO7vsAAC1m+ASrqAPDKgyNRruBGwiIQcOm2tx2VZ91QTmcAgNAjlmHxkaRSyHGngwsJiCrAgkMCCrDcEba9f9KnsTeuBVuJlS86mVUkswJOVihHhEoCdd4YQMuWMw3CPEofNLHw20GZ28gBWy+zfsyxV0A3/AOSWojKCGusOWuoQeX3Vl3wVCLdlCCxaSyw9bSAMztMgmF0PKNd2jeKufZv2aYzEQbwGEsfZ3cj9n/mj0rbPZ3slg8EP5PaAaINxtXPqx/AQKnKpQ7nZRSK12b7EYLBwbdvNcH9Lchm+GgC/ACrLFKVaVGilKVoFKUoBSlKAUpSgFKUoBQ0qqdpu32DwgYFu9uD+jtax+03ur+PlRuiZSUeTUftU4fc/2piDyIRgSYgFF6+c1XuD8Mv94GRQAD7zbeWxBOoq4cV7YWMU4xLjJdI7rukksIJKncBgZgkxuByM1vi3aC+wcWx3WWZQSWggBpaB4Z5DX8K8r1JtuMV8kx0Yx8Un+kSTCxhcveOM658qroRmBlQNSBDkDMYgnqZiV4rcxNwJYEOZKACWcgSYGkNCnaZ5cqgcDi1Vma4neEiRJ59WO5ET5zHnXOGxuW8LsFdZ8BK5Z+yQZGmnzrVpLmWX96HXdJqo4X8/J745ENu1ctXFLPOZZzMGU+8QfqtuJGpnSBTiHEmuxplQE5V3ggfaOpEddNp61Y+BJauqcDdcKtw58JfI9xzq1tuoMc9SQBzAFVxuFa27W7gKuphlIJIjy85ketdTzTTj7M87hjf4fL8f8qsPBryYi0cHiCAGP6B2zeBzplbTRCCYHJiftVVluGa9cx5yJ66fftFCIva7LVjsO2IV7d1SMZhwc+0XEWB3mm7CQCBvPyroJbwNoy7H5QZ6c/MRVqwDviraXBmXF4b+bcf0qoPECW3ZQddZI33MYXHcEL1v6VZENMXUAjIx3MfYY6joSQZgkYeuMrIF78AE6XVOnSD1+Z/dXOJAYd6pymdQTrI1kdTt8vWsa7cnca8yfwiuhrDoWDhPFYzMQGDCL1s7MJkOPj8iSdmYHy43wsWmD2zntOJRumsZSOTAyPUGorDM4OdJ8Gs9OX5xHnU42NezaZDahLiyEuofC3uFrcEEEcp1EQQRFLOGokkQweN64LCQBt+r+H+lTK8PVraKiFS2pfxFmbM3gVNS4iNBzg8oq99lvZZeeGvThk8wrXmHkNVt+pk/qitTvg4rTvgowwautq0lsgkATlJuOxzSqqC3h8X4mBNXzsz7LsRcAOIJwtv7Mh7xHrqlvrzPkK2lwDs1hcIpFi2Ax95z4nb9pjqR5beVS9UodzsoLlkN2e7L4TBLGGtBWPvOfE7ftOdT6bVM0pVlilKUApSlAKUpQClKUApSlAKUpQClKUBD9sLZbA4gDOD3ZPgPi01+Wmo5ia+f+IcQ8H0dLILxqwBJ9Ryj0FfS5FaO9oPZTuMUCi3O7uSbYtKSdfetQo5bjyPlXLUXU5ThclL7RQsAEuIbURdLJ3UD3mJylWYsMoIOh6isPjC3FulbpJYQNecaa68ojWpDi3CGtaNZvWTyF1SMw8p3+FZmO/luH72B39qBd2lul0jz2J60tclabV0VZRNeti1mnWAPKfgAOdcWQCGB0PX8q74a2dcpIcfl+VGzsZ2FgjuLhInxW22KPy2PONwasWPB4hhmuZcmNww/ToqnNeXQLcETJmJ899xFUxH6RAwHiXRhr+HXY/Oprg3GGUpftgd/aBD9LqRrmjUiBBExzAkCsTImsFZNg+Xzr2Oh5knX/Wd/KrD2r4YgC4rCqBh7x2BH6J92QgbHn010qvW1jn61VnklFokMBxR7SFUkHOjo2b3SpOoUb5h4SDpE6HlZlxoYHGWVWD+jxdiBlggSYn+bbQT8PqkGmkc/49alOzF+6t7NbC5MjG4LhIR0AMg/lznbU1JenNukO0vB1tkXrJJsPqjHpMQ3IODoRud451DXbGULMgsM0MpGkmI5sDB12qYZbpchCvdhyxgkWpnSAxmANIOoGk6Ve+CdgcXjWF2/4EkkNdU6BjJFu2fFHQuR11p1wdPyNrCNa4Xhr3NhAOgLayTGijqY2FbS4F7O8ViX77E/oVYzLiX2HuWyTk0AAL6iPdNbJ7O9kcLhINtM90CO+uQX9AYAUeSgCp+rUe4UO5C8A7LYXCa2Um4RBuv4nP8AaOw/VEDyqapSro6ClKUApSlAKUpQClKUApSlAKUpQClKUApSlAKUpQCuK5pQHz723GIu4y6LjXLmR2Vc0DKubQQNF+G+hqrYe++EvrcyyNQy8mU6Mvy++K+iuNdkcLibve3Q8xDKrFQ8bFsupIGmhrQ/bTHYI4iOH2mFtRJ7ySGYbEK+oHkfkK4tNcnjWk9Oe6+SL7UcNFq4Ltls1q4AysOY8/PkR1HnUVcYEBl0IGtXDDYixeZsGrF0uEPaYqVCXWX9JbAJJytGh0lhyBqnYzCtaco4IIOx/jesPcmnwdbN4qZ36zXOGxRS4HWAQZgDT0jpXiFr0tKMwDTr0IH/AKjoK0Npclx4NxG0uZH/AP48QAHAE9228qNTKxp1WR9WojE8CujEPZt5HyGC4dSokgCWmBuBr11iu64Hu7KgXGL3At3IAuWAzAAkEmZEyfPTapnsh2NxeKBW0v6JiMzsAtvwmR4ozMf2ekGsvseeWZVWCophrhZlAiCQSY0jQydvlV47G+z/ABOI8SgpbYa3LkqhB3AQENcn4KetbS7NezjCYbK10C/cEEF1GRSI1S3qBBEgtmI61dKtRb5NjpLqVns72JwuFytl726u1y4B4f2FAhPUa+ZqzUpVpUdRSlK0ClKUApSlAKUpQClKUApSlAKUpQClKUApSlAKUpQClKUApSlAdWWdK+dvaT2YbDX2icp1DfaU7H1HunzE/WFfRdQHbLs+uMw5WAbiyUnn1UnoR98HlUTV5JnG0fNvC8B3mlsub0goFmfIgDUmflWf2hvpftW7pIGKkpdtnQllMd4NIgjfz9KxTbu4bEeFSSpPhOYZhsVbKQY5ETUlw/s7isdfd7dslmIlbYVVTQCJ0S2I5b+tclzZzWphKKyQvEeEPbCLmtl9cyW9SrAiAzbMIIMjQbHWpPs12LxGLb9HbLwYJ2Rf2nOnwWTrtW3ezvsvtIc+MbvnJkoCcv8AbY+K4fWB5GtgWLCooVFVVGgVQAB6AaCrUH1KcdztlF7Mey/DWADiIvv9mItj+z9f1bTyFXxEAAAEAaADlXaldEki0khSlK00UpSgFKUoBSlKAUpSgFKUoBSlKAUpSgFKUoBSlKAUpSgFKUoBSlKAUpSgFcGlKArPEuxGEv4g37gaTBZAYVj1MDN8J1+dWHCYW3aQJaRUQbKoAA9AKUrEkjKPalKVpopSlAKUpQClKUApSlAKUpQClKUApSlAKUpQClKUApSlAKUpQClKUApSlAKUpQH/2Q=="/>
          <p:cNvSpPr>
            <a:spLocks noChangeAspect="1" noChangeArrowheads="1"/>
          </p:cNvSpPr>
          <p:nvPr/>
        </p:nvSpPr>
        <p:spPr bwMode="auto">
          <a:xfrm>
            <a:off x="9228138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1032" name="Picture 8" descr="http://svhostingblog.com/wp-content/uploads/2011/06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254" y="1772816"/>
            <a:ext cx="42862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7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cs typeface="Arial" pitchFamily="34" charset="0"/>
              </a:rPr>
              <a:t>Magnetic Disk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R</a:t>
            </a:r>
            <a:r>
              <a:rPr lang="en-US" dirty="0" smtClean="0"/>
              <a:t>igid </a:t>
            </a:r>
            <a:r>
              <a:rPr lang="en-US" dirty="0"/>
              <a:t>metal or glass platters covered </a:t>
            </a:r>
            <a:r>
              <a:rPr lang="en-US" dirty="0" smtClean="0"/>
              <a:t>with magnetic </a:t>
            </a:r>
            <a:r>
              <a:rPr lang="en-US" dirty="0"/>
              <a:t>recording material</a:t>
            </a:r>
          </a:p>
          <a:p>
            <a:pPr lvl="1" algn="l" rtl="0"/>
            <a:r>
              <a:rPr lang="en-US" dirty="0" smtClean="0"/>
              <a:t>Disk </a:t>
            </a:r>
            <a:r>
              <a:rPr lang="en-US" dirty="0"/>
              <a:t>surface is logically divided into tracks, which </a:t>
            </a:r>
            <a:r>
              <a:rPr lang="en-US" dirty="0" smtClean="0"/>
              <a:t>are subdivided </a:t>
            </a:r>
            <a:r>
              <a:rPr lang="en-US" dirty="0"/>
              <a:t>into </a:t>
            </a:r>
            <a:r>
              <a:rPr lang="en-US" dirty="0" smtClean="0"/>
              <a:t>sectors.</a:t>
            </a:r>
          </a:p>
          <a:p>
            <a:pPr lvl="1" algn="l" rtl="0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disk controller determines the logical </a:t>
            </a:r>
            <a:r>
              <a:rPr lang="en-US" dirty="0" smtClean="0"/>
              <a:t>interaction between </a:t>
            </a:r>
            <a:r>
              <a:rPr lang="en-US" dirty="0"/>
              <a:t>the device and the computer.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5976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cs typeface="Arial" pitchFamily="34" charset="0"/>
              </a:rPr>
              <a:t>Magnetic </a:t>
            </a:r>
            <a:r>
              <a:rPr lang="en-US" dirty="0" smtClean="0">
                <a:cs typeface="Arial" pitchFamily="34" charset="0"/>
              </a:rPr>
              <a:t>Disk </a:t>
            </a:r>
            <a:r>
              <a:rPr lang="en-US" sz="2000" dirty="0" smtClean="0">
                <a:cs typeface="Arial" pitchFamily="34" charset="0"/>
              </a:rPr>
              <a:t>Cont’d</a:t>
            </a:r>
            <a:endParaRPr lang="ar-EG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6208420" cy="472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0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Magnetic Tapes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dirty="0">
                <a:cs typeface="Arial" pitchFamily="34" charset="0"/>
              </a:rPr>
              <a:t>Early secondary storage</a:t>
            </a:r>
          </a:p>
          <a:p>
            <a:pPr algn="l" rtl="0">
              <a:defRPr/>
            </a:pPr>
            <a:endParaRPr lang="en-US" dirty="0">
              <a:cs typeface="Arial" pitchFamily="34" charset="0"/>
            </a:endParaRPr>
          </a:p>
          <a:p>
            <a:pPr algn="l" rtl="0">
              <a:defRPr/>
            </a:pPr>
            <a:r>
              <a:rPr lang="en-US" dirty="0">
                <a:cs typeface="Arial" pitchFamily="34" charset="0"/>
              </a:rPr>
              <a:t>Slow access time</a:t>
            </a:r>
          </a:p>
          <a:p>
            <a:pPr algn="l" rtl="0">
              <a:defRPr/>
            </a:pPr>
            <a:endParaRPr lang="en-US" dirty="0">
              <a:cs typeface="Arial" pitchFamily="34" charset="0"/>
            </a:endParaRPr>
          </a:p>
          <a:p>
            <a:pPr algn="l" rtl="0">
              <a:defRPr/>
            </a:pPr>
            <a:r>
              <a:rPr lang="en-US" dirty="0">
                <a:cs typeface="Arial" pitchFamily="34" charset="0"/>
              </a:rPr>
              <a:t>Usage</a:t>
            </a:r>
          </a:p>
          <a:p>
            <a:pPr lvl="1" algn="l" rtl="0">
              <a:defRPr/>
            </a:pPr>
            <a:r>
              <a:rPr lang="en-US" dirty="0">
                <a:cs typeface="Arial" pitchFamily="34" charset="0"/>
              </a:rPr>
              <a:t>Backup</a:t>
            </a:r>
          </a:p>
          <a:p>
            <a:pPr lvl="1" algn="l" rtl="0">
              <a:defRPr/>
            </a:pPr>
            <a:r>
              <a:rPr lang="en-US" dirty="0">
                <a:cs typeface="Arial" pitchFamily="34" charset="0"/>
              </a:rPr>
              <a:t>Storage of infrequently used </a:t>
            </a:r>
            <a:r>
              <a:rPr lang="en-US" dirty="0" smtClean="0">
                <a:cs typeface="Arial" pitchFamily="34" charset="0"/>
              </a:rPr>
              <a:t>information</a:t>
            </a:r>
            <a:endParaRPr lang="en-US" dirty="0">
              <a:cs typeface="Arial" pitchFamily="34" charset="0"/>
            </a:endParaRPr>
          </a:p>
        </p:txBody>
      </p:sp>
      <p:sp>
        <p:nvSpPr>
          <p:cNvPr id="4" name="AutoShape 2" descr="data:image/jpeg;base64,/9j/4AAQSkZJRgABAQAAAQABAAD/2wCEAAkGBhQRERUUExIWFRIWFhYXGRgYGBgcGBUYFxYXFRkZGhweHyYeGiAjHBcVHy8hIycpLSwsFyEyNTAqNSYrLCkBCQoKDgwOGA8PGikcHBwpKiwsKSkpKSwtKik1LS8pKSkpLC41KiwpKikuNSkpNSktNSksKSksKTA1LSwsKiopKv/AABEIAQMAwgMBIgACEQEDEQH/xAAcAAACAgMBAQAAAAAAAAAAAAAABgUHAgMEAQj/xABFEAACAQIEAwUECAQFAwIHAAABAhEAAwQSITEFBkETIlFhcQcjMoEUQlJicpGhsYLB0fAzQ1OS4RVjc6KyJCU0NbPCw//EABkBAQEBAQEBAAAAAAAAAAAAAAABAgMFBP/EACgRAQACAQMCBQUBAQAAAAAAAAABEQIDITEEEkFRYXHwE4GRocGxIv/aAAwDAQACEQMRAD8AvGiiigKKKKAooooCiiigKKKKAooooCiiighuZLiBbea+bJDEggEycjIMwH1VZ1bXSVE71wpi+xuzdx5IUsChQAR5kDcCWnwDHZTE9juG27wAuIGAMif71G2h00FasTwOxcbM9pGbeSJ6qf3RPyoIAEjsl+nsqvsezbvlWKtmd5CMWIBUkd4wBrXr2r+VM3EQJW62ZbYKQFZcxYd0KCwPe0mANhU9/wBDsZFTskyKGVRGgDfEPn18a8/6FYyKgtgKgYKBIADGTEHxgjwIBEECgh8QnaBFTiKC6naqWlSc7FWHcDhZUKVgg6ExFardt3bOvFFaQYC5CDlF0SAG1jvbD6nlpMPyzhyQeyXuggASAAcvQGNMix4FQRBArbheA2LRlLSqSuQnxXw/voAOgoILE22ezkbiKLdW413NKgi3lYKGWRtnR9RAMDwNb2dx3f8AqNvWd+zmGEIInyOoImPE12vylhirDs4LRLBnz6AgQ05hAJGh2NF3lHCsQTZG/QmCJJykTBWTOXbQeFBGXLF5WyjiIAKFgxtggZ2At6mV174HenTQHWOjC2nsYj3uPUiGuNbcBSVIyggloABUnujTyBqVfglkhQbYIVVQDWMq/CInWNRr0YjYmfcRwezcMvbDMABJmQASRrMyCSQdwdaDsmitJwS/e+TuB+U6UUG0tRmrw15VaplmozVjRQplmozVjUHxnm21YlV97dGmRTop++2y9NNW12oJy5eCgliAAJJOgAG5J6Us8Q5/tqYsobp+1OW38iZZvUKR50p8U4tdxJ960rMhBpbUjYx9Y+bE+UbVyE1EMJ58xM/BZjwyv+U5/wBY+VS3DufrbEC8nYn7U5rc+ZgFfVgB51T/AB7n+zh5W3724Og+Eep/pXHwXnyVV8Va7NXYqt0SVkQSCNSujLqND4aGiPpJLoIBBBBEgjYg9RWWaqu4LzE1sB7Tgo2ukNbedzAIE/eUgzvm2p34TzPbvQp7lw6BSZDH7jaT17pAbScsVVTWajNWNFFplmozVjRQplmozVjRQplmozVwYzjNu04RycxUvorNpnS2NgTLNcUARrB8DWleZMOYi5uAR3HiGzEGcsAEKza/VBbbWhslc1GaojE8yWreY3MyKpIzGIbK623IgkwpZZkDTUSAa7MDju1DdxkysV72TUroYys36xQ2deajNWNFCmyiiioywNeV6a0YzGpZQvcdUQbliAPT18q003VwcW45awwm43eI7qDV29F8PMwB1IpX4vzw7yuHGRf9Rh3z+FCIX1eT90UssSSWJLMd2Yks3qTqalpaX4tzVexEgE2bX2VPfYffcfskDfVhUOqgCAIA6DYVjevKgliAP39BuflUXe4i9zS2Mq/a6n+nyn1qI6+IcTW0Ni79EWMxPQa6Anw38qq3mDnC/iXKOWs2phkUGYnXNJBYjw0FWCMCsa6k9aieLctreEMuY6AMPjA8AdfyII8AN6LRUPCcLZt9ub30pc2Vba+7MxI7UE5wN9EBBj4hW7srAS3iL9wW+2DBbNjDK6qltshDs122VLR9Us+UySMwnmx3LWJwTC6EJUaybcgDYh0cFSI3+JYME9K38C5kRsVZOJSyLFsXSlvsgLIuvaIR7iKJcdotosTJhY2AFG8s72iKb+HcYW1fjC3BbLFAFlmw90tMk54a0dUHWCGgxpTvw7mxS/Y4hfo9/Yq5BtvsYDfC247p9NaWhxTE5e34jxG4tl4K4ey6O99ZAhbIPY2rcA95xGmiNSfxniovO3Z2+xs5sy2gzMqkgAtr1MCYCjQQAAADm+j+E813LMK3fTbKxOn4WgsPRpHmopy4bxi3fHcbvASVOjAeMdR94Sp6E18pcv8APV/DQrHtbQ+qx1H4W3HpqPKrM5f5rs4mDZuQ41ynu3EMakQZHhmU+U1Vtd1FJ3COdCIW8Mw+0AM48yBo/wDCAfBW3pswuLS6oZGDKeo/UHwI8DqKK20UVjduhQWYgKBJJMADxJO1VWq9gLbsHa2pdYAYgZgAwcAHf4lU+org4guEw6ZrqoimFAiS2VWQKqiSxCswgDYmlzjftKXRcIM5b4brAlW8eyQQ1yB9Y5UEgywqvuYONtbAu4gvcuPKgZlzsNyHfRUQEju2wFBPUTUmaT2XDwu5hMTme2FZpJYMDmUmQ3dbaZMxoT41LWbCoIUACZ08fGvmvg/tHvWbnvLai3Iy9kQpt5lBGUho2InUHWJ6VcPLntDS8IZg4BgsvxL5Mo39QAT0U71IyiTeOTtRWvD4lbihkYMp6j+9/KtlaVsooorLBd5m5o+jEW0UPdIzamFQTALRqZIMAROU6ikXG4t7z9pdYu/QnZR4Iuy/LU9Sal+aratjri58tzLagdCCrDbY7HQQaROZOafopa2qZ7ilQx17K3ImWIGYxoSoE670VPjr+nn/AEoqH4Hh8/v2xJvs0xkJWyo+yqAxp4tr6VMURF4jhxzFmJf16Dwj+xQq9APQCpSt/D8ULTZgimd9NfkelVbZcL5Ve4R2ndB6fW+fh+/pTRctW8IoFu0Mx02H/qO59P2rkw/F10ZT6r1iu7E27eIt5Q2U9DsUI1Bga6EA6VBXmJ5zuO5m0mU6kRof10PnA8qjuPeyxMWDcw6m1dOuWO4xMNvsNz4dN6fn5QcsSbltmmcxtwxPiSP61MYe3bw9vKWB018W8dDrqZ3oj5X4vwK9hXyXrZU/ofn/AC3qPq+Oc8Gt64IUZSsZTqCMxMHofQ6VWfF+TIk2tD9ljvr0MafMxpuKBTrO1dKkMpKsDIIMEHxBG1e4jDtbYq6lWG4Na6B65f8AaUywmKGddB2g+IfiGzeuh9asng3MYjtrF4EEfEpG3gwIO3gw06RXz5XXw3it3DvntXCjeWx8iNiPWg+pOVvaXhsX2qm7bVrRQEzCtnBIKztGVp1IGmute+0PhL4m1bCi41pc7N2Yz6wuQ5B3nHx/D4j1qmOU+frA7txEwzkzntjKjE9TGqn8x5irL4PzC9mMjDIdcu9th5AfDP2k9Sr1VssnFEL70C7akgXUkwysVMwJDAiOhnbNWdy0l9RbIXEW3EgGMx1AgbBjroNG3jMdKsP/AOGx2s9jiG0O0XDERr3bogeTgfZmk/j/ACQ1hzdWLTwRnHesvP1Wn/DnwIjWFNcY0ccZuNvT+tzqTMVKAflXCNbYJay7g5CwcHfKQx8vhYR+9IeGxly3chCyOpChQGkHUt06D6kSc22kVYr4vI2XEobN3YXB8DfxEQBP1WlZ0ljWrHcdFslc4Zx9gHMZ8zKJ56sfKrUztwlxG/Lv5a5lxNlc10ZHgEAfE6gb3EPdAHixESYydbC5L53t8RW6E+KyVVyplCWBIynr8J8R4Ft6qjgvLWK4o0W/dYfN37kHICPPe6+vUwPu6VbXJnIuH4XaZLGYl8pd3aS5UQDGw3OgHWusMwZqKKKiKo5+H/zC5/4rP/7/ANDVS3uOlL91bi50F25BEB177bH6wno0+RWvo/mrlRcYAwbs7yghWiQQdcrjQkTqCDIJPiQfn/nXkDE4S47usq7O0jYyxPdP1t9tG+7VVowalSb2Eu5ToWA+E/8Alt9PDNt4E0x8L50UkJiVFm5sG/yn9G+r6N+dVxZvNbYMpKup0I0INTGH42lwZb6gT9dV7p/Gg29U8PhJ1qItSiq/wOKv4QA2GFywZi2zZkPj2bj4T5dJ1FMWC5ysXBqeyZRLrcKqV8xJ74/DJ8qkzSxFp8Guqzjuja+dcGHxC3FDoyuh2ZSCD4iR1HhuK2VUTKXpEhtPWs0tE7CahrV4qZUkHyrN8Y53dvzNBI8R5f7UAhocCNfhPX1HrSxjuHMhy3Fjw8D6GpvC8UdOuYeB/vSpG9xiy1pjc2AkqRM+nj/e1FtWvFeXkurBXMNY8VnqP3/cGkniPKVxGIt+8Hhpn9Ms94+Q18hVhY7GB2OQFUnRZkx5nrXDdsBt6Iq4iK8p/wCKcHW6PeLmMaXF+MevRv4vkRSrxLl65all95bH1lB7v413X9vAmgiqmeA8138Ie42a3OtttVPp1U+Y/WoaiguTlznezioUHs7pj3bR3jv3Ts0fn5VYHCubnTu3PeJtDHvD0Zj3vR/942r5cBqw+XuNYuxY7S7F6woWRJ7S2rDMpzxkkjZGbMegoLjxfK1jEq74Qp3oz2LkhJy5QQILWGiACBlIGi65qjeUPY3bsqr4wrduRrbSRaB6zoC+s6aLqdDvUFwHma3eh7F3vL0krct66yJka79D1mnvg/Ok92+P41Bn5qN/Vf8AaBrVU1W7YUAKAABAAEAAdAOlZVjavK4DKwZTsQQQfQisqrTZRRRWWGBrXfsLcUo6hlYEEHYg7g1EYjjot4x7NxwoNmy1pTu9xrmIVwukkwtrTXceNQGE9oN65bZ/o6AIlxmlniF7HKR3dvfd7rFtoE6D7sOi1s4vGPL98c/j3O+IQ3OfsbS9NzDzm+zIz/ws2jjycz4N0qmONcuXsKzB1MKYJgiD4MDqp238RqZr6O4TzldvYi1aNgZH7ebisYm1ev2pUEAke5WdNO1XbTNOcY4FZxSBbqzE5SCQyzoYI+UjYxqDXDW0M9HLtz5+QRMTw+SsFxF7JJRoB3U6q34lOh9dx0IqSxGPw962e0XK4Hw6kH8D6lfwt/uban/nP2MvbzXLHeXfug6dZdANPxJI8VWqsxuBe02VxB3BkEMPEEaEVwHVhXxGCY3MNcJtzqN1bydDofmJ8PGnTl/2hWb8Jeixd0Gp92x8mPwejafepAwuKNsypjxjr66ajyroexavjWLb6SR8P5bj11HpQXFH9+tbVsGSIIIAPwtlPX4oyzt1/Kqj4ZzFiuHwv+JY+wxJUAmZUj4PkYJOoNWBwHm6xjBltuVuf6TkBv4ej/LXyFBL0UUUEJxmyikZRDGSY2j0/vao6mDHcNFzWYb9PyqExGEa2YYfPofnQaq7+G8oX8SQ1pCo6OdF8PU/Kt3K+AW9iraPGWSSD9bKJy/OP3qzuKXDbtdzugdQNgBrAE/2KCnuYPY/c1PcS79wHI2h3WAAdvh/2mq04pwa7hmy3UK+B6H0P8tx1q4eJYfEtdJVy6EkyHEEHaO90218KnsPy2MXay3QH7qhjoZI1MEiGA8DOu0UFDcS5ZxWGtpcv4e7at3Jys6FQSJ012OhMGCRrtrWjBcWu2oyOwiYgkEBoD5SNUzAQSpBI0OlWdxTgL8NuAoLV60ZQWb6qwCBi5W01wMbRlicrZklpJYmKW8XyjhsQpOGvdjfGXPhsQfeFngKtoLbBcsx0RFbQiWExQR+Bxtu863DdXDXU0GU3AAiqWzZyLjXGJLaMw2CiQQqsXBuf2VUGLQ5WBK3lRgCAxSSsAESCJX0iZpHxXAMRavdi9i4t6SAhUy0SJX7Q0OokedOfBvZ49zK+NuMYUAWwxLALAUM2sAARlXp1G1BY/BeYinvLF0Mp6ghlb8QG5/XpIp24JzfbvkI47O6dANSj/hbofutB8J3qu8JgktKEtoqKOigAf8AJ8zXuKJCORMqpYEbgqMwI8wQD8qKuaitWHaUUncqD+Yooha5q5juWGuKj2kyWlcG4NLju12EBLoq6WW3P1h1gGHx/N1xma074Y2mUZi6EpZOS6zW7qtcnUoqDPkJLyAYp5fCIXzlQXy5Z65ZDR+YBrYUGug1384r0dPqdLDGI7LmPHbnb0+/64TtmfEgXecnsI4RbNnJaulMN2RlCmF+khmIcBVLE/UggEZgak+XOa7t51R8jA3blslQswLC3kaUu3U3F1SAx3Scp0psKA7gbR8vD0rV9DTMrZBmUMFMfCHjNHrlH5VrLqtHLGY+nvXPqds+bdUTxflLCYpHS9h7bBzLHKA2aIzBh3g3nM1LUV5zahOcvYbesZrmCJv2t+zMdso8thc+UHyNVgysjQQVZTqNQykfqDX2VNLPN/s8wnEgTdTLeiBeSBcHhPRx5MD5RvUpKfM+F4nAysJXXpM6dRMfNYO+9e4ngit3rLa5oBHwlonumBr1ywG+7THzj7KsXw+Xy9vhxr2tsHuj/uJqU9dR50oYfEshzKYPoCCPAgghh5EEVEMfB/aBfw5FvFq11NIf/MA2kHa5/Fr94VYODx6XVDI0giYIKsAfFTBH7HoSKrhOLWMQMl5FtNG4k2mMbxq1snxWR5IKkcHjsTg4y++sESEYgnL42rgkMPzFSb8FP1eOgIgiR51G8H5is4oe7aHHxW2EOvqOo8xIqTqojLnCyjB7JhlIIHgRqIP9aZuH+0FdExNtlbqVEqfVdx8pqMrVfwyuIYT+49DQTi8R4ZqQYE7e+n8ute3uesLZQLYRn8hKjzJLa7+RpKxfCGXVe8P1Hy61y4fCM5hR8+g9TQbuOcTfFvnu+igbKPAVw2OW2vQGA7MGVYyGXztkaqeuhy+INMGE4Qq6t3m/QfL+td9BxcO4RbsA5Acx1Z2JZ3J3LMdT6beVdta7t8L6+FcpuNc0G36D1NFbr2LA21/auR7pZXJ/07n/ALTXXbwoXUmY1k6AR18vU1J8B5Su4lixXJh2Jl2kF0bfsxEmRpmMDWRmiKotDB/4afhX9hXtZokAAbDSiojw15XprytNCitWKxaWkL3HCIN2YwB0FJnFueXeVw4Ntf8AUYd8/hQju+ryfuioGni/HLWGWbjd4zlQau8Ce6v8zAHUikjjPNN/EaI7WLfhbIFxh959Y9EiJ+I6VC3boWXdtTqzMSWY+ZOp8h+VLnHuYLoAFhYQ/Hdy53tidStrTN4zr6ConJgx/NH0YL2uMvKTGUG9eZm6SFzEn1iKn+XfaK2VRdIv2ztcXL2keJAhLkfdynTQOao5MIj30Tt+2xF4iMQzsLdudQVC+8ZxGgMGYGQ6VIcDtEDNhjduLJDvasXciBZg3LQUqQwG6urDqBvRqY7dn07gcfbvpntsHU6adD1VgdVI6qQCOopC519jOGxYa5hx9HxGp7o93cMbFJAUk9VjzBpD5f55IghzZuHuBlYZSeignQ+SXFI8Ad6tbgHPS3e5fhG+2NFb1UklPzYeY2qo+beL8BvYVit1CsGDodD4EGCp8iBPSRrWrA8TezoplSZKHVW+XQ+Yg+dfV3G+XLGMSLqA6QHEZgD4HUEfdIKnwNUvzp7GrtjNcw4z2wGYxAAVQWOZSZUwPq5gegWYolE23etYgje1eBGXvQwP3LkAfJo8pNTvD+bL1ju4lTdtjTtVHfX8a9fUfrSVjME9pslxCreB6jxHQjzFdGD4y6AKe+gEAEnu6z3T09NR5VEW1gscl5A9tw6HqD+h8D5HWtOL4xatOttn945ACKCza9SqgkDzNKPKvCfpdxnw95rDADtCvxEawCux697pE76Fs4bwW3hiVCntG1Z3OZ7nmX+t6DbwFB3TrFe14WA61zXcbG350HQ9wDc1yXMWTooP8/8AihMOz6sSB57/APHz/KuqxZ7wt20L3G1CKJZuknwGvxMQB1Iqq57eD6ufl/U9f73qQ4bw+5fbJYt5suhPw208meCAdR3VBbXamThHIZbvYptP9JCfydxBb8KwOksKcMPh1tqFRVRAICqAAB4ADQUEBwbkm1aIe8e2ugyJEW0P3Ukgn7zSfCNqY6KKqtlFFFZZYGlbjfPCW2a3YAu3UOViTFu2SoaCRq5AK91dNYLKaXeceJtiL17DvcKIjhVUSLbyin3kanViNZUeGk1BK/ZQjoEEDKVEIfwxpHp6mKq27sXjbl5895y7AaEwFXyRRovqBJ6k1FYji42tjMfHoP6/t51IQCPEEfIg1yNw8D4NPL/moiO+jlzmuNJ8Og/p8qnsDyh2trtXYWrcSDEk+cSP1rRgeC3Lp0EL1Y7f8042sSjWRZuErC5Q0aaAgGBP7VVV0/BcNdZ1w2Nv4e6+ucSi3CASDcVYk6t3t99dYpb5qs38MuHXFpeFnD20S0th4w15lze8D/5TEZS3dLMZgqIizsHyzYS4rm/bkEkwHk+QEnL4aitnN91bljIkhJEgjQmfsnTxmRrNRHzvxji74m52jhQYAAUdBoJJJZzGmZ2Zj1JipHgXOV7DQpPaWx9UnVfwtuPTUVNcZ5IUybXu28NezPp1U/mPSk7G8PuWWy3EKnpOx8wdiPMUF3cn+0iQOxuSBq1pgJ89J8/iU77ztVm8D5stYnu/Bc+yTIb8Ldd9iA3lXx9buFSCpII2IMEehphtc64hlVGulO8JuqO/AM6xEwYOkHSqtvo7mf2bYbFqYVUbeAO4TETA1U+akfOqT5r9l+KwZnsybfQyGBPgGAHlAYKx6AxVmcD9p9x++Sl+0x+oApXyU7aad19fvDq/cP4rZxaHIQwK95GGoDSIZT0METqDBgmivnDkElbl7dWXs/EFSC/zBqd47xu8xyF+7MwFUaiIMgTPnVmcb9myEm5hcqOYlG+AgbAMAWXrpqPACkDjPJWODT9EuETuuR/D7LE0Rq4fimuWwXYsR4kmPzroY/uPPqKlOX+QMYwyvaFkdWuMp/JUJJ9Dl9asLgXKFjCw0dpd/wBRhqPwDZB6a+JNFK/COT79+GuTh7Wh1A7Zh5KdLf8AFJ+6KduFcEs4Zctm2Fn4juznxZjqx9TXdRQFFFFVRRRRQbKKKKywp3mn/wCuxP8A5f8A+duuOzjCBlYB7Z3RtRHl4fKrH5h5ItYljcUm1eJksBKvpHfWQDoBqCDoNSNKr7i3Ar+FIF5QAdnUlkJlhlzFRBgKYOve8jVaephM2uHbXc2n3k7wSe9+YPiRtWoY85srW2U9dG/9Pdk+PTTXauYGut+IF1KuAWghLhHetkiJ01YeUgmN6kxY7MLjCveRv78CKkrOOVz3jkY/7f8Aj5/nSy7smtwSNhetj/3rr/OPBa6reJ0BJBU6h11UjxPh+o8+lGTT9CbxEep/pWxuGoykMMwP96UtK0wJ06a6f0rswdy4gJBIg7MCEb0J39R8iaJM00cS5ZZZNvvr9n6w/rSfxXCW2BQoHHVSNAdtDup9NaceO8wXDZi2pUmczDosdOonx6UmUaJnEOVdzYM/9tiMw/CdA3oYPrS9ctlSQwII0IIgj1FWjcshtxXbc9mt7EW891ECQId2yXFHSNCY8iCPIb0RVPD+J3LDZrTlT1jYjwIOh+dP3LntFUsvaHsbo2cTln13Q/p4mNKgOZfZ5icGO0AF6xE9pb1C/jG6+u3nSuu/jQfUnAfaCTC34ZTGV1HegjdgO6480AOvwnenXDYpLi5kYMp6gyPT18q+V+D8wqqqtgFbhZj2PfdXLGERAZKxAE5ge9JL/CHnl/nNrd0DvWb8D3b6Z16Ffq3VPQ66aiJmq0vSilbg3Pdq4IvEW2G7bW99JkynzkfeNNINUFFFFFFFFFAUUUUGyiiissMDWF6yrqVZQykQQQCCD0IOhFJvNeNxy37y4cXOzNu3lZUns2TPdcjQ5s4Xs41gsu01q4lzJxDscRlw5RhcvIjLZvuwAt3SndHxMWW2BcWUGcSOlejj0GeWOMxljv68cfPt7XO+GfG/Z0DLYVgh623JybfUOpT0MjwC70oY7g96zl7W01stEBipBJ+qHUlSd+7IOm0a05HmPGWwy/R3dszlCbV0yBfxSmSNB3Ew+UaSLmkg6d/CcZib1xrWKs2zaZbgJFp1UlDZic7MCGF5gB/2WOskLjPo88ImZmNvXn2WMla2rxU6GOhHQ+RHWhbSyWtt2Nw6kb23PmOh85B+90p7437Pg0thyAf9NyY9EbUr6NmGwGUUkYvAvaYq6MrDWGEGJifAjzBI86+JprXEFGCuOxcxvJtP+E6AE/In71di4nZWBU9BuD6HY+mh8q41u6FSAyHdSAQZEfL5ViEyrCENb0m1cjQbnIf5NOwiKJTsxtkuhVTBPj4eFL1/DshhhH8/Sp9Q6qGAMEZslw94DyaSNPAk+or23eS6I0OxKmJE+I6VEcXKeKt28Xba7GTUSdlJEAnyn96dOcOD3MQq5MzrM93UAxoYmCN9Z/Pok4vgvW2f4T/I/wBa5bHE79nupduJHQMwA+U0Dvyry1ctZg+ZR5iJJEREmRG/qKROasNZt4p+wW2ozKXhQ9i66knK9s6FdpyxqJ70CtuI41fuCHv3GHgXYj969wvCWfU91fPc+g/rQKHGOW7N1i2HS5h7hLsLZzXrL6gqlm4iZ1Ord26ogLJcTUrwTka66zi3/hBDXAs5svaGcgzFiQmpzHXWnHCYFLQOQRO56mPE1y4rjSqYUZvPp/z67etB3Ii20AGiqI1JOgEak6n51YHIOK7TBIZlVa4i+SJcZVHoAAB5AVUVxrl3VjA38vkP51ansx/+3p/5L3/5WqrBqoooqtCiiigKKKKDZRRRWWC1xvjd63duLbCZbZwYOYGSMRfa25GuugUDaCSdYApfxPPN9O2Ge0GS5cglQUAUXzbskhwe0c2gIMEToDmEPv0Zc5fKM5AUt1KqSQD6FmPzNbIr0NPqdLCKnTieP8j39ZTtmfEicU51u2zeAdFde1AtG2CbYt3MivcY3RGZe+MyhSHUZhqakOV+Z7mIdFcqwP0gFlCf5RsMhlLjoZW8QcrESBsQRTWRXPfW2h7V8qlVK5zplUkEiekkL6wKuXU6M4dv04ifP7beB2zfLormx/DLd9ct1A43E7qfFTup8xBpN4l7TbTYj6LYuot06EsJI/ConX7rd7xUb1KcJ5xBB7fRQWAuaaqDAZ0HeSRGsRvsInz20Jxv2fuktYPaLqcpjtB6bK/6H8RpSuWypIIIIMEEEEHeCDqD5HWrtt3AwBUggiQQZBHiD1qP4xy7ZxQ94neiA6wHHlMajyII8qoquzxAqMrd5Y2P7+f/ABvW9MGGBaw4HU2z8MnoBuNZ1Gm29aOL8Lu4Vyt5Cq5iFc/A65iFIaSJKxKkgzOkVyI8QQdehH8jUod4v65WBR/A9fwnZv38hXmIwq3BDCfPqKzTia3BlvrmH2hv8wIB/T51qxoNhO0Di5ZkCZ7wJ0CydST4Nr6ColNeG4YiEGJ8zuPQRFbcVjVt7nXw6mlfj3GbrWbkN2fccgKST3RM5gBHSu+xhJ7zGZ1/Px8aDK/i3vaDRf0+Z6+lZWsIF1Op8TsK2W2LuLdpDcuHZEEnT02A/TrFOnAfZoWh8a3mLKHQafXYak+Snp8RGlVSpwzh17FsUw6Zo0ZzpbT8TRv5AE+Rq2OWOCfQ8Nbs5sxWSxGxZmLNHlJgeQqQw+GW2oRFCIogKoAAHkBWyqCiiiiiiiigKKKKDZRRRWWGBryovjfMlrClEY5rtyeztiAzxvqxCqPNiB6nSljH427iD75+7MizaLC1p/qPAe9107ieTb1WrS/G+drVnu2ouudo1X5Rq0eWg6stJmP4ldxDZrrz1A0hfToB6fMtXJbuI9y4HAzSCSoAYLmYDQQGHdMDQ6bxWeLtlLZZWIErLqdUBcZmMiQQJ3HmDpNCrmiXxnk6xbZnQWge7mt3GIWJDaQc9vNETqNTGSjgPMGKwve7NmRVbMCUzost/hvMXlyhRruxhZ1hp4qr2rZa0VS2MsFcpLlhmLfEGcnWIImDqZqNwvDfpantAF7pLPDAEgqVZtRv3ie9mXIveGxRT6p6b/v6cTPd7bfn+0ZeWOdFfvYe6F176R3ZOh7S19U6fEmWY+tqDYeB4+rkLcHZO3wyQUuT/puNG9DDeUa1QvAuSLVm6Lxa6OqpquUyRBPxMDGxjcDvU62OKMjC0SDZeA6MJWCYOnpP9KPkWwyg6Gkfjfs51LYVgNybTkka69x9SvXQyPAqKksBxI2tLZN62RogYE24AjI7RI3lSSRIiBpUxgON27rFNUugSbbiHjbMBs6/eUkec0VUWJwly0cty09tvBlIE+Ab4W/hJrjxaAoZAMCfQ5l1/U/nV08Y4HZxaBLyZgDmUyQyNtmVhBUxI0Oux0pF4j7ML5bLavqbTH4mGW4gmYMAq+3xAL6dQFa43vAWxu5APks6n5/CPEt6098v8gYjEhTeJw9nTT/NcR0B0Uebf7TvTvy1yNh8EAVXPd63G3nxUdPXU+ZpholI/g3ALGETLZthQdzuzR1Zjqf5dIqQooqtCiiigKKKKAooooCiiig2UUUVlhQ/tH4+9vi2IRgHtgWQAd1BsoSB82YwftHxqOxapj8OLfaFlVlYBy0oQCNSO8NCRrmHhG9Ze2DCsnFbrsrBbi2ihI0bLaRTlPWCDPhFKFq8yMGUlWGxBIIoprN6LyEns71tBblcrKVn4Ssw42+sG0+LSp3DccCkSSjnSRJXWe7MAjbZgvzpNwnHFK5LyAiTDARlnUkAayTJPQk6iu5AQuZD2iQD94SfDrrI/pQOSJblo92zSxCs4txG+QNpO0gEbaDeufiNsJHaozCJGZlKb6EB3Cn1A2MT0pabEs4LLcaQImTmUeB10H6a1lb4jbdQjgCXDTrGaMssoIBiT3hB1JObQUbjUyrtuaSPEeabVtZhnJ6DbadW269JqK4Hxd7jMz6y4gbZdtAfAeBmo/8A6cbzMolVRiGdwQvdJU5SYJ9DBHWpvg3D7T3Gs94pZRWKyytdd+/PSVCm3EaajpuXS051MoxjmUu97MfdsSNJgxB8xP6/nFMGBxXZ2QmJtFrQJIuqTmRpncEMpE/EpkCky/aysgNm2ilQ8LbQESJGQi2W0Ok5lJiQBsJbCcbbC2e0dg1rPl7wlpz5FKtBLKfDXqZuaGtx2zys6XdE/Tm63natlhcP4tctqCGOKsfaEdso8xAF2P4X8nNTuCx9u8ua24YAwY3VhurDdWHUGCKqfFcYe1NzDqQQV7RpIEeBtgMWOmshQJmd4n7HFla4HuOLF/u2xctn4yRmAYMuoAnu3FjvZliQ1SdnKLq1gUVE8F4s9xjaugdoq5gyhgrrOWcraoZ+rLaEGdalqKKKKKKKKKKAooooCiiigKKKKDZRRRWWHFxPhlrEW2tXra3LbbqwkeR8iOhGoqucd7CLDO7W8XfRcsW0IVwhknUmC69IkH7xp34tzF2GItWjaYi4VGcsqrLPkyqW0ZhoSsgwRGY6Vpw/PGFuCVa5GQvrZuiRkW5pK6kowYAbjWvpjpdXLGMoxmYny3LhQvNHJGK4effW5tTC3k1tt4Sd0J8GjyLRNQ1jEMhlWIPlX0lgOaLOLu9iqZ7b22OY/CyhbRIKkTr2sEH7JpS5s9i1q7NzBMLFzfsmnsW/DALW/lK/dFc9TSz0prOKlY34VbY4orsM/ceR3xtEdRIjXqPyqb4dxlbYVbiJlYd10C6idzGjfLXyNLPGOC3sJd7LEW2t3NwDswmMykaMPMH1itFjFMkwdDEg6gx5H99x0NchbHC7a34vtlZjoNQRK6Z46OYnXUb6EkUic2YprWPu5SVINtlI7pHul1BG4ktoZB10rr4PjUJnD3GtXY1U65gB1B0cfr5CtfNue9ct3HFq3bFsLdchiSQSSbcGG7ugQkHcNAiKXMbwj7/NGJIzZrNzKAMz2kLqBJ1HgDOo09JqOxXGL+JYXHfOBoqAruIP+GuoBI00noTtMUXZ37pIUN3TtGuh0k5usCT4TvTRynxGxhS737ee6ADbCKsXNTOZivdykLO85vgJFR0y1c8oqZlYtzgPagmVAKk5jEQNw07jedCPMb0t47mnDYWRh1F+9EBzItWx9lcpBK/ct5ViJZ9aXeP83X8ZIdstqQezWcumxYnVz5sT5AbVG8P4ddxFwW7NtrlxtlUSfXwA8zAHU0clr+xzi93E4jEPecsezUAbKgzaKijuqB4AVa1I/sy5Efh6NcvN766oDIIK2wGJHeHxGMs9AZ30NPFVqBRRRVUUUUUBRRRQFFFFAUUUUGyiiissFfmfG4O1ettfRmu9zKFJAMOz2w/eVGhkdlDzBUka1x3Bw8K9vsWISLaqBcm4VC4SLXeliptqk6QVzT9apfi/LK4i6XNxlDW1Q5QuY5TcjVgVjLevAgqfiBBBFal5MsicrXBqDbgr7g9obp7OVO7kk580zG2letp62jjhjHflE+kz8+T40zU+Tg4fjMFh71tUsXbdwqolludzt7nZKrBmnvPZAkAjQGYM0zYHGretrcScrCRIgjoQR0IMgjxFL1r2eYdWtlWcBAgiLWuS698EHs81vv3G0tlBECABU5wjh/YWVtzmIzFiBAZnYuxA6Asx0rl1WWjlF4ZTlPr5b/PktY34ji3BrOKtG1ftrctno3Q9CCNVI8QQaqPm32LXLU3MExupqexcgXFHgjHS56NB82NXRRXntPky9ZZGKurK6mCrAhlPgQdQfWp3g3H7hbs7hDqZkuMxACk6j640Oh18xV0+0XkccRw5Ftba4pSuS4wg5QZKZgCQDruCPLrVF/8AR7+ExXY4i0yXMtyJGjDs3GZehHmCR6HSiI+8yT7tYXxIGdvEtGgkyco0ExrEnSBqoHgQOpMsPz1NMvKfs+xXEYNoBLOs3nBCj8A3uH07umrCrp5R9nGF4dDIpuX4jtrkFxpBy9EHpr4k0Faco+x+/iYuYqcPZ0OXTtnHkDIt/wAQn7vWrh4Dy3h8FbyYe0qDSTu7x1djqx9ak6KKKKKKqiiiigKKKKAooooCiiigKKKKDZRRRWWHkURRRQEURRRQEURRRQEVzY7htq8ALtpLgBkB1DAHxE0UUHSqAaAaCiKKKAiiKKKAiiKKKAiiKKKAiiKKKAiiKKKAiiKKKAiiKKKD2iiig//Z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5" name="AutoShape 4" descr="data:image/jpeg;base64,/9j/4AAQSkZJRgABAQAAAQABAAD/2wCEAAkGBhQRERUUExIWFRIWFhYXGRgYGBgcGBUYFxYXFRkZGhweHyYeGiAjHBcVHy8hIycpLSwsFyEyNTAqNSYrLCkBCQoKDgwOGA8PGikcHBwpKiwsKSkpKSwtKik1LS8pKSkpLC41KiwpKikuNSkpNSktNSksKSksKTA1LSwsKiopKv/AABEIAQMAwgMBIgACEQEDEQH/xAAcAAACAgMBAQAAAAAAAAAAAAAABgUHAgMEAQj/xABFEAACAQIEAwUECAQFAwIHAAABAhEAAwQSITEFBkETIlFhcQcjMoEUQlJicpGhsYLB0fAzQ1OS4RVjc6KyJCU0NbPCw//EABkBAQEBAQEBAAAAAAAAAAAAAAABAgMFBP/EACgRAQACAQMCBQUBAQAAAAAAAAABEQIDITEEEkFRYXHwE4GRocGxIv/aAAwDAQACEQMRAD8AvGiiigKKKKAooooCiiigKKKKAooooCiiighuZLiBbea+bJDEggEycjIMwH1VZ1bXSVE71wpi+xuzdx5IUsChQAR5kDcCWnwDHZTE9juG27wAuIGAMif71G2h00FasTwOxcbM9pGbeSJ6qf3RPyoIAEjsl+nsqvsezbvlWKtmd5CMWIBUkd4wBrXr2r+VM3EQJW62ZbYKQFZcxYd0KCwPe0mANhU9/wBDsZFTskyKGVRGgDfEPn18a8/6FYyKgtgKgYKBIADGTEHxgjwIBEECgh8QnaBFTiKC6naqWlSc7FWHcDhZUKVgg6ExFardt3bOvFFaQYC5CDlF0SAG1jvbD6nlpMPyzhyQeyXuggASAAcvQGNMix4FQRBArbheA2LRlLSqSuQnxXw/voAOgoILE22ezkbiKLdW413NKgi3lYKGWRtnR9RAMDwNb2dx3f8AqNvWd+zmGEIInyOoImPE12vylhirDs4LRLBnz6AgQ05hAJGh2NF3lHCsQTZG/QmCJJykTBWTOXbQeFBGXLF5WyjiIAKFgxtggZ2At6mV174HenTQHWOjC2nsYj3uPUiGuNbcBSVIyggloABUnujTyBqVfglkhQbYIVVQDWMq/CInWNRr0YjYmfcRwezcMvbDMABJmQASRrMyCSQdwdaDsmitJwS/e+TuB+U6UUG0tRmrw15VaplmozVjRQplmozVjUHxnm21YlV97dGmRTop++2y9NNW12oJy5eCgliAAJJOgAG5J6Us8Q5/tqYsobp+1OW38iZZvUKR50p8U4tdxJ960rMhBpbUjYx9Y+bE+UbVyE1EMJ58xM/BZjwyv+U5/wBY+VS3DufrbEC8nYn7U5rc+ZgFfVgB51T/AB7n+zh5W3724Og+Eep/pXHwXnyVV8Va7NXYqt0SVkQSCNSujLqND4aGiPpJLoIBBBBEgjYg9RWWaqu4LzE1sB7Tgo2ukNbedzAIE/eUgzvm2p34TzPbvQp7lw6BSZDH7jaT17pAbScsVVTWajNWNFFplmozVjRQplmozVjRQplmozVwYzjNu04RycxUvorNpnS2NgTLNcUARrB8DWleZMOYi5uAR3HiGzEGcsAEKza/VBbbWhslc1GaojE8yWreY3MyKpIzGIbK623IgkwpZZkDTUSAa7MDju1DdxkysV72TUroYys36xQ2deajNWNFCmyiiioywNeV6a0YzGpZQvcdUQbliAPT18q003VwcW45awwm43eI7qDV29F8PMwB1IpX4vzw7yuHGRf9Rh3z+FCIX1eT90UssSSWJLMd2Yks3qTqalpaX4tzVexEgE2bX2VPfYffcfskDfVhUOqgCAIA6DYVjevKgliAP39BuflUXe4i9zS2Mq/a6n+nyn1qI6+IcTW0Ni79EWMxPQa6Anw38qq3mDnC/iXKOWs2phkUGYnXNJBYjw0FWCMCsa6k9aieLctreEMuY6AMPjA8AdfyII8AN6LRUPCcLZt9ub30pc2Vba+7MxI7UE5wN9EBBj4hW7srAS3iL9wW+2DBbNjDK6qltshDs122VLR9Us+UySMwnmx3LWJwTC6EJUaybcgDYh0cFSI3+JYME9K38C5kRsVZOJSyLFsXSlvsgLIuvaIR7iKJcdotosTJhY2AFG8s72iKb+HcYW1fjC3BbLFAFlmw90tMk54a0dUHWCGgxpTvw7mxS/Y4hfo9/Yq5BtvsYDfC247p9NaWhxTE5e34jxG4tl4K4ey6O99ZAhbIPY2rcA95xGmiNSfxniovO3Z2+xs5sy2gzMqkgAtr1MCYCjQQAAADm+j+E813LMK3fTbKxOn4WgsPRpHmopy4bxi3fHcbvASVOjAeMdR94Sp6E18pcv8APV/DQrHtbQ+qx1H4W3HpqPKrM5f5rs4mDZuQ41ynu3EMakQZHhmU+U1Vtd1FJ3COdCIW8Mw+0AM48yBo/wDCAfBW3pswuLS6oZGDKeo/UHwI8DqKK20UVjduhQWYgKBJJMADxJO1VWq9gLbsHa2pdYAYgZgAwcAHf4lU+org4guEw6ZrqoimFAiS2VWQKqiSxCswgDYmlzjftKXRcIM5b4brAlW8eyQQ1yB9Y5UEgywqvuYONtbAu4gvcuPKgZlzsNyHfRUQEju2wFBPUTUmaT2XDwu5hMTme2FZpJYMDmUmQ3dbaZMxoT41LWbCoIUACZ08fGvmvg/tHvWbnvLai3Iy9kQpt5lBGUho2InUHWJ6VcPLntDS8IZg4BgsvxL5Mo39QAT0U71IyiTeOTtRWvD4lbihkYMp6j+9/KtlaVsooorLBd5m5o+jEW0UPdIzamFQTALRqZIMAROU6ikXG4t7z9pdYu/QnZR4Iuy/LU9Sal+aratjri58tzLagdCCrDbY7HQQaROZOafopa2qZ7ilQx17K3ImWIGYxoSoE670VPjr+nn/AEoqH4Hh8/v2xJvs0xkJWyo+yqAxp4tr6VMURF4jhxzFmJf16Dwj+xQq9APQCpSt/D8ULTZgimd9NfkelVbZcL5Ve4R2ndB6fW+fh+/pTRctW8IoFu0Mx02H/qO59P2rkw/F10ZT6r1iu7E27eIt5Q2U9DsUI1Bga6EA6VBXmJ5zuO5m0mU6kRof10PnA8qjuPeyxMWDcw6m1dOuWO4xMNvsNz4dN6fn5QcsSbltmmcxtwxPiSP61MYe3bw9vKWB018W8dDrqZ3oj5X4vwK9hXyXrZU/ofn/AC3qPq+Oc8Gt64IUZSsZTqCMxMHofQ6VWfF+TIk2tD9ljvr0MafMxpuKBTrO1dKkMpKsDIIMEHxBG1e4jDtbYq6lWG4Na6B65f8AaUywmKGddB2g+IfiGzeuh9asng3MYjtrF4EEfEpG3gwIO3gw06RXz5XXw3it3DvntXCjeWx8iNiPWg+pOVvaXhsX2qm7bVrRQEzCtnBIKztGVp1IGmute+0PhL4m1bCi41pc7N2Yz6wuQ5B3nHx/D4j1qmOU+frA7txEwzkzntjKjE9TGqn8x5irL4PzC9mMjDIdcu9th5AfDP2k9Sr1VssnFEL70C7akgXUkwysVMwJDAiOhnbNWdy0l9RbIXEW3EgGMx1AgbBjroNG3jMdKsP/AOGx2s9jiG0O0XDERr3bogeTgfZmk/j/ACQ1hzdWLTwRnHesvP1Wn/DnwIjWFNcY0ccZuNvT+tzqTMVKAflXCNbYJay7g5CwcHfKQx8vhYR+9IeGxly3chCyOpChQGkHUt06D6kSc22kVYr4vI2XEobN3YXB8DfxEQBP1WlZ0ljWrHcdFslc4Zx9gHMZ8zKJ56sfKrUztwlxG/Lv5a5lxNlc10ZHgEAfE6gb3EPdAHixESYydbC5L53t8RW6E+KyVVyplCWBIynr8J8R4Ft6qjgvLWK4o0W/dYfN37kHICPPe6+vUwPu6VbXJnIuH4XaZLGYl8pd3aS5UQDGw3OgHWusMwZqKKKiKo5+H/zC5/4rP/7/ANDVS3uOlL91bi50F25BEB177bH6wno0+RWvo/mrlRcYAwbs7yghWiQQdcrjQkTqCDIJPiQfn/nXkDE4S47usq7O0jYyxPdP1t9tG+7VVowalSb2Eu5ToWA+E/8Alt9PDNt4E0x8L50UkJiVFm5sG/yn9G+r6N+dVxZvNbYMpKup0I0INTGH42lwZb6gT9dV7p/Gg29U8PhJ1qItSiq/wOKv4QA2GFywZi2zZkPj2bj4T5dJ1FMWC5ysXBqeyZRLrcKqV8xJ74/DJ8qkzSxFp8Guqzjuja+dcGHxC3FDoyuh2ZSCD4iR1HhuK2VUTKXpEhtPWs0tE7CahrV4qZUkHyrN8Y53dvzNBI8R5f7UAhocCNfhPX1HrSxjuHMhy3Fjw8D6GpvC8UdOuYeB/vSpG9xiy1pjc2AkqRM+nj/e1FtWvFeXkurBXMNY8VnqP3/cGkniPKVxGIt+8Hhpn9Ms94+Q18hVhY7GB2OQFUnRZkx5nrXDdsBt6Iq4iK8p/wCKcHW6PeLmMaXF+MevRv4vkRSrxLl65all95bH1lB7v413X9vAmgiqmeA8138Ie42a3OtttVPp1U+Y/WoaiguTlznezioUHs7pj3bR3jv3Ts0fn5VYHCubnTu3PeJtDHvD0Zj3vR/942r5cBqw+XuNYuxY7S7F6woWRJ7S2rDMpzxkkjZGbMegoLjxfK1jEq74Qp3oz2LkhJy5QQILWGiACBlIGi65qjeUPY3bsqr4wrduRrbSRaB6zoC+s6aLqdDvUFwHma3eh7F3vL0krct66yJka79D1mnvg/Ok92+P41Bn5qN/Vf8AaBrVU1W7YUAKAABAAEAAdAOlZVjavK4DKwZTsQQQfQisqrTZRRRWWGBrXfsLcUo6hlYEEHYg7g1EYjjot4x7NxwoNmy1pTu9xrmIVwukkwtrTXceNQGE9oN65bZ/o6AIlxmlniF7HKR3dvfd7rFtoE6D7sOi1s4vGPL98c/j3O+IQ3OfsbS9NzDzm+zIz/ws2jjycz4N0qmONcuXsKzB1MKYJgiD4MDqp238RqZr6O4TzldvYi1aNgZH7ebisYm1ev2pUEAke5WdNO1XbTNOcY4FZxSBbqzE5SCQyzoYI+UjYxqDXDW0M9HLtz5+QRMTw+SsFxF7JJRoB3U6q34lOh9dx0IqSxGPw962e0XK4Hw6kH8D6lfwt/uban/nP2MvbzXLHeXfug6dZdANPxJI8VWqsxuBe02VxB3BkEMPEEaEVwHVhXxGCY3MNcJtzqN1bydDofmJ8PGnTl/2hWb8Jeixd0Gp92x8mPwejafepAwuKNsypjxjr66ajyroexavjWLb6SR8P5bj11HpQXFH9+tbVsGSIIIAPwtlPX4oyzt1/Kqj4ZzFiuHwv+JY+wxJUAmZUj4PkYJOoNWBwHm6xjBltuVuf6TkBv4ej/LXyFBL0UUUEJxmyikZRDGSY2j0/vao6mDHcNFzWYb9PyqExGEa2YYfPofnQaq7+G8oX8SQ1pCo6OdF8PU/Kt3K+AW9iraPGWSSD9bKJy/OP3qzuKXDbtdzugdQNgBrAE/2KCnuYPY/c1PcS79wHI2h3WAAdvh/2mq04pwa7hmy3UK+B6H0P8tx1q4eJYfEtdJVy6EkyHEEHaO90218KnsPy2MXay3QH7qhjoZI1MEiGA8DOu0UFDcS5ZxWGtpcv4e7at3Jys6FQSJ012OhMGCRrtrWjBcWu2oyOwiYgkEBoD5SNUzAQSpBI0OlWdxTgL8NuAoLV60ZQWb6qwCBi5W01wMbRlicrZklpJYmKW8XyjhsQpOGvdjfGXPhsQfeFngKtoLbBcsx0RFbQiWExQR+Bxtu863DdXDXU0GU3AAiqWzZyLjXGJLaMw2CiQQqsXBuf2VUGLQ5WBK3lRgCAxSSsAESCJX0iZpHxXAMRavdi9i4t6SAhUy0SJX7Q0OokedOfBvZ49zK+NuMYUAWwxLALAUM2sAARlXp1G1BY/BeYinvLF0Mp6ghlb8QG5/XpIp24JzfbvkI47O6dANSj/hbofutB8J3qu8JgktKEtoqKOigAf8AJ8zXuKJCORMqpYEbgqMwI8wQD8qKuaitWHaUUncqD+Yooha5q5juWGuKj2kyWlcG4NLju12EBLoq6WW3P1h1gGHx/N1xma074Y2mUZi6EpZOS6zW7qtcnUoqDPkJLyAYp5fCIXzlQXy5Z65ZDR+YBrYUGug1384r0dPqdLDGI7LmPHbnb0+/64TtmfEgXecnsI4RbNnJaulMN2RlCmF+khmIcBVLE/UggEZgak+XOa7t51R8jA3blslQswLC3kaUu3U3F1SAx3Scp0psKA7gbR8vD0rV9DTMrZBmUMFMfCHjNHrlH5VrLqtHLGY+nvXPqds+bdUTxflLCYpHS9h7bBzLHKA2aIzBh3g3nM1LUV5zahOcvYbesZrmCJv2t+zMdso8thc+UHyNVgysjQQVZTqNQykfqDX2VNLPN/s8wnEgTdTLeiBeSBcHhPRx5MD5RvUpKfM+F4nAysJXXpM6dRMfNYO+9e4ngit3rLa5oBHwlonumBr1ywG+7THzj7KsXw+Xy9vhxr2tsHuj/uJqU9dR50oYfEshzKYPoCCPAgghh5EEVEMfB/aBfw5FvFq11NIf/MA2kHa5/Fr94VYODx6XVDI0giYIKsAfFTBH7HoSKrhOLWMQMl5FtNG4k2mMbxq1snxWR5IKkcHjsTg4y++sESEYgnL42rgkMPzFSb8FP1eOgIgiR51G8H5is4oe7aHHxW2EOvqOo8xIqTqojLnCyjB7JhlIIHgRqIP9aZuH+0FdExNtlbqVEqfVdx8pqMrVfwyuIYT+49DQTi8R4ZqQYE7e+n8ute3uesLZQLYRn8hKjzJLa7+RpKxfCGXVe8P1Hy61y4fCM5hR8+g9TQbuOcTfFvnu+igbKPAVw2OW2vQGA7MGVYyGXztkaqeuhy+INMGE4Qq6t3m/QfL+td9BxcO4RbsA5Acx1Z2JZ3J3LMdT6beVdta7t8L6+FcpuNc0G36D1NFbr2LA21/auR7pZXJ/07n/ALTXXbwoXUmY1k6AR18vU1J8B5Su4lixXJh2Jl2kF0bfsxEmRpmMDWRmiKotDB/4afhX9hXtZokAAbDSiojw15XprytNCitWKxaWkL3HCIN2YwB0FJnFueXeVw4Ntf8AUYd8/hQju+ryfuioGni/HLWGWbjd4zlQau8Ce6v8zAHUikjjPNN/EaI7WLfhbIFxh959Y9EiJ+I6VC3boWXdtTqzMSWY+ZOp8h+VLnHuYLoAFhYQ/Hdy53tidStrTN4zr6ConJgx/NH0YL2uMvKTGUG9eZm6SFzEn1iKn+XfaK2VRdIv2ztcXL2keJAhLkfdynTQOao5MIj30Tt+2xF4iMQzsLdudQVC+8ZxGgMGYGQ6VIcDtEDNhjduLJDvasXciBZg3LQUqQwG6urDqBvRqY7dn07gcfbvpntsHU6adD1VgdVI6qQCOopC519jOGxYa5hx9HxGp7o93cMbFJAUk9VjzBpD5f55IghzZuHuBlYZSeignQ+SXFI8Ad6tbgHPS3e5fhG+2NFb1UklPzYeY2qo+beL8BvYVit1CsGDodD4EGCp8iBPSRrWrA8TezoplSZKHVW+XQ+Yg+dfV3G+XLGMSLqA6QHEZgD4HUEfdIKnwNUvzp7GrtjNcw4z2wGYxAAVQWOZSZUwPq5gegWYolE23etYgje1eBGXvQwP3LkAfJo8pNTvD+bL1ju4lTdtjTtVHfX8a9fUfrSVjME9pslxCreB6jxHQjzFdGD4y6AKe+gEAEnu6z3T09NR5VEW1gscl5A9tw6HqD+h8D5HWtOL4xatOttn945ACKCza9SqgkDzNKPKvCfpdxnw95rDADtCvxEawCux697pE76Fs4bwW3hiVCntG1Z3OZ7nmX+t6DbwFB3TrFe14WA61zXcbG350HQ9wDc1yXMWTooP8/8AihMOz6sSB57/APHz/KuqxZ7wt20L3G1CKJZuknwGvxMQB1Iqq57eD6ufl/U9f73qQ4bw+5fbJYt5suhPw208meCAdR3VBbXamThHIZbvYptP9JCfydxBb8KwOksKcMPh1tqFRVRAICqAAB4ADQUEBwbkm1aIe8e2ugyJEW0P3Ukgn7zSfCNqY6KKqtlFFFZZYGlbjfPCW2a3YAu3UOViTFu2SoaCRq5AK91dNYLKaXeceJtiL17DvcKIjhVUSLbyin3kanViNZUeGk1BK/ZQjoEEDKVEIfwxpHp6mKq27sXjbl5895y7AaEwFXyRRovqBJ6k1FYji42tjMfHoP6/t51IQCPEEfIg1yNw8D4NPL/moiO+jlzmuNJ8Og/p8qnsDyh2trtXYWrcSDEk+cSP1rRgeC3Lp0EL1Y7f8042sSjWRZuErC5Q0aaAgGBP7VVV0/BcNdZ1w2Nv4e6+ucSi3CASDcVYk6t3t99dYpb5qs38MuHXFpeFnD20S0th4w15lze8D/5TEZS3dLMZgqIizsHyzYS4rm/bkEkwHk+QEnL4aitnN91bljIkhJEgjQmfsnTxmRrNRHzvxji74m52jhQYAAUdBoJJJZzGmZ2Zj1JipHgXOV7DQpPaWx9UnVfwtuPTUVNcZ5IUybXu28NezPp1U/mPSk7G8PuWWy3EKnpOx8wdiPMUF3cn+0iQOxuSBq1pgJ89J8/iU77ztVm8D5stYnu/Bc+yTIb8Ldd9iA3lXx9buFSCpII2IMEehphtc64hlVGulO8JuqO/AM6xEwYOkHSqtvo7mf2bYbFqYVUbeAO4TETA1U+akfOqT5r9l+KwZnsybfQyGBPgGAHlAYKx6AxVmcD9p9x++Sl+0x+oApXyU7aad19fvDq/cP4rZxaHIQwK95GGoDSIZT0METqDBgmivnDkElbl7dWXs/EFSC/zBqd47xu8xyF+7MwFUaiIMgTPnVmcb9myEm5hcqOYlG+AgbAMAWXrpqPACkDjPJWODT9EuETuuR/D7LE0Rq4fimuWwXYsR4kmPzroY/uPPqKlOX+QMYwyvaFkdWuMp/JUJJ9Dl9asLgXKFjCw0dpd/wBRhqPwDZB6a+JNFK/COT79+GuTh7Wh1A7Zh5KdLf8AFJ+6KduFcEs4Zctm2Fn4juznxZjqx9TXdRQFFFFVRRRRQbKKKKywp3mn/wCuxP8A5f8A+duuOzjCBlYB7Z3RtRHl4fKrH5h5ItYljcUm1eJksBKvpHfWQDoBqCDoNSNKr7i3Ar+FIF5QAdnUlkJlhlzFRBgKYOve8jVaephM2uHbXc2n3k7wSe9+YPiRtWoY85srW2U9dG/9Pdk+PTTXauYGut+IF1KuAWghLhHetkiJ01YeUgmN6kxY7MLjCveRv78CKkrOOVz3jkY/7f8Aj5/nSy7smtwSNhetj/3rr/OPBa6reJ0BJBU6h11UjxPh+o8+lGTT9CbxEep/pWxuGoykMMwP96UtK0wJ06a6f0rswdy4gJBIg7MCEb0J39R8iaJM00cS5ZZZNvvr9n6w/rSfxXCW2BQoHHVSNAdtDup9NaceO8wXDZi2pUmczDosdOonx6UmUaJnEOVdzYM/9tiMw/CdA3oYPrS9ctlSQwII0IIgj1FWjcshtxXbc9mt7EW891ECQId2yXFHSNCY8iCPIb0RVPD+J3LDZrTlT1jYjwIOh+dP3LntFUsvaHsbo2cTln13Q/p4mNKgOZfZ5icGO0AF6xE9pb1C/jG6+u3nSuu/jQfUnAfaCTC34ZTGV1HegjdgO6480AOvwnenXDYpLi5kYMp6gyPT18q+V+D8wqqqtgFbhZj2PfdXLGERAZKxAE5ge9JL/CHnl/nNrd0DvWb8D3b6Z16Ffq3VPQ66aiJmq0vSilbg3Pdq4IvEW2G7bW99JkynzkfeNNINUFFFFFFFFFAUUUUGyiiissMDWF6yrqVZQykQQQCCD0IOhFJvNeNxy37y4cXOzNu3lZUns2TPdcjQ5s4Xs41gsu01q4lzJxDscRlw5RhcvIjLZvuwAt3SndHxMWW2BcWUGcSOlejj0GeWOMxljv68cfPt7XO+GfG/Z0DLYVgh623JybfUOpT0MjwC70oY7g96zl7W01stEBipBJ+qHUlSd+7IOm0a05HmPGWwy/R3dszlCbV0yBfxSmSNB3Ew+UaSLmkg6d/CcZib1xrWKs2zaZbgJFp1UlDZic7MCGF5gB/2WOskLjPo88ImZmNvXn2WMla2rxU6GOhHQ+RHWhbSyWtt2Nw6kb23PmOh85B+90p7437Pg0thyAf9NyY9EbUr6NmGwGUUkYvAvaYq6MrDWGEGJifAjzBI86+JprXEFGCuOxcxvJtP+E6AE/In71di4nZWBU9BuD6HY+mh8q41u6FSAyHdSAQZEfL5ViEyrCENb0m1cjQbnIf5NOwiKJTsxtkuhVTBPj4eFL1/DshhhH8/Sp9Q6qGAMEZslw94DyaSNPAk+or23eS6I0OxKmJE+I6VEcXKeKt28Xba7GTUSdlJEAnyn96dOcOD3MQq5MzrM93UAxoYmCN9Z/Pok4vgvW2f4T/I/wBa5bHE79nupduJHQMwA+U0Dvyry1ctZg+ZR5iJJEREmRG/qKROasNZt4p+wW2ozKXhQ9i66knK9s6FdpyxqJ70CtuI41fuCHv3GHgXYj969wvCWfU91fPc+g/rQKHGOW7N1i2HS5h7hLsLZzXrL6gqlm4iZ1Ord26ogLJcTUrwTka66zi3/hBDXAs5svaGcgzFiQmpzHXWnHCYFLQOQRO56mPE1y4rjSqYUZvPp/z67etB3Ii20AGiqI1JOgEak6n51YHIOK7TBIZlVa4i+SJcZVHoAAB5AVUVxrl3VjA38vkP51ansx/+3p/5L3/5WqrBqoooqtCiiigKKKKDZRRRWWC1xvjd63duLbCZbZwYOYGSMRfa25GuugUDaCSdYApfxPPN9O2Ge0GS5cglQUAUXzbskhwe0c2gIMEToDmEPv0Zc5fKM5AUt1KqSQD6FmPzNbIr0NPqdLCKnTieP8j39ZTtmfEicU51u2zeAdFde1AtG2CbYt3MivcY3RGZe+MyhSHUZhqakOV+Z7mIdFcqwP0gFlCf5RsMhlLjoZW8QcrESBsQRTWRXPfW2h7V8qlVK5zplUkEiekkL6wKuXU6M4dv04ifP7beB2zfLormx/DLd9ct1A43E7qfFTup8xBpN4l7TbTYj6LYuot06EsJI/ConX7rd7xUb1KcJ5xBB7fRQWAuaaqDAZ0HeSRGsRvsInz20Jxv2fuktYPaLqcpjtB6bK/6H8RpSuWypIIIIMEEEEHeCDqD5HWrtt3AwBUggiQQZBHiD1qP4xy7ZxQ94neiA6wHHlMajyII8qoquzxAqMrd5Y2P7+f/ABvW9MGGBaw4HU2z8MnoBuNZ1Gm29aOL8Lu4Vyt5Cq5iFc/A65iFIaSJKxKkgzOkVyI8QQdehH8jUod4v65WBR/A9fwnZv38hXmIwq3BDCfPqKzTia3BlvrmH2hv8wIB/T51qxoNhO0Di5ZkCZ7wJ0CydST4Nr6ColNeG4YiEGJ8zuPQRFbcVjVt7nXw6mlfj3GbrWbkN2fccgKST3RM5gBHSu+xhJ7zGZ1/Px8aDK/i3vaDRf0+Z6+lZWsIF1Op8TsK2W2LuLdpDcuHZEEnT02A/TrFOnAfZoWh8a3mLKHQafXYak+Snp8RGlVSpwzh17FsUw6Zo0ZzpbT8TRv5AE+Rq2OWOCfQ8Nbs5sxWSxGxZmLNHlJgeQqQw+GW2oRFCIogKoAAHkBWyqCiiiiiiiigKKKKDZRRRWWGBryovjfMlrClEY5rtyeztiAzxvqxCqPNiB6nSljH427iD75+7MizaLC1p/qPAe9107ieTb1WrS/G+drVnu2ouudo1X5Rq0eWg6stJmP4ldxDZrrz1A0hfToB6fMtXJbuI9y4HAzSCSoAYLmYDQQGHdMDQ6bxWeLtlLZZWIErLqdUBcZmMiQQJ3HmDpNCrmiXxnk6xbZnQWge7mt3GIWJDaQc9vNETqNTGSjgPMGKwve7NmRVbMCUzost/hvMXlyhRruxhZ1hp4qr2rZa0VS2MsFcpLlhmLfEGcnWIImDqZqNwvDfpantAF7pLPDAEgqVZtRv3ie9mXIveGxRT6p6b/v6cTPd7bfn+0ZeWOdFfvYe6F176R3ZOh7S19U6fEmWY+tqDYeB4+rkLcHZO3wyQUuT/puNG9DDeUa1QvAuSLVm6Lxa6OqpquUyRBPxMDGxjcDvU62OKMjC0SDZeA6MJWCYOnpP9KPkWwyg6Gkfjfs51LYVgNybTkka69x9SvXQyPAqKksBxI2tLZN62RogYE24AjI7RI3lSSRIiBpUxgON27rFNUugSbbiHjbMBs6/eUkec0VUWJwly0cty09tvBlIE+Ab4W/hJrjxaAoZAMCfQ5l1/U/nV08Y4HZxaBLyZgDmUyQyNtmVhBUxI0Oux0pF4j7ML5bLavqbTH4mGW4gmYMAq+3xAL6dQFa43vAWxu5APks6n5/CPEt6098v8gYjEhTeJw9nTT/NcR0B0Uebf7TvTvy1yNh8EAVXPd63G3nxUdPXU+ZpholI/g3ALGETLZthQdzuzR1Zjqf5dIqQooqtCiiigKKKKAooooCiiig2UUUVlhQ/tH4+9vi2IRgHtgWQAd1BsoSB82YwftHxqOxapj8OLfaFlVlYBy0oQCNSO8NCRrmHhG9Ze2DCsnFbrsrBbi2ihI0bLaRTlPWCDPhFKFq8yMGUlWGxBIIoprN6LyEns71tBblcrKVn4Ssw42+sG0+LSp3DccCkSSjnSRJXWe7MAjbZgvzpNwnHFK5LyAiTDARlnUkAayTJPQk6iu5AQuZD2iQD94SfDrrI/pQOSJblo92zSxCs4txG+QNpO0gEbaDeufiNsJHaozCJGZlKb6EB3Cn1A2MT0pabEs4LLcaQImTmUeB10H6a1lb4jbdQjgCXDTrGaMssoIBiT3hB1JObQUbjUyrtuaSPEeabVtZhnJ6DbadW269JqK4Hxd7jMz6y4gbZdtAfAeBmo/8A6cbzMolVRiGdwQvdJU5SYJ9DBHWpvg3D7T3Gs94pZRWKyytdd+/PSVCm3EaajpuXS051MoxjmUu97MfdsSNJgxB8xP6/nFMGBxXZ2QmJtFrQJIuqTmRpncEMpE/EpkCky/aysgNm2ilQ8LbQESJGQi2W0Ok5lJiQBsJbCcbbC2e0dg1rPl7wlpz5FKtBLKfDXqZuaGtx2zys6XdE/Tm63natlhcP4tctqCGOKsfaEdso8xAF2P4X8nNTuCx9u8ua24YAwY3VhurDdWHUGCKqfFcYe1NzDqQQV7RpIEeBtgMWOmshQJmd4n7HFla4HuOLF/u2xctn4yRmAYMuoAnu3FjvZliQ1SdnKLq1gUVE8F4s9xjaugdoq5gyhgrrOWcraoZ+rLaEGdalqKKKKKKKKKKAooooCiiigKKKKDZRRRWWHFxPhlrEW2tXra3LbbqwkeR8iOhGoqucd7CLDO7W8XfRcsW0IVwhknUmC69IkH7xp34tzF2GItWjaYi4VGcsqrLPkyqW0ZhoSsgwRGY6Vpw/PGFuCVa5GQvrZuiRkW5pK6kowYAbjWvpjpdXLGMoxmYny3LhQvNHJGK4effW5tTC3k1tt4Sd0J8GjyLRNQ1jEMhlWIPlX0lgOaLOLu9iqZ7b22OY/CyhbRIKkTr2sEH7JpS5s9i1q7NzBMLFzfsmnsW/DALW/lK/dFc9TSz0prOKlY34VbY4orsM/ceR3xtEdRIjXqPyqb4dxlbYVbiJlYd10C6idzGjfLXyNLPGOC3sJd7LEW2t3NwDswmMykaMPMH1itFjFMkwdDEg6gx5H99x0NchbHC7a34vtlZjoNQRK6Z46OYnXUb6EkUic2YprWPu5SVINtlI7pHul1BG4ktoZB10rr4PjUJnD3GtXY1U65gB1B0cfr5CtfNue9ct3HFq3bFsLdchiSQSSbcGG7ugQkHcNAiKXMbwj7/NGJIzZrNzKAMz2kLqBJ1HgDOo09JqOxXGL+JYXHfOBoqAruIP+GuoBI00noTtMUXZ37pIUN3TtGuh0k5usCT4TvTRynxGxhS737ee6ADbCKsXNTOZivdykLO85vgJFR0y1c8oqZlYtzgPagmVAKk5jEQNw07jedCPMb0t47mnDYWRh1F+9EBzItWx9lcpBK/ct5ViJZ9aXeP83X8ZIdstqQezWcumxYnVz5sT5AbVG8P4ddxFwW7NtrlxtlUSfXwA8zAHU0clr+xzi93E4jEPecsezUAbKgzaKijuqB4AVa1I/sy5Efh6NcvN766oDIIK2wGJHeHxGMs9AZ30NPFVqBRRRVUUUUUBRRRQFFFFAUUUUGyiiissFfmfG4O1ettfRmu9zKFJAMOz2w/eVGhkdlDzBUka1x3Bw8K9vsWISLaqBcm4VC4SLXeliptqk6QVzT9apfi/LK4i6XNxlDW1Q5QuY5TcjVgVjLevAgqfiBBBFal5MsicrXBqDbgr7g9obp7OVO7kk580zG2letp62jjhjHflE+kz8+T40zU+Tg4fjMFh71tUsXbdwqolludzt7nZKrBmnvPZAkAjQGYM0zYHGretrcScrCRIgjoQR0IMgjxFL1r2eYdWtlWcBAgiLWuS698EHs81vv3G0tlBECABU5wjh/YWVtzmIzFiBAZnYuxA6Asx0rl1WWjlF4ZTlPr5b/PktY34ji3BrOKtG1ftrctno3Q9CCNVI8QQaqPm32LXLU3MExupqexcgXFHgjHS56NB82NXRRXntPky9ZZGKurK6mCrAhlPgQdQfWp3g3H7hbs7hDqZkuMxACk6j640Oh18xV0+0XkccRw5Ftba4pSuS4wg5QZKZgCQDruCPLrVF/8AR7+ExXY4i0yXMtyJGjDs3GZehHmCR6HSiI+8yT7tYXxIGdvEtGgkyco0ExrEnSBqoHgQOpMsPz1NMvKfs+xXEYNoBLOs3nBCj8A3uH07umrCrp5R9nGF4dDIpuX4jtrkFxpBy9EHpr4k0Faco+x+/iYuYqcPZ0OXTtnHkDIt/wAQn7vWrh4Dy3h8FbyYe0qDSTu7x1djqx9ak6KKKKKKqiiiigKKKKAooooCiiigKKKKDZRRRWWHkURRRQEURRRQEURRRQEVzY7htq8ALtpLgBkB1DAHxE0UUHSqAaAaCiKKKAiiKKKAiiKKKAiiKKKAiiKKKAiiKKKAiiKKKAiiKKKD2iiig//Z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6" name="AutoShape 6" descr="data:image/jpeg;base64,/9j/4AAQSkZJRgABAQAAAQABAAD/2wCEAAkGBhQRERUUExIWFRIWFhYXGRgYGBgcGBUYFxYXFRkZGhweHyYeGiAjHBcVHy8hIycpLSwsFyEyNTAqNSYrLCkBCQoKDgwOGA8PGikcHBwpKiwsKSkpKSwtKik1LS8pKSkpLC41KiwpKikuNSkpNSktNSksKSksKTA1LSwsKiopKv/AABEIAQMAwgMBIgACEQEDEQH/xAAcAAACAgMBAQAAAAAAAAAAAAAABgUHAgMEAQj/xABFEAACAQIEAwUECAQFAwIHAAABAhEAAwQSITEFBkETIlFhcQcjMoEUQlJicpGhsYLB0fAzQ1OS4RVjc6KyJCU0NbPCw//EABkBAQEBAQEBAAAAAAAAAAAAAAABAgMFBP/EACgRAQACAQMCBQUBAQAAAAAAAAABEQIDITEEEkFRYXHwE4GRocGxIv/aAAwDAQACEQMRAD8AvGiiigKKKKAooooCiiigKKKKAooooCiiighuZLiBbea+bJDEggEycjIMwH1VZ1bXSVE71wpi+xuzdx5IUsChQAR5kDcCWnwDHZTE9juG27wAuIGAMif71G2h00FasTwOxcbM9pGbeSJ6qf3RPyoIAEjsl+nsqvsezbvlWKtmd5CMWIBUkd4wBrXr2r+VM3EQJW62ZbYKQFZcxYd0KCwPe0mANhU9/wBDsZFTskyKGVRGgDfEPn18a8/6FYyKgtgKgYKBIADGTEHxgjwIBEECgh8QnaBFTiKC6naqWlSc7FWHcDhZUKVgg6ExFardt3bOvFFaQYC5CDlF0SAG1jvbD6nlpMPyzhyQeyXuggASAAcvQGNMix4FQRBArbheA2LRlLSqSuQnxXw/voAOgoILE22ezkbiKLdW413NKgi3lYKGWRtnR9RAMDwNb2dx3f8AqNvWd+zmGEIInyOoImPE12vylhirDs4LRLBnz6AgQ05hAJGh2NF3lHCsQTZG/QmCJJykTBWTOXbQeFBGXLF5WyjiIAKFgxtggZ2At6mV174HenTQHWOjC2nsYj3uPUiGuNbcBSVIyggloABUnujTyBqVfglkhQbYIVVQDWMq/CInWNRr0YjYmfcRwezcMvbDMABJmQASRrMyCSQdwdaDsmitJwS/e+TuB+U6UUG0tRmrw15VaplmozVjRQplmozVjUHxnm21YlV97dGmRTop++2y9NNW12oJy5eCgliAAJJOgAG5J6Us8Q5/tqYsobp+1OW38iZZvUKR50p8U4tdxJ960rMhBpbUjYx9Y+bE+UbVyE1EMJ58xM/BZjwyv+U5/wBY+VS3DufrbEC8nYn7U5rc+ZgFfVgB51T/AB7n+zh5W3724Og+Eep/pXHwXnyVV8Va7NXYqt0SVkQSCNSujLqND4aGiPpJLoIBBBBEgjYg9RWWaqu4LzE1sB7Tgo2ukNbedzAIE/eUgzvm2p34TzPbvQp7lw6BSZDH7jaT17pAbScsVVTWajNWNFFplmozVjRQplmozVjRQplmozVwYzjNu04RycxUvorNpnS2NgTLNcUARrB8DWleZMOYi5uAR3HiGzEGcsAEKza/VBbbWhslc1GaojE8yWreY3MyKpIzGIbK623IgkwpZZkDTUSAa7MDju1DdxkysV72TUroYys36xQ2deajNWNFCmyiiioywNeV6a0YzGpZQvcdUQbliAPT18q003VwcW45awwm43eI7qDV29F8PMwB1IpX4vzw7yuHGRf9Rh3z+FCIX1eT90UssSSWJLMd2Yks3qTqalpaX4tzVexEgE2bX2VPfYffcfskDfVhUOqgCAIA6DYVjevKgliAP39BuflUXe4i9zS2Mq/a6n+nyn1qI6+IcTW0Ni79EWMxPQa6Anw38qq3mDnC/iXKOWs2phkUGYnXNJBYjw0FWCMCsa6k9aieLctreEMuY6AMPjA8AdfyII8AN6LRUPCcLZt9ub30pc2Vba+7MxI7UE5wN9EBBj4hW7srAS3iL9wW+2DBbNjDK6qltshDs122VLR9Us+UySMwnmx3LWJwTC6EJUaybcgDYh0cFSI3+JYME9K38C5kRsVZOJSyLFsXSlvsgLIuvaIR7iKJcdotosTJhY2AFG8s72iKb+HcYW1fjC3BbLFAFlmw90tMk54a0dUHWCGgxpTvw7mxS/Y4hfo9/Yq5BtvsYDfC247p9NaWhxTE5e34jxG4tl4K4ey6O99ZAhbIPY2rcA95xGmiNSfxniovO3Z2+xs5sy2gzMqkgAtr1MCYCjQQAAADm+j+E813LMK3fTbKxOn4WgsPRpHmopy4bxi3fHcbvASVOjAeMdR94Sp6E18pcv8APV/DQrHtbQ+qx1H4W3HpqPKrM5f5rs4mDZuQ41ynu3EMakQZHhmU+U1Vtd1FJ3COdCIW8Mw+0AM48yBo/wDCAfBW3pswuLS6oZGDKeo/UHwI8DqKK20UVjduhQWYgKBJJMADxJO1VWq9gLbsHa2pdYAYgZgAwcAHf4lU+org4guEw6ZrqoimFAiS2VWQKqiSxCswgDYmlzjftKXRcIM5b4brAlW8eyQQ1yB9Y5UEgywqvuYONtbAu4gvcuPKgZlzsNyHfRUQEju2wFBPUTUmaT2XDwu5hMTme2FZpJYMDmUmQ3dbaZMxoT41LWbCoIUACZ08fGvmvg/tHvWbnvLai3Iy9kQpt5lBGUho2InUHWJ6VcPLntDS8IZg4BgsvxL5Mo39QAT0U71IyiTeOTtRWvD4lbihkYMp6j+9/KtlaVsooorLBd5m5o+jEW0UPdIzamFQTALRqZIMAROU6ikXG4t7z9pdYu/QnZR4Iuy/LU9Sal+aratjri58tzLagdCCrDbY7HQQaROZOafopa2qZ7ilQx17K3ImWIGYxoSoE670VPjr+nn/AEoqH4Hh8/v2xJvs0xkJWyo+yqAxp4tr6VMURF4jhxzFmJf16Dwj+xQq9APQCpSt/D8ULTZgimd9NfkelVbZcL5Ve4R2ndB6fW+fh+/pTRctW8IoFu0Mx02H/qO59P2rkw/F10ZT6r1iu7E27eIt5Q2U9DsUI1Bga6EA6VBXmJ5zuO5m0mU6kRof10PnA8qjuPeyxMWDcw6m1dOuWO4xMNvsNz4dN6fn5QcsSbltmmcxtwxPiSP61MYe3bw9vKWB018W8dDrqZ3oj5X4vwK9hXyXrZU/ofn/AC3qPq+Oc8Gt64IUZSsZTqCMxMHofQ6VWfF+TIk2tD9ljvr0MafMxpuKBTrO1dKkMpKsDIIMEHxBG1e4jDtbYq6lWG4Na6B65f8AaUywmKGddB2g+IfiGzeuh9asng3MYjtrF4EEfEpG3gwIO3gw06RXz5XXw3it3DvntXCjeWx8iNiPWg+pOVvaXhsX2qm7bVrRQEzCtnBIKztGVp1IGmute+0PhL4m1bCi41pc7N2Yz6wuQ5B3nHx/D4j1qmOU+frA7txEwzkzntjKjE9TGqn8x5irL4PzC9mMjDIdcu9th5AfDP2k9Sr1VssnFEL70C7akgXUkwysVMwJDAiOhnbNWdy0l9RbIXEW3EgGMx1AgbBjroNG3jMdKsP/AOGx2s9jiG0O0XDERr3bogeTgfZmk/j/ACQ1hzdWLTwRnHesvP1Wn/DnwIjWFNcY0ccZuNvT+tzqTMVKAflXCNbYJay7g5CwcHfKQx8vhYR+9IeGxly3chCyOpChQGkHUt06D6kSc22kVYr4vI2XEobN3YXB8DfxEQBP1WlZ0ljWrHcdFslc4Zx9gHMZ8zKJ56sfKrUztwlxG/Lv5a5lxNlc10ZHgEAfE6gb3EPdAHixESYydbC5L53t8RW6E+KyVVyplCWBIynr8J8R4Ft6qjgvLWK4o0W/dYfN37kHICPPe6+vUwPu6VbXJnIuH4XaZLGYl8pd3aS5UQDGw3OgHWusMwZqKKKiKo5+H/zC5/4rP/7/ANDVS3uOlL91bi50F25BEB177bH6wno0+RWvo/mrlRcYAwbs7yghWiQQdcrjQkTqCDIJPiQfn/nXkDE4S47usq7O0jYyxPdP1t9tG+7VVowalSb2Eu5ToWA+E/8Alt9PDNt4E0x8L50UkJiVFm5sG/yn9G+r6N+dVxZvNbYMpKup0I0INTGH42lwZb6gT9dV7p/Gg29U8PhJ1qItSiq/wOKv4QA2GFywZi2zZkPj2bj4T5dJ1FMWC5ysXBqeyZRLrcKqV8xJ74/DJ8qkzSxFp8Guqzjuja+dcGHxC3FDoyuh2ZSCD4iR1HhuK2VUTKXpEhtPWs0tE7CahrV4qZUkHyrN8Y53dvzNBI8R5f7UAhocCNfhPX1HrSxjuHMhy3Fjw8D6GpvC8UdOuYeB/vSpG9xiy1pjc2AkqRM+nj/e1FtWvFeXkurBXMNY8VnqP3/cGkniPKVxGIt+8Hhpn9Ms94+Q18hVhY7GB2OQFUnRZkx5nrXDdsBt6Iq4iK8p/wCKcHW6PeLmMaXF+MevRv4vkRSrxLl65all95bH1lB7v413X9vAmgiqmeA8138Ie42a3OtttVPp1U+Y/WoaiguTlznezioUHs7pj3bR3jv3Ts0fn5VYHCubnTu3PeJtDHvD0Zj3vR/942r5cBqw+XuNYuxY7S7F6woWRJ7S2rDMpzxkkjZGbMegoLjxfK1jEq74Qp3oz2LkhJy5QQILWGiACBlIGi65qjeUPY3bsqr4wrduRrbSRaB6zoC+s6aLqdDvUFwHma3eh7F3vL0krct66yJka79D1mnvg/Ok92+P41Bn5qN/Vf8AaBrVU1W7YUAKAABAAEAAdAOlZVjavK4DKwZTsQQQfQisqrTZRRRWWGBrXfsLcUo6hlYEEHYg7g1EYjjot4x7NxwoNmy1pTu9xrmIVwukkwtrTXceNQGE9oN65bZ/o6AIlxmlniF7HKR3dvfd7rFtoE6D7sOi1s4vGPL98c/j3O+IQ3OfsbS9NzDzm+zIz/ws2jjycz4N0qmONcuXsKzB1MKYJgiD4MDqp238RqZr6O4TzldvYi1aNgZH7ebisYm1ev2pUEAke5WdNO1XbTNOcY4FZxSBbqzE5SCQyzoYI+UjYxqDXDW0M9HLtz5+QRMTw+SsFxF7JJRoB3U6q34lOh9dx0IqSxGPw962e0XK4Hw6kH8D6lfwt/uban/nP2MvbzXLHeXfug6dZdANPxJI8VWqsxuBe02VxB3BkEMPEEaEVwHVhXxGCY3MNcJtzqN1bydDofmJ8PGnTl/2hWb8Jeixd0Gp92x8mPwejafepAwuKNsypjxjr66ajyroexavjWLb6SR8P5bj11HpQXFH9+tbVsGSIIIAPwtlPX4oyzt1/Kqj4ZzFiuHwv+JY+wxJUAmZUj4PkYJOoNWBwHm6xjBltuVuf6TkBv4ej/LXyFBL0UUUEJxmyikZRDGSY2j0/vao6mDHcNFzWYb9PyqExGEa2YYfPofnQaq7+G8oX8SQ1pCo6OdF8PU/Kt3K+AW9iraPGWSSD9bKJy/OP3qzuKXDbtdzugdQNgBrAE/2KCnuYPY/c1PcS79wHI2h3WAAdvh/2mq04pwa7hmy3UK+B6H0P8tx1q4eJYfEtdJVy6EkyHEEHaO90218KnsPy2MXay3QH7qhjoZI1MEiGA8DOu0UFDcS5ZxWGtpcv4e7at3Jys6FQSJ012OhMGCRrtrWjBcWu2oyOwiYgkEBoD5SNUzAQSpBI0OlWdxTgL8NuAoLV60ZQWb6qwCBi5W01wMbRlicrZklpJYmKW8XyjhsQpOGvdjfGXPhsQfeFngKtoLbBcsx0RFbQiWExQR+Bxtu863DdXDXU0GU3AAiqWzZyLjXGJLaMw2CiQQqsXBuf2VUGLQ5WBK3lRgCAxSSsAESCJX0iZpHxXAMRavdi9i4t6SAhUy0SJX7Q0OokedOfBvZ49zK+NuMYUAWwxLALAUM2sAARlXp1G1BY/BeYinvLF0Mp6ghlb8QG5/XpIp24JzfbvkI47O6dANSj/hbofutB8J3qu8JgktKEtoqKOigAf8AJ8zXuKJCORMqpYEbgqMwI8wQD8qKuaitWHaUUncqD+Yooha5q5juWGuKj2kyWlcG4NLju12EBLoq6WW3P1h1gGHx/N1xma074Y2mUZi6EpZOS6zW7qtcnUoqDPkJLyAYp5fCIXzlQXy5Z65ZDR+YBrYUGug1384r0dPqdLDGI7LmPHbnb0+/64TtmfEgXecnsI4RbNnJaulMN2RlCmF+khmIcBVLE/UggEZgak+XOa7t51R8jA3blslQswLC3kaUu3U3F1SAx3Scp0psKA7gbR8vD0rV9DTMrZBmUMFMfCHjNHrlH5VrLqtHLGY+nvXPqds+bdUTxflLCYpHS9h7bBzLHKA2aIzBh3g3nM1LUV5zahOcvYbesZrmCJv2t+zMdso8thc+UHyNVgysjQQVZTqNQykfqDX2VNLPN/s8wnEgTdTLeiBeSBcHhPRx5MD5RvUpKfM+F4nAysJXXpM6dRMfNYO+9e4ngit3rLa5oBHwlonumBr1ywG+7THzj7KsXw+Xy9vhxr2tsHuj/uJqU9dR50oYfEshzKYPoCCPAgghh5EEVEMfB/aBfw5FvFq11NIf/MA2kHa5/Fr94VYODx6XVDI0giYIKsAfFTBH7HoSKrhOLWMQMl5FtNG4k2mMbxq1snxWR5IKkcHjsTg4y++sESEYgnL42rgkMPzFSb8FP1eOgIgiR51G8H5is4oe7aHHxW2EOvqOo8xIqTqojLnCyjB7JhlIIHgRqIP9aZuH+0FdExNtlbqVEqfVdx8pqMrVfwyuIYT+49DQTi8R4ZqQYE7e+n8ute3uesLZQLYRn8hKjzJLa7+RpKxfCGXVe8P1Hy61y4fCM5hR8+g9TQbuOcTfFvnu+igbKPAVw2OW2vQGA7MGVYyGXztkaqeuhy+INMGE4Qq6t3m/QfL+td9BxcO4RbsA5Acx1Z2JZ3J3LMdT6beVdta7t8L6+FcpuNc0G36D1NFbr2LA21/auR7pZXJ/07n/ALTXXbwoXUmY1k6AR18vU1J8B5Su4lixXJh2Jl2kF0bfsxEmRpmMDWRmiKotDB/4afhX9hXtZokAAbDSiojw15XprytNCitWKxaWkL3HCIN2YwB0FJnFueXeVw4Ntf8AUYd8/hQju+ryfuioGni/HLWGWbjd4zlQau8Ce6v8zAHUikjjPNN/EaI7WLfhbIFxh959Y9EiJ+I6VC3boWXdtTqzMSWY+ZOp8h+VLnHuYLoAFhYQ/Hdy53tidStrTN4zr6ConJgx/NH0YL2uMvKTGUG9eZm6SFzEn1iKn+XfaK2VRdIv2ztcXL2keJAhLkfdynTQOao5MIj30Tt+2xF4iMQzsLdudQVC+8ZxGgMGYGQ6VIcDtEDNhjduLJDvasXciBZg3LQUqQwG6urDqBvRqY7dn07gcfbvpntsHU6adD1VgdVI6qQCOopC519jOGxYa5hx9HxGp7o93cMbFJAUk9VjzBpD5f55IghzZuHuBlYZSeignQ+SXFI8Ad6tbgHPS3e5fhG+2NFb1UklPzYeY2qo+beL8BvYVit1CsGDodD4EGCp8iBPSRrWrA8TezoplSZKHVW+XQ+Yg+dfV3G+XLGMSLqA6QHEZgD4HUEfdIKnwNUvzp7GrtjNcw4z2wGYxAAVQWOZSZUwPq5gegWYolE23etYgje1eBGXvQwP3LkAfJo8pNTvD+bL1ju4lTdtjTtVHfX8a9fUfrSVjME9pslxCreB6jxHQjzFdGD4y6AKe+gEAEnu6z3T09NR5VEW1gscl5A9tw6HqD+h8D5HWtOL4xatOttn945ACKCza9SqgkDzNKPKvCfpdxnw95rDADtCvxEawCux697pE76Fs4bwW3hiVCntG1Z3OZ7nmX+t6DbwFB3TrFe14WA61zXcbG350HQ9wDc1yXMWTooP8/8AihMOz6sSB57/APHz/KuqxZ7wt20L3G1CKJZuknwGvxMQB1Iqq57eD6ufl/U9f73qQ4bw+5fbJYt5suhPw208meCAdR3VBbXamThHIZbvYptP9JCfydxBb8KwOksKcMPh1tqFRVRAICqAAB4ADQUEBwbkm1aIe8e2ugyJEW0P3Ukgn7zSfCNqY6KKqtlFFFZZYGlbjfPCW2a3YAu3UOViTFu2SoaCRq5AK91dNYLKaXeceJtiL17DvcKIjhVUSLbyin3kanViNZUeGk1BK/ZQjoEEDKVEIfwxpHp6mKq27sXjbl5895y7AaEwFXyRRovqBJ6k1FYji42tjMfHoP6/t51IQCPEEfIg1yNw8D4NPL/moiO+jlzmuNJ8Og/p8qnsDyh2trtXYWrcSDEk+cSP1rRgeC3Lp0EL1Y7f8042sSjWRZuErC5Q0aaAgGBP7VVV0/BcNdZ1w2Nv4e6+ucSi3CASDcVYk6t3t99dYpb5qs38MuHXFpeFnD20S0th4w15lze8D/5TEZS3dLMZgqIizsHyzYS4rm/bkEkwHk+QEnL4aitnN91bljIkhJEgjQmfsnTxmRrNRHzvxji74m52jhQYAAUdBoJJJZzGmZ2Zj1JipHgXOV7DQpPaWx9UnVfwtuPTUVNcZ5IUybXu28NezPp1U/mPSk7G8PuWWy3EKnpOx8wdiPMUF3cn+0iQOxuSBq1pgJ89J8/iU77ztVm8D5stYnu/Bc+yTIb8Ldd9iA3lXx9buFSCpII2IMEehphtc64hlVGulO8JuqO/AM6xEwYOkHSqtvo7mf2bYbFqYVUbeAO4TETA1U+akfOqT5r9l+KwZnsybfQyGBPgGAHlAYKx6AxVmcD9p9x++Sl+0x+oApXyU7aad19fvDq/cP4rZxaHIQwK95GGoDSIZT0METqDBgmivnDkElbl7dWXs/EFSC/zBqd47xu8xyF+7MwFUaiIMgTPnVmcb9myEm5hcqOYlG+AgbAMAWXrpqPACkDjPJWODT9EuETuuR/D7LE0Rq4fimuWwXYsR4kmPzroY/uPPqKlOX+QMYwyvaFkdWuMp/JUJJ9Dl9asLgXKFjCw0dpd/wBRhqPwDZB6a+JNFK/COT79+GuTh7Wh1A7Zh5KdLf8AFJ+6KduFcEs4Zctm2Fn4juznxZjqx9TXdRQFFFFVRRRRQbKKKKywp3mn/wCuxP8A5f8A+duuOzjCBlYB7Z3RtRHl4fKrH5h5ItYljcUm1eJksBKvpHfWQDoBqCDoNSNKr7i3Ar+FIF5QAdnUlkJlhlzFRBgKYOve8jVaephM2uHbXc2n3k7wSe9+YPiRtWoY85srW2U9dG/9Pdk+PTTXauYGut+IF1KuAWghLhHetkiJ01YeUgmN6kxY7MLjCveRv78CKkrOOVz3jkY/7f8Aj5/nSy7smtwSNhetj/3rr/OPBa6reJ0BJBU6h11UjxPh+o8+lGTT9CbxEep/pWxuGoykMMwP96UtK0wJ06a6f0rswdy4gJBIg7MCEb0J39R8iaJM00cS5ZZZNvvr9n6w/rSfxXCW2BQoHHVSNAdtDup9NaceO8wXDZi2pUmczDosdOonx6UmUaJnEOVdzYM/9tiMw/CdA3oYPrS9ctlSQwII0IIgj1FWjcshtxXbc9mt7EW891ECQId2yXFHSNCY8iCPIb0RVPD+J3LDZrTlT1jYjwIOh+dP3LntFUsvaHsbo2cTln13Q/p4mNKgOZfZ5icGO0AF6xE9pb1C/jG6+u3nSuu/jQfUnAfaCTC34ZTGV1HegjdgO6480AOvwnenXDYpLi5kYMp6gyPT18q+V+D8wqqqtgFbhZj2PfdXLGERAZKxAE5ge9JL/CHnl/nNrd0DvWb8D3b6Z16Ffq3VPQ66aiJmq0vSilbg3Pdq4IvEW2G7bW99JkynzkfeNNINUFFFFFFFFFAUUUUGyiiissMDWF6yrqVZQykQQQCCD0IOhFJvNeNxy37y4cXOzNu3lZUns2TPdcjQ5s4Xs41gsu01q4lzJxDscRlw5RhcvIjLZvuwAt3SndHxMWW2BcWUGcSOlejj0GeWOMxljv68cfPt7XO+GfG/Z0DLYVgh623JybfUOpT0MjwC70oY7g96zl7W01stEBipBJ+qHUlSd+7IOm0a05HmPGWwy/R3dszlCbV0yBfxSmSNB3Ew+UaSLmkg6d/CcZib1xrWKs2zaZbgJFp1UlDZic7MCGF5gB/2WOskLjPo88ImZmNvXn2WMla2rxU6GOhHQ+RHWhbSyWtt2Nw6kb23PmOh85B+90p7437Pg0thyAf9NyY9EbUr6NmGwGUUkYvAvaYq6MrDWGEGJifAjzBI86+JprXEFGCuOxcxvJtP+E6AE/In71di4nZWBU9BuD6HY+mh8q41u6FSAyHdSAQZEfL5ViEyrCENb0m1cjQbnIf5NOwiKJTsxtkuhVTBPj4eFL1/DshhhH8/Sp9Q6qGAMEZslw94DyaSNPAk+or23eS6I0OxKmJE+I6VEcXKeKt28Xba7GTUSdlJEAnyn96dOcOD3MQq5MzrM93UAxoYmCN9Z/Pok4vgvW2f4T/I/wBa5bHE79nupduJHQMwA+U0Dvyry1ctZg+ZR5iJJEREmRG/qKROasNZt4p+wW2ozKXhQ9i66knK9s6FdpyxqJ70CtuI41fuCHv3GHgXYj969wvCWfU91fPc+g/rQKHGOW7N1i2HS5h7hLsLZzXrL6gqlm4iZ1Ord26ogLJcTUrwTka66zi3/hBDXAs5svaGcgzFiQmpzHXWnHCYFLQOQRO56mPE1y4rjSqYUZvPp/z67etB3Ii20AGiqI1JOgEak6n51YHIOK7TBIZlVa4i+SJcZVHoAAB5AVUVxrl3VjA38vkP51ansx/+3p/5L3/5WqrBqoooqtCiiigKKKKDZRRRWWC1xvjd63duLbCZbZwYOYGSMRfa25GuugUDaCSdYApfxPPN9O2Ge0GS5cglQUAUXzbskhwe0c2gIMEToDmEPv0Zc5fKM5AUt1KqSQD6FmPzNbIr0NPqdLCKnTieP8j39ZTtmfEicU51u2zeAdFde1AtG2CbYt3MivcY3RGZe+MyhSHUZhqakOV+Z7mIdFcqwP0gFlCf5RsMhlLjoZW8QcrESBsQRTWRXPfW2h7V8qlVK5zplUkEiekkL6wKuXU6M4dv04ifP7beB2zfLormx/DLd9ct1A43E7qfFTup8xBpN4l7TbTYj6LYuot06EsJI/ConX7rd7xUb1KcJ5xBB7fRQWAuaaqDAZ0HeSRGsRvsInz20Jxv2fuktYPaLqcpjtB6bK/6H8RpSuWypIIIIMEEEEHeCDqD5HWrtt3AwBUggiQQZBHiD1qP4xy7ZxQ94neiA6wHHlMajyII8qoquzxAqMrd5Y2P7+f/ABvW9MGGBaw4HU2z8MnoBuNZ1Gm29aOL8Lu4Vyt5Cq5iFc/A65iFIaSJKxKkgzOkVyI8QQdehH8jUod4v65WBR/A9fwnZv38hXmIwq3BDCfPqKzTia3BlvrmH2hv8wIB/T51qxoNhO0Di5ZkCZ7wJ0CydST4Nr6ColNeG4YiEGJ8zuPQRFbcVjVt7nXw6mlfj3GbrWbkN2fccgKST3RM5gBHSu+xhJ7zGZ1/Px8aDK/i3vaDRf0+Z6+lZWsIF1Op8TsK2W2LuLdpDcuHZEEnT02A/TrFOnAfZoWh8a3mLKHQafXYak+Snp8RGlVSpwzh17FsUw6Zo0ZzpbT8TRv5AE+Rq2OWOCfQ8Nbs5sxWSxGxZmLNHlJgeQqQw+GW2oRFCIogKoAAHkBWyqCiiiiiiiigKKKKDZRRRWWGBryovjfMlrClEY5rtyeztiAzxvqxCqPNiB6nSljH427iD75+7MizaLC1p/qPAe9107ieTb1WrS/G+drVnu2ouudo1X5Rq0eWg6stJmP4ldxDZrrz1A0hfToB6fMtXJbuI9y4HAzSCSoAYLmYDQQGHdMDQ6bxWeLtlLZZWIErLqdUBcZmMiQQJ3HmDpNCrmiXxnk6xbZnQWge7mt3GIWJDaQc9vNETqNTGSjgPMGKwve7NmRVbMCUzost/hvMXlyhRruxhZ1hp4qr2rZa0VS2MsFcpLlhmLfEGcnWIImDqZqNwvDfpantAF7pLPDAEgqVZtRv3ie9mXIveGxRT6p6b/v6cTPd7bfn+0ZeWOdFfvYe6F176R3ZOh7S19U6fEmWY+tqDYeB4+rkLcHZO3wyQUuT/puNG9DDeUa1QvAuSLVm6Lxa6OqpquUyRBPxMDGxjcDvU62OKMjC0SDZeA6MJWCYOnpP9KPkWwyg6Gkfjfs51LYVgNybTkka69x9SvXQyPAqKksBxI2tLZN62RogYE24AjI7RI3lSSRIiBpUxgON27rFNUugSbbiHjbMBs6/eUkec0VUWJwly0cty09tvBlIE+Ab4W/hJrjxaAoZAMCfQ5l1/U/nV08Y4HZxaBLyZgDmUyQyNtmVhBUxI0Oux0pF4j7ML5bLavqbTH4mGW4gmYMAq+3xAL6dQFa43vAWxu5APks6n5/CPEt6098v8gYjEhTeJw9nTT/NcR0B0Uebf7TvTvy1yNh8EAVXPd63G3nxUdPXU+ZpholI/g3ALGETLZthQdzuzR1Zjqf5dIqQooqtCiiigKKKKAooooCiiig2UUUVlhQ/tH4+9vi2IRgHtgWQAd1BsoSB82YwftHxqOxapj8OLfaFlVlYBy0oQCNSO8NCRrmHhG9Ze2DCsnFbrsrBbi2ihI0bLaRTlPWCDPhFKFq8yMGUlWGxBIIoprN6LyEns71tBblcrKVn4Ssw42+sG0+LSp3DccCkSSjnSRJXWe7MAjbZgvzpNwnHFK5LyAiTDARlnUkAayTJPQk6iu5AQuZD2iQD94SfDrrI/pQOSJblo92zSxCs4txG+QNpO0gEbaDeufiNsJHaozCJGZlKb6EB3Cn1A2MT0pabEs4LLcaQImTmUeB10H6a1lb4jbdQjgCXDTrGaMssoIBiT3hB1JObQUbjUyrtuaSPEeabVtZhnJ6DbadW269JqK4Hxd7jMz6y4gbZdtAfAeBmo/8A6cbzMolVRiGdwQvdJU5SYJ9DBHWpvg3D7T3Gs94pZRWKyytdd+/PSVCm3EaajpuXS051MoxjmUu97MfdsSNJgxB8xP6/nFMGBxXZ2QmJtFrQJIuqTmRpncEMpE/EpkCky/aysgNm2ilQ8LbQESJGQi2W0Ok5lJiQBsJbCcbbC2e0dg1rPl7wlpz5FKtBLKfDXqZuaGtx2zys6XdE/Tm63natlhcP4tctqCGOKsfaEdso8xAF2P4X8nNTuCx9u8ua24YAwY3VhurDdWHUGCKqfFcYe1NzDqQQV7RpIEeBtgMWOmshQJmd4n7HFla4HuOLF/u2xctn4yRmAYMuoAnu3FjvZliQ1SdnKLq1gUVE8F4s9xjaugdoq5gyhgrrOWcraoZ+rLaEGdalqKKKKKKKKKKAooooCiiigKKKKDZRRRWWHFxPhlrEW2tXra3LbbqwkeR8iOhGoqucd7CLDO7W8XfRcsW0IVwhknUmC69IkH7xp34tzF2GItWjaYi4VGcsqrLPkyqW0ZhoSsgwRGY6Vpw/PGFuCVa5GQvrZuiRkW5pK6kowYAbjWvpjpdXLGMoxmYny3LhQvNHJGK4effW5tTC3k1tt4Sd0J8GjyLRNQ1jEMhlWIPlX0lgOaLOLu9iqZ7b22OY/CyhbRIKkTr2sEH7JpS5s9i1q7NzBMLFzfsmnsW/DALW/lK/dFc9TSz0prOKlY34VbY4orsM/ceR3xtEdRIjXqPyqb4dxlbYVbiJlYd10C6idzGjfLXyNLPGOC3sJd7LEW2t3NwDswmMykaMPMH1itFjFMkwdDEg6gx5H99x0NchbHC7a34vtlZjoNQRK6Z46OYnXUb6EkUic2YprWPu5SVINtlI7pHul1BG4ktoZB10rr4PjUJnD3GtXY1U65gB1B0cfr5CtfNue9ct3HFq3bFsLdchiSQSSbcGG7ugQkHcNAiKXMbwj7/NGJIzZrNzKAMz2kLqBJ1HgDOo09JqOxXGL+JYXHfOBoqAruIP+GuoBI00noTtMUXZ37pIUN3TtGuh0k5usCT4TvTRynxGxhS737ee6ADbCKsXNTOZivdykLO85vgJFR0y1c8oqZlYtzgPagmVAKk5jEQNw07jedCPMb0t47mnDYWRh1F+9EBzItWx9lcpBK/ct5ViJZ9aXeP83X8ZIdstqQezWcumxYnVz5sT5AbVG8P4ddxFwW7NtrlxtlUSfXwA8zAHU0clr+xzi93E4jEPecsezUAbKgzaKijuqB4AVa1I/sy5Efh6NcvN766oDIIK2wGJHeHxGMs9AZ30NPFVqBRRRVUUUUUBRRRQFFFFAUUUUGyiiissFfmfG4O1ettfRmu9zKFJAMOz2w/eVGhkdlDzBUka1x3Bw8K9vsWISLaqBcm4VC4SLXeliptqk6QVzT9apfi/LK4i6XNxlDW1Q5QuY5TcjVgVjLevAgqfiBBBFal5MsicrXBqDbgr7g9obp7OVO7kk580zG2letp62jjhjHflE+kz8+T40zU+Tg4fjMFh71tUsXbdwqolludzt7nZKrBmnvPZAkAjQGYM0zYHGretrcScrCRIgjoQR0IMgjxFL1r2eYdWtlWcBAgiLWuS698EHs81vv3G0tlBECABU5wjh/YWVtzmIzFiBAZnYuxA6Asx0rl1WWjlF4ZTlPr5b/PktY34ji3BrOKtG1ftrctno3Q9CCNVI8QQaqPm32LXLU3MExupqexcgXFHgjHS56NB82NXRRXntPky9ZZGKurK6mCrAhlPgQdQfWp3g3H7hbs7hDqZkuMxACk6j640Oh18xV0+0XkccRw5Ftba4pSuS4wg5QZKZgCQDruCPLrVF/8AR7+ExXY4i0yXMtyJGjDs3GZehHmCR6HSiI+8yT7tYXxIGdvEtGgkyco0ExrEnSBqoHgQOpMsPz1NMvKfs+xXEYNoBLOs3nBCj8A3uH07umrCrp5R9nGF4dDIpuX4jtrkFxpBy9EHpr4k0Faco+x+/iYuYqcPZ0OXTtnHkDIt/wAQn7vWrh4Dy3h8FbyYe0qDSTu7x1djqx9ak6KKKKKKqiiiigKKKKAooooCiiigKKKKDZRRRWWHkURRRQEURRRQEURRRQEVzY7htq8ALtpLgBkB1DAHxE0UUHSqAaAaCiKKKAiiKKKAiiKKKAiiKKKAiiKKKAiiKKKAiiKKKAiiKKKD2iiig//Z"/>
          <p:cNvSpPr>
            <a:spLocks noChangeAspect="1" noChangeArrowheads="1"/>
          </p:cNvSpPr>
          <p:nvPr/>
        </p:nvSpPr>
        <p:spPr bwMode="auto">
          <a:xfrm>
            <a:off x="9228138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7" name="AutoShape 8" descr="data:image/jpeg;base64,/9j/4AAQSkZJRgABAQAAAQABAAD/2wCEAAkGBhQRERUUExIWFRIWFhYXGRgYGBgcGBUYFxYXFRkZGhweHyYeGiAjHBcVHy8hIycpLSwsFyEyNTAqNSYrLCkBCQoKDgwOGA8PGikcHBwpKiwsKSkpKSwtKik1LS8pKSkpLC41KiwpKikuNSkpNSktNSksKSksKTA1LSwsKiopKv/AABEIAQMAwgMBIgACEQEDEQH/xAAcAAACAgMBAQAAAAAAAAAAAAAABgUHAgMEAQj/xABFEAACAQIEAwUECAQFAwIHAAABAhEAAwQSITEFBkETIlFhcQcjMoEUQlJicpGhsYLB0fAzQ1OS4RVjc6KyJCU0NbPCw//EABkBAQEBAQEBAAAAAAAAAAAAAAABAgMFBP/EACgRAQACAQMCBQUBAQAAAAAAAAABEQIDITEEEkFRYXHwE4GRocGxIv/aAAwDAQACEQMRAD8AvGiiigKKKKAooooCiiigKKKKAooooCiiighuZLiBbea+bJDEggEycjIMwH1VZ1bXSVE71wpi+xuzdx5IUsChQAR5kDcCWnwDHZTE9juG27wAuIGAMif71G2h00FasTwOxcbM9pGbeSJ6qf3RPyoIAEjsl+nsqvsezbvlWKtmd5CMWIBUkd4wBrXr2r+VM3EQJW62ZbYKQFZcxYd0KCwPe0mANhU9/wBDsZFTskyKGVRGgDfEPn18a8/6FYyKgtgKgYKBIADGTEHxgjwIBEECgh8QnaBFTiKC6naqWlSc7FWHcDhZUKVgg6ExFardt3bOvFFaQYC5CDlF0SAG1jvbD6nlpMPyzhyQeyXuggASAAcvQGNMix4FQRBArbheA2LRlLSqSuQnxXw/voAOgoILE22ezkbiKLdW413NKgi3lYKGWRtnR9RAMDwNb2dx3f8AqNvWd+zmGEIInyOoImPE12vylhirDs4LRLBnz6AgQ05hAJGh2NF3lHCsQTZG/QmCJJykTBWTOXbQeFBGXLF5WyjiIAKFgxtggZ2At6mV174HenTQHWOjC2nsYj3uPUiGuNbcBSVIyggloABUnujTyBqVfglkhQbYIVVQDWMq/CInWNRr0YjYmfcRwezcMvbDMABJmQASRrMyCSQdwdaDsmitJwS/e+TuB+U6UUG0tRmrw15VaplmozVjRQplmozVjUHxnm21YlV97dGmRTop++2y9NNW12oJy5eCgliAAJJOgAG5J6Us8Q5/tqYsobp+1OW38iZZvUKR50p8U4tdxJ960rMhBpbUjYx9Y+bE+UbVyE1EMJ58xM/BZjwyv+U5/wBY+VS3DufrbEC8nYn7U5rc+ZgFfVgB51T/AB7n+zh5W3724Og+Eep/pXHwXnyVV8Va7NXYqt0SVkQSCNSujLqND4aGiPpJLoIBBBBEgjYg9RWWaqu4LzE1sB7Tgo2ukNbedzAIE/eUgzvm2p34TzPbvQp7lw6BSZDH7jaT17pAbScsVVTWajNWNFFplmozVjRQplmozVjRQplmozVwYzjNu04RycxUvorNpnS2NgTLNcUARrB8DWleZMOYi5uAR3HiGzEGcsAEKza/VBbbWhslc1GaojE8yWreY3MyKpIzGIbK623IgkwpZZkDTUSAa7MDju1DdxkysV72TUroYys36xQ2deajNWNFCmyiiioywNeV6a0YzGpZQvcdUQbliAPT18q003VwcW45awwm43eI7qDV29F8PMwB1IpX4vzw7yuHGRf9Rh3z+FCIX1eT90UssSSWJLMd2Yks3qTqalpaX4tzVexEgE2bX2VPfYffcfskDfVhUOqgCAIA6DYVjevKgliAP39BuflUXe4i9zS2Mq/a6n+nyn1qI6+IcTW0Ni79EWMxPQa6Anw38qq3mDnC/iXKOWs2phkUGYnXNJBYjw0FWCMCsa6k9aieLctreEMuY6AMPjA8AdfyII8AN6LRUPCcLZt9ub30pc2Vba+7MxI7UE5wN9EBBj4hW7srAS3iL9wW+2DBbNjDK6qltshDs122VLR9Us+UySMwnmx3LWJwTC6EJUaybcgDYh0cFSI3+JYME9K38C5kRsVZOJSyLFsXSlvsgLIuvaIR7iKJcdotosTJhY2AFG8s72iKb+HcYW1fjC3BbLFAFlmw90tMk54a0dUHWCGgxpTvw7mxS/Y4hfo9/Yq5BtvsYDfC247p9NaWhxTE5e34jxG4tl4K4ey6O99ZAhbIPY2rcA95xGmiNSfxniovO3Z2+xs5sy2gzMqkgAtr1MCYCjQQAAADm+j+E813LMK3fTbKxOn4WgsPRpHmopy4bxi3fHcbvASVOjAeMdR94Sp6E18pcv8APV/DQrHtbQ+qx1H4W3HpqPKrM5f5rs4mDZuQ41ynu3EMakQZHhmU+U1Vtd1FJ3COdCIW8Mw+0AM48yBo/wDCAfBW3pswuLS6oZGDKeo/UHwI8DqKK20UVjduhQWYgKBJJMADxJO1VWq9gLbsHa2pdYAYgZgAwcAHf4lU+org4guEw6ZrqoimFAiS2VWQKqiSxCswgDYmlzjftKXRcIM5b4brAlW8eyQQ1yB9Y5UEgywqvuYONtbAu4gvcuPKgZlzsNyHfRUQEju2wFBPUTUmaT2XDwu5hMTme2FZpJYMDmUmQ3dbaZMxoT41LWbCoIUACZ08fGvmvg/tHvWbnvLai3Iy9kQpt5lBGUho2InUHWJ6VcPLntDS8IZg4BgsvxL5Mo39QAT0U71IyiTeOTtRWvD4lbihkYMp6j+9/KtlaVsooorLBd5m5o+jEW0UPdIzamFQTALRqZIMAROU6ikXG4t7z9pdYu/QnZR4Iuy/LU9Sal+aratjri58tzLagdCCrDbY7HQQaROZOafopa2qZ7ilQx17K3ImWIGYxoSoE670VPjr+nn/AEoqH4Hh8/v2xJvs0xkJWyo+yqAxp4tr6VMURF4jhxzFmJf16Dwj+xQq9APQCpSt/D8ULTZgimd9NfkelVbZcL5Ve4R2ndB6fW+fh+/pTRctW8IoFu0Mx02H/qO59P2rkw/F10ZT6r1iu7E27eIt5Q2U9DsUI1Bga6EA6VBXmJ5zuO5m0mU6kRof10PnA8qjuPeyxMWDcw6m1dOuWO4xMNvsNz4dN6fn5QcsSbltmmcxtwxPiSP61MYe3bw9vKWB018W8dDrqZ3oj5X4vwK9hXyXrZU/ofn/AC3qPq+Oc8Gt64IUZSsZTqCMxMHofQ6VWfF+TIk2tD9ljvr0MafMxpuKBTrO1dKkMpKsDIIMEHxBG1e4jDtbYq6lWG4Na6B65f8AaUywmKGddB2g+IfiGzeuh9asng3MYjtrF4EEfEpG3gwIO3gw06RXz5XXw3it3DvntXCjeWx8iNiPWg+pOVvaXhsX2qm7bVrRQEzCtnBIKztGVp1IGmute+0PhL4m1bCi41pc7N2Yz6wuQ5B3nHx/D4j1qmOU+frA7txEwzkzntjKjE9TGqn8x5irL4PzC9mMjDIdcu9th5AfDP2k9Sr1VssnFEL70C7akgXUkwysVMwJDAiOhnbNWdy0l9RbIXEW3EgGMx1AgbBjroNG3jMdKsP/AOGx2s9jiG0O0XDERr3bogeTgfZmk/j/ACQ1hzdWLTwRnHesvP1Wn/DnwIjWFNcY0ccZuNvT+tzqTMVKAflXCNbYJay7g5CwcHfKQx8vhYR+9IeGxly3chCyOpChQGkHUt06D6kSc22kVYr4vI2XEobN3YXB8DfxEQBP1WlZ0ljWrHcdFslc4Zx9gHMZ8zKJ56sfKrUztwlxG/Lv5a5lxNlc10ZHgEAfE6gb3EPdAHixESYydbC5L53t8RW6E+KyVVyplCWBIynr8J8R4Ft6qjgvLWK4o0W/dYfN37kHICPPe6+vUwPu6VbXJnIuH4XaZLGYl8pd3aS5UQDGw3OgHWusMwZqKKKiKo5+H/zC5/4rP/7/ANDVS3uOlL91bi50F25BEB177bH6wno0+RWvo/mrlRcYAwbs7yghWiQQdcrjQkTqCDIJPiQfn/nXkDE4S47usq7O0jYyxPdP1t9tG+7VVowalSb2Eu5ToWA+E/8Alt9PDNt4E0x8L50UkJiVFm5sG/yn9G+r6N+dVxZvNbYMpKup0I0INTGH42lwZb6gT9dV7p/Gg29U8PhJ1qItSiq/wOKv4QA2GFywZi2zZkPj2bj4T5dJ1FMWC5ysXBqeyZRLrcKqV8xJ74/DJ8qkzSxFp8Guqzjuja+dcGHxC3FDoyuh2ZSCD4iR1HhuK2VUTKXpEhtPWs0tE7CahrV4qZUkHyrN8Y53dvzNBI8R5f7UAhocCNfhPX1HrSxjuHMhy3Fjw8D6GpvC8UdOuYeB/vSpG9xiy1pjc2AkqRM+nj/e1FtWvFeXkurBXMNY8VnqP3/cGkniPKVxGIt+8Hhpn9Ms94+Q18hVhY7GB2OQFUnRZkx5nrXDdsBt6Iq4iK8p/wCKcHW6PeLmMaXF+MevRv4vkRSrxLl65all95bH1lB7v413X9vAmgiqmeA8138Ie42a3OtttVPp1U+Y/WoaiguTlznezioUHs7pj3bR3jv3Ts0fn5VYHCubnTu3PeJtDHvD0Zj3vR/942r5cBqw+XuNYuxY7S7F6woWRJ7S2rDMpzxkkjZGbMegoLjxfK1jEq74Qp3oz2LkhJy5QQILWGiACBlIGi65qjeUPY3bsqr4wrduRrbSRaB6zoC+s6aLqdDvUFwHma3eh7F3vL0krct66yJka79D1mnvg/Ok92+P41Bn5qN/Vf8AaBrVU1W7YUAKAABAAEAAdAOlZVjavK4DKwZTsQQQfQisqrTZRRRWWGBrXfsLcUo6hlYEEHYg7g1EYjjot4x7NxwoNmy1pTu9xrmIVwukkwtrTXceNQGE9oN65bZ/o6AIlxmlniF7HKR3dvfd7rFtoE6D7sOi1s4vGPL98c/j3O+IQ3OfsbS9NzDzm+zIz/ws2jjycz4N0qmONcuXsKzB1MKYJgiD4MDqp238RqZr6O4TzldvYi1aNgZH7ebisYm1ev2pUEAke5WdNO1XbTNOcY4FZxSBbqzE5SCQyzoYI+UjYxqDXDW0M9HLtz5+QRMTw+SsFxF7JJRoB3U6q34lOh9dx0IqSxGPw962e0XK4Hw6kH8D6lfwt/uban/nP2MvbzXLHeXfug6dZdANPxJI8VWqsxuBe02VxB3BkEMPEEaEVwHVhXxGCY3MNcJtzqN1bydDofmJ8PGnTl/2hWb8Jeixd0Gp92x8mPwejafepAwuKNsypjxjr66ajyroexavjWLb6SR8P5bj11HpQXFH9+tbVsGSIIIAPwtlPX4oyzt1/Kqj4ZzFiuHwv+JY+wxJUAmZUj4PkYJOoNWBwHm6xjBltuVuf6TkBv4ej/LXyFBL0UUUEJxmyikZRDGSY2j0/vao6mDHcNFzWYb9PyqExGEa2YYfPofnQaq7+G8oX8SQ1pCo6OdF8PU/Kt3K+AW9iraPGWSSD9bKJy/OP3qzuKXDbtdzugdQNgBrAE/2KCnuYPY/c1PcS79wHI2h3WAAdvh/2mq04pwa7hmy3UK+B6H0P8tx1q4eJYfEtdJVy6EkyHEEHaO90218KnsPy2MXay3QH7qhjoZI1MEiGA8DOu0UFDcS5ZxWGtpcv4e7at3Jys6FQSJ012OhMGCRrtrWjBcWu2oyOwiYgkEBoD5SNUzAQSpBI0OlWdxTgL8NuAoLV60ZQWb6qwCBi5W01wMbRlicrZklpJYmKW8XyjhsQpOGvdjfGXPhsQfeFngKtoLbBcsx0RFbQiWExQR+Bxtu863DdXDXU0GU3AAiqWzZyLjXGJLaMw2CiQQqsXBuf2VUGLQ5WBK3lRgCAxSSsAESCJX0iZpHxXAMRavdi9i4t6SAhUy0SJX7Q0OokedOfBvZ49zK+NuMYUAWwxLALAUM2sAARlXp1G1BY/BeYinvLF0Mp6ghlb8QG5/XpIp24JzfbvkI47O6dANSj/hbofutB8J3qu8JgktKEtoqKOigAf8AJ8zXuKJCORMqpYEbgqMwI8wQD8qKuaitWHaUUncqD+Yooha5q5juWGuKj2kyWlcG4NLju12EBLoq6WW3P1h1gGHx/N1xma074Y2mUZi6EpZOS6zW7qtcnUoqDPkJLyAYp5fCIXzlQXy5Z65ZDR+YBrYUGug1384r0dPqdLDGI7LmPHbnb0+/64TtmfEgXecnsI4RbNnJaulMN2RlCmF+khmIcBVLE/UggEZgak+XOa7t51R8jA3blslQswLC3kaUu3U3F1SAx3Scp0psKA7gbR8vD0rV9DTMrZBmUMFMfCHjNHrlH5VrLqtHLGY+nvXPqds+bdUTxflLCYpHS9h7bBzLHKA2aIzBh3g3nM1LUV5zahOcvYbesZrmCJv2t+zMdso8thc+UHyNVgysjQQVZTqNQykfqDX2VNLPN/s8wnEgTdTLeiBeSBcHhPRx5MD5RvUpKfM+F4nAysJXXpM6dRMfNYO+9e4ngit3rLa5oBHwlonumBr1ywG+7THzj7KsXw+Xy9vhxr2tsHuj/uJqU9dR50oYfEshzKYPoCCPAgghh5EEVEMfB/aBfw5FvFq11NIf/MA2kHa5/Fr94VYODx6XVDI0giYIKsAfFTBH7HoSKrhOLWMQMl5FtNG4k2mMbxq1snxWR5IKkcHjsTg4y++sESEYgnL42rgkMPzFSb8FP1eOgIgiR51G8H5is4oe7aHHxW2EOvqOo8xIqTqojLnCyjB7JhlIIHgRqIP9aZuH+0FdExNtlbqVEqfVdx8pqMrVfwyuIYT+49DQTi8R4ZqQYE7e+n8ute3uesLZQLYRn8hKjzJLa7+RpKxfCGXVe8P1Hy61y4fCM5hR8+g9TQbuOcTfFvnu+igbKPAVw2OW2vQGA7MGVYyGXztkaqeuhy+INMGE4Qq6t3m/QfL+td9BxcO4RbsA5Acx1Z2JZ3J3LMdT6beVdta7t8L6+FcpuNc0G36D1NFbr2LA21/auR7pZXJ/07n/ALTXXbwoXUmY1k6AR18vU1J8B5Su4lixXJh2Jl2kF0bfsxEmRpmMDWRmiKotDB/4afhX9hXtZokAAbDSiojw15XprytNCitWKxaWkL3HCIN2YwB0FJnFueXeVw4Ntf8AUYd8/hQju+ryfuioGni/HLWGWbjd4zlQau8Ce6v8zAHUikjjPNN/EaI7WLfhbIFxh959Y9EiJ+I6VC3boWXdtTqzMSWY+ZOp8h+VLnHuYLoAFhYQ/Hdy53tidStrTN4zr6ConJgx/NH0YL2uMvKTGUG9eZm6SFzEn1iKn+XfaK2VRdIv2ztcXL2keJAhLkfdynTQOao5MIj30Tt+2xF4iMQzsLdudQVC+8ZxGgMGYGQ6VIcDtEDNhjduLJDvasXciBZg3LQUqQwG6urDqBvRqY7dn07gcfbvpntsHU6adD1VgdVI6qQCOopC519jOGxYa5hx9HxGp7o93cMbFJAUk9VjzBpD5f55IghzZuHuBlYZSeignQ+SXFI8Ad6tbgHPS3e5fhG+2NFb1UklPzYeY2qo+beL8BvYVit1CsGDodD4EGCp8iBPSRrWrA8TezoplSZKHVW+XQ+Yg+dfV3G+XLGMSLqA6QHEZgD4HUEfdIKnwNUvzp7GrtjNcw4z2wGYxAAVQWOZSZUwPq5gegWYolE23etYgje1eBGXvQwP3LkAfJo8pNTvD+bL1ju4lTdtjTtVHfX8a9fUfrSVjME9pslxCreB6jxHQjzFdGD4y6AKe+gEAEnu6z3T09NR5VEW1gscl5A9tw6HqD+h8D5HWtOL4xatOttn945ACKCza9SqgkDzNKPKvCfpdxnw95rDADtCvxEawCux697pE76Fs4bwW3hiVCntG1Z3OZ7nmX+t6DbwFB3TrFe14WA61zXcbG350HQ9wDc1yXMWTooP8/8AihMOz6sSB57/APHz/KuqxZ7wt20L3G1CKJZuknwGvxMQB1Iqq57eD6ufl/U9f73qQ4bw+5fbJYt5suhPw208meCAdR3VBbXamThHIZbvYptP9JCfydxBb8KwOksKcMPh1tqFRVRAICqAAB4ADQUEBwbkm1aIe8e2ugyJEW0P3Ukgn7zSfCNqY6KKqtlFFFZZYGlbjfPCW2a3YAu3UOViTFu2SoaCRq5AK91dNYLKaXeceJtiL17DvcKIjhVUSLbyin3kanViNZUeGk1BK/ZQjoEEDKVEIfwxpHp6mKq27sXjbl5895y7AaEwFXyRRovqBJ6k1FYji42tjMfHoP6/t51IQCPEEfIg1yNw8D4NPL/moiO+jlzmuNJ8Og/p8qnsDyh2trtXYWrcSDEk+cSP1rRgeC3Lp0EL1Y7f8042sSjWRZuErC5Q0aaAgGBP7VVV0/BcNdZ1w2Nv4e6+ucSi3CASDcVYk6t3t99dYpb5qs38MuHXFpeFnD20S0th4w15lze8D/5TEZS3dLMZgqIizsHyzYS4rm/bkEkwHk+QEnL4aitnN91bljIkhJEgjQmfsnTxmRrNRHzvxji74m52jhQYAAUdBoJJJZzGmZ2Zj1JipHgXOV7DQpPaWx9UnVfwtuPTUVNcZ5IUybXu28NezPp1U/mPSk7G8PuWWy3EKnpOx8wdiPMUF3cn+0iQOxuSBq1pgJ89J8/iU77ztVm8D5stYnu/Bc+yTIb8Ldd9iA3lXx9buFSCpII2IMEehphtc64hlVGulO8JuqO/AM6xEwYOkHSqtvo7mf2bYbFqYVUbeAO4TETA1U+akfOqT5r9l+KwZnsybfQyGBPgGAHlAYKx6AxVmcD9p9x++Sl+0x+oApXyU7aad19fvDq/cP4rZxaHIQwK95GGoDSIZT0METqDBgmivnDkElbl7dWXs/EFSC/zBqd47xu8xyF+7MwFUaiIMgTPnVmcb9myEm5hcqOYlG+AgbAMAWXrpqPACkDjPJWODT9EuETuuR/D7LE0Rq4fimuWwXYsR4kmPzroY/uPPqKlOX+QMYwyvaFkdWuMp/JUJJ9Dl9asLgXKFjCw0dpd/wBRhqPwDZB6a+JNFK/COT79+GuTh7Wh1A7Zh5KdLf8AFJ+6KduFcEs4Zctm2Fn4juznxZjqx9TXdRQFFFFVRRRRQbKKKKywp3mn/wCuxP8A5f8A+duuOzjCBlYB7Z3RtRHl4fKrH5h5ItYljcUm1eJksBKvpHfWQDoBqCDoNSNKr7i3Ar+FIF5QAdnUlkJlhlzFRBgKYOve8jVaephM2uHbXc2n3k7wSe9+YPiRtWoY85srW2U9dG/9Pdk+PTTXauYGut+IF1KuAWghLhHetkiJ01YeUgmN6kxY7MLjCveRv78CKkrOOVz3jkY/7f8Aj5/nSy7smtwSNhetj/3rr/OPBa6reJ0BJBU6h11UjxPh+o8+lGTT9CbxEep/pWxuGoykMMwP96UtK0wJ06a6f0rswdy4gJBIg7MCEb0J39R8iaJM00cS5ZZZNvvr9n6w/rSfxXCW2BQoHHVSNAdtDup9NaceO8wXDZi2pUmczDosdOonx6UmUaJnEOVdzYM/9tiMw/CdA3oYPrS9ctlSQwII0IIgj1FWjcshtxXbc9mt7EW891ECQId2yXFHSNCY8iCPIb0RVPD+J3LDZrTlT1jYjwIOh+dP3LntFUsvaHsbo2cTln13Q/p4mNKgOZfZ5icGO0AF6xE9pb1C/jG6+u3nSuu/jQfUnAfaCTC34ZTGV1HegjdgO6480AOvwnenXDYpLi5kYMp6gyPT18q+V+D8wqqqtgFbhZj2PfdXLGERAZKxAE5ge9JL/CHnl/nNrd0DvWb8D3b6Z16Ffq3VPQ66aiJmq0vSilbg3Pdq4IvEW2G7bW99JkynzkfeNNINUFFFFFFFFFAUUUUGyiiissMDWF6yrqVZQykQQQCCD0IOhFJvNeNxy37y4cXOzNu3lZUns2TPdcjQ5s4Xs41gsu01q4lzJxDscRlw5RhcvIjLZvuwAt3SndHxMWW2BcWUGcSOlejj0GeWOMxljv68cfPt7XO+GfG/Z0DLYVgh623JybfUOpT0MjwC70oY7g96zl7W01stEBipBJ+qHUlSd+7IOm0a05HmPGWwy/R3dszlCbV0yBfxSmSNB3Ew+UaSLmkg6d/CcZib1xrWKs2zaZbgJFp1UlDZic7MCGF5gB/2WOskLjPo88ImZmNvXn2WMla2rxU6GOhHQ+RHWhbSyWtt2Nw6kb23PmOh85B+90p7437Pg0thyAf9NyY9EbUr6NmGwGUUkYvAvaYq6MrDWGEGJifAjzBI86+JprXEFGCuOxcxvJtP+E6AE/In71di4nZWBU9BuD6HY+mh8q41u6FSAyHdSAQZEfL5ViEyrCENb0m1cjQbnIf5NOwiKJTsxtkuhVTBPj4eFL1/DshhhH8/Sp9Q6qGAMEZslw94DyaSNPAk+or23eS6I0OxKmJE+I6VEcXKeKt28Xba7GTUSdlJEAnyn96dOcOD3MQq5MzrM93UAxoYmCN9Z/Pok4vgvW2f4T/I/wBa5bHE79nupduJHQMwA+U0Dvyry1ctZg+ZR5iJJEREmRG/qKROasNZt4p+wW2ozKXhQ9i66knK9s6FdpyxqJ70CtuI41fuCHv3GHgXYj969wvCWfU91fPc+g/rQKHGOW7N1i2HS5h7hLsLZzXrL6gqlm4iZ1Ord26ogLJcTUrwTka66zi3/hBDXAs5svaGcgzFiQmpzHXWnHCYFLQOQRO56mPE1y4rjSqYUZvPp/z67etB3Ii20AGiqI1JOgEak6n51YHIOK7TBIZlVa4i+SJcZVHoAAB5AVUVxrl3VjA38vkP51ansx/+3p/5L3/5WqrBqoooqtCiiigKKKKDZRRRWWC1xvjd63duLbCZbZwYOYGSMRfa25GuugUDaCSdYApfxPPN9O2Ge0GS5cglQUAUXzbskhwe0c2gIMEToDmEPv0Zc5fKM5AUt1KqSQD6FmPzNbIr0NPqdLCKnTieP8j39ZTtmfEicU51u2zeAdFde1AtG2CbYt3MivcY3RGZe+MyhSHUZhqakOV+Z7mIdFcqwP0gFlCf5RsMhlLjoZW8QcrESBsQRTWRXPfW2h7V8qlVK5zplUkEiekkL6wKuXU6M4dv04ifP7beB2zfLormx/DLd9ct1A43E7qfFTup8xBpN4l7TbTYj6LYuot06EsJI/ConX7rd7xUb1KcJ5xBB7fRQWAuaaqDAZ0HeSRGsRvsInz20Jxv2fuktYPaLqcpjtB6bK/6H8RpSuWypIIIIMEEEEHeCDqD5HWrtt3AwBUggiQQZBHiD1qP4xy7ZxQ94neiA6wHHlMajyII8qoquzxAqMrd5Y2P7+f/ABvW9MGGBaw4HU2z8MnoBuNZ1Gm29aOL8Lu4Vyt5Cq5iFc/A65iFIaSJKxKkgzOkVyI8QQdehH8jUod4v65WBR/A9fwnZv38hXmIwq3BDCfPqKzTia3BlvrmH2hv8wIB/T51qxoNhO0Di5ZkCZ7wJ0CydST4Nr6ColNeG4YiEGJ8zuPQRFbcVjVt7nXw6mlfj3GbrWbkN2fccgKST3RM5gBHSu+xhJ7zGZ1/Px8aDK/i3vaDRf0+Z6+lZWsIF1Op8TsK2W2LuLdpDcuHZEEnT02A/TrFOnAfZoWh8a3mLKHQafXYak+Snp8RGlVSpwzh17FsUw6Zo0ZzpbT8TRv5AE+Rq2OWOCfQ8Nbs5sxWSxGxZmLNHlJgeQqQw+GW2oRFCIogKoAAHkBWyqCiiiiiiiigKKKKDZRRRWWGBryovjfMlrClEY5rtyeztiAzxvqxCqPNiB6nSljH427iD75+7MizaLC1p/qPAe9107ieTb1WrS/G+drVnu2ouudo1X5Rq0eWg6stJmP4ldxDZrrz1A0hfToB6fMtXJbuI9y4HAzSCSoAYLmYDQQGHdMDQ6bxWeLtlLZZWIErLqdUBcZmMiQQJ3HmDpNCrmiXxnk6xbZnQWge7mt3GIWJDaQc9vNETqNTGSjgPMGKwve7NmRVbMCUzost/hvMXlyhRruxhZ1hp4qr2rZa0VS2MsFcpLlhmLfEGcnWIImDqZqNwvDfpantAF7pLPDAEgqVZtRv3ie9mXIveGxRT6p6b/v6cTPd7bfn+0ZeWOdFfvYe6F176R3ZOh7S19U6fEmWY+tqDYeB4+rkLcHZO3wyQUuT/puNG9DDeUa1QvAuSLVm6Lxa6OqpquUyRBPxMDGxjcDvU62OKMjC0SDZeA6MJWCYOnpP9KPkWwyg6Gkfjfs51LYVgNybTkka69x9SvXQyPAqKksBxI2tLZN62RogYE24AjI7RI3lSSRIiBpUxgON27rFNUugSbbiHjbMBs6/eUkec0VUWJwly0cty09tvBlIE+Ab4W/hJrjxaAoZAMCfQ5l1/U/nV08Y4HZxaBLyZgDmUyQyNtmVhBUxI0Oux0pF4j7ML5bLavqbTH4mGW4gmYMAq+3xAL6dQFa43vAWxu5APks6n5/CPEt6098v8gYjEhTeJw9nTT/NcR0B0Uebf7TvTvy1yNh8EAVXPd63G3nxUdPXU+ZpholI/g3ALGETLZthQdzuzR1Zjqf5dIqQooqtCiiigKKKKAooooCiiig2UUUVlhQ/tH4+9vi2IRgHtgWQAd1BsoSB82YwftHxqOxapj8OLfaFlVlYBy0oQCNSO8NCRrmHhG9Ze2DCsnFbrsrBbi2ihI0bLaRTlPWCDPhFKFq8yMGUlWGxBIIoprN6LyEns71tBblcrKVn4Ssw42+sG0+LSp3DccCkSSjnSRJXWe7MAjbZgvzpNwnHFK5LyAiTDARlnUkAayTJPQk6iu5AQuZD2iQD94SfDrrI/pQOSJblo92zSxCs4txG+QNpO0gEbaDeufiNsJHaozCJGZlKb6EB3Cn1A2MT0pabEs4LLcaQImTmUeB10H6a1lb4jbdQjgCXDTrGaMssoIBiT3hB1JObQUbjUyrtuaSPEeabVtZhnJ6DbadW269JqK4Hxd7jMz6y4gbZdtAfAeBmo/8A6cbzMolVRiGdwQvdJU5SYJ9DBHWpvg3D7T3Gs94pZRWKyytdd+/PSVCm3EaajpuXS051MoxjmUu97MfdsSNJgxB8xP6/nFMGBxXZ2QmJtFrQJIuqTmRpncEMpE/EpkCky/aysgNm2ilQ8LbQESJGQi2W0Ok5lJiQBsJbCcbbC2e0dg1rPl7wlpz5FKtBLKfDXqZuaGtx2zys6XdE/Tm63natlhcP4tctqCGOKsfaEdso8xAF2P4X8nNTuCx9u8ua24YAwY3VhurDdWHUGCKqfFcYe1NzDqQQV7RpIEeBtgMWOmshQJmd4n7HFla4HuOLF/u2xctn4yRmAYMuoAnu3FjvZliQ1SdnKLq1gUVE8F4s9xjaugdoq5gyhgrrOWcraoZ+rLaEGdalqKKKKKKKKKKAooooCiiigKKKKDZRRRWWHFxPhlrEW2tXra3LbbqwkeR8iOhGoqucd7CLDO7W8XfRcsW0IVwhknUmC69IkH7xp34tzF2GItWjaYi4VGcsqrLPkyqW0ZhoSsgwRGY6Vpw/PGFuCVa5GQvrZuiRkW5pK6kowYAbjWvpjpdXLGMoxmYny3LhQvNHJGK4effW5tTC3k1tt4Sd0J8GjyLRNQ1jEMhlWIPlX0lgOaLOLu9iqZ7b22OY/CyhbRIKkTr2sEH7JpS5s9i1q7NzBMLFzfsmnsW/DALW/lK/dFc9TSz0prOKlY34VbY4orsM/ceR3xtEdRIjXqPyqb4dxlbYVbiJlYd10C6idzGjfLXyNLPGOC3sJd7LEW2t3NwDswmMykaMPMH1itFjFMkwdDEg6gx5H99x0NchbHC7a34vtlZjoNQRK6Z46OYnXUb6EkUic2YprWPu5SVINtlI7pHul1BG4ktoZB10rr4PjUJnD3GtXY1U65gB1B0cfr5CtfNue9ct3HFq3bFsLdchiSQSSbcGG7ugQkHcNAiKXMbwj7/NGJIzZrNzKAMz2kLqBJ1HgDOo09JqOxXGL+JYXHfOBoqAruIP+GuoBI00noTtMUXZ37pIUN3TtGuh0k5usCT4TvTRynxGxhS737ee6ADbCKsXNTOZivdykLO85vgJFR0y1c8oqZlYtzgPagmVAKk5jEQNw07jedCPMb0t47mnDYWRh1F+9EBzItWx9lcpBK/ct5ViJZ9aXeP83X8ZIdstqQezWcumxYnVz5sT5AbVG8P4ddxFwW7NtrlxtlUSfXwA8zAHU0clr+xzi93E4jEPecsezUAbKgzaKijuqB4AVa1I/sy5Efh6NcvN766oDIIK2wGJHeHxGMs9AZ30NPFVqBRRRVUUUUUBRRRQFFFFAUUUUGyiiissFfmfG4O1ettfRmu9zKFJAMOz2w/eVGhkdlDzBUka1x3Bw8K9vsWISLaqBcm4VC4SLXeliptqk6QVzT9apfi/LK4i6XNxlDW1Q5QuY5TcjVgVjLevAgqfiBBBFal5MsicrXBqDbgr7g9obp7OVO7kk580zG2letp62jjhjHflE+kz8+T40zU+Tg4fjMFh71tUsXbdwqolludzt7nZKrBmnvPZAkAjQGYM0zYHGretrcScrCRIgjoQR0IMgjxFL1r2eYdWtlWcBAgiLWuS698EHs81vv3G0tlBECABU5wjh/YWVtzmIzFiBAZnYuxA6Asx0rl1WWjlF4ZTlPr5b/PktY34ji3BrOKtG1ftrctno3Q9CCNVI8QQaqPm32LXLU3MExupqexcgXFHgjHS56NB82NXRRXntPky9ZZGKurK6mCrAhlPgQdQfWp3g3H7hbs7hDqZkuMxACk6j640Oh18xV0+0XkccRw5Ftba4pSuS4wg5QZKZgCQDruCPLrVF/8AR7+ExXY4i0yXMtyJGjDs3GZehHmCR6HSiI+8yT7tYXxIGdvEtGgkyco0ExrEnSBqoHgQOpMsPz1NMvKfs+xXEYNoBLOs3nBCj8A3uH07umrCrp5R9nGF4dDIpuX4jtrkFxpBy9EHpr4k0Faco+x+/iYuYqcPZ0OXTtnHkDIt/wAQn7vWrh4Dy3h8FbyYe0qDSTu7x1djqx9ak6KKKKKKqiiiigKKKKAooooCiiigKKKKDZRRRWWHkURRRQEURRRQEURRRQEVzY7htq8ALtpLgBkB1DAHxE0UUHSqAaAaCiKKKAiiKKKAiiKKKAiiKKKAiiKKKAiiKKKAiiKKKAiiKKKD2iiig//Z"/>
          <p:cNvSpPr>
            <a:spLocks noChangeAspect="1" noChangeArrowheads="1"/>
          </p:cNvSpPr>
          <p:nvPr/>
        </p:nvSpPr>
        <p:spPr bwMode="auto">
          <a:xfrm>
            <a:off x="9380538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8" name="AutoShape 10" descr="data:image/jpeg;base64,/9j/4AAQSkZJRgABAQAAAQABAAD/2wCEAAkGBhQRERUUExIWFRIWFhYXGRgYGBgcGBUYFxYXFRkZGhweHyYeGiAjHBcVHy8hIycpLSwsFyEyNTAqNSYrLCkBCQoKDgwOGA8PGikcHBwpKiwsKSkpKSwtKik1LS8pKSkpLC41KiwpKikuNSkpNSktNSksKSksKTA1LSwsKiopKv/AABEIAQMAwgMBIgACEQEDEQH/xAAcAAACAgMBAQAAAAAAAAAAAAAABgUHAgMEAQj/xABFEAACAQIEAwUECAQFAwIHAAABAhEAAwQSITEFBkETIlFhcQcjMoEUQlJicpGhsYLB0fAzQ1OS4RVjc6KyJCU0NbPCw//EABkBAQEBAQEBAAAAAAAAAAAAAAABAgMFBP/EACgRAQACAQMCBQUBAQAAAAAAAAABEQIDITEEEkFRYXHwE4GRocGxIv/aAAwDAQACEQMRAD8AvGiiigKKKKAooooCiiigKKKKAooooCiiighuZLiBbea+bJDEggEycjIMwH1VZ1bXSVE71wpi+xuzdx5IUsChQAR5kDcCWnwDHZTE9juG27wAuIGAMif71G2h00FasTwOxcbM9pGbeSJ6qf3RPyoIAEjsl+nsqvsezbvlWKtmd5CMWIBUkd4wBrXr2r+VM3EQJW62ZbYKQFZcxYd0KCwPe0mANhU9/wBDsZFTskyKGVRGgDfEPn18a8/6FYyKgtgKgYKBIADGTEHxgjwIBEECgh8QnaBFTiKC6naqWlSc7FWHcDhZUKVgg6ExFardt3bOvFFaQYC5CDlF0SAG1jvbD6nlpMPyzhyQeyXuggASAAcvQGNMix4FQRBArbheA2LRlLSqSuQnxXw/voAOgoILE22ezkbiKLdW413NKgi3lYKGWRtnR9RAMDwNb2dx3f8AqNvWd+zmGEIInyOoImPE12vylhirDs4LRLBnz6AgQ05hAJGh2NF3lHCsQTZG/QmCJJykTBWTOXbQeFBGXLF5WyjiIAKFgxtggZ2At6mV174HenTQHWOjC2nsYj3uPUiGuNbcBSVIyggloABUnujTyBqVfglkhQbYIVVQDWMq/CInWNRr0YjYmfcRwezcMvbDMABJmQASRrMyCSQdwdaDsmitJwS/e+TuB+U6UUG0tRmrw15VaplmozVjRQplmozVjUHxnm21YlV97dGmRTop++2y9NNW12oJy5eCgliAAJJOgAG5J6Us8Q5/tqYsobp+1OW38iZZvUKR50p8U4tdxJ960rMhBpbUjYx9Y+bE+UbVyE1EMJ58xM/BZjwyv+U5/wBY+VS3DufrbEC8nYn7U5rc+ZgFfVgB51T/AB7n+zh5W3724Og+Eep/pXHwXnyVV8Va7NXYqt0SVkQSCNSujLqND4aGiPpJLoIBBBBEgjYg9RWWaqu4LzE1sB7Tgo2ukNbedzAIE/eUgzvm2p34TzPbvQp7lw6BSZDH7jaT17pAbScsVVTWajNWNFFplmozVjRQplmozVjRQplmozVwYzjNu04RycxUvorNpnS2NgTLNcUARrB8DWleZMOYi5uAR3HiGzEGcsAEKza/VBbbWhslc1GaojE8yWreY3MyKpIzGIbK623IgkwpZZkDTUSAa7MDju1DdxkysV72TUroYys36xQ2deajNWNFCmyiiioywNeV6a0YzGpZQvcdUQbliAPT18q003VwcW45awwm43eI7qDV29F8PMwB1IpX4vzw7yuHGRf9Rh3z+FCIX1eT90UssSSWJLMd2Yks3qTqalpaX4tzVexEgE2bX2VPfYffcfskDfVhUOqgCAIA6DYVjevKgliAP39BuflUXe4i9zS2Mq/a6n+nyn1qI6+IcTW0Ni79EWMxPQa6Anw38qq3mDnC/iXKOWs2phkUGYnXNJBYjw0FWCMCsa6k9aieLctreEMuY6AMPjA8AdfyII8AN6LRUPCcLZt9ub30pc2Vba+7MxI7UE5wN9EBBj4hW7srAS3iL9wW+2DBbNjDK6qltshDs122VLR9Us+UySMwnmx3LWJwTC6EJUaybcgDYh0cFSI3+JYME9K38C5kRsVZOJSyLFsXSlvsgLIuvaIR7iKJcdotosTJhY2AFG8s72iKb+HcYW1fjC3BbLFAFlmw90tMk54a0dUHWCGgxpTvw7mxS/Y4hfo9/Yq5BtvsYDfC247p9NaWhxTE5e34jxG4tl4K4ey6O99ZAhbIPY2rcA95xGmiNSfxniovO3Z2+xs5sy2gzMqkgAtr1MCYCjQQAAADm+j+E813LMK3fTbKxOn4WgsPRpHmopy4bxi3fHcbvASVOjAeMdR94Sp6E18pcv8APV/DQrHtbQ+qx1H4W3HpqPKrM5f5rs4mDZuQ41ynu3EMakQZHhmU+U1Vtd1FJ3COdCIW8Mw+0AM48yBo/wDCAfBW3pswuLS6oZGDKeo/UHwI8DqKK20UVjduhQWYgKBJJMADxJO1VWq9gLbsHa2pdYAYgZgAwcAHf4lU+org4guEw6ZrqoimFAiS2VWQKqiSxCswgDYmlzjftKXRcIM5b4brAlW8eyQQ1yB9Y5UEgywqvuYONtbAu4gvcuPKgZlzsNyHfRUQEju2wFBPUTUmaT2XDwu5hMTme2FZpJYMDmUmQ3dbaZMxoT41LWbCoIUACZ08fGvmvg/tHvWbnvLai3Iy9kQpt5lBGUho2InUHWJ6VcPLntDS8IZg4BgsvxL5Mo39QAT0U71IyiTeOTtRWvD4lbihkYMp6j+9/KtlaVsooorLBd5m5o+jEW0UPdIzamFQTALRqZIMAROU6ikXG4t7z9pdYu/QnZR4Iuy/LU9Sal+aratjri58tzLagdCCrDbY7HQQaROZOafopa2qZ7ilQx17K3ImWIGYxoSoE670VPjr+nn/AEoqH4Hh8/v2xJvs0xkJWyo+yqAxp4tr6VMURF4jhxzFmJf16Dwj+xQq9APQCpSt/D8ULTZgimd9NfkelVbZcL5Ve4R2ndB6fW+fh+/pTRctW8IoFu0Mx02H/qO59P2rkw/F10ZT6r1iu7E27eIt5Q2U9DsUI1Bga6EA6VBXmJ5zuO5m0mU6kRof10PnA8qjuPeyxMWDcw6m1dOuWO4xMNvsNz4dN6fn5QcsSbltmmcxtwxPiSP61MYe3bw9vKWB018W8dDrqZ3oj5X4vwK9hXyXrZU/ofn/AC3qPq+Oc8Gt64IUZSsZTqCMxMHofQ6VWfF+TIk2tD9ljvr0MafMxpuKBTrO1dKkMpKsDIIMEHxBG1e4jDtbYq6lWG4Na6B65f8AaUywmKGddB2g+IfiGzeuh9asng3MYjtrF4EEfEpG3gwIO3gw06RXz5XXw3it3DvntXCjeWx8iNiPWg+pOVvaXhsX2qm7bVrRQEzCtnBIKztGVp1IGmute+0PhL4m1bCi41pc7N2Yz6wuQ5B3nHx/D4j1qmOU+frA7txEwzkzntjKjE9TGqn8x5irL4PzC9mMjDIdcu9th5AfDP2k9Sr1VssnFEL70C7akgXUkwysVMwJDAiOhnbNWdy0l9RbIXEW3EgGMx1AgbBjroNG3jMdKsP/AOGx2s9jiG0O0XDERr3bogeTgfZmk/j/ACQ1hzdWLTwRnHesvP1Wn/DnwIjWFNcY0ccZuNvT+tzqTMVKAflXCNbYJay7g5CwcHfKQx8vhYR+9IeGxly3chCyOpChQGkHUt06D6kSc22kVYr4vI2XEobN3YXB8DfxEQBP1WlZ0ljWrHcdFslc4Zx9gHMZ8zKJ56sfKrUztwlxG/Lv5a5lxNlc10ZHgEAfE6gb3EPdAHixESYydbC5L53t8RW6E+KyVVyplCWBIynr8J8R4Ft6qjgvLWK4o0W/dYfN37kHICPPe6+vUwPu6VbXJnIuH4XaZLGYl8pd3aS5UQDGw3OgHWusMwZqKKKiKo5+H/zC5/4rP/7/ANDVS3uOlL91bi50F25BEB177bH6wno0+RWvo/mrlRcYAwbs7yghWiQQdcrjQkTqCDIJPiQfn/nXkDE4S47usq7O0jYyxPdP1t9tG+7VVowalSb2Eu5ToWA+E/8Alt9PDNt4E0x8L50UkJiVFm5sG/yn9G+r6N+dVxZvNbYMpKup0I0INTGH42lwZb6gT9dV7p/Gg29U8PhJ1qItSiq/wOKv4QA2GFywZi2zZkPj2bj4T5dJ1FMWC5ysXBqeyZRLrcKqV8xJ74/DJ8qkzSxFp8Guqzjuja+dcGHxC3FDoyuh2ZSCD4iR1HhuK2VUTKXpEhtPWs0tE7CahrV4qZUkHyrN8Y53dvzNBI8R5f7UAhocCNfhPX1HrSxjuHMhy3Fjw8D6GpvC8UdOuYeB/vSpG9xiy1pjc2AkqRM+nj/e1FtWvFeXkurBXMNY8VnqP3/cGkniPKVxGIt+8Hhpn9Ms94+Q18hVhY7GB2OQFUnRZkx5nrXDdsBt6Iq4iK8p/wCKcHW6PeLmMaXF+MevRv4vkRSrxLl65all95bH1lB7v413X9vAmgiqmeA8138Ie42a3OtttVPp1U+Y/WoaiguTlznezioUHs7pj3bR3jv3Ts0fn5VYHCubnTu3PeJtDHvD0Zj3vR/942r5cBqw+XuNYuxY7S7F6woWRJ7S2rDMpzxkkjZGbMegoLjxfK1jEq74Qp3oz2LkhJy5QQILWGiACBlIGi65qjeUPY3bsqr4wrduRrbSRaB6zoC+s6aLqdDvUFwHma3eh7F3vL0krct66yJka79D1mnvg/Ok92+P41Bn5qN/Vf8AaBrVU1W7YUAKAABAAEAAdAOlZVjavK4DKwZTsQQQfQisqrTZRRRWWGBrXfsLcUo6hlYEEHYg7g1EYjjot4x7NxwoNmy1pTu9xrmIVwukkwtrTXceNQGE9oN65bZ/o6AIlxmlniF7HKR3dvfd7rFtoE6D7sOi1s4vGPL98c/j3O+IQ3OfsbS9NzDzm+zIz/ws2jjycz4N0qmONcuXsKzB1MKYJgiD4MDqp238RqZr6O4TzldvYi1aNgZH7ebisYm1ev2pUEAke5WdNO1XbTNOcY4FZxSBbqzE5SCQyzoYI+UjYxqDXDW0M9HLtz5+QRMTw+SsFxF7JJRoB3U6q34lOh9dx0IqSxGPw962e0XK4Hw6kH8D6lfwt/uban/nP2MvbzXLHeXfug6dZdANPxJI8VWqsxuBe02VxB3BkEMPEEaEVwHVhXxGCY3MNcJtzqN1bydDofmJ8PGnTl/2hWb8Jeixd0Gp92x8mPwejafepAwuKNsypjxjr66ajyroexavjWLb6SR8P5bj11HpQXFH9+tbVsGSIIIAPwtlPX4oyzt1/Kqj4ZzFiuHwv+JY+wxJUAmZUj4PkYJOoNWBwHm6xjBltuVuf6TkBv4ej/LXyFBL0UUUEJxmyikZRDGSY2j0/vao6mDHcNFzWYb9PyqExGEa2YYfPofnQaq7+G8oX8SQ1pCo6OdF8PU/Kt3K+AW9iraPGWSSD9bKJy/OP3qzuKXDbtdzugdQNgBrAE/2KCnuYPY/c1PcS79wHI2h3WAAdvh/2mq04pwa7hmy3UK+B6H0P8tx1q4eJYfEtdJVy6EkyHEEHaO90218KnsPy2MXay3QH7qhjoZI1MEiGA8DOu0UFDcS5ZxWGtpcv4e7at3Jys6FQSJ012OhMGCRrtrWjBcWu2oyOwiYgkEBoD5SNUzAQSpBI0OlWdxTgL8NuAoLV60ZQWb6qwCBi5W01wMbRlicrZklpJYmKW8XyjhsQpOGvdjfGXPhsQfeFngKtoLbBcsx0RFbQiWExQR+Bxtu863DdXDXU0GU3AAiqWzZyLjXGJLaMw2CiQQqsXBuf2VUGLQ5WBK3lRgCAxSSsAESCJX0iZpHxXAMRavdi9i4t6SAhUy0SJX7Q0OokedOfBvZ49zK+NuMYUAWwxLALAUM2sAARlXp1G1BY/BeYinvLF0Mp6ghlb8QG5/XpIp24JzfbvkI47O6dANSj/hbofutB8J3qu8JgktKEtoqKOigAf8AJ8zXuKJCORMqpYEbgqMwI8wQD8qKuaitWHaUUncqD+Yooha5q5juWGuKj2kyWlcG4NLju12EBLoq6WW3P1h1gGHx/N1xma074Y2mUZi6EpZOS6zW7qtcnUoqDPkJLyAYp5fCIXzlQXy5Z65ZDR+YBrYUGug1384r0dPqdLDGI7LmPHbnb0+/64TtmfEgXecnsI4RbNnJaulMN2RlCmF+khmIcBVLE/UggEZgak+XOa7t51R8jA3blslQswLC3kaUu3U3F1SAx3Scp0psKA7gbR8vD0rV9DTMrZBmUMFMfCHjNHrlH5VrLqtHLGY+nvXPqds+bdUTxflLCYpHS9h7bBzLHKA2aIzBh3g3nM1LUV5zahOcvYbesZrmCJv2t+zMdso8thc+UHyNVgysjQQVZTqNQykfqDX2VNLPN/s8wnEgTdTLeiBeSBcHhPRx5MD5RvUpKfM+F4nAysJXXpM6dRMfNYO+9e4ngit3rLa5oBHwlonumBr1ywG+7THzj7KsXw+Xy9vhxr2tsHuj/uJqU9dR50oYfEshzKYPoCCPAgghh5EEVEMfB/aBfw5FvFq11NIf/MA2kHa5/Fr94VYODx6XVDI0giYIKsAfFTBH7HoSKrhOLWMQMl5FtNG4k2mMbxq1snxWR5IKkcHjsTg4y++sESEYgnL42rgkMPzFSb8FP1eOgIgiR51G8H5is4oe7aHHxW2EOvqOo8xIqTqojLnCyjB7JhlIIHgRqIP9aZuH+0FdExNtlbqVEqfVdx8pqMrVfwyuIYT+49DQTi8R4ZqQYE7e+n8ute3uesLZQLYRn8hKjzJLa7+RpKxfCGXVe8P1Hy61y4fCM5hR8+g9TQbuOcTfFvnu+igbKPAVw2OW2vQGA7MGVYyGXztkaqeuhy+INMGE4Qq6t3m/QfL+td9BxcO4RbsA5Acx1Z2JZ3J3LMdT6beVdta7t8L6+FcpuNc0G36D1NFbr2LA21/auR7pZXJ/07n/ALTXXbwoXUmY1k6AR18vU1J8B5Su4lixXJh2Jl2kF0bfsxEmRpmMDWRmiKotDB/4afhX9hXtZokAAbDSiojw15XprytNCitWKxaWkL3HCIN2YwB0FJnFueXeVw4Ntf8AUYd8/hQju+ryfuioGni/HLWGWbjd4zlQau8Ce6v8zAHUikjjPNN/EaI7WLfhbIFxh959Y9EiJ+I6VC3boWXdtTqzMSWY+ZOp8h+VLnHuYLoAFhYQ/Hdy53tidStrTN4zr6ConJgx/NH0YL2uMvKTGUG9eZm6SFzEn1iKn+XfaK2VRdIv2ztcXL2keJAhLkfdynTQOao5MIj30Tt+2xF4iMQzsLdudQVC+8ZxGgMGYGQ6VIcDtEDNhjduLJDvasXciBZg3LQUqQwG6urDqBvRqY7dn07gcfbvpntsHU6adD1VgdVI6qQCOopC519jOGxYa5hx9HxGp7o93cMbFJAUk9VjzBpD5f55IghzZuHuBlYZSeignQ+SXFI8Ad6tbgHPS3e5fhG+2NFb1UklPzYeY2qo+beL8BvYVit1CsGDodD4EGCp8iBPSRrWrA8TezoplSZKHVW+XQ+Yg+dfV3G+XLGMSLqA6QHEZgD4HUEfdIKnwNUvzp7GrtjNcw4z2wGYxAAVQWOZSZUwPq5gegWYolE23etYgje1eBGXvQwP3LkAfJo8pNTvD+bL1ju4lTdtjTtVHfX8a9fUfrSVjME9pslxCreB6jxHQjzFdGD4y6AKe+gEAEnu6z3T09NR5VEW1gscl5A9tw6HqD+h8D5HWtOL4xatOttn945ACKCza9SqgkDzNKPKvCfpdxnw95rDADtCvxEawCux697pE76Fs4bwW3hiVCntG1Z3OZ7nmX+t6DbwFB3TrFe14WA61zXcbG350HQ9wDc1yXMWTooP8/8AihMOz6sSB57/APHz/KuqxZ7wt20L3G1CKJZuknwGvxMQB1Iqq57eD6ufl/U9f73qQ4bw+5fbJYt5suhPw208meCAdR3VBbXamThHIZbvYptP9JCfydxBb8KwOksKcMPh1tqFRVRAICqAAB4ADQUEBwbkm1aIe8e2ugyJEW0P3Ukgn7zSfCNqY6KKqtlFFFZZYGlbjfPCW2a3YAu3UOViTFu2SoaCRq5AK91dNYLKaXeceJtiL17DvcKIjhVUSLbyin3kanViNZUeGk1BK/ZQjoEEDKVEIfwxpHp6mKq27sXjbl5895y7AaEwFXyRRovqBJ6k1FYji42tjMfHoP6/t51IQCPEEfIg1yNw8D4NPL/moiO+jlzmuNJ8Og/p8qnsDyh2trtXYWrcSDEk+cSP1rRgeC3Lp0EL1Y7f8042sSjWRZuErC5Q0aaAgGBP7VVV0/BcNdZ1w2Nv4e6+ucSi3CASDcVYk6t3t99dYpb5qs38MuHXFpeFnD20S0th4w15lze8D/5TEZS3dLMZgqIizsHyzYS4rm/bkEkwHk+QEnL4aitnN91bljIkhJEgjQmfsnTxmRrNRHzvxji74m52jhQYAAUdBoJJJZzGmZ2Zj1JipHgXOV7DQpPaWx9UnVfwtuPTUVNcZ5IUybXu28NezPp1U/mPSk7G8PuWWy3EKnpOx8wdiPMUF3cn+0iQOxuSBq1pgJ89J8/iU77ztVm8D5stYnu/Bc+yTIb8Ldd9iA3lXx9buFSCpII2IMEehphtc64hlVGulO8JuqO/AM6xEwYOkHSqtvo7mf2bYbFqYVUbeAO4TETA1U+akfOqT5r9l+KwZnsybfQyGBPgGAHlAYKx6AxVmcD9p9x++Sl+0x+oApXyU7aad19fvDq/cP4rZxaHIQwK95GGoDSIZT0METqDBgmivnDkElbl7dWXs/EFSC/zBqd47xu8xyF+7MwFUaiIMgTPnVmcb9myEm5hcqOYlG+AgbAMAWXrpqPACkDjPJWODT9EuETuuR/D7LE0Rq4fimuWwXYsR4kmPzroY/uPPqKlOX+QMYwyvaFkdWuMp/JUJJ9Dl9asLgXKFjCw0dpd/wBRhqPwDZB6a+JNFK/COT79+GuTh7Wh1A7Zh5KdLf8AFJ+6KduFcEs4Zctm2Fn4juznxZjqx9TXdRQFFFFVRRRRQbKKKKywp3mn/wCuxP8A5f8A+duuOzjCBlYB7Z3RtRHl4fKrH5h5ItYljcUm1eJksBKvpHfWQDoBqCDoNSNKr7i3Ar+FIF5QAdnUlkJlhlzFRBgKYOve8jVaephM2uHbXc2n3k7wSe9+YPiRtWoY85srW2U9dG/9Pdk+PTTXauYGut+IF1KuAWghLhHetkiJ01YeUgmN6kxY7MLjCveRv78CKkrOOVz3jkY/7f8Aj5/nSy7smtwSNhetj/3rr/OPBa6reJ0BJBU6h11UjxPh+o8+lGTT9CbxEep/pWxuGoykMMwP96UtK0wJ06a6f0rswdy4gJBIg7MCEb0J39R8iaJM00cS5ZZZNvvr9n6w/rSfxXCW2BQoHHVSNAdtDup9NaceO8wXDZi2pUmczDosdOonx6UmUaJnEOVdzYM/9tiMw/CdA3oYPrS9ctlSQwII0IIgj1FWjcshtxXbc9mt7EW891ECQId2yXFHSNCY8iCPIb0RVPD+J3LDZrTlT1jYjwIOh+dP3LntFUsvaHsbo2cTln13Q/p4mNKgOZfZ5icGO0AF6xE9pb1C/jG6+u3nSuu/jQfUnAfaCTC34ZTGV1HegjdgO6480AOvwnenXDYpLi5kYMp6gyPT18q+V+D8wqqqtgFbhZj2PfdXLGERAZKxAE5ge9JL/CHnl/nNrd0DvWb8D3b6Z16Ffq3VPQ66aiJmq0vSilbg3Pdq4IvEW2G7bW99JkynzkfeNNINUFFFFFFFFFAUUUUGyiiissMDWF6yrqVZQykQQQCCD0IOhFJvNeNxy37y4cXOzNu3lZUns2TPdcjQ5s4Xs41gsu01q4lzJxDscRlw5RhcvIjLZvuwAt3SndHxMWW2BcWUGcSOlejj0GeWOMxljv68cfPt7XO+GfG/Z0DLYVgh623JybfUOpT0MjwC70oY7g96zl7W01stEBipBJ+qHUlSd+7IOm0a05HmPGWwy/R3dszlCbV0yBfxSmSNB3Ew+UaSLmkg6d/CcZib1xrWKs2zaZbgJFp1UlDZic7MCGF5gB/2WOskLjPo88ImZmNvXn2WMla2rxU6GOhHQ+RHWhbSyWtt2Nw6kb23PmOh85B+90p7437Pg0thyAf9NyY9EbUr6NmGwGUUkYvAvaYq6MrDWGEGJifAjzBI86+JprXEFGCuOxcxvJtP+E6AE/In71di4nZWBU9BuD6HY+mh8q41u6FSAyHdSAQZEfL5ViEyrCENb0m1cjQbnIf5NOwiKJTsxtkuhVTBPj4eFL1/DshhhH8/Sp9Q6qGAMEZslw94DyaSNPAk+or23eS6I0OxKmJE+I6VEcXKeKt28Xba7GTUSdlJEAnyn96dOcOD3MQq5MzrM93UAxoYmCN9Z/Pok4vgvW2f4T/I/wBa5bHE79nupduJHQMwA+U0Dvyry1ctZg+ZR5iJJEREmRG/qKROasNZt4p+wW2ozKXhQ9i66knK9s6FdpyxqJ70CtuI41fuCHv3GHgXYj969wvCWfU91fPc+g/rQKHGOW7N1i2HS5h7hLsLZzXrL6gqlm4iZ1Ord26ogLJcTUrwTka66zi3/hBDXAs5svaGcgzFiQmpzHXWnHCYFLQOQRO56mPE1y4rjSqYUZvPp/z67etB3Ii20AGiqI1JOgEak6n51YHIOK7TBIZlVa4i+SJcZVHoAAB5AVUVxrl3VjA38vkP51ansx/+3p/5L3/5WqrBqoooqtCiiigKKKKDZRRRWWC1xvjd63duLbCZbZwYOYGSMRfa25GuugUDaCSdYApfxPPN9O2Ge0GS5cglQUAUXzbskhwe0c2gIMEToDmEPv0Zc5fKM5AUt1KqSQD6FmPzNbIr0NPqdLCKnTieP8j39ZTtmfEicU51u2zeAdFde1AtG2CbYt3MivcY3RGZe+MyhSHUZhqakOV+Z7mIdFcqwP0gFlCf5RsMhlLjoZW8QcrESBsQRTWRXPfW2h7V8qlVK5zplUkEiekkL6wKuXU6M4dv04ifP7beB2zfLormx/DLd9ct1A43E7qfFTup8xBpN4l7TbTYj6LYuot06EsJI/ConX7rd7xUb1KcJ5xBB7fRQWAuaaqDAZ0HeSRGsRvsInz20Jxv2fuktYPaLqcpjtB6bK/6H8RpSuWypIIIIMEEEEHeCDqD5HWrtt3AwBUggiQQZBHiD1qP4xy7ZxQ94neiA6wHHlMajyII8qoquzxAqMrd5Y2P7+f/ABvW9MGGBaw4HU2z8MnoBuNZ1Gm29aOL8Lu4Vyt5Cq5iFc/A65iFIaSJKxKkgzOkVyI8QQdehH8jUod4v65WBR/A9fwnZv38hXmIwq3BDCfPqKzTia3BlvrmH2hv8wIB/T51qxoNhO0Di5ZkCZ7wJ0CydST4Nr6ColNeG4YiEGJ8zuPQRFbcVjVt7nXw6mlfj3GbrWbkN2fccgKST3RM5gBHSu+xhJ7zGZ1/Px8aDK/i3vaDRf0+Z6+lZWsIF1Op8TsK2W2LuLdpDcuHZEEnT02A/TrFOnAfZoWh8a3mLKHQafXYak+Snp8RGlVSpwzh17FsUw6Zo0ZzpbT8TRv5AE+Rq2OWOCfQ8Nbs5sxWSxGxZmLNHlJgeQqQw+GW2oRFCIogKoAAHkBWyqCiiiiiiiigKKKKDZRRRWWGBryovjfMlrClEY5rtyeztiAzxvqxCqPNiB6nSljH427iD75+7MizaLC1p/qPAe9107ieTb1WrS/G+drVnu2ouudo1X5Rq0eWg6stJmP4ldxDZrrz1A0hfToB6fMtXJbuI9y4HAzSCSoAYLmYDQQGHdMDQ6bxWeLtlLZZWIErLqdUBcZmMiQQJ3HmDpNCrmiXxnk6xbZnQWge7mt3GIWJDaQc9vNETqNTGSjgPMGKwve7NmRVbMCUzost/hvMXlyhRruxhZ1hp4qr2rZa0VS2MsFcpLlhmLfEGcnWIImDqZqNwvDfpantAF7pLPDAEgqVZtRv3ie9mXIveGxRT6p6b/v6cTPd7bfn+0ZeWOdFfvYe6F176R3ZOh7S19U6fEmWY+tqDYeB4+rkLcHZO3wyQUuT/puNG9DDeUa1QvAuSLVm6Lxa6OqpquUyRBPxMDGxjcDvU62OKMjC0SDZeA6MJWCYOnpP9KPkWwyg6Gkfjfs51LYVgNybTkka69x9SvXQyPAqKksBxI2tLZN62RogYE24AjI7RI3lSSRIiBpUxgON27rFNUugSbbiHjbMBs6/eUkec0VUWJwly0cty09tvBlIE+Ab4W/hJrjxaAoZAMCfQ5l1/U/nV08Y4HZxaBLyZgDmUyQyNtmVhBUxI0Oux0pF4j7ML5bLavqbTH4mGW4gmYMAq+3xAL6dQFa43vAWxu5APks6n5/CPEt6098v8gYjEhTeJw9nTT/NcR0B0Uebf7TvTvy1yNh8EAVXPd63G3nxUdPXU+ZpholI/g3ALGETLZthQdzuzR1Zjqf5dIqQooqtCiiigKKKKAooooCiiig2UUUVlhQ/tH4+9vi2IRgHtgWQAd1BsoSB82YwftHxqOxapj8OLfaFlVlYBy0oQCNSO8NCRrmHhG9Ze2DCsnFbrsrBbi2ihI0bLaRTlPWCDPhFKFq8yMGUlWGxBIIoprN6LyEns71tBblcrKVn4Ssw42+sG0+LSp3DccCkSSjnSRJXWe7MAjbZgvzpNwnHFK5LyAiTDARlnUkAayTJPQk6iu5AQuZD2iQD94SfDrrI/pQOSJblo92zSxCs4txG+QNpO0gEbaDeufiNsJHaozCJGZlKb6EB3Cn1A2MT0pabEs4LLcaQImTmUeB10H6a1lb4jbdQjgCXDTrGaMssoIBiT3hB1JObQUbjUyrtuaSPEeabVtZhnJ6DbadW269JqK4Hxd7jMz6y4gbZdtAfAeBmo/8A6cbzMolVRiGdwQvdJU5SYJ9DBHWpvg3D7T3Gs94pZRWKyytdd+/PSVCm3EaajpuXS051MoxjmUu97MfdsSNJgxB8xP6/nFMGBxXZ2QmJtFrQJIuqTmRpncEMpE/EpkCky/aysgNm2ilQ8LbQESJGQi2W0Ok5lJiQBsJbCcbbC2e0dg1rPl7wlpz5FKtBLKfDXqZuaGtx2zys6XdE/Tm63natlhcP4tctqCGOKsfaEdso8xAF2P4X8nNTuCx9u8ua24YAwY3VhurDdWHUGCKqfFcYe1NzDqQQV7RpIEeBtgMWOmshQJmd4n7HFla4HuOLF/u2xctn4yRmAYMuoAnu3FjvZliQ1SdnKLq1gUVE8F4s9xjaugdoq5gyhgrrOWcraoZ+rLaEGdalqKKKKKKKKKKAooooCiiigKKKKDZRRRWWHFxPhlrEW2tXra3LbbqwkeR8iOhGoqucd7CLDO7W8XfRcsW0IVwhknUmC69IkH7xp34tzF2GItWjaYi4VGcsqrLPkyqW0ZhoSsgwRGY6Vpw/PGFuCVa5GQvrZuiRkW5pK6kowYAbjWvpjpdXLGMoxmYny3LhQvNHJGK4effW5tTC3k1tt4Sd0J8GjyLRNQ1jEMhlWIPlX0lgOaLOLu9iqZ7b22OY/CyhbRIKkTr2sEH7JpS5s9i1q7NzBMLFzfsmnsW/DALW/lK/dFc9TSz0prOKlY34VbY4orsM/ceR3xtEdRIjXqPyqb4dxlbYVbiJlYd10C6idzGjfLXyNLPGOC3sJd7LEW2t3NwDswmMykaMPMH1itFjFMkwdDEg6gx5H99x0NchbHC7a34vtlZjoNQRK6Z46OYnXUb6EkUic2YprWPu5SVINtlI7pHul1BG4ktoZB10rr4PjUJnD3GtXY1U65gB1B0cfr5CtfNue9ct3HFq3bFsLdchiSQSSbcGG7ugQkHcNAiKXMbwj7/NGJIzZrNzKAMz2kLqBJ1HgDOo09JqOxXGL+JYXHfOBoqAruIP+GuoBI00noTtMUXZ37pIUN3TtGuh0k5usCT4TvTRynxGxhS737ee6ADbCKsXNTOZivdykLO85vgJFR0y1c8oqZlYtzgPagmVAKk5jEQNw07jedCPMb0t47mnDYWRh1F+9EBzItWx9lcpBK/ct5ViJZ9aXeP83X8ZIdstqQezWcumxYnVz5sT5AbVG8P4ddxFwW7NtrlxtlUSfXwA8zAHU0clr+xzi93E4jEPecsezUAbKgzaKijuqB4AVa1I/sy5Efh6NcvN766oDIIK2wGJHeHxGMs9AZ30NPFVqBRRRVUUUUUBRRRQFFFFAUUUUGyiiissFfmfG4O1ettfRmu9zKFJAMOz2w/eVGhkdlDzBUka1x3Bw8K9vsWISLaqBcm4VC4SLXeliptqk6QVzT9apfi/LK4i6XNxlDW1Q5QuY5TcjVgVjLevAgqfiBBBFal5MsicrXBqDbgr7g9obp7OVO7kk580zG2letp62jjhjHflE+kz8+T40zU+Tg4fjMFh71tUsXbdwqolludzt7nZKrBmnvPZAkAjQGYM0zYHGretrcScrCRIgjoQR0IMgjxFL1r2eYdWtlWcBAgiLWuS698EHs81vv3G0tlBECABU5wjh/YWVtzmIzFiBAZnYuxA6Asx0rl1WWjlF4ZTlPr5b/PktY34ji3BrOKtG1ftrctno3Q9CCNVI8QQaqPm32LXLU3MExupqexcgXFHgjHS56NB82NXRRXntPky9ZZGKurK6mCrAhlPgQdQfWp3g3H7hbs7hDqZkuMxACk6j640Oh18xV0+0XkccRw5Ftba4pSuS4wg5QZKZgCQDruCPLrVF/8AR7+ExXY4i0yXMtyJGjDs3GZehHmCR6HSiI+8yT7tYXxIGdvEtGgkyco0ExrEnSBqoHgQOpMsPz1NMvKfs+xXEYNoBLOs3nBCj8A3uH07umrCrp5R9nGF4dDIpuX4jtrkFxpBy9EHpr4k0Faco+x+/iYuYqcPZ0OXTtnHkDIt/wAQn7vWrh4Dy3h8FbyYe0qDSTu7x1djqx9ak6KKKKKKqiiiigKKKKAooooCiiigKKKKDZRRRWWHkURRRQEURRRQEURRRQEVzY7htq8ALtpLgBkB1DAHxE0UUHSqAaAaCiKKKAiiKKKAiiKKKAiiKKKAiiKKKAiiKKKAiiKKKAiiKKKD2iiig//Z"/>
          <p:cNvSpPr>
            <a:spLocks noChangeAspect="1" noChangeArrowheads="1"/>
          </p:cNvSpPr>
          <p:nvPr/>
        </p:nvSpPr>
        <p:spPr bwMode="auto">
          <a:xfrm>
            <a:off x="9532938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9" name="AutoShape 12" descr="data:image/jpeg;base64,/9j/4AAQSkZJRgABAQAAAQABAAD/2wCEAAkGBhQRERUUExIWFRIWFhYXGRgYGBgcGBUYFxYXFRkZGhweHyYeGiAjHBcVHy8hIycpLSwsFyEyNTAqNSYrLCkBCQoKDgwOGA8PGikcHBwpKiwsKSkpKSwtKik1LS8pKSkpLC41KiwpKikuNSkpNSktNSksKSksKTA1LSwsKiopKv/AABEIAQMAwgMBIgACEQEDEQH/xAAcAAACAgMBAQAAAAAAAAAAAAAABgUHAgMEAQj/xABFEAACAQIEAwUECAQFAwIHAAABAhEAAwQSITEFBkETIlFhcQcjMoEUQlJicpGhsYLB0fAzQ1OS4RVjc6KyJCU0NbPCw//EABkBAQEBAQEBAAAAAAAAAAAAAAABAgMFBP/EACgRAQACAQMCBQUBAQAAAAAAAAABEQIDITEEEkFRYXHwE4GRocGxIv/aAAwDAQACEQMRAD8AvGiiigKKKKAooooCiiigKKKKAooooCiiighuZLiBbea+bJDEggEycjIMwH1VZ1bXSVE71wpi+xuzdx5IUsChQAR5kDcCWnwDHZTE9juG27wAuIGAMif71G2h00FasTwOxcbM9pGbeSJ6qf3RPyoIAEjsl+nsqvsezbvlWKtmd5CMWIBUkd4wBrXr2r+VM3EQJW62ZbYKQFZcxYd0KCwPe0mANhU9/wBDsZFTskyKGVRGgDfEPn18a8/6FYyKgtgKgYKBIADGTEHxgjwIBEECgh8QnaBFTiKC6naqWlSc7FWHcDhZUKVgg6ExFardt3bOvFFaQYC5CDlF0SAG1jvbD6nlpMPyzhyQeyXuggASAAcvQGNMix4FQRBArbheA2LRlLSqSuQnxXw/voAOgoILE22ezkbiKLdW413NKgi3lYKGWRtnR9RAMDwNb2dx3f8AqNvWd+zmGEIInyOoImPE12vylhirDs4LRLBnz6AgQ05hAJGh2NF3lHCsQTZG/QmCJJykTBWTOXbQeFBGXLF5WyjiIAKFgxtggZ2At6mV174HenTQHWOjC2nsYj3uPUiGuNbcBSVIyggloABUnujTyBqVfglkhQbYIVVQDWMq/CInWNRr0YjYmfcRwezcMvbDMABJmQASRrMyCSQdwdaDsmitJwS/e+TuB+U6UUG0tRmrw15VaplmozVjRQplmozVjUHxnm21YlV97dGmRTop++2y9NNW12oJy5eCgliAAJJOgAG5J6Us8Q5/tqYsobp+1OW38iZZvUKR50p8U4tdxJ960rMhBpbUjYx9Y+bE+UbVyE1EMJ58xM/BZjwyv+U5/wBY+VS3DufrbEC8nYn7U5rc+ZgFfVgB51T/AB7n+zh5W3724Og+Eep/pXHwXnyVV8Va7NXYqt0SVkQSCNSujLqND4aGiPpJLoIBBBBEgjYg9RWWaqu4LzE1sB7Tgo2ukNbedzAIE/eUgzvm2p34TzPbvQp7lw6BSZDH7jaT17pAbScsVVTWajNWNFFplmozVjRQplmozVjRQplmozVwYzjNu04RycxUvorNpnS2NgTLNcUARrB8DWleZMOYi5uAR3HiGzEGcsAEKza/VBbbWhslc1GaojE8yWreY3MyKpIzGIbK623IgkwpZZkDTUSAa7MDju1DdxkysV72TUroYys36xQ2deajNWNFCmyiiioywNeV6a0YzGpZQvcdUQbliAPT18q003VwcW45awwm43eI7qDV29F8PMwB1IpX4vzw7yuHGRf9Rh3z+FCIX1eT90UssSSWJLMd2Yks3qTqalpaX4tzVexEgE2bX2VPfYffcfskDfVhUOqgCAIA6DYVjevKgliAP39BuflUXe4i9zS2Mq/a6n+nyn1qI6+IcTW0Ni79EWMxPQa6Anw38qq3mDnC/iXKOWs2phkUGYnXNJBYjw0FWCMCsa6k9aieLctreEMuY6AMPjA8AdfyII8AN6LRUPCcLZt9ub30pc2Vba+7MxI7UE5wN9EBBj4hW7srAS3iL9wW+2DBbNjDK6qltshDs122VLR9Us+UySMwnmx3LWJwTC6EJUaybcgDYh0cFSI3+JYME9K38C5kRsVZOJSyLFsXSlvsgLIuvaIR7iKJcdotosTJhY2AFG8s72iKb+HcYW1fjC3BbLFAFlmw90tMk54a0dUHWCGgxpTvw7mxS/Y4hfo9/Yq5BtvsYDfC247p9NaWhxTE5e34jxG4tl4K4ey6O99ZAhbIPY2rcA95xGmiNSfxniovO3Z2+xs5sy2gzMqkgAtr1MCYCjQQAAADm+j+E813LMK3fTbKxOn4WgsPRpHmopy4bxi3fHcbvASVOjAeMdR94Sp6E18pcv8APV/DQrHtbQ+qx1H4W3HpqPKrM5f5rs4mDZuQ41ynu3EMakQZHhmU+U1Vtd1FJ3COdCIW8Mw+0AM48yBo/wDCAfBW3pswuLS6oZGDKeo/UHwI8DqKK20UVjduhQWYgKBJJMADxJO1VWq9gLbsHa2pdYAYgZgAwcAHf4lU+org4guEw6ZrqoimFAiS2VWQKqiSxCswgDYmlzjftKXRcIM5b4brAlW8eyQQ1yB9Y5UEgywqvuYONtbAu4gvcuPKgZlzsNyHfRUQEju2wFBPUTUmaT2XDwu5hMTme2FZpJYMDmUmQ3dbaZMxoT41LWbCoIUACZ08fGvmvg/tHvWbnvLai3Iy9kQpt5lBGUho2InUHWJ6VcPLntDS8IZg4BgsvxL5Mo39QAT0U71IyiTeOTtRWvD4lbihkYMp6j+9/KtlaVsooorLBd5m5o+jEW0UPdIzamFQTALRqZIMAROU6ikXG4t7z9pdYu/QnZR4Iuy/LU9Sal+aratjri58tzLagdCCrDbY7HQQaROZOafopa2qZ7ilQx17K3ImWIGYxoSoE670VPjr+nn/AEoqH4Hh8/v2xJvs0xkJWyo+yqAxp4tr6VMURF4jhxzFmJf16Dwj+xQq9APQCpSt/D8ULTZgimd9NfkelVbZcL5Ve4R2ndB6fW+fh+/pTRctW8IoFu0Mx02H/qO59P2rkw/F10ZT6r1iu7E27eIt5Q2U9DsUI1Bga6EA6VBXmJ5zuO5m0mU6kRof10PnA8qjuPeyxMWDcw6m1dOuWO4xMNvsNz4dN6fn5QcsSbltmmcxtwxPiSP61MYe3bw9vKWB018W8dDrqZ3oj5X4vwK9hXyXrZU/ofn/AC3qPq+Oc8Gt64IUZSsZTqCMxMHofQ6VWfF+TIk2tD9ljvr0MafMxpuKBTrO1dKkMpKsDIIMEHxBG1e4jDtbYq6lWG4Na6B65f8AaUywmKGddB2g+IfiGzeuh9asng3MYjtrF4EEfEpG3gwIO3gw06RXz5XXw3it3DvntXCjeWx8iNiPWg+pOVvaXhsX2qm7bVrRQEzCtnBIKztGVp1IGmute+0PhL4m1bCi41pc7N2Yz6wuQ5B3nHx/D4j1qmOU+frA7txEwzkzntjKjE9TGqn8x5irL4PzC9mMjDIdcu9th5AfDP2k9Sr1VssnFEL70C7akgXUkwysVMwJDAiOhnbNWdy0l9RbIXEW3EgGMx1AgbBjroNG3jMdKsP/AOGx2s9jiG0O0XDERr3bogeTgfZmk/j/ACQ1hzdWLTwRnHesvP1Wn/DnwIjWFNcY0ccZuNvT+tzqTMVKAflXCNbYJay7g5CwcHfKQx8vhYR+9IeGxly3chCyOpChQGkHUt06D6kSc22kVYr4vI2XEobN3YXB8DfxEQBP1WlZ0ljWrHcdFslc4Zx9gHMZ8zKJ56sfKrUztwlxG/Lv5a5lxNlc10ZHgEAfE6gb3EPdAHixESYydbC5L53t8RW6E+KyVVyplCWBIynr8J8R4Ft6qjgvLWK4o0W/dYfN37kHICPPe6+vUwPu6VbXJnIuH4XaZLGYl8pd3aS5UQDGw3OgHWusMwZqKKKiKo5+H/zC5/4rP/7/ANDVS3uOlL91bi50F25BEB177bH6wno0+RWvo/mrlRcYAwbs7yghWiQQdcrjQkTqCDIJPiQfn/nXkDE4S47usq7O0jYyxPdP1t9tG+7VVowalSb2Eu5ToWA+E/8Alt9PDNt4E0x8L50UkJiVFm5sG/yn9G+r6N+dVxZvNbYMpKup0I0INTGH42lwZb6gT9dV7p/Gg29U8PhJ1qItSiq/wOKv4QA2GFywZi2zZkPj2bj4T5dJ1FMWC5ysXBqeyZRLrcKqV8xJ74/DJ8qkzSxFp8Guqzjuja+dcGHxC3FDoyuh2ZSCD4iR1HhuK2VUTKXpEhtPWs0tE7CahrV4qZUkHyrN8Y53dvzNBI8R5f7UAhocCNfhPX1HrSxjuHMhy3Fjw8D6GpvC8UdOuYeB/vSpG9xiy1pjc2AkqRM+nj/e1FtWvFeXkurBXMNY8VnqP3/cGkniPKVxGIt+8Hhpn9Ms94+Q18hVhY7GB2OQFUnRZkx5nrXDdsBt6Iq4iK8p/wCKcHW6PeLmMaXF+MevRv4vkRSrxLl65all95bH1lB7v413X9vAmgiqmeA8138Ie42a3OtttVPp1U+Y/WoaiguTlznezioUHs7pj3bR3jv3Ts0fn5VYHCubnTu3PeJtDHvD0Zj3vR/942r5cBqw+XuNYuxY7S7F6woWRJ7S2rDMpzxkkjZGbMegoLjxfK1jEq74Qp3oz2LkhJy5QQILWGiACBlIGi65qjeUPY3bsqr4wrduRrbSRaB6zoC+s6aLqdDvUFwHma3eh7F3vL0krct66yJka79D1mnvg/Ok92+P41Bn5qN/Vf8AaBrVU1W7YUAKAABAAEAAdAOlZVjavK4DKwZTsQQQfQisqrTZRRRWWGBrXfsLcUo6hlYEEHYg7g1EYjjot4x7NxwoNmy1pTu9xrmIVwukkwtrTXceNQGE9oN65bZ/o6AIlxmlniF7HKR3dvfd7rFtoE6D7sOi1s4vGPL98c/j3O+IQ3OfsbS9NzDzm+zIz/ws2jjycz4N0qmONcuXsKzB1MKYJgiD4MDqp238RqZr6O4TzldvYi1aNgZH7ebisYm1ev2pUEAke5WdNO1XbTNOcY4FZxSBbqzE5SCQyzoYI+UjYxqDXDW0M9HLtz5+QRMTw+SsFxF7JJRoB3U6q34lOh9dx0IqSxGPw962e0XK4Hw6kH8D6lfwt/uban/nP2MvbzXLHeXfug6dZdANPxJI8VWqsxuBe02VxB3BkEMPEEaEVwHVhXxGCY3MNcJtzqN1bydDofmJ8PGnTl/2hWb8Jeixd0Gp92x8mPwejafepAwuKNsypjxjr66ajyroexavjWLb6SR8P5bj11HpQXFH9+tbVsGSIIIAPwtlPX4oyzt1/Kqj4ZzFiuHwv+JY+wxJUAmZUj4PkYJOoNWBwHm6xjBltuVuf6TkBv4ej/LXyFBL0UUUEJxmyikZRDGSY2j0/vao6mDHcNFzWYb9PyqExGEa2YYfPofnQaq7+G8oX8SQ1pCo6OdF8PU/Kt3K+AW9iraPGWSSD9bKJy/OP3qzuKXDbtdzugdQNgBrAE/2KCnuYPY/c1PcS79wHI2h3WAAdvh/2mq04pwa7hmy3UK+B6H0P8tx1q4eJYfEtdJVy6EkyHEEHaO90218KnsPy2MXay3QH7qhjoZI1MEiGA8DOu0UFDcS5ZxWGtpcv4e7at3Jys6FQSJ012OhMGCRrtrWjBcWu2oyOwiYgkEBoD5SNUzAQSpBI0OlWdxTgL8NuAoLV60ZQWb6qwCBi5W01wMbRlicrZklpJYmKW8XyjhsQpOGvdjfGXPhsQfeFngKtoLbBcsx0RFbQiWExQR+Bxtu863DdXDXU0GU3AAiqWzZyLjXGJLaMw2CiQQqsXBuf2VUGLQ5WBK3lRgCAxSSsAESCJX0iZpHxXAMRavdi9i4t6SAhUy0SJX7Q0OokedOfBvZ49zK+NuMYUAWwxLALAUM2sAARlXp1G1BY/BeYinvLF0Mp6ghlb8QG5/XpIp24JzfbvkI47O6dANSj/hbofutB8J3qu8JgktKEtoqKOigAf8AJ8zXuKJCORMqpYEbgqMwI8wQD8qKuaitWHaUUncqD+Yooha5q5juWGuKj2kyWlcG4NLju12EBLoq6WW3P1h1gGHx/N1xma074Y2mUZi6EpZOS6zW7qtcnUoqDPkJLyAYp5fCIXzlQXy5Z65ZDR+YBrYUGug1384r0dPqdLDGI7LmPHbnb0+/64TtmfEgXecnsI4RbNnJaulMN2RlCmF+khmIcBVLE/UggEZgak+XOa7t51R8jA3blslQswLC3kaUu3U3F1SAx3Scp0psKA7gbR8vD0rV9DTMrZBmUMFMfCHjNHrlH5VrLqtHLGY+nvXPqds+bdUTxflLCYpHS9h7bBzLHKA2aIzBh3g3nM1LUV5zahOcvYbesZrmCJv2t+zMdso8thc+UHyNVgysjQQVZTqNQykfqDX2VNLPN/s8wnEgTdTLeiBeSBcHhPRx5MD5RvUpKfM+F4nAysJXXpM6dRMfNYO+9e4ngit3rLa5oBHwlonumBr1ywG+7THzj7KsXw+Xy9vhxr2tsHuj/uJqU9dR50oYfEshzKYPoCCPAgghh5EEVEMfB/aBfw5FvFq11NIf/MA2kHa5/Fr94VYODx6XVDI0giYIKsAfFTBH7HoSKrhOLWMQMl5FtNG4k2mMbxq1snxWR5IKkcHjsTg4y++sESEYgnL42rgkMPzFSb8FP1eOgIgiR51G8H5is4oe7aHHxW2EOvqOo8xIqTqojLnCyjB7JhlIIHgRqIP9aZuH+0FdExNtlbqVEqfVdx8pqMrVfwyuIYT+49DQTi8R4ZqQYE7e+n8ute3uesLZQLYRn8hKjzJLa7+RpKxfCGXVe8P1Hy61y4fCM5hR8+g9TQbuOcTfFvnu+igbKPAVw2OW2vQGA7MGVYyGXztkaqeuhy+INMGE4Qq6t3m/QfL+td9BxcO4RbsA5Acx1Z2JZ3J3LMdT6beVdta7t8L6+FcpuNc0G36D1NFbr2LA21/auR7pZXJ/07n/ALTXXbwoXUmY1k6AR18vU1J8B5Su4lixXJh2Jl2kF0bfsxEmRpmMDWRmiKotDB/4afhX9hXtZokAAbDSiojw15XprytNCitWKxaWkL3HCIN2YwB0FJnFueXeVw4Ntf8AUYd8/hQju+ryfuioGni/HLWGWbjd4zlQau8Ce6v8zAHUikjjPNN/EaI7WLfhbIFxh959Y9EiJ+I6VC3boWXdtTqzMSWY+ZOp8h+VLnHuYLoAFhYQ/Hdy53tidStrTN4zr6ConJgx/NH0YL2uMvKTGUG9eZm6SFzEn1iKn+XfaK2VRdIv2ztcXL2keJAhLkfdynTQOao5MIj30Tt+2xF4iMQzsLdudQVC+8ZxGgMGYGQ6VIcDtEDNhjduLJDvasXciBZg3LQUqQwG6urDqBvRqY7dn07gcfbvpntsHU6adD1VgdVI6qQCOopC519jOGxYa5hx9HxGp7o93cMbFJAUk9VjzBpD5f55IghzZuHuBlYZSeignQ+SXFI8Ad6tbgHPS3e5fhG+2NFb1UklPzYeY2qo+beL8BvYVit1CsGDodD4EGCp8iBPSRrWrA8TezoplSZKHVW+XQ+Yg+dfV3G+XLGMSLqA6QHEZgD4HUEfdIKnwNUvzp7GrtjNcw4z2wGYxAAVQWOZSZUwPq5gegWYolE23etYgje1eBGXvQwP3LkAfJo8pNTvD+bL1ju4lTdtjTtVHfX8a9fUfrSVjME9pslxCreB6jxHQjzFdGD4y6AKe+gEAEnu6z3T09NR5VEW1gscl5A9tw6HqD+h8D5HWtOL4xatOttn945ACKCza9SqgkDzNKPKvCfpdxnw95rDADtCvxEawCux697pE76Fs4bwW3hiVCntG1Z3OZ7nmX+t6DbwFB3TrFe14WA61zXcbG350HQ9wDc1yXMWTooP8/8AihMOz6sSB57/APHz/KuqxZ7wt20L3G1CKJZuknwGvxMQB1Iqq57eD6ufl/U9f73qQ4bw+5fbJYt5suhPw208meCAdR3VBbXamThHIZbvYptP9JCfydxBb8KwOksKcMPh1tqFRVRAICqAAB4ADQUEBwbkm1aIe8e2ugyJEW0P3Ukgn7zSfCNqY6KKqtlFFFZZYGlbjfPCW2a3YAu3UOViTFu2SoaCRq5AK91dNYLKaXeceJtiL17DvcKIjhVUSLbyin3kanViNZUeGk1BK/ZQjoEEDKVEIfwxpHp6mKq27sXjbl5895y7AaEwFXyRRovqBJ6k1FYji42tjMfHoP6/t51IQCPEEfIg1yNw8D4NPL/moiO+jlzmuNJ8Og/p8qnsDyh2trtXYWrcSDEk+cSP1rRgeC3Lp0EL1Y7f8042sSjWRZuErC5Q0aaAgGBP7VVV0/BcNdZ1w2Nv4e6+ucSi3CASDcVYk6t3t99dYpb5qs38MuHXFpeFnD20S0th4w15lze8D/5TEZS3dLMZgqIizsHyzYS4rm/bkEkwHk+QEnL4aitnN91bljIkhJEgjQmfsnTxmRrNRHzvxji74m52jhQYAAUdBoJJJZzGmZ2Zj1JipHgXOV7DQpPaWx9UnVfwtuPTUVNcZ5IUybXu28NezPp1U/mPSk7G8PuWWy3EKnpOx8wdiPMUF3cn+0iQOxuSBq1pgJ89J8/iU77ztVm8D5stYnu/Bc+yTIb8Ldd9iA3lXx9buFSCpII2IMEehphtc64hlVGulO8JuqO/AM6xEwYOkHSqtvo7mf2bYbFqYVUbeAO4TETA1U+akfOqT5r9l+KwZnsybfQyGBPgGAHlAYKx6AxVmcD9p9x++Sl+0x+oApXyU7aad19fvDq/cP4rZxaHIQwK95GGoDSIZT0METqDBgmivnDkElbl7dWXs/EFSC/zBqd47xu8xyF+7MwFUaiIMgTPnVmcb9myEm5hcqOYlG+AgbAMAWXrpqPACkDjPJWODT9EuETuuR/D7LE0Rq4fimuWwXYsR4kmPzroY/uPPqKlOX+QMYwyvaFkdWuMp/JUJJ9Dl9asLgXKFjCw0dpd/wBRhqPwDZB6a+JNFK/COT79+GuTh7Wh1A7Zh5KdLf8AFJ+6KduFcEs4Zctm2Fn4juznxZjqx9TXdRQFFFFVRRRRQbKKKKywp3mn/wCuxP8A5f8A+duuOzjCBlYB7Z3RtRHl4fKrH5h5ItYljcUm1eJksBKvpHfWQDoBqCDoNSNKr7i3Ar+FIF5QAdnUlkJlhlzFRBgKYOve8jVaephM2uHbXc2n3k7wSe9+YPiRtWoY85srW2U9dG/9Pdk+PTTXauYGut+IF1KuAWghLhHetkiJ01YeUgmN6kxY7MLjCveRv78CKkrOOVz3jkY/7f8Aj5/nSy7smtwSNhetj/3rr/OPBa6reJ0BJBU6h11UjxPh+o8+lGTT9CbxEep/pWxuGoykMMwP96UtK0wJ06a6f0rswdy4gJBIg7MCEb0J39R8iaJM00cS5ZZZNvvr9n6w/rSfxXCW2BQoHHVSNAdtDup9NaceO8wXDZi2pUmczDosdOonx6UmUaJnEOVdzYM/9tiMw/CdA3oYPrS9ctlSQwII0IIgj1FWjcshtxXbc9mt7EW891ECQId2yXFHSNCY8iCPIb0RVPD+J3LDZrTlT1jYjwIOh+dP3LntFUsvaHsbo2cTln13Q/p4mNKgOZfZ5icGO0AF6xE9pb1C/jG6+u3nSuu/jQfUnAfaCTC34ZTGV1HegjdgO6480AOvwnenXDYpLi5kYMp6gyPT18q+V+D8wqqqtgFbhZj2PfdXLGERAZKxAE5ge9JL/CHnl/nNrd0DvWb8D3b6Z16Ffq3VPQ66aiJmq0vSilbg3Pdq4IvEW2G7bW99JkynzkfeNNINUFFFFFFFFFAUUUUGyiiissMDWF6yrqVZQykQQQCCD0IOhFJvNeNxy37y4cXOzNu3lZUns2TPdcjQ5s4Xs41gsu01q4lzJxDscRlw5RhcvIjLZvuwAt3SndHxMWW2BcWUGcSOlejj0GeWOMxljv68cfPt7XO+GfG/Z0DLYVgh623JybfUOpT0MjwC70oY7g96zl7W01stEBipBJ+qHUlSd+7IOm0a05HmPGWwy/R3dszlCbV0yBfxSmSNB3Ew+UaSLmkg6d/CcZib1xrWKs2zaZbgJFp1UlDZic7MCGF5gB/2WOskLjPo88ImZmNvXn2WMla2rxU6GOhHQ+RHWhbSyWtt2Nw6kb23PmOh85B+90p7437Pg0thyAf9NyY9EbUr6NmGwGUUkYvAvaYq6MrDWGEGJifAjzBI86+JprXEFGCuOxcxvJtP+E6AE/In71di4nZWBU9BuD6HY+mh8q41u6FSAyHdSAQZEfL5ViEyrCENb0m1cjQbnIf5NOwiKJTsxtkuhVTBPj4eFL1/DshhhH8/Sp9Q6qGAMEZslw94DyaSNPAk+or23eS6I0OxKmJE+I6VEcXKeKt28Xba7GTUSdlJEAnyn96dOcOD3MQq5MzrM93UAxoYmCN9Z/Pok4vgvW2f4T/I/wBa5bHE79nupduJHQMwA+U0Dvyry1ctZg+ZR5iJJEREmRG/qKROasNZt4p+wW2ozKXhQ9i66knK9s6FdpyxqJ70CtuI41fuCHv3GHgXYj969wvCWfU91fPc+g/rQKHGOW7N1i2HS5h7hLsLZzXrL6gqlm4iZ1Ord26ogLJcTUrwTka66zi3/hBDXAs5svaGcgzFiQmpzHXWnHCYFLQOQRO56mPE1y4rjSqYUZvPp/z67etB3Ii20AGiqI1JOgEak6n51YHIOK7TBIZlVa4i+SJcZVHoAAB5AVUVxrl3VjA38vkP51ansx/+3p/5L3/5WqrBqoooqtCiiigKKKKDZRRRWWC1xvjd63duLbCZbZwYOYGSMRfa25GuugUDaCSdYApfxPPN9O2Ge0GS5cglQUAUXzbskhwe0c2gIMEToDmEPv0Zc5fKM5AUt1KqSQD6FmPzNbIr0NPqdLCKnTieP8j39ZTtmfEicU51u2zeAdFde1AtG2CbYt3MivcY3RGZe+MyhSHUZhqakOV+Z7mIdFcqwP0gFlCf5RsMhlLjoZW8QcrESBsQRTWRXPfW2h7V8qlVK5zplUkEiekkL6wKuXU6M4dv04ifP7beB2zfLormx/DLd9ct1A43E7qfFTup8xBpN4l7TbTYj6LYuot06EsJI/ConX7rd7xUb1KcJ5xBB7fRQWAuaaqDAZ0HeSRGsRvsInz20Jxv2fuktYPaLqcpjtB6bK/6H8RpSuWypIIIIMEEEEHeCDqD5HWrtt3AwBUggiQQZBHiD1qP4xy7ZxQ94neiA6wHHlMajyII8qoquzxAqMrd5Y2P7+f/ABvW9MGGBaw4HU2z8MnoBuNZ1Gm29aOL8Lu4Vyt5Cq5iFc/A65iFIaSJKxKkgzOkVyI8QQdehH8jUod4v65WBR/A9fwnZv38hXmIwq3BDCfPqKzTia3BlvrmH2hv8wIB/T51qxoNhO0Di5ZkCZ7wJ0CydST4Nr6ColNeG4YiEGJ8zuPQRFbcVjVt7nXw6mlfj3GbrWbkN2fccgKST3RM5gBHSu+xhJ7zGZ1/Px8aDK/i3vaDRf0+Z6+lZWsIF1Op8TsK2W2LuLdpDcuHZEEnT02A/TrFOnAfZoWh8a3mLKHQafXYak+Snp8RGlVSpwzh17FsUw6Zo0ZzpbT8TRv5AE+Rq2OWOCfQ8Nbs5sxWSxGxZmLNHlJgeQqQw+GW2oRFCIogKoAAHkBWyqCiiiiiiiigKKKKDZRRRWWGBryovjfMlrClEY5rtyeztiAzxvqxCqPNiB6nSljH427iD75+7MizaLC1p/qPAe9107ieTb1WrS/G+drVnu2ouudo1X5Rq0eWg6stJmP4ldxDZrrz1A0hfToB6fMtXJbuI9y4HAzSCSoAYLmYDQQGHdMDQ6bxWeLtlLZZWIErLqdUBcZmMiQQJ3HmDpNCrmiXxnk6xbZnQWge7mt3GIWJDaQc9vNETqNTGSjgPMGKwve7NmRVbMCUzost/hvMXlyhRruxhZ1hp4qr2rZa0VS2MsFcpLlhmLfEGcnWIImDqZqNwvDfpantAF7pLPDAEgqVZtRv3ie9mXIveGxRT6p6b/v6cTPd7bfn+0ZeWOdFfvYe6F176R3ZOh7S19U6fEmWY+tqDYeB4+rkLcHZO3wyQUuT/puNG9DDeUa1QvAuSLVm6Lxa6OqpquUyRBPxMDGxjcDvU62OKMjC0SDZeA6MJWCYOnpP9KPkWwyg6Gkfjfs51LYVgNybTkka69x9SvXQyPAqKksBxI2tLZN62RogYE24AjI7RI3lSSRIiBpUxgON27rFNUugSbbiHjbMBs6/eUkec0VUWJwly0cty09tvBlIE+Ab4W/hJrjxaAoZAMCfQ5l1/U/nV08Y4HZxaBLyZgDmUyQyNtmVhBUxI0Oux0pF4j7ML5bLavqbTH4mGW4gmYMAq+3xAL6dQFa43vAWxu5APks6n5/CPEt6098v8gYjEhTeJw9nTT/NcR0B0Uebf7TvTvy1yNh8EAVXPd63G3nxUdPXU+ZpholI/g3ALGETLZthQdzuzR1Zjqf5dIqQooqtCiiigKKKKAooooCiiig2UUUVlhQ/tH4+9vi2IRgHtgWQAd1BsoSB82YwftHxqOxapj8OLfaFlVlYBy0oQCNSO8NCRrmHhG9Ze2DCsnFbrsrBbi2ihI0bLaRTlPWCDPhFKFq8yMGUlWGxBIIoprN6LyEns71tBblcrKVn4Ssw42+sG0+LSp3DccCkSSjnSRJXWe7MAjbZgvzpNwnHFK5LyAiTDARlnUkAayTJPQk6iu5AQuZD2iQD94SfDrrI/pQOSJblo92zSxCs4txG+QNpO0gEbaDeufiNsJHaozCJGZlKb6EB3Cn1A2MT0pabEs4LLcaQImTmUeB10H6a1lb4jbdQjgCXDTrGaMssoIBiT3hB1JObQUbjUyrtuaSPEeabVtZhnJ6DbadW269JqK4Hxd7jMz6y4gbZdtAfAeBmo/8A6cbzMolVRiGdwQvdJU5SYJ9DBHWpvg3D7T3Gs94pZRWKyytdd+/PSVCm3EaajpuXS051MoxjmUu97MfdsSNJgxB8xP6/nFMGBxXZ2QmJtFrQJIuqTmRpncEMpE/EpkCky/aysgNm2ilQ8LbQESJGQi2W0Ok5lJiQBsJbCcbbC2e0dg1rPl7wlpz5FKtBLKfDXqZuaGtx2zys6XdE/Tm63natlhcP4tctqCGOKsfaEdso8xAF2P4X8nNTuCx9u8ua24YAwY3VhurDdWHUGCKqfFcYe1NzDqQQV7RpIEeBtgMWOmshQJmd4n7HFla4HuOLF/u2xctn4yRmAYMuoAnu3FjvZliQ1SdnKLq1gUVE8F4s9xjaugdoq5gyhgrrOWcraoZ+rLaEGdalqKKKKKKKKKKAooooCiiigKKKKDZRRRWWHFxPhlrEW2tXra3LbbqwkeR8iOhGoqucd7CLDO7W8XfRcsW0IVwhknUmC69IkH7xp34tzF2GItWjaYi4VGcsqrLPkyqW0ZhoSsgwRGY6Vpw/PGFuCVa5GQvrZuiRkW5pK6kowYAbjWvpjpdXLGMoxmYny3LhQvNHJGK4effW5tTC3k1tt4Sd0J8GjyLRNQ1jEMhlWIPlX0lgOaLOLu9iqZ7b22OY/CyhbRIKkTr2sEH7JpS5s9i1q7NzBMLFzfsmnsW/DALW/lK/dFc9TSz0prOKlY34VbY4orsM/ceR3xtEdRIjXqPyqb4dxlbYVbiJlYd10C6idzGjfLXyNLPGOC3sJd7LEW2t3NwDswmMykaMPMH1itFjFMkwdDEg6gx5H99x0NchbHC7a34vtlZjoNQRK6Z46OYnXUb6EkUic2YprWPu5SVINtlI7pHul1BG4ktoZB10rr4PjUJnD3GtXY1U65gB1B0cfr5CtfNue9ct3HFq3bFsLdchiSQSSbcGG7ugQkHcNAiKXMbwj7/NGJIzZrNzKAMz2kLqBJ1HgDOo09JqOxXGL+JYXHfOBoqAruIP+GuoBI00noTtMUXZ37pIUN3TtGuh0k5usCT4TvTRynxGxhS737ee6ADbCKsXNTOZivdykLO85vgJFR0y1c8oqZlYtzgPagmVAKk5jEQNw07jedCPMb0t47mnDYWRh1F+9EBzItWx9lcpBK/ct5ViJZ9aXeP83X8ZIdstqQezWcumxYnVz5sT5AbVG8P4ddxFwW7NtrlxtlUSfXwA8zAHU0clr+xzi93E4jEPecsezUAbKgzaKijuqB4AVa1I/sy5Efh6NcvN766oDIIK2wGJHeHxGMs9AZ30NPFVqBRRRVUUUUUBRRRQFFFFAUUUUGyiiissFfmfG4O1ettfRmu9zKFJAMOz2w/eVGhkdlDzBUka1x3Bw8K9vsWISLaqBcm4VC4SLXeliptqk6QVzT9apfi/LK4i6XNxlDW1Q5QuY5TcjVgVjLevAgqfiBBBFal5MsicrXBqDbgr7g9obp7OVO7kk580zG2letp62jjhjHflE+kz8+T40zU+Tg4fjMFh71tUsXbdwqolludzt7nZKrBmnvPZAkAjQGYM0zYHGretrcScrCRIgjoQR0IMgjxFL1r2eYdWtlWcBAgiLWuS698EHs81vv3G0tlBECABU5wjh/YWVtzmIzFiBAZnYuxA6Asx0rl1WWjlF4ZTlPr5b/PktY34ji3BrOKtG1ftrctno3Q9CCNVI8QQaqPm32LXLU3MExupqexcgXFHgjHS56NB82NXRRXntPky9ZZGKurK6mCrAhlPgQdQfWp3g3H7hbs7hDqZkuMxACk6j640Oh18xV0+0XkccRw5Ftba4pSuS4wg5QZKZgCQDruCPLrVF/8AR7+ExXY4i0yXMtyJGjDs3GZehHmCR6HSiI+8yT7tYXxIGdvEtGgkyco0ExrEnSBqoHgQOpMsPz1NMvKfs+xXEYNoBLOs3nBCj8A3uH07umrCrp5R9nGF4dDIpuX4jtrkFxpBy9EHpr4k0Faco+x+/iYuYqcPZ0OXTtnHkDIt/wAQn7vWrh4Dy3h8FbyYe0qDSTu7x1djqx9ak6KKKKKKqiiiigKKKKAooooCiiigKKKKDZRRRWWHkURRRQEURRRQEURRRQEVzY7htq8ALtpLgBkB1DAHxE0UUHSqAaAaCiKKKAiiKKKAiiKKKAiiKKKAiiKKKAiiKKKAiiKKKAiiKKKD2iiig//Z"/>
          <p:cNvSpPr>
            <a:spLocks noChangeAspect="1" noChangeArrowheads="1"/>
          </p:cNvSpPr>
          <p:nvPr/>
        </p:nvSpPr>
        <p:spPr bwMode="auto">
          <a:xfrm>
            <a:off x="9685338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AutoShape 14" descr="data:image/jpeg;base64,/9j/4AAQSkZJRgABAQAAAQABAAD/2wCEAAkGBhQRERUUExIWFRIWFhYXGRgYGBgcGBUYFxYXFRkZGhweHyYeGiAjHBcVHy8hIycpLSwsFyEyNTAqNSYrLCkBCQoKDgwOGA8PGikcHBwpKiwsKSkpKSwtKik1LS8pKSkpLC41KiwpKikuNSkpNSktNSksKSksKTA1LSwsKiopKv/AABEIAQMAwgMBIgACEQEDEQH/xAAcAAACAgMBAQAAAAAAAAAAAAAABgUHAgMEAQj/xABFEAACAQIEAwUECAQFAwIHAAABAhEAAwQSITEFBkETIlFhcQcjMoEUQlJicpGhsYLB0fAzQ1OS4RVjc6KyJCU0NbPCw//EABkBAQEBAQEBAAAAAAAAAAAAAAABAgMFBP/EACgRAQACAQMCBQUBAQAAAAAAAAABEQIDITEEEkFRYXHwE4GRocGxIv/aAAwDAQACEQMRAD8AvGiiigKKKKAooooCiiigKKKKAooooCiiighuZLiBbea+bJDEggEycjIMwH1VZ1bXSVE71wpi+xuzdx5IUsChQAR5kDcCWnwDHZTE9juG27wAuIGAMif71G2h00FasTwOxcbM9pGbeSJ6qf3RPyoIAEjsl+nsqvsezbvlWKtmd5CMWIBUkd4wBrXr2r+VM3EQJW62ZbYKQFZcxYd0KCwPe0mANhU9/wBDsZFTskyKGVRGgDfEPn18a8/6FYyKgtgKgYKBIADGTEHxgjwIBEECgh8QnaBFTiKC6naqWlSc7FWHcDhZUKVgg6ExFardt3bOvFFaQYC5CDlF0SAG1jvbD6nlpMPyzhyQeyXuggASAAcvQGNMix4FQRBArbheA2LRlLSqSuQnxXw/voAOgoILE22ezkbiKLdW413NKgi3lYKGWRtnR9RAMDwNb2dx3f8AqNvWd+zmGEIInyOoImPE12vylhirDs4LRLBnz6AgQ05hAJGh2NF3lHCsQTZG/QmCJJykTBWTOXbQeFBGXLF5WyjiIAKFgxtggZ2At6mV174HenTQHWOjC2nsYj3uPUiGuNbcBSVIyggloABUnujTyBqVfglkhQbYIVVQDWMq/CInWNRr0YjYmfcRwezcMvbDMABJmQASRrMyCSQdwdaDsmitJwS/e+TuB+U6UUG0tRmrw15VaplmozVjRQplmozVjUHxnm21YlV97dGmRTop++2y9NNW12oJy5eCgliAAJJOgAG5J6Us8Q5/tqYsobp+1OW38iZZvUKR50p8U4tdxJ960rMhBpbUjYx9Y+bE+UbVyE1EMJ58xM/BZjwyv+U5/wBY+VS3DufrbEC8nYn7U5rc+ZgFfVgB51T/AB7n+zh5W3724Og+Eep/pXHwXnyVV8Va7NXYqt0SVkQSCNSujLqND4aGiPpJLoIBBBBEgjYg9RWWaqu4LzE1sB7Tgo2ukNbedzAIE/eUgzvm2p34TzPbvQp7lw6BSZDH7jaT17pAbScsVVTWajNWNFFplmozVjRQplmozVjRQplmozVwYzjNu04RycxUvorNpnS2NgTLNcUARrB8DWleZMOYi5uAR3HiGzEGcsAEKza/VBbbWhslc1GaojE8yWreY3MyKpIzGIbK623IgkwpZZkDTUSAa7MDju1DdxkysV72TUroYys36xQ2deajNWNFCmyiiioywNeV6a0YzGpZQvcdUQbliAPT18q003VwcW45awwm43eI7qDV29F8PMwB1IpX4vzw7yuHGRf9Rh3z+FCIX1eT90UssSSWJLMd2Yks3qTqalpaX4tzVexEgE2bX2VPfYffcfskDfVhUOqgCAIA6DYVjevKgliAP39BuflUXe4i9zS2Mq/a6n+nyn1qI6+IcTW0Ni79EWMxPQa6Anw38qq3mDnC/iXKOWs2phkUGYnXNJBYjw0FWCMCsa6k9aieLctreEMuY6AMPjA8AdfyII8AN6LRUPCcLZt9ub30pc2Vba+7MxI7UE5wN9EBBj4hW7srAS3iL9wW+2DBbNjDK6qltshDs122VLR9Us+UySMwnmx3LWJwTC6EJUaybcgDYh0cFSI3+JYME9K38C5kRsVZOJSyLFsXSlvsgLIuvaIR7iKJcdotosTJhY2AFG8s72iKb+HcYW1fjC3BbLFAFlmw90tMk54a0dUHWCGgxpTvw7mxS/Y4hfo9/Yq5BtvsYDfC247p9NaWhxTE5e34jxG4tl4K4ey6O99ZAhbIPY2rcA95xGmiNSfxniovO3Z2+xs5sy2gzMqkgAtr1MCYCjQQAAADm+j+E813LMK3fTbKxOn4WgsPRpHmopy4bxi3fHcbvASVOjAeMdR94Sp6E18pcv8APV/DQrHtbQ+qx1H4W3HpqPKrM5f5rs4mDZuQ41ynu3EMakQZHhmU+U1Vtd1FJ3COdCIW8Mw+0AM48yBo/wDCAfBW3pswuLS6oZGDKeo/UHwI8DqKK20UVjduhQWYgKBJJMADxJO1VWq9gLbsHa2pdYAYgZgAwcAHf4lU+org4guEw6ZrqoimFAiS2VWQKqiSxCswgDYmlzjftKXRcIM5b4brAlW8eyQQ1yB9Y5UEgywqvuYONtbAu4gvcuPKgZlzsNyHfRUQEju2wFBPUTUmaT2XDwu5hMTme2FZpJYMDmUmQ3dbaZMxoT41LWbCoIUACZ08fGvmvg/tHvWbnvLai3Iy9kQpt5lBGUho2InUHWJ6VcPLntDS8IZg4BgsvxL5Mo39QAT0U71IyiTeOTtRWvD4lbihkYMp6j+9/KtlaVsooorLBd5m5o+jEW0UPdIzamFQTALRqZIMAROU6ikXG4t7z9pdYu/QnZR4Iuy/LU9Sal+aratjri58tzLagdCCrDbY7HQQaROZOafopa2qZ7ilQx17K3ImWIGYxoSoE670VPjr+nn/AEoqH4Hh8/v2xJvs0xkJWyo+yqAxp4tr6VMURF4jhxzFmJf16Dwj+xQq9APQCpSt/D8ULTZgimd9NfkelVbZcL5Ve4R2ndB6fW+fh+/pTRctW8IoFu0Mx02H/qO59P2rkw/F10ZT6r1iu7E27eIt5Q2U9DsUI1Bga6EA6VBXmJ5zuO5m0mU6kRof10PnA8qjuPeyxMWDcw6m1dOuWO4xMNvsNz4dN6fn5QcsSbltmmcxtwxPiSP61MYe3bw9vKWB018W8dDrqZ3oj5X4vwK9hXyXrZU/ofn/AC3qPq+Oc8Gt64IUZSsZTqCMxMHofQ6VWfF+TIk2tD9ljvr0MafMxpuKBTrO1dKkMpKsDIIMEHxBG1e4jDtbYq6lWG4Na6B65f8AaUywmKGddB2g+IfiGzeuh9asng3MYjtrF4EEfEpG3gwIO3gw06RXz5XXw3it3DvntXCjeWx8iNiPWg+pOVvaXhsX2qm7bVrRQEzCtnBIKztGVp1IGmute+0PhL4m1bCi41pc7N2Yz6wuQ5B3nHx/D4j1qmOU+frA7txEwzkzntjKjE9TGqn8x5irL4PzC9mMjDIdcu9th5AfDP2k9Sr1VssnFEL70C7akgXUkwysVMwJDAiOhnbNWdy0l9RbIXEW3EgGMx1AgbBjroNG3jMdKsP/AOGx2s9jiG0O0XDERr3bogeTgfZmk/j/ACQ1hzdWLTwRnHesvP1Wn/DnwIjWFNcY0ccZuNvT+tzqTMVKAflXCNbYJay7g5CwcHfKQx8vhYR+9IeGxly3chCyOpChQGkHUt06D6kSc22kVYr4vI2XEobN3YXB8DfxEQBP1WlZ0ljWrHcdFslc4Zx9gHMZ8zKJ56sfKrUztwlxG/Lv5a5lxNlc10ZHgEAfE6gb3EPdAHixESYydbC5L53t8RW6E+KyVVyplCWBIynr8J8R4Ft6qjgvLWK4o0W/dYfN37kHICPPe6+vUwPu6VbXJnIuH4XaZLGYl8pd3aS5UQDGw3OgHWusMwZqKKKiKo5+H/zC5/4rP/7/ANDVS3uOlL91bi50F25BEB177bH6wno0+RWvo/mrlRcYAwbs7yghWiQQdcrjQkTqCDIJPiQfn/nXkDE4S47usq7O0jYyxPdP1t9tG+7VVowalSb2Eu5ToWA+E/8Alt9PDNt4E0x8L50UkJiVFm5sG/yn9G+r6N+dVxZvNbYMpKup0I0INTGH42lwZb6gT9dV7p/Gg29U8PhJ1qItSiq/wOKv4QA2GFywZi2zZkPj2bj4T5dJ1FMWC5ysXBqeyZRLrcKqV8xJ74/DJ8qkzSxFp8Guqzjuja+dcGHxC3FDoyuh2ZSCD4iR1HhuK2VUTKXpEhtPWs0tE7CahrV4qZUkHyrN8Y53dvzNBI8R5f7UAhocCNfhPX1HrSxjuHMhy3Fjw8D6GpvC8UdOuYeB/vSpG9xiy1pjc2AkqRM+nj/e1FtWvFeXkurBXMNY8VnqP3/cGkniPKVxGIt+8Hhpn9Ms94+Q18hVhY7GB2OQFUnRZkx5nrXDdsBt6Iq4iK8p/wCKcHW6PeLmMaXF+MevRv4vkRSrxLl65all95bH1lB7v413X9vAmgiqmeA8138Ie42a3OtttVPp1U+Y/WoaiguTlznezioUHs7pj3bR3jv3Ts0fn5VYHCubnTu3PeJtDHvD0Zj3vR/942r5cBqw+XuNYuxY7S7F6woWRJ7S2rDMpzxkkjZGbMegoLjxfK1jEq74Qp3oz2LkhJy5QQILWGiACBlIGi65qjeUPY3bsqr4wrduRrbSRaB6zoC+s6aLqdDvUFwHma3eh7F3vL0krct66yJka79D1mnvg/Ok92+P41Bn5qN/Vf8AaBrVU1W7YUAKAABAAEAAdAOlZVjavK4DKwZTsQQQfQisqrTZRRRWWGBrXfsLcUo6hlYEEHYg7g1EYjjot4x7NxwoNmy1pTu9xrmIVwukkwtrTXceNQGE9oN65bZ/o6AIlxmlniF7HKR3dvfd7rFtoE6D7sOi1s4vGPL98c/j3O+IQ3OfsbS9NzDzm+zIz/ws2jjycz4N0qmONcuXsKzB1MKYJgiD4MDqp238RqZr6O4TzldvYi1aNgZH7ebisYm1ev2pUEAke5WdNO1XbTNOcY4FZxSBbqzE5SCQyzoYI+UjYxqDXDW0M9HLtz5+QRMTw+SsFxF7JJRoB3U6q34lOh9dx0IqSxGPw962e0XK4Hw6kH8D6lfwt/uban/nP2MvbzXLHeXfug6dZdANPxJI8VWqsxuBe02VxB3BkEMPEEaEVwHVhXxGCY3MNcJtzqN1bydDofmJ8PGnTl/2hWb8Jeixd0Gp92x8mPwejafepAwuKNsypjxjr66ajyroexavjWLb6SR8P5bj11HpQXFH9+tbVsGSIIIAPwtlPX4oyzt1/Kqj4ZzFiuHwv+JY+wxJUAmZUj4PkYJOoNWBwHm6xjBltuVuf6TkBv4ej/LXyFBL0UUUEJxmyikZRDGSY2j0/vao6mDHcNFzWYb9PyqExGEa2YYfPofnQaq7+G8oX8SQ1pCo6OdF8PU/Kt3K+AW9iraPGWSSD9bKJy/OP3qzuKXDbtdzugdQNgBrAE/2KCnuYPY/c1PcS79wHI2h3WAAdvh/2mq04pwa7hmy3UK+B6H0P8tx1q4eJYfEtdJVy6EkyHEEHaO90218KnsPy2MXay3QH7qhjoZI1MEiGA8DOu0UFDcS5ZxWGtpcv4e7at3Jys6FQSJ012OhMGCRrtrWjBcWu2oyOwiYgkEBoD5SNUzAQSpBI0OlWdxTgL8NuAoLV60ZQWb6qwCBi5W01wMbRlicrZklpJYmKW8XyjhsQpOGvdjfGXPhsQfeFngKtoLbBcsx0RFbQiWExQR+Bxtu863DdXDXU0GU3AAiqWzZyLjXGJLaMw2CiQQqsXBuf2VUGLQ5WBK3lRgCAxSSsAESCJX0iZpHxXAMRavdi9i4t6SAhUy0SJX7Q0OokedOfBvZ49zK+NuMYUAWwxLALAUM2sAARlXp1G1BY/BeYinvLF0Mp6ghlb8QG5/XpIp24JzfbvkI47O6dANSj/hbofutB8J3qu8JgktKEtoqKOigAf8AJ8zXuKJCORMqpYEbgqMwI8wQD8qKuaitWHaUUncqD+Yooha5q5juWGuKj2kyWlcG4NLju12EBLoq6WW3P1h1gGHx/N1xma074Y2mUZi6EpZOS6zW7qtcnUoqDPkJLyAYp5fCIXzlQXy5Z65ZDR+YBrYUGug1384r0dPqdLDGI7LmPHbnb0+/64TtmfEgXecnsI4RbNnJaulMN2RlCmF+khmIcBVLE/UggEZgak+XOa7t51R8jA3blslQswLC3kaUu3U3F1SAx3Scp0psKA7gbR8vD0rV9DTMrZBmUMFMfCHjNHrlH5VrLqtHLGY+nvXPqds+bdUTxflLCYpHS9h7bBzLHKA2aIzBh3g3nM1LUV5zahOcvYbesZrmCJv2t+zMdso8thc+UHyNVgysjQQVZTqNQykfqDX2VNLPN/s8wnEgTdTLeiBeSBcHhPRx5MD5RvUpKfM+F4nAysJXXpM6dRMfNYO+9e4ngit3rLa5oBHwlonumBr1ywG+7THzj7KsXw+Xy9vhxr2tsHuj/uJqU9dR50oYfEshzKYPoCCPAgghh5EEVEMfB/aBfw5FvFq11NIf/MA2kHa5/Fr94VYODx6XVDI0giYIKsAfFTBH7HoSKrhOLWMQMl5FtNG4k2mMbxq1snxWR5IKkcHjsTg4y++sESEYgnL42rgkMPzFSb8FP1eOgIgiR51G8H5is4oe7aHHxW2EOvqOo8xIqTqojLnCyjB7JhlIIHgRqIP9aZuH+0FdExNtlbqVEqfVdx8pqMrVfwyuIYT+49DQTi8R4ZqQYE7e+n8ute3uesLZQLYRn8hKjzJLa7+RpKxfCGXVe8P1Hy61y4fCM5hR8+g9TQbuOcTfFvnu+igbKPAVw2OW2vQGA7MGVYyGXztkaqeuhy+INMGE4Qq6t3m/QfL+td9BxcO4RbsA5Acx1Z2JZ3J3LMdT6beVdta7t8L6+FcpuNc0G36D1NFbr2LA21/auR7pZXJ/07n/ALTXXbwoXUmY1k6AR18vU1J8B5Su4lixXJh2Jl2kF0bfsxEmRpmMDWRmiKotDB/4afhX9hXtZokAAbDSiojw15XprytNCitWKxaWkL3HCIN2YwB0FJnFueXeVw4Ntf8AUYd8/hQju+ryfuioGni/HLWGWbjd4zlQau8Ce6v8zAHUikjjPNN/EaI7WLfhbIFxh959Y9EiJ+I6VC3boWXdtTqzMSWY+ZOp8h+VLnHuYLoAFhYQ/Hdy53tidStrTN4zr6ConJgx/NH0YL2uMvKTGUG9eZm6SFzEn1iKn+XfaK2VRdIv2ztcXL2keJAhLkfdynTQOao5MIj30Tt+2xF4iMQzsLdudQVC+8ZxGgMGYGQ6VIcDtEDNhjduLJDvasXciBZg3LQUqQwG6urDqBvRqY7dn07gcfbvpntsHU6adD1VgdVI6qQCOopC519jOGxYa5hx9HxGp7o93cMbFJAUk9VjzBpD5f55IghzZuHuBlYZSeignQ+SXFI8Ad6tbgHPS3e5fhG+2NFb1UklPzYeY2qo+beL8BvYVit1CsGDodD4EGCp8iBPSRrWrA8TezoplSZKHVW+XQ+Yg+dfV3G+XLGMSLqA6QHEZgD4HUEfdIKnwNUvzp7GrtjNcw4z2wGYxAAVQWOZSZUwPq5gegWYolE23etYgje1eBGXvQwP3LkAfJo8pNTvD+bL1ju4lTdtjTtVHfX8a9fUfrSVjME9pslxCreB6jxHQjzFdGD4y6AKe+gEAEnu6z3T09NR5VEW1gscl5A9tw6HqD+h8D5HWtOL4xatOttn945ACKCza9SqgkDzNKPKvCfpdxnw95rDADtCvxEawCux697pE76Fs4bwW3hiVCntG1Z3OZ7nmX+t6DbwFB3TrFe14WA61zXcbG350HQ9wDc1yXMWTooP8/8AihMOz6sSB57/APHz/KuqxZ7wt20L3G1CKJZuknwGvxMQB1Iqq57eD6ufl/U9f73qQ4bw+5fbJYt5suhPw208meCAdR3VBbXamThHIZbvYptP9JCfydxBb8KwOksKcMPh1tqFRVRAICqAAB4ADQUEBwbkm1aIe8e2ugyJEW0P3Ukgn7zSfCNqY6KKqtlFFFZZYGlbjfPCW2a3YAu3UOViTFu2SoaCRq5AK91dNYLKaXeceJtiL17DvcKIjhVUSLbyin3kanViNZUeGk1BK/ZQjoEEDKVEIfwxpHp6mKq27sXjbl5895y7AaEwFXyRRovqBJ6k1FYji42tjMfHoP6/t51IQCPEEfIg1yNw8D4NPL/moiO+jlzmuNJ8Og/p8qnsDyh2trtXYWrcSDEk+cSP1rRgeC3Lp0EL1Y7f8042sSjWRZuErC5Q0aaAgGBP7VVV0/BcNdZ1w2Nv4e6+ucSi3CASDcVYk6t3t99dYpb5qs38MuHXFpeFnD20S0th4w15lze8D/5TEZS3dLMZgqIizsHyzYS4rm/bkEkwHk+QEnL4aitnN91bljIkhJEgjQmfsnTxmRrNRHzvxji74m52jhQYAAUdBoJJJZzGmZ2Zj1JipHgXOV7DQpPaWx9UnVfwtuPTUVNcZ5IUybXu28NezPp1U/mPSk7G8PuWWy3EKnpOx8wdiPMUF3cn+0iQOxuSBq1pgJ89J8/iU77ztVm8D5stYnu/Bc+yTIb8Ldd9iA3lXx9buFSCpII2IMEehphtc64hlVGulO8JuqO/AM6xEwYOkHSqtvo7mf2bYbFqYVUbeAO4TETA1U+akfOqT5r9l+KwZnsybfQyGBPgGAHlAYKx6AxVmcD9p9x++Sl+0x+oApXyU7aad19fvDq/cP4rZxaHIQwK95GGoDSIZT0METqDBgmivnDkElbl7dWXs/EFSC/zBqd47xu8xyF+7MwFUaiIMgTPnVmcb9myEm5hcqOYlG+AgbAMAWXrpqPACkDjPJWODT9EuETuuR/D7LE0Rq4fimuWwXYsR4kmPzroY/uPPqKlOX+QMYwyvaFkdWuMp/JUJJ9Dl9asLgXKFjCw0dpd/wBRhqPwDZB6a+JNFK/COT79+GuTh7Wh1A7Zh5KdLf8AFJ+6KduFcEs4Zctm2Fn4juznxZjqx9TXdRQFFFFVRRRRQbKKKKywp3mn/wCuxP8A5f8A+duuOzjCBlYB7Z3RtRHl4fKrH5h5ItYljcUm1eJksBKvpHfWQDoBqCDoNSNKr7i3Ar+FIF5QAdnUlkJlhlzFRBgKYOve8jVaephM2uHbXc2n3k7wSe9+YPiRtWoY85srW2U9dG/9Pdk+PTTXauYGut+IF1KuAWghLhHetkiJ01YeUgmN6kxY7MLjCveRv78CKkrOOVz3jkY/7f8Aj5/nSy7smtwSNhetj/3rr/OPBa6reJ0BJBU6h11UjxPh+o8+lGTT9CbxEep/pWxuGoykMMwP96UtK0wJ06a6f0rswdy4gJBIg7MCEb0J39R8iaJM00cS5ZZZNvvr9n6w/rSfxXCW2BQoHHVSNAdtDup9NaceO8wXDZi2pUmczDosdOonx6UmUaJnEOVdzYM/9tiMw/CdA3oYPrS9ctlSQwII0IIgj1FWjcshtxXbc9mt7EW891ECQId2yXFHSNCY8iCPIb0RVPD+J3LDZrTlT1jYjwIOh+dP3LntFUsvaHsbo2cTln13Q/p4mNKgOZfZ5icGO0AF6xE9pb1C/jG6+u3nSuu/jQfUnAfaCTC34ZTGV1HegjdgO6480AOvwnenXDYpLi5kYMp6gyPT18q+V+D8wqqqtgFbhZj2PfdXLGERAZKxAE5ge9JL/CHnl/nNrd0DvWb8D3b6Z16Ffq3VPQ66aiJmq0vSilbg3Pdq4IvEW2G7bW99JkynzkfeNNINUFFFFFFFFFAUUUUGyiiissMDWF6yrqVZQykQQQCCD0IOhFJvNeNxy37y4cXOzNu3lZUns2TPdcjQ5s4Xs41gsu01q4lzJxDscRlw5RhcvIjLZvuwAt3SndHxMWW2BcWUGcSOlejj0GeWOMxljv68cfPt7XO+GfG/Z0DLYVgh623JybfUOpT0MjwC70oY7g96zl7W01stEBipBJ+qHUlSd+7IOm0a05HmPGWwy/R3dszlCbV0yBfxSmSNB3Ew+UaSLmkg6d/CcZib1xrWKs2zaZbgJFp1UlDZic7MCGF5gB/2WOskLjPo88ImZmNvXn2WMla2rxU6GOhHQ+RHWhbSyWtt2Nw6kb23PmOh85B+90p7437Pg0thyAf9NyY9EbUr6NmGwGUUkYvAvaYq6MrDWGEGJifAjzBI86+JprXEFGCuOxcxvJtP+E6AE/In71di4nZWBU9BuD6HY+mh8q41u6FSAyHdSAQZEfL5ViEyrCENb0m1cjQbnIf5NOwiKJTsxtkuhVTBPj4eFL1/DshhhH8/Sp9Q6qGAMEZslw94DyaSNPAk+or23eS6I0OxKmJE+I6VEcXKeKt28Xba7GTUSdlJEAnyn96dOcOD3MQq5MzrM93UAxoYmCN9Z/Pok4vgvW2f4T/I/wBa5bHE79nupduJHQMwA+U0Dvyry1ctZg+ZR5iJJEREmRG/qKROasNZt4p+wW2ozKXhQ9i66knK9s6FdpyxqJ70CtuI41fuCHv3GHgXYj969wvCWfU91fPc+g/rQKHGOW7N1i2HS5h7hLsLZzXrL6gqlm4iZ1Ord26ogLJcTUrwTka66zi3/hBDXAs5svaGcgzFiQmpzHXWnHCYFLQOQRO56mPE1y4rjSqYUZvPp/z67etB3Ii20AGiqI1JOgEak6n51YHIOK7TBIZlVa4i+SJcZVHoAAB5AVUVxrl3VjA38vkP51ansx/+3p/5L3/5WqrBqoooqtCiiigKKKKDZRRRWWC1xvjd63duLbCZbZwYOYGSMRfa25GuugUDaCSdYApfxPPN9O2Ge0GS5cglQUAUXzbskhwe0c2gIMEToDmEPv0Zc5fKM5AUt1KqSQD6FmPzNbIr0NPqdLCKnTieP8j39ZTtmfEicU51u2zeAdFde1AtG2CbYt3MivcY3RGZe+MyhSHUZhqakOV+Z7mIdFcqwP0gFlCf5RsMhlLjoZW8QcrESBsQRTWRXPfW2h7V8qlVK5zplUkEiekkL6wKuXU6M4dv04ifP7beB2zfLormx/DLd9ct1A43E7qfFTup8xBpN4l7TbTYj6LYuot06EsJI/ConX7rd7xUb1KcJ5xBB7fRQWAuaaqDAZ0HeSRGsRvsInz20Jxv2fuktYPaLqcpjtB6bK/6H8RpSuWypIIIIMEEEEHeCDqD5HWrtt3AwBUggiQQZBHiD1qP4xy7ZxQ94neiA6wHHlMajyII8qoquzxAqMrd5Y2P7+f/ABvW9MGGBaw4HU2z8MnoBuNZ1Gm29aOL8Lu4Vyt5Cq5iFc/A65iFIaSJKxKkgzOkVyI8QQdehH8jUod4v65WBR/A9fwnZv38hXmIwq3BDCfPqKzTia3BlvrmH2hv8wIB/T51qxoNhO0Di5ZkCZ7wJ0CydST4Nr6ColNeG4YiEGJ8zuPQRFbcVjVt7nXw6mlfj3GbrWbkN2fccgKST3RM5gBHSu+xhJ7zGZ1/Px8aDK/i3vaDRf0+Z6+lZWsIF1Op8TsK2W2LuLdpDcuHZEEnT02A/TrFOnAfZoWh8a3mLKHQafXYak+Snp8RGlVSpwzh17FsUw6Zo0ZzpbT8TRv5AE+Rq2OWOCfQ8Nbs5sxWSxGxZmLNHlJgeQqQw+GW2oRFCIogKoAAHkBWyqCiiiiiiiigKKKKDZRRRWWGBryovjfMlrClEY5rtyeztiAzxvqxCqPNiB6nSljH427iD75+7MizaLC1p/qPAe9107ieTb1WrS/G+drVnu2ouudo1X5Rq0eWg6stJmP4ldxDZrrz1A0hfToB6fMtXJbuI9y4HAzSCSoAYLmYDQQGHdMDQ6bxWeLtlLZZWIErLqdUBcZmMiQQJ3HmDpNCrmiXxnk6xbZnQWge7mt3GIWJDaQc9vNETqNTGSjgPMGKwve7NmRVbMCUzost/hvMXlyhRruxhZ1hp4qr2rZa0VS2MsFcpLlhmLfEGcnWIImDqZqNwvDfpantAF7pLPDAEgqVZtRv3ie9mXIveGxRT6p6b/v6cTPd7bfn+0ZeWOdFfvYe6F176R3ZOh7S19U6fEmWY+tqDYeB4+rkLcHZO3wyQUuT/puNG9DDeUa1QvAuSLVm6Lxa6OqpquUyRBPxMDGxjcDvU62OKMjC0SDZeA6MJWCYOnpP9KPkWwyg6Gkfjfs51LYVgNybTkka69x9SvXQyPAqKksBxI2tLZN62RogYE24AjI7RI3lSSRIiBpUxgON27rFNUugSbbiHjbMBs6/eUkec0VUWJwly0cty09tvBlIE+Ab4W/hJrjxaAoZAMCfQ5l1/U/nV08Y4HZxaBLyZgDmUyQyNtmVhBUxI0Oux0pF4j7ML5bLavqbTH4mGW4gmYMAq+3xAL6dQFa43vAWxu5APks6n5/CPEt6098v8gYjEhTeJw9nTT/NcR0B0Uebf7TvTvy1yNh8EAVXPd63G3nxUdPXU+ZpholI/g3ALGETLZthQdzuzR1Zjqf5dIqQooqtCiiigKKKKAooooCiiig2UUUVlhQ/tH4+9vi2IRgHtgWQAd1BsoSB82YwftHxqOxapj8OLfaFlVlYBy0oQCNSO8NCRrmHhG9Ze2DCsnFbrsrBbi2ihI0bLaRTlPWCDPhFKFq8yMGUlWGxBIIoprN6LyEns71tBblcrKVn4Ssw42+sG0+LSp3DccCkSSjnSRJXWe7MAjbZgvzpNwnHFK5LyAiTDARlnUkAayTJPQk6iu5AQuZD2iQD94SfDrrI/pQOSJblo92zSxCs4txG+QNpO0gEbaDeufiNsJHaozCJGZlKb6EB3Cn1A2MT0pabEs4LLcaQImTmUeB10H6a1lb4jbdQjgCXDTrGaMssoIBiT3hB1JObQUbjUyrtuaSPEeabVtZhnJ6DbadW269JqK4Hxd7jMz6y4gbZdtAfAeBmo/8A6cbzMolVRiGdwQvdJU5SYJ9DBHWpvg3D7T3Gs94pZRWKyytdd+/PSVCm3EaajpuXS051MoxjmUu97MfdsSNJgxB8xP6/nFMGBxXZ2QmJtFrQJIuqTmRpncEMpE/EpkCky/aysgNm2ilQ8LbQESJGQi2W0Ok5lJiQBsJbCcbbC2e0dg1rPl7wlpz5FKtBLKfDXqZuaGtx2zys6XdE/Tm63natlhcP4tctqCGOKsfaEdso8xAF2P4X8nNTuCx9u8ua24YAwY3VhurDdWHUGCKqfFcYe1NzDqQQV7RpIEeBtgMWOmshQJmd4n7HFla4HuOLF/u2xctn4yRmAYMuoAnu3FjvZliQ1SdnKLq1gUVE8F4s9xjaugdoq5gyhgrrOWcraoZ+rLaEGdalqKKKKKKKKKKAooooCiiigKKKKDZRRRWWHFxPhlrEW2tXra3LbbqwkeR8iOhGoqucd7CLDO7W8XfRcsW0IVwhknUmC69IkH7xp34tzF2GItWjaYi4VGcsqrLPkyqW0ZhoSsgwRGY6Vpw/PGFuCVa5GQvrZuiRkW5pK6kowYAbjWvpjpdXLGMoxmYny3LhQvNHJGK4effW5tTC3k1tt4Sd0J8GjyLRNQ1jEMhlWIPlX0lgOaLOLu9iqZ7b22OY/CyhbRIKkTr2sEH7JpS5s9i1q7NzBMLFzfsmnsW/DALW/lK/dFc9TSz0prOKlY34VbY4orsM/ceR3xtEdRIjXqPyqb4dxlbYVbiJlYd10C6idzGjfLXyNLPGOC3sJd7LEW2t3NwDswmMykaMPMH1itFjFMkwdDEg6gx5H99x0NchbHC7a34vtlZjoNQRK6Z46OYnXUb6EkUic2YprWPu5SVINtlI7pHul1BG4ktoZB10rr4PjUJnD3GtXY1U65gB1B0cfr5CtfNue9ct3HFq3bFsLdchiSQSSbcGG7ugQkHcNAiKXMbwj7/NGJIzZrNzKAMz2kLqBJ1HgDOo09JqOxXGL+JYXHfOBoqAruIP+GuoBI00noTtMUXZ37pIUN3TtGuh0k5usCT4TvTRynxGxhS737ee6ADbCKsXNTOZivdykLO85vgJFR0y1c8oqZlYtzgPagmVAKk5jEQNw07jedCPMb0t47mnDYWRh1F+9EBzItWx9lcpBK/ct5ViJZ9aXeP83X8ZIdstqQezWcumxYnVz5sT5AbVG8P4ddxFwW7NtrlxtlUSfXwA8zAHU0clr+xzi93E4jEPecsezUAbKgzaKijuqB4AVa1I/sy5Efh6NcvN766oDIIK2wGJHeHxGMs9AZ30NPFVqBRRRVUUUUUBRRRQFFFFAUUUUGyiiissFfmfG4O1ettfRmu9zKFJAMOz2w/eVGhkdlDzBUka1x3Bw8K9vsWISLaqBcm4VC4SLXeliptqk6QVzT9apfi/LK4i6XNxlDW1Q5QuY5TcjVgVjLevAgqfiBBBFal5MsicrXBqDbgr7g9obp7OVO7kk580zG2letp62jjhjHflE+kz8+T40zU+Tg4fjMFh71tUsXbdwqolludzt7nZKrBmnvPZAkAjQGYM0zYHGretrcScrCRIgjoQR0IMgjxFL1r2eYdWtlWcBAgiLWuS698EHs81vv3G0tlBECABU5wjh/YWVtzmIzFiBAZnYuxA6Asx0rl1WWjlF4ZTlPr5b/PktY34ji3BrOKtG1ftrctno3Q9CCNVI8QQaqPm32LXLU3MExupqexcgXFHgjHS56NB82NXRRXntPky9ZZGKurK6mCrAhlPgQdQfWp3g3H7hbs7hDqZkuMxACk6j640Oh18xV0+0XkccRw5Ftba4pSuS4wg5QZKZgCQDruCPLrVF/8AR7+ExXY4i0yXMtyJGjDs3GZehHmCR6HSiI+8yT7tYXxIGdvEtGgkyco0ExrEnSBqoHgQOpMsPz1NMvKfs+xXEYNoBLOs3nBCj8A3uH07umrCrp5R9nGF4dDIpuX4jtrkFxpBy9EHpr4k0Faco+x+/iYuYqcPZ0OXTtnHkDIt/wAQn7vWrh4Dy3h8FbyYe0qDSTu7x1djqx9ak6KKKKKKqiiiigKKKKAooooCiiigKKKKDZRRRWWHkURRRQEURRRQEURRRQEVzY7htq8ALtpLgBkB1DAHxE0UUHSqAaAaCiKKKAiiKKKAiiKKKAiiKKKAiiKKKAiiKKKAiiKKKAiiKKKD2iiig//Z"/>
          <p:cNvSpPr>
            <a:spLocks noChangeAspect="1" noChangeArrowheads="1"/>
          </p:cNvSpPr>
          <p:nvPr/>
        </p:nvSpPr>
        <p:spPr bwMode="auto">
          <a:xfrm>
            <a:off x="9837738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1" name="AutoShape 16" descr="data:image/jpeg;base64,/9j/4AAQSkZJRgABAQAAAQABAAD/2wCEAAkGBhQRERUUExIWFRIWFhYXGRgYGBgcGBUYFxYXFRkZGhweHyYeGiAjHBcVHy8hIycpLSwsFyEyNTAqNSYrLCkBCQoKDgwOGA8PGikcHBwpKiwsKSkpKSwtKik1LS8pKSkpLC41KiwpKikuNSkpNSktNSksKSksKTA1LSwsKiopKv/AABEIAQMAwgMBIgACEQEDEQH/xAAcAAACAgMBAQAAAAAAAAAAAAAABgUHAgMEAQj/xABFEAACAQIEAwUECAQFAwIHAAABAhEAAwQSITEFBkETIlFhcQcjMoEUQlJicpGhsYLB0fAzQ1OS4RVjc6KyJCU0NbPCw//EABkBAQEBAQEBAAAAAAAAAAAAAAABAgMFBP/EACgRAQACAQMCBQUBAQAAAAAAAAABEQIDITEEEkFRYXHwE4GRocGxIv/aAAwDAQACEQMRAD8AvGiiigKKKKAooooCiiigKKKKAooooCiiighuZLiBbea+bJDEggEycjIMwH1VZ1bXSVE71wpi+xuzdx5IUsChQAR5kDcCWnwDHZTE9juG27wAuIGAMif71G2h00FasTwOxcbM9pGbeSJ6qf3RPyoIAEjsl+nsqvsezbvlWKtmd5CMWIBUkd4wBrXr2r+VM3EQJW62ZbYKQFZcxYd0KCwPe0mANhU9/wBDsZFTskyKGVRGgDfEPn18a8/6FYyKgtgKgYKBIADGTEHxgjwIBEECgh8QnaBFTiKC6naqWlSc7FWHcDhZUKVgg6ExFardt3bOvFFaQYC5CDlF0SAG1jvbD6nlpMPyzhyQeyXuggASAAcvQGNMix4FQRBArbheA2LRlLSqSuQnxXw/voAOgoILE22ezkbiKLdW413NKgi3lYKGWRtnR9RAMDwNb2dx3f8AqNvWd+zmGEIInyOoImPE12vylhirDs4LRLBnz6AgQ05hAJGh2NF3lHCsQTZG/QmCJJykTBWTOXbQeFBGXLF5WyjiIAKFgxtggZ2At6mV174HenTQHWOjC2nsYj3uPUiGuNbcBSVIyggloABUnujTyBqVfglkhQbYIVVQDWMq/CInWNRr0YjYmfcRwezcMvbDMABJmQASRrMyCSQdwdaDsmitJwS/e+TuB+U6UUG0tRmrw15VaplmozVjRQplmozVjUHxnm21YlV97dGmRTop++2y9NNW12oJy5eCgliAAJJOgAG5J6Us8Q5/tqYsobp+1OW38iZZvUKR50p8U4tdxJ960rMhBpbUjYx9Y+bE+UbVyE1EMJ58xM/BZjwyv+U5/wBY+VS3DufrbEC8nYn7U5rc+ZgFfVgB51T/AB7n+zh5W3724Og+Eep/pXHwXnyVV8Va7NXYqt0SVkQSCNSujLqND4aGiPpJLoIBBBBEgjYg9RWWaqu4LzE1sB7Tgo2ukNbedzAIE/eUgzvm2p34TzPbvQp7lw6BSZDH7jaT17pAbScsVVTWajNWNFFplmozVjRQplmozVjRQplmozVwYzjNu04RycxUvorNpnS2NgTLNcUARrB8DWleZMOYi5uAR3HiGzEGcsAEKza/VBbbWhslc1GaojE8yWreY3MyKpIzGIbK623IgkwpZZkDTUSAa7MDju1DdxkysV72TUroYys36xQ2deajNWNFCmyiiioywNeV6a0YzGpZQvcdUQbliAPT18q003VwcW45awwm43eI7qDV29F8PMwB1IpX4vzw7yuHGRf9Rh3z+FCIX1eT90UssSSWJLMd2Yks3qTqalpaX4tzVexEgE2bX2VPfYffcfskDfVhUOqgCAIA6DYVjevKgliAP39BuflUXe4i9zS2Mq/a6n+nyn1qI6+IcTW0Ni79EWMxPQa6Anw38qq3mDnC/iXKOWs2phkUGYnXNJBYjw0FWCMCsa6k9aieLctreEMuY6AMPjA8AdfyII8AN6LRUPCcLZt9ub30pc2Vba+7MxI7UE5wN9EBBj4hW7srAS3iL9wW+2DBbNjDK6qltshDs122VLR9Us+UySMwnmx3LWJwTC6EJUaybcgDYh0cFSI3+JYME9K38C5kRsVZOJSyLFsXSlvsgLIuvaIR7iKJcdotosTJhY2AFG8s72iKb+HcYW1fjC3BbLFAFlmw90tMk54a0dUHWCGgxpTvw7mxS/Y4hfo9/Yq5BtvsYDfC247p9NaWhxTE5e34jxG4tl4K4ey6O99ZAhbIPY2rcA95xGmiNSfxniovO3Z2+xs5sy2gzMqkgAtr1MCYCjQQAAADm+j+E813LMK3fTbKxOn4WgsPRpHmopy4bxi3fHcbvASVOjAeMdR94Sp6E18pcv8APV/DQrHtbQ+qx1H4W3HpqPKrM5f5rs4mDZuQ41ynu3EMakQZHhmU+U1Vtd1FJ3COdCIW8Mw+0AM48yBo/wDCAfBW3pswuLS6oZGDKeo/UHwI8DqKK20UVjduhQWYgKBJJMADxJO1VWq9gLbsHa2pdYAYgZgAwcAHf4lU+org4guEw6ZrqoimFAiS2VWQKqiSxCswgDYmlzjftKXRcIM5b4brAlW8eyQQ1yB9Y5UEgywqvuYONtbAu4gvcuPKgZlzsNyHfRUQEju2wFBPUTUmaT2XDwu5hMTme2FZpJYMDmUmQ3dbaZMxoT41LWbCoIUACZ08fGvmvg/tHvWbnvLai3Iy9kQpt5lBGUho2InUHWJ6VcPLntDS8IZg4BgsvxL5Mo39QAT0U71IyiTeOTtRWvD4lbihkYMp6j+9/KtlaVsooorLBd5m5o+jEW0UPdIzamFQTALRqZIMAROU6ikXG4t7z9pdYu/QnZR4Iuy/LU9Sal+aratjri58tzLagdCCrDbY7HQQaROZOafopa2qZ7ilQx17K3ImWIGYxoSoE670VPjr+nn/AEoqH4Hh8/v2xJvs0xkJWyo+yqAxp4tr6VMURF4jhxzFmJf16Dwj+xQq9APQCpSt/D8ULTZgimd9NfkelVbZcL5Ve4R2ndB6fW+fh+/pTRctW8IoFu0Mx02H/qO59P2rkw/F10ZT6r1iu7E27eIt5Q2U9DsUI1Bga6EA6VBXmJ5zuO5m0mU6kRof10PnA8qjuPeyxMWDcw6m1dOuWO4xMNvsNz4dN6fn5QcsSbltmmcxtwxPiSP61MYe3bw9vKWB018W8dDrqZ3oj5X4vwK9hXyXrZU/ofn/AC3qPq+Oc8Gt64IUZSsZTqCMxMHofQ6VWfF+TIk2tD9ljvr0MafMxpuKBTrO1dKkMpKsDIIMEHxBG1e4jDtbYq6lWG4Na6B65f8AaUywmKGddB2g+IfiGzeuh9asng3MYjtrF4EEfEpG3gwIO3gw06RXz5XXw3it3DvntXCjeWx8iNiPWg+pOVvaXhsX2qm7bVrRQEzCtnBIKztGVp1IGmute+0PhL4m1bCi41pc7N2Yz6wuQ5B3nHx/D4j1qmOU+frA7txEwzkzntjKjE9TGqn8x5irL4PzC9mMjDIdcu9th5AfDP2k9Sr1VssnFEL70C7akgXUkwysVMwJDAiOhnbNWdy0l9RbIXEW3EgGMx1AgbBjroNG3jMdKsP/AOGx2s9jiG0O0XDERr3bogeTgfZmk/j/ACQ1hzdWLTwRnHesvP1Wn/DnwIjWFNcY0ccZuNvT+tzqTMVKAflXCNbYJay7g5CwcHfKQx8vhYR+9IeGxly3chCyOpChQGkHUt06D6kSc22kVYr4vI2XEobN3YXB8DfxEQBP1WlZ0ljWrHcdFslc4Zx9gHMZ8zKJ56sfKrUztwlxG/Lv5a5lxNlc10ZHgEAfE6gb3EPdAHixESYydbC5L53t8RW6E+KyVVyplCWBIynr8J8R4Ft6qjgvLWK4o0W/dYfN37kHICPPe6+vUwPu6VbXJnIuH4XaZLGYl8pd3aS5UQDGw3OgHWusMwZqKKKiKo5+H/zC5/4rP/7/ANDVS3uOlL91bi50F25BEB177bH6wno0+RWvo/mrlRcYAwbs7yghWiQQdcrjQkTqCDIJPiQfn/nXkDE4S47usq7O0jYyxPdP1t9tG+7VVowalSb2Eu5ToWA+E/8Alt9PDNt4E0x8L50UkJiVFm5sG/yn9G+r6N+dVxZvNbYMpKup0I0INTGH42lwZb6gT9dV7p/Gg29U8PhJ1qItSiq/wOKv4QA2GFywZi2zZkPj2bj4T5dJ1FMWC5ysXBqeyZRLrcKqV8xJ74/DJ8qkzSxFp8Guqzjuja+dcGHxC3FDoyuh2ZSCD4iR1HhuK2VUTKXpEhtPWs0tE7CahrV4qZUkHyrN8Y53dvzNBI8R5f7UAhocCNfhPX1HrSxjuHMhy3Fjw8D6GpvC8UdOuYeB/vSpG9xiy1pjc2AkqRM+nj/e1FtWvFeXkurBXMNY8VnqP3/cGkniPKVxGIt+8Hhpn9Ms94+Q18hVhY7GB2OQFUnRZkx5nrXDdsBt6Iq4iK8p/wCKcHW6PeLmMaXF+MevRv4vkRSrxLl65all95bH1lB7v413X9vAmgiqmeA8138Ie42a3OtttVPp1U+Y/WoaiguTlznezioUHs7pj3bR3jv3Ts0fn5VYHCubnTu3PeJtDHvD0Zj3vR/942r5cBqw+XuNYuxY7S7F6woWRJ7S2rDMpzxkkjZGbMegoLjxfK1jEq74Qp3oz2LkhJy5QQILWGiACBlIGi65qjeUPY3bsqr4wrduRrbSRaB6zoC+s6aLqdDvUFwHma3eh7F3vL0krct66yJka79D1mnvg/Ok92+P41Bn5qN/Vf8AaBrVU1W7YUAKAABAAEAAdAOlZVjavK4DKwZTsQQQfQisqrTZRRRWWGBrXfsLcUo6hlYEEHYg7g1EYjjot4x7NxwoNmy1pTu9xrmIVwukkwtrTXceNQGE9oN65bZ/o6AIlxmlniF7HKR3dvfd7rFtoE6D7sOi1s4vGPL98c/j3O+IQ3OfsbS9NzDzm+zIz/ws2jjycz4N0qmONcuXsKzB1MKYJgiD4MDqp238RqZr6O4TzldvYi1aNgZH7ebisYm1ev2pUEAke5WdNO1XbTNOcY4FZxSBbqzE5SCQyzoYI+UjYxqDXDW0M9HLtz5+QRMTw+SsFxF7JJRoB3U6q34lOh9dx0IqSxGPw962e0XK4Hw6kH8D6lfwt/uban/nP2MvbzXLHeXfug6dZdANPxJI8VWqsxuBe02VxB3BkEMPEEaEVwHVhXxGCY3MNcJtzqN1bydDofmJ8PGnTl/2hWb8Jeixd0Gp92x8mPwejafepAwuKNsypjxjr66ajyroexavjWLb6SR8P5bj11HpQXFH9+tbVsGSIIIAPwtlPX4oyzt1/Kqj4ZzFiuHwv+JY+wxJUAmZUj4PkYJOoNWBwHm6xjBltuVuf6TkBv4ej/LXyFBL0UUUEJxmyikZRDGSY2j0/vao6mDHcNFzWYb9PyqExGEa2YYfPofnQaq7+G8oX8SQ1pCo6OdF8PU/Kt3K+AW9iraPGWSSD9bKJy/OP3qzuKXDbtdzugdQNgBrAE/2KCnuYPY/c1PcS79wHI2h3WAAdvh/2mq04pwa7hmy3UK+B6H0P8tx1q4eJYfEtdJVy6EkyHEEHaO90218KnsPy2MXay3QH7qhjoZI1MEiGA8DOu0UFDcS5ZxWGtpcv4e7at3Jys6FQSJ012OhMGCRrtrWjBcWu2oyOwiYgkEBoD5SNUzAQSpBI0OlWdxTgL8NuAoLV60ZQWb6qwCBi5W01wMbRlicrZklpJYmKW8XyjhsQpOGvdjfGXPhsQfeFngKtoLbBcsx0RFbQiWExQR+Bxtu863DdXDXU0GU3AAiqWzZyLjXGJLaMw2CiQQqsXBuf2VUGLQ5WBK3lRgCAxSSsAESCJX0iZpHxXAMRavdi9i4t6SAhUy0SJX7Q0OokedOfBvZ49zK+NuMYUAWwxLALAUM2sAARlXp1G1BY/BeYinvLF0Mp6ghlb8QG5/XpIp24JzfbvkI47O6dANSj/hbofutB8J3qu8JgktKEtoqKOigAf8AJ8zXuKJCORMqpYEbgqMwI8wQD8qKuaitWHaUUncqD+Yooha5q5juWGuKj2kyWlcG4NLju12EBLoq6WW3P1h1gGHx/N1xma074Y2mUZi6EpZOS6zW7qtcnUoqDPkJLyAYp5fCIXzlQXy5Z65ZDR+YBrYUGug1384r0dPqdLDGI7LmPHbnb0+/64TtmfEgXecnsI4RbNnJaulMN2RlCmF+khmIcBVLE/UggEZgak+XOa7t51R8jA3blslQswLC3kaUu3U3F1SAx3Scp0psKA7gbR8vD0rV9DTMrZBmUMFMfCHjNHrlH5VrLqtHLGY+nvXPqds+bdUTxflLCYpHS9h7bBzLHKA2aIzBh3g3nM1LUV5zahOcvYbesZrmCJv2t+zMdso8thc+UHyNVgysjQQVZTqNQykfqDX2VNLPN/s8wnEgTdTLeiBeSBcHhPRx5MD5RvUpKfM+F4nAysJXXpM6dRMfNYO+9e4ngit3rLa5oBHwlonumBr1ywG+7THzj7KsXw+Xy9vhxr2tsHuj/uJqU9dR50oYfEshzKYPoCCPAgghh5EEVEMfB/aBfw5FvFq11NIf/MA2kHa5/Fr94VYODx6XVDI0giYIKsAfFTBH7HoSKrhOLWMQMl5FtNG4k2mMbxq1snxWR5IKkcHjsTg4y++sESEYgnL42rgkMPzFSb8FP1eOgIgiR51G8H5is4oe7aHHxW2EOvqOo8xIqTqojLnCyjB7JhlIIHgRqIP9aZuH+0FdExNtlbqVEqfVdx8pqMrVfwyuIYT+49DQTi8R4ZqQYE7e+n8ute3uesLZQLYRn8hKjzJLa7+RpKxfCGXVe8P1Hy61y4fCM5hR8+g9TQbuOcTfFvnu+igbKPAVw2OW2vQGA7MGVYyGXztkaqeuhy+INMGE4Qq6t3m/QfL+td9BxcO4RbsA5Acx1Z2JZ3J3LMdT6beVdta7t8L6+FcpuNc0G36D1NFbr2LA21/auR7pZXJ/07n/ALTXXbwoXUmY1k6AR18vU1J8B5Su4lixXJh2Jl2kF0bfsxEmRpmMDWRmiKotDB/4afhX9hXtZokAAbDSiojw15XprytNCitWKxaWkL3HCIN2YwB0FJnFueXeVw4Ntf8AUYd8/hQju+ryfuioGni/HLWGWbjd4zlQau8Ce6v8zAHUikjjPNN/EaI7WLfhbIFxh959Y9EiJ+I6VC3boWXdtTqzMSWY+ZOp8h+VLnHuYLoAFhYQ/Hdy53tidStrTN4zr6ConJgx/NH0YL2uMvKTGUG9eZm6SFzEn1iKn+XfaK2VRdIv2ztcXL2keJAhLkfdynTQOao5MIj30Tt+2xF4iMQzsLdudQVC+8ZxGgMGYGQ6VIcDtEDNhjduLJDvasXciBZg3LQUqQwG6urDqBvRqY7dn07gcfbvpntsHU6adD1VgdVI6qQCOopC519jOGxYa5hx9HxGp7o93cMbFJAUk9VjzBpD5f55IghzZuHuBlYZSeignQ+SXFI8Ad6tbgHPS3e5fhG+2NFb1UklPzYeY2qo+beL8BvYVit1CsGDodD4EGCp8iBPSRrWrA8TezoplSZKHVW+XQ+Yg+dfV3G+XLGMSLqA6QHEZgD4HUEfdIKnwNUvzp7GrtjNcw4z2wGYxAAVQWOZSZUwPq5gegWYolE23etYgje1eBGXvQwP3LkAfJo8pNTvD+bL1ju4lTdtjTtVHfX8a9fUfrSVjME9pslxCreB6jxHQjzFdGD4y6AKe+gEAEnu6z3T09NR5VEW1gscl5A9tw6HqD+h8D5HWtOL4xatOttn945ACKCza9SqgkDzNKPKvCfpdxnw95rDADtCvxEawCux697pE76Fs4bwW3hiVCntG1Z3OZ7nmX+t6DbwFB3TrFe14WA61zXcbG350HQ9wDc1yXMWTooP8/8AihMOz6sSB57/APHz/KuqxZ7wt20L3G1CKJZuknwGvxMQB1Iqq57eD6ufl/U9f73qQ4bw+5fbJYt5suhPw208meCAdR3VBbXamThHIZbvYptP9JCfydxBb8KwOksKcMPh1tqFRVRAICqAAB4ADQUEBwbkm1aIe8e2ugyJEW0P3Ukgn7zSfCNqY6KKqtlFFFZZYGlbjfPCW2a3YAu3UOViTFu2SoaCRq5AK91dNYLKaXeceJtiL17DvcKIjhVUSLbyin3kanViNZUeGk1BK/ZQjoEEDKVEIfwxpHp6mKq27sXjbl5895y7AaEwFXyRRovqBJ6k1FYji42tjMfHoP6/t51IQCPEEfIg1yNw8D4NPL/moiO+jlzmuNJ8Og/p8qnsDyh2trtXYWrcSDEk+cSP1rRgeC3Lp0EL1Y7f8042sSjWRZuErC5Q0aaAgGBP7VVV0/BcNdZ1w2Nv4e6+ucSi3CASDcVYk6t3t99dYpb5qs38MuHXFpeFnD20S0th4w15lze8D/5TEZS3dLMZgqIizsHyzYS4rm/bkEkwHk+QEnL4aitnN91bljIkhJEgjQmfsnTxmRrNRHzvxji74m52jhQYAAUdBoJJJZzGmZ2Zj1JipHgXOV7DQpPaWx9UnVfwtuPTUVNcZ5IUybXu28NezPp1U/mPSk7G8PuWWy3EKnpOx8wdiPMUF3cn+0iQOxuSBq1pgJ89J8/iU77ztVm8D5stYnu/Bc+yTIb8Ldd9iA3lXx9buFSCpII2IMEehphtc64hlVGulO8JuqO/AM6xEwYOkHSqtvo7mf2bYbFqYVUbeAO4TETA1U+akfOqT5r9l+KwZnsybfQyGBPgGAHlAYKx6AxVmcD9p9x++Sl+0x+oApXyU7aad19fvDq/cP4rZxaHIQwK95GGoDSIZT0METqDBgmivnDkElbl7dWXs/EFSC/zBqd47xu8xyF+7MwFUaiIMgTPnVmcb9myEm5hcqOYlG+AgbAMAWXrpqPACkDjPJWODT9EuETuuR/D7LE0Rq4fimuWwXYsR4kmPzroY/uPPqKlOX+QMYwyvaFkdWuMp/JUJJ9Dl9asLgXKFjCw0dpd/wBRhqPwDZB6a+JNFK/COT79+GuTh7Wh1A7Zh5KdLf8AFJ+6KduFcEs4Zctm2Fn4juznxZjqx9TXdRQFFFFVRRRRQbKKKKywp3mn/wCuxP8A5f8A+duuOzjCBlYB7Z3RtRHl4fKrH5h5ItYljcUm1eJksBKvpHfWQDoBqCDoNSNKr7i3Ar+FIF5QAdnUlkJlhlzFRBgKYOve8jVaephM2uHbXc2n3k7wSe9+YPiRtWoY85srW2U9dG/9Pdk+PTTXauYGut+IF1KuAWghLhHetkiJ01YeUgmN6kxY7MLjCveRv78CKkrOOVz3jkY/7f8Aj5/nSy7smtwSNhetj/3rr/OPBa6reJ0BJBU6h11UjxPh+o8+lGTT9CbxEep/pWxuGoykMMwP96UtK0wJ06a6f0rswdy4gJBIg7MCEb0J39R8iaJM00cS5ZZZNvvr9n6w/rSfxXCW2BQoHHVSNAdtDup9NaceO8wXDZi2pUmczDosdOonx6UmUaJnEOVdzYM/9tiMw/CdA3oYPrS9ctlSQwII0IIgj1FWjcshtxXbc9mt7EW891ECQId2yXFHSNCY8iCPIb0RVPD+J3LDZrTlT1jYjwIOh+dP3LntFUsvaHsbo2cTln13Q/p4mNKgOZfZ5icGO0AF6xE9pb1C/jG6+u3nSuu/jQfUnAfaCTC34ZTGV1HegjdgO6480AOvwnenXDYpLi5kYMp6gyPT18q+V+D8wqqqtgFbhZj2PfdXLGERAZKxAE5ge9JL/CHnl/nNrd0DvWb8D3b6Z16Ffq3VPQ66aiJmq0vSilbg3Pdq4IvEW2G7bW99JkynzkfeNNINUFFFFFFFFFAUUUUGyiiissMDWF6yrqVZQykQQQCCD0IOhFJvNeNxy37y4cXOzNu3lZUns2TPdcjQ5s4Xs41gsu01q4lzJxDscRlw5RhcvIjLZvuwAt3SndHxMWW2BcWUGcSOlejj0GeWOMxljv68cfPt7XO+GfG/Z0DLYVgh623JybfUOpT0MjwC70oY7g96zl7W01stEBipBJ+qHUlSd+7IOm0a05HmPGWwy/R3dszlCbV0yBfxSmSNB3Ew+UaSLmkg6d/CcZib1xrWKs2zaZbgJFp1UlDZic7MCGF5gB/2WOskLjPo88ImZmNvXn2WMla2rxU6GOhHQ+RHWhbSyWtt2Nw6kb23PmOh85B+90p7437Pg0thyAf9NyY9EbUr6NmGwGUUkYvAvaYq6MrDWGEGJifAjzBI86+JprXEFGCuOxcxvJtP+E6AE/In71di4nZWBU9BuD6HY+mh8q41u6FSAyHdSAQZEfL5ViEyrCENb0m1cjQbnIf5NOwiKJTsxtkuhVTBPj4eFL1/DshhhH8/Sp9Q6qGAMEZslw94DyaSNPAk+or23eS6I0OxKmJE+I6VEcXKeKt28Xba7GTUSdlJEAnyn96dOcOD3MQq5MzrM93UAxoYmCN9Z/Pok4vgvW2f4T/I/wBa5bHE79nupduJHQMwA+U0Dvyry1ctZg+ZR5iJJEREmRG/qKROasNZt4p+wW2ozKXhQ9i66knK9s6FdpyxqJ70CtuI41fuCHv3GHgXYj969wvCWfU91fPc+g/rQKHGOW7N1i2HS5h7hLsLZzXrL6gqlm4iZ1Ord26ogLJcTUrwTka66zi3/hBDXAs5svaGcgzFiQmpzHXWnHCYFLQOQRO56mPE1y4rjSqYUZvPp/z67etB3Ii20AGiqI1JOgEak6n51YHIOK7TBIZlVa4i+SJcZVHoAAB5AVUVxrl3VjA38vkP51ansx/+3p/5L3/5WqrBqoooqtCiiigKKKKDZRRRWWC1xvjd63duLbCZbZwYOYGSMRfa25GuugUDaCSdYApfxPPN9O2Ge0GS5cglQUAUXzbskhwe0c2gIMEToDmEPv0Zc5fKM5AUt1KqSQD6FmPzNbIr0NPqdLCKnTieP8j39ZTtmfEicU51u2zeAdFde1AtG2CbYt3MivcY3RGZe+MyhSHUZhqakOV+Z7mIdFcqwP0gFlCf5RsMhlLjoZW8QcrESBsQRTWRXPfW2h7V8qlVK5zplUkEiekkL6wKuXU6M4dv04ifP7beB2zfLormx/DLd9ct1A43E7qfFTup8xBpN4l7TbTYj6LYuot06EsJI/ConX7rd7xUb1KcJ5xBB7fRQWAuaaqDAZ0HeSRGsRvsInz20Jxv2fuktYPaLqcpjtB6bK/6H8RpSuWypIIIIMEEEEHeCDqD5HWrtt3AwBUggiQQZBHiD1qP4xy7ZxQ94neiA6wHHlMajyII8qoquzxAqMrd5Y2P7+f/ABvW9MGGBaw4HU2z8MnoBuNZ1Gm29aOL8Lu4Vyt5Cq5iFc/A65iFIaSJKxKkgzOkVyI8QQdehH8jUod4v65WBR/A9fwnZv38hXmIwq3BDCfPqKzTia3BlvrmH2hv8wIB/T51qxoNhO0Di5ZkCZ7wJ0CydST4Nr6ColNeG4YiEGJ8zuPQRFbcVjVt7nXw6mlfj3GbrWbkN2fccgKST3RM5gBHSu+xhJ7zGZ1/Px8aDK/i3vaDRf0+Z6+lZWsIF1Op8TsK2W2LuLdpDcuHZEEnT02A/TrFOnAfZoWh8a3mLKHQafXYak+Snp8RGlVSpwzh17FsUw6Zo0ZzpbT8TRv5AE+Rq2OWOCfQ8Nbs5sxWSxGxZmLNHlJgeQqQw+GW2oRFCIogKoAAHkBWyqCiiiiiiiigKKKKDZRRRWWGBryovjfMlrClEY5rtyeztiAzxvqxCqPNiB6nSljH427iD75+7MizaLC1p/qPAe9107ieTb1WrS/G+drVnu2ouudo1X5Rq0eWg6stJmP4ldxDZrrz1A0hfToB6fMtXJbuI9y4HAzSCSoAYLmYDQQGHdMDQ6bxWeLtlLZZWIErLqdUBcZmMiQQJ3HmDpNCrmiXxnk6xbZnQWge7mt3GIWJDaQc9vNETqNTGSjgPMGKwve7NmRVbMCUzost/hvMXlyhRruxhZ1hp4qr2rZa0VS2MsFcpLlhmLfEGcnWIImDqZqNwvDfpantAF7pLPDAEgqVZtRv3ie9mXIveGxRT6p6b/v6cTPd7bfn+0ZeWOdFfvYe6F176R3ZOh7S19U6fEmWY+tqDYeB4+rkLcHZO3wyQUuT/puNG9DDeUa1QvAuSLVm6Lxa6OqpquUyRBPxMDGxjcDvU62OKMjC0SDZeA6MJWCYOnpP9KPkWwyg6Gkfjfs51LYVgNybTkka69x9SvXQyPAqKksBxI2tLZN62RogYE24AjI7RI3lSSRIiBpUxgON27rFNUugSbbiHjbMBs6/eUkec0VUWJwly0cty09tvBlIE+Ab4W/hJrjxaAoZAMCfQ5l1/U/nV08Y4HZxaBLyZgDmUyQyNtmVhBUxI0Oux0pF4j7ML5bLavqbTH4mGW4gmYMAq+3xAL6dQFa43vAWxu5APks6n5/CPEt6098v8gYjEhTeJw9nTT/NcR0B0Uebf7TvTvy1yNh8EAVXPd63G3nxUdPXU+ZpholI/g3ALGETLZthQdzuzR1Zjqf5dIqQooqtCiiigKKKKAooooCiiig2UUUVlhQ/tH4+9vi2IRgHtgWQAd1BsoSB82YwftHxqOxapj8OLfaFlVlYBy0oQCNSO8NCRrmHhG9Ze2DCsnFbrsrBbi2ihI0bLaRTlPWCDPhFKFq8yMGUlWGxBIIoprN6LyEns71tBblcrKVn4Ssw42+sG0+LSp3DccCkSSjnSRJXWe7MAjbZgvzpNwnHFK5LyAiTDARlnUkAayTJPQk6iu5AQuZD2iQD94SfDrrI/pQOSJblo92zSxCs4txG+QNpO0gEbaDeufiNsJHaozCJGZlKb6EB3Cn1A2MT0pabEs4LLcaQImTmUeB10H6a1lb4jbdQjgCXDTrGaMssoIBiT3hB1JObQUbjUyrtuaSPEeabVtZhnJ6DbadW269JqK4Hxd7jMz6y4gbZdtAfAeBmo/8A6cbzMolVRiGdwQvdJU5SYJ9DBHWpvg3D7T3Gs94pZRWKyytdd+/PSVCm3EaajpuXS051MoxjmUu97MfdsSNJgxB8xP6/nFMGBxXZ2QmJtFrQJIuqTmRpncEMpE/EpkCky/aysgNm2ilQ8LbQESJGQi2W0Ok5lJiQBsJbCcbbC2e0dg1rPl7wlpz5FKtBLKfDXqZuaGtx2zys6XdE/Tm63natlhcP4tctqCGOKsfaEdso8xAF2P4X8nNTuCx9u8ua24YAwY3VhurDdWHUGCKqfFcYe1NzDqQQV7RpIEeBtgMWOmshQJmd4n7HFla4HuOLF/u2xctn4yRmAYMuoAnu3FjvZliQ1SdnKLq1gUVE8F4s9xjaugdoq5gyhgrrOWcraoZ+rLaEGdalqKKKKKKKKKKAooooCiiigKKKKDZRRRWWHFxPhlrEW2tXra3LbbqwkeR8iOhGoqucd7CLDO7W8XfRcsW0IVwhknUmC69IkH7xp34tzF2GItWjaYi4VGcsqrLPkyqW0ZhoSsgwRGY6Vpw/PGFuCVa5GQvrZuiRkW5pK6kowYAbjWvpjpdXLGMoxmYny3LhQvNHJGK4effW5tTC3k1tt4Sd0J8GjyLRNQ1jEMhlWIPlX0lgOaLOLu9iqZ7b22OY/CyhbRIKkTr2sEH7JpS5s9i1q7NzBMLFzfsmnsW/DALW/lK/dFc9TSz0prOKlY34VbY4orsM/ceR3xtEdRIjXqPyqb4dxlbYVbiJlYd10C6idzGjfLXyNLPGOC3sJd7LEW2t3NwDswmMykaMPMH1itFjFMkwdDEg6gx5H99x0NchbHC7a34vtlZjoNQRK6Z46OYnXUb6EkUic2YprWPu5SVINtlI7pHul1BG4ktoZB10rr4PjUJnD3GtXY1U65gB1B0cfr5CtfNue9ct3HFq3bFsLdchiSQSSbcGG7ugQkHcNAiKXMbwj7/NGJIzZrNzKAMz2kLqBJ1HgDOo09JqOxXGL+JYXHfOBoqAruIP+GuoBI00noTtMUXZ37pIUN3TtGuh0k5usCT4TvTRynxGxhS737ee6ADbCKsXNTOZivdykLO85vgJFR0y1c8oqZlYtzgPagmVAKk5jEQNw07jedCPMb0t47mnDYWRh1F+9EBzItWx9lcpBK/ct5ViJZ9aXeP83X8ZIdstqQezWcumxYnVz5sT5AbVG8P4ddxFwW7NtrlxtlUSfXwA8zAHU0clr+xzi93E4jEPecsezUAbKgzaKijuqB4AVa1I/sy5Efh6NcvN766oDIIK2wGJHeHxGMs9AZ30NPFVqBRRRVUUUUUBRRRQFFFFAUUUUGyiiissFfmfG4O1ettfRmu9zKFJAMOz2w/eVGhkdlDzBUka1x3Bw8K9vsWISLaqBcm4VC4SLXeliptqk6QVzT9apfi/LK4i6XNxlDW1Q5QuY5TcjVgVjLevAgqfiBBBFal5MsicrXBqDbgr7g9obp7OVO7kk580zG2letp62jjhjHflE+kz8+T40zU+Tg4fjMFh71tUsXbdwqolludzt7nZKrBmnvPZAkAjQGYM0zYHGretrcScrCRIgjoQR0IMgjxFL1r2eYdWtlWcBAgiLWuS698EHs81vv3G0tlBECABU5wjh/YWVtzmIzFiBAZnYuxA6Asx0rl1WWjlF4ZTlPr5b/PktY34ji3BrOKtG1ftrctno3Q9CCNVI8QQaqPm32LXLU3MExupqexcgXFHgjHS56NB82NXRRXntPky9ZZGKurK6mCrAhlPgQdQfWp3g3H7hbs7hDqZkuMxACk6j640Oh18xV0+0XkccRw5Ftba4pSuS4wg5QZKZgCQDruCPLrVF/8AR7+ExXY4i0yXMtyJGjDs3GZehHmCR6HSiI+8yT7tYXxIGdvEtGgkyco0ExrEnSBqoHgQOpMsPz1NMvKfs+xXEYNoBLOs3nBCj8A3uH07umrCrp5R9nGF4dDIpuX4jtrkFxpBy9EHpr4k0Faco+x+/iYuYqcPZ0OXTtnHkDIt/wAQn7vWrh4Dy3h8FbyYe0qDSTu7x1djqx9ak6KKKKKKqiiiigKKKKAooooCiiigKKKKDZRRRWWHkURRRQEURRRQEURRRQEVzY7htq8ALtpLgBkB1DAHxE0UUHSqAaAaCiKKKAiiKKKAiiKKKAiiKKKAiiKKKAiiKKKAiiKKKAiiKKKD2iiig//Z"/>
          <p:cNvSpPr>
            <a:spLocks noChangeAspect="1" noChangeArrowheads="1"/>
          </p:cNvSpPr>
          <p:nvPr/>
        </p:nvSpPr>
        <p:spPr bwMode="auto">
          <a:xfrm>
            <a:off x="9990138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16" y="1227138"/>
            <a:ext cx="2999978" cy="40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1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Hardware Protection</a:t>
            </a:r>
            <a:br>
              <a:rPr lang="en-US" dirty="0">
                <a:solidFill>
                  <a:schemeClr val="tx1"/>
                </a:solidFill>
                <a:cs typeface="Arial" pitchFamily="34" charset="0"/>
              </a:rPr>
            </a:b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242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ages.ctrustnetwork.com/static_pages/scams/pharming_scams/protect.pharming.sc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916832"/>
            <a:ext cx="2242220" cy="224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Hardware Protection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7427"/>
            <a:ext cx="8354888" cy="5493941"/>
          </a:xfrm>
        </p:spPr>
        <p:txBody>
          <a:bodyPr>
            <a:noAutofit/>
          </a:bodyPr>
          <a:lstStyle/>
          <a:p>
            <a:pPr algn="l" rtl="0">
              <a:defRPr/>
            </a:pPr>
            <a:r>
              <a:rPr lang="en-US" sz="2600" dirty="0"/>
              <a:t>Early </a:t>
            </a:r>
            <a:r>
              <a:rPr lang="en-US" sz="2600" dirty="0" smtClean="0"/>
              <a:t>OS</a:t>
            </a:r>
            <a:r>
              <a:rPr lang="en-US" sz="2600" dirty="0"/>
              <a:t>:</a:t>
            </a:r>
          </a:p>
          <a:p>
            <a:pPr lvl="1" algn="l" rtl="0">
              <a:defRPr/>
            </a:pPr>
            <a:r>
              <a:rPr lang="en-US" sz="2600" dirty="0"/>
              <a:t>Single user</a:t>
            </a:r>
          </a:p>
          <a:p>
            <a:pPr lvl="1" algn="l" rtl="0">
              <a:defRPr/>
            </a:pPr>
            <a:r>
              <a:rPr lang="en-US" sz="2600" dirty="0"/>
              <a:t>Programmer had full control of hardware</a:t>
            </a:r>
          </a:p>
          <a:p>
            <a:pPr lvl="1" algn="l" rtl="0">
              <a:defRPr/>
            </a:pPr>
            <a:r>
              <a:rPr lang="en-US" sz="2600" dirty="0"/>
              <a:t>Programmer was responsible of </a:t>
            </a:r>
            <a:r>
              <a:rPr lang="en-US" sz="2600" dirty="0" smtClean="0"/>
              <a:t>I/O</a:t>
            </a:r>
            <a:endParaRPr lang="en-US" sz="2600" dirty="0"/>
          </a:p>
          <a:p>
            <a:pPr algn="l" rtl="0">
              <a:defRPr/>
            </a:pPr>
            <a:r>
              <a:rPr lang="en-US" sz="2600" dirty="0"/>
              <a:t>Error in a program</a:t>
            </a:r>
          </a:p>
          <a:p>
            <a:pPr lvl="1" algn="l" rtl="0">
              <a:defRPr/>
            </a:pPr>
            <a:r>
              <a:rPr lang="en-US" sz="2600" dirty="0"/>
              <a:t>Single </a:t>
            </a:r>
            <a:r>
              <a:rPr lang="en-US" sz="2600" dirty="0" smtClean="0"/>
              <a:t>task</a:t>
            </a:r>
          </a:p>
          <a:p>
            <a:pPr lvl="2" algn="l" rtl="0">
              <a:defRPr/>
            </a:pPr>
            <a:r>
              <a:rPr lang="en-US" sz="2600" dirty="0"/>
              <a:t>O</a:t>
            </a:r>
            <a:r>
              <a:rPr lang="en-US" sz="2600" dirty="0" smtClean="0"/>
              <a:t>nly </a:t>
            </a:r>
            <a:r>
              <a:rPr lang="en-US" sz="2600" dirty="0"/>
              <a:t>one program affected</a:t>
            </a:r>
          </a:p>
          <a:p>
            <a:pPr lvl="1" algn="l" rtl="0">
              <a:defRPr/>
            </a:pPr>
            <a:r>
              <a:rPr lang="en-US" sz="2600" dirty="0"/>
              <a:t>Multi </a:t>
            </a:r>
            <a:r>
              <a:rPr lang="en-US" sz="2600" dirty="0" smtClean="0"/>
              <a:t>task</a:t>
            </a:r>
          </a:p>
          <a:p>
            <a:pPr lvl="2" algn="l" rtl="0">
              <a:defRPr/>
            </a:pPr>
            <a:r>
              <a:rPr lang="en-US" sz="2600" dirty="0"/>
              <a:t>C</a:t>
            </a:r>
            <a:r>
              <a:rPr lang="en-US" sz="2600" dirty="0" smtClean="0"/>
              <a:t>ould </a:t>
            </a:r>
            <a:r>
              <a:rPr lang="en-US" sz="2600" dirty="0"/>
              <a:t>cause problems to other </a:t>
            </a:r>
            <a:r>
              <a:rPr lang="en-US" sz="2600" dirty="0" smtClean="0"/>
              <a:t>programs</a:t>
            </a:r>
          </a:p>
          <a:p>
            <a:pPr algn="l" rtl="0">
              <a:defRPr/>
            </a:pPr>
            <a:r>
              <a:rPr lang="en-US" sz="2600" dirty="0" smtClean="0"/>
              <a:t>Desktop OS </a:t>
            </a:r>
            <a:r>
              <a:rPr lang="en-US" sz="2600" dirty="0"/>
              <a:t>allow a program to access any part of memory or affect other programs instructions or </a:t>
            </a:r>
            <a:r>
              <a:rPr lang="en-US" sz="2600" dirty="0" smtClean="0"/>
              <a:t>data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6445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Error Handling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475"/>
            <a:ext cx="8228013" cy="4701853"/>
          </a:xfrm>
        </p:spPr>
        <p:txBody>
          <a:bodyPr/>
          <a:lstStyle/>
          <a:p>
            <a:pPr algn="l" rtl="0">
              <a:lnSpc>
                <a:spcPct val="90000"/>
              </a:lnSpc>
              <a:defRPr/>
            </a:pPr>
            <a:r>
              <a:rPr lang="en-US" sz="2400" dirty="0" smtClean="0">
                <a:cs typeface="Arial" pitchFamily="34" charset="0"/>
              </a:rPr>
              <a:t>Errors</a:t>
            </a:r>
          </a:p>
          <a:p>
            <a:pPr lvl="1" algn="l" rtl="0">
              <a:lnSpc>
                <a:spcPct val="90000"/>
              </a:lnSpc>
              <a:defRPr/>
            </a:pPr>
            <a:r>
              <a:rPr lang="en-US" sz="2400" dirty="0" smtClean="0">
                <a:cs typeface="Arial" pitchFamily="34" charset="0"/>
              </a:rPr>
              <a:t>Illegal instruction</a:t>
            </a:r>
          </a:p>
          <a:p>
            <a:pPr lvl="1" algn="l" rtl="0">
              <a:lnSpc>
                <a:spcPct val="90000"/>
              </a:lnSpc>
              <a:defRPr/>
            </a:pPr>
            <a:r>
              <a:rPr lang="en-US" sz="2400" dirty="0" smtClean="0">
                <a:cs typeface="Arial" pitchFamily="34" charset="0"/>
              </a:rPr>
              <a:t>Infinite loop</a:t>
            </a:r>
          </a:p>
          <a:p>
            <a:pPr lvl="1" algn="l" rtl="0">
              <a:lnSpc>
                <a:spcPct val="90000"/>
              </a:lnSpc>
              <a:defRPr/>
            </a:pPr>
            <a:r>
              <a:rPr lang="en-US" sz="2400" dirty="0" smtClean="0">
                <a:cs typeface="Arial" pitchFamily="34" charset="0"/>
              </a:rPr>
              <a:t>Access </a:t>
            </a:r>
            <a:r>
              <a:rPr lang="en-US" sz="2400" dirty="0">
                <a:cs typeface="Arial" pitchFamily="34" charset="0"/>
              </a:rPr>
              <a:t>of other memory addresses</a:t>
            </a:r>
          </a:p>
          <a:p>
            <a:pPr marL="914400" lvl="1" indent="-457200" algn="l" rtl="0">
              <a:lnSpc>
                <a:spcPct val="90000"/>
              </a:lnSpc>
              <a:defRPr/>
            </a:pPr>
            <a:endParaRPr lang="en-US" sz="2400" dirty="0">
              <a:cs typeface="Arial" pitchFamily="34" charset="0"/>
            </a:endParaRPr>
          </a:p>
          <a:p>
            <a:pPr algn="l" rtl="0">
              <a:lnSpc>
                <a:spcPct val="90000"/>
              </a:lnSpc>
              <a:defRPr/>
            </a:pPr>
            <a:r>
              <a:rPr lang="en-US" sz="2400" dirty="0">
                <a:cs typeface="Arial" pitchFamily="34" charset="0"/>
              </a:rPr>
              <a:t>Handling Errors</a:t>
            </a:r>
          </a:p>
          <a:p>
            <a:pPr marL="914400" lvl="1" indent="-457200" algn="l" rtl="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>
                <a:cs typeface="Arial" pitchFamily="34" charset="0"/>
              </a:rPr>
              <a:t>Errors are detected by hardware</a:t>
            </a:r>
          </a:p>
          <a:p>
            <a:pPr marL="914400" lvl="1" indent="-457200" algn="l" rtl="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>
                <a:cs typeface="Arial" pitchFamily="34" charset="0"/>
              </a:rPr>
              <a:t>Hardware trap the error to the O/S</a:t>
            </a:r>
          </a:p>
          <a:p>
            <a:pPr marL="914400" lvl="1" indent="-457200" algn="l" rtl="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>
                <a:cs typeface="Arial" pitchFamily="34" charset="0"/>
              </a:rPr>
              <a:t>Errors are handled by the O/S</a:t>
            </a:r>
          </a:p>
          <a:p>
            <a:pPr marL="914400" lvl="1" indent="-457200" algn="l" rtl="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>
                <a:cs typeface="Arial" pitchFamily="34" charset="0"/>
              </a:rPr>
              <a:t>O/S terminates process</a:t>
            </a:r>
          </a:p>
          <a:p>
            <a:pPr marL="914400" lvl="1" indent="-457200" algn="l" rtl="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>
                <a:cs typeface="Arial" pitchFamily="34" charset="0"/>
              </a:rPr>
              <a:t>O/S dumps the process to disk (if needed</a:t>
            </a:r>
            <a:r>
              <a:rPr lang="en-US" sz="2400" dirty="0" smtClean="0">
                <a:cs typeface="Arial" pitchFamily="34" charset="0"/>
              </a:rPr>
              <a:t>)</a:t>
            </a:r>
            <a:endParaRPr lang="en-US" sz="2400" dirty="0">
              <a:cs typeface="Arial" pitchFamily="34" charset="0"/>
            </a:endParaRPr>
          </a:p>
        </p:txBody>
      </p:sp>
      <p:pic>
        <p:nvPicPr>
          <p:cNvPr id="6146" name="Picture 2" descr="http://www.besttechie.com/wp-content/uploads/2010/08/error4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97001"/>
            <a:ext cx="3107098" cy="23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61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Ensuring </a:t>
            </a:r>
            <a:r>
              <a:rPr lang="en-US" dirty="0" smtClean="0"/>
              <a:t>OS </a:t>
            </a:r>
            <a:r>
              <a:rPr lang="en-US" dirty="0"/>
              <a:t>Proper Operation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l" rtl="0">
              <a:buFont typeface="Wingdings" pitchFamily="2" charset="2"/>
              <a:buAutoNum type="arabicPeriod"/>
              <a:defRPr/>
            </a:pPr>
            <a:r>
              <a:rPr lang="en-US" dirty="0">
                <a:cs typeface="Arial" pitchFamily="34" charset="0"/>
              </a:rPr>
              <a:t>I/O Protection: illegal instructions</a:t>
            </a:r>
          </a:p>
          <a:p>
            <a:pPr marL="609600" indent="-609600" algn="l" rtl="0">
              <a:buFont typeface="Wingdings" pitchFamily="2" charset="2"/>
              <a:buAutoNum type="arabicPeriod"/>
              <a:defRPr/>
            </a:pPr>
            <a:endParaRPr lang="en-US" dirty="0">
              <a:cs typeface="Arial" pitchFamily="34" charset="0"/>
            </a:endParaRPr>
          </a:p>
          <a:p>
            <a:pPr marL="609600" indent="-609600" algn="l" rtl="0">
              <a:buFont typeface="Wingdings" pitchFamily="2" charset="2"/>
              <a:buAutoNum type="arabicPeriod"/>
              <a:defRPr/>
            </a:pPr>
            <a:r>
              <a:rPr lang="en-US" dirty="0">
                <a:cs typeface="Arial" pitchFamily="34" charset="0"/>
              </a:rPr>
              <a:t>Memory protection: illegal memory access</a:t>
            </a:r>
          </a:p>
          <a:p>
            <a:pPr marL="914400" lvl="1" indent="-457200" algn="l" rtl="0">
              <a:defRPr/>
            </a:pPr>
            <a:r>
              <a:rPr lang="en-US" dirty="0">
                <a:cs typeface="Arial" pitchFamily="34" charset="0"/>
              </a:rPr>
              <a:t>Base &amp; limit registers</a:t>
            </a:r>
          </a:p>
          <a:p>
            <a:pPr marL="609600" indent="-609600" algn="l" rtl="0">
              <a:buFont typeface="Wingdings" pitchFamily="2" charset="2"/>
              <a:buAutoNum type="arabicPeriod"/>
              <a:defRPr/>
            </a:pPr>
            <a:endParaRPr lang="en-US" dirty="0">
              <a:cs typeface="Arial" pitchFamily="34" charset="0"/>
            </a:endParaRPr>
          </a:p>
          <a:p>
            <a:pPr marL="609600" indent="-609600" algn="l" rtl="0">
              <a:buFont typeface="Wingdings" pitchFamily="2" charset="2"/>
              <a:buAutoNum type="arabicPeriod"/>
              <a:defRPr/>
            </a:pPr>
            <a:r>
              <a:rPr lang="en-US" dirty="0">
                <a:cs typeface="Arial" pitchFamily="34" charset="0"/>
              </a:rPr>
              <a:t>CPU Protection: infinite loops</a:t>
            </a:r>
          </a:p>
          <a:p>
            <a:pPr marL="914400" lvl="1" indent="-457200" algn="l" rtl="0">
              <a:defRPr/>
            </a:pPr>
            <a:r>
              <a:rPr lang="en-US" dirty="0">
                <a:cs typeface="Arial" pitchFamily="34" charset="0"/>
              </a:rPr>
              <a:t>Timers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6136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Table of Content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defRPr/>
            </a:pPr>
            <a:r>
              <a:rPr lang="en-US" dirty="0">
                <a:cs typeface="Arial" pitchFamily="34" charset="0"/>
              </a:rPr>
              <a:t>Computer System </a:t>
            </a:r>
            <a:r>
              <a:rPr lang="en-US" dirty="0" smtClean="0">
                <a:cs typeface="Arial" pitchFamily="34" charset="0"/>
              </a:rPr>
              <a:t>Operation</a:t>
            </a:r>
          </a:p>
          <a:p>
            <a:pPr algn="l" rtl="0">
              <a:defRPr/>
            </a:pPr>
            <a:r>
              <a:rPr lang="en-US" dirty="0" smtClean="0">
                <a:cs typeface="Arial" pitchFamily="34" charset="0"/>
              </a:rPr>
              <a:t>I/O </a:t>
            </a:r>
            <a:r>
              <a:rPr lang="en-US" dirty="0">
                <a:cs typeface="Arial" pitchFamily="34" charset="0"/>
              </a:rPr>
              <a:t>Structure </a:t>
            </a:r>
            <a:endParaRPr lang="en-US" dirty="0" smtClean="0">
              <a:cs typeface="Arial" pitchFamily="34" charset="0"/>
            </a:endParaRPr>
          </a:p>
          <a:p>
            <a:pPr algn="l" rtl="0">
              <a:defRPr/>
            </a:pPr>
            <a:r>
              <a:rPr lang="en-US" dirty="0" smtClean="0">
                <a:cs typeface="Arial" pitchFamily="34" charset="0"/>
              </a:rPr>
              <a:t>Storage Structure</a:t>
            </a:r>
          </a:p>
          <a:p>
            <a:pPr algn="l" rtl="0">
              <a:defRPr/>
            </a:pPr>
            <a:r>
              <a:rPr lang="en-US" dirty="0" smtClean="0">
                <a:cs typeface="Arial" pitchFamily="34" charset="0"/>
              </a:rPr>
              <a:t>Hardware Protection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Hardware Dual-Mode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defRPr/>
            </a:pPr>
            <a:r>
              <a:rPr lang="en-US" dirty="0"/>
              <a:t>Monitor </a:t>
            </a:r>
            <a:r>
              <a:rPr lang="en-US" dirty="0" smtClean="0"/>
              <a:t>Mode</a:t>
            </a:r>
          </a:p>
          <a:p>
            <a:pPr lvl="1" algn="l" rtl="0">
              <a:defRPr/>
            </a:pPr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/>
              <a:t>done on behalf of operating system.</a:t>
            </a:r>
          </a:p>
          <a:p>
            <a:pPr algn="l" rtl="0">
              <a:defRPr/>
            </a:pPr>
            <a:r>
              <a:rPr lang="en-US" dirty="0"/>
              <a:t>User </a:t>
            </a:r>
            <a:r>
              <a:rPr lang="en-US" dirty="0" smtClean="0"/>
              <a:t>Mode</a:t>
            </a:r>
          </a:p>
          <a:p>
            <a:pPr lvl="1" algn="l" rtl="0">
              <a:defRPr/>
            </a:pPr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/>
              <a:t>done on behalf of a user.</a:t>
            </a:r>
          </a:p>
          <a:p>
            <a:pPr marL="609600" indent="-609600" algn="l" rtl="0">
              <a:defRPr/>
            </a:pPr>
            <a:endParaRPr lang="en-US" dirty="0"/>
          </a:p>
          <a:p>
            <a:pPr algn="l" rtl="0"/>
            <a:r>
              <a:rPr lang="en-US" dirty="0"/>
              <a:t>Mode </a:t>
            </a:r>
            <a:r>
              <a:rPr lang="en-US" dirty="0" smtClean="0"/>
              <a:t>bit added </a:t>
            </a:r>
            <a:r>
              <a:rPr lang="en-US" dirty="0"/>
              <a:t>to computer hardware to indicate </a:t>
            </a:r>
            <a:r>
              <a:rPr lang="en-US" dirty="0" smtClean="0"/>
              <a:t>the current </a:t>
            </a:r>
            <a:r>
              <a:rPr lang="en-US" dirty="0"/>
              <a:t>mode</a:t>
            </a:r>
          </a:p>
          <a:p>
            <a:pPr marL="914400" lvl="1" indent="-457200" algn="l" rtl="0">
              <a:defRPr/>
            </a:pPr>
            <a:r>
              <a:rPr lang="en-US" dirty="0"/>
              <a:t>0 </a:t>
            </a:r>
            <a:r>
              <a:rPr lang="en-US" dirty="0">
                <a:sym typeface="Wingdings" pitchFamily="2" charset="2"/>
              </a:rPr>
              <a:t> Monitor mode</a:t>
            </a:r>
          </a:p>
          <a:p>
            <a:pPr marL="914400" lvl="1" indent="-457200" algn="l" rtl="0">
              <a:defRPr/>
            </a:pPr>
            <a:r>
              <a:rPr lang="en-US" dirty="0">
                <a:sym typeface="Wingdings" pitchFamily="2" charset="2"/>
              </a:rPr>
              <a:t>1  User </a:t>
            </a:r>
            <a:r>
              <a:rPr lang="en-US" dirty="0" smtClean="0">
                <a:sym typeface="Wingdings" pitchFamily="2" charset="2"/>
              </a:rPr>
              <a:t>mode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21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Dual Mode Operation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dirty="0"/>
              <a:t>At boot time:   Monitor mode</a:t>
            </a:r>
          </a:p>
          <a:p>
            <a:pPr algn="l" rtl="0">
              <a:defRPr/>
            </a:pPr>
            <a:r>
              <a:rPr lang="en-US" dirty="0" smtClean="0"/>
              <a:t>OS </a:t>
            </a:r>
            <a:r>
              <a:rPr lang="en-US" dirty="0"/>
              <a:t>start user processes:   User mode</a:t>
            </a:r>
          </a:p>
          <a:p>
            <a:pPr algn="l" rtl="0">
              <a:defRPr/>
            </a:pPr>
            <a:r>
              <a:rPr lang="en-US" dirty="0"/>
              <a:t>Interrupt / Trap:   Monitor mode</a:t>
            </a:r>
          </a:p>
          <a:p>
            <a:pPr algn="l" rtl="0">
              <a:defRPr/>
            </a:pPr>
            <a:endParaRPr lang="en-US" dirty="0"/>
          </a:p>
          <a:p>
            <a:pPr algn="l" rtl="0">
              <a:defRPr/>
            </a:pPr>
            <a:r>
              <a:rPr lang="en-US" dirty="0" smtClean="0"/>
              <a:t>OS </a:t>
            </a:r>
            <a:r>
              <a:rPr lang="en-US" dirty="0"/>
              <a:t>always in monitor mode</a:t>
            </a:r>
          </a:p>
          <a:p>
            <a:pPr algn="l" rtl="0">
              <a:defRPr/>
            </a:pPr>
            <a:r>
              <a:rPr lang="en-US" dirty="0"/>
              <a:t>User program always in user </a:t>
            </a:r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8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Privileged Instructions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rtl="0">
              <a:defRPr/>
            </a:pPr>
            <a:r>
              <a:rPr lang="en-US" dirty="0"/>
              <a:t>Machine instructions that may cause harm</a:t>
            </a:r>
          </a:p>
          <a:p>
            <a:pPr algn="just" rtl="0">
              <a:defRPr/>
            </a:pPr>
            <a:endParaRPr lang="en-US" dirty="0"/>
          </a:p>
          <a:p>
            <a:pPr algn="just" rtl="0">
              <a:defRPr/>
            </a:pPr>
            <a:r>
              <a:rPr lang="en-US" dirty="0"/>
              <a:t>It can be executed only in monitor mode</a:t>
            </a:r>
          </a:p>
          <a:p>
            <a:pPr algn="just" rtl="0">
              <a:defRPr/>
            </a:pPr>
            <a:endParaRPr lang="en-US" dirty="0"/>
          </a:p>
          <a:p>
            <a:pPr algn="just" rtl="0">
              <a:defRPr/>
            </a:pPr>
            <a:r>
              <a:rPr lang="en-US" dirty="0"/>
              <a:t>It can not be executed in user mode:   trapped</a:t>
            </a:r>
          </a:p>
          <a:p>
            <a:pPr algn="just" rtl="0">
              <a:defRPr/>
            </a:pPr>
            <a:endParaRPr lang="en-US" dirty="0"/>
          </a:p>
          <a:p>
            <a:pPr algn="just" rtl="0">
              <a:defRPr/>
            </a:pPr>
            <a:r>
              <a:rPr lang="en-US" dirty="0"/>
              <a:t>A user process request the </a:t>
            </a:r>
            <a:r>
              <a:rPr lang="en-US" dirty="0" smtClean="0"/>
              <a:t>OS </a:t>
            </a:r>
            <a:r>
              <a:rPr lang="en-US" dirty="0"/>
              <a:t>to execute a privileged instruction:   System </a:t>
            </a: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2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1.   I/O Protection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dirty="0"/>
              <a:t>All I/O instructions are privileged</a:t>
            </a:r>
          </a:p>
          <a:p>
            <a:pPr algn="l" rtl="0">
              <a:defRPr/>
            </a:pPr>
            <a:r>
              <a:rPr lang="en-US" dirty="0"/>
              <a:t>I/O device registers are inaccessible by user</a:t>
            </a:r>
          </a:p>
          <a:p>
            <a:pPr algn="l" rtl="0">
              <a:defRPr/>
            </a:pPr>
            <a:r>
              <a:rPr lang="en-US" dirty="0"/>
              <a:t>Users can not issue I/O instructions directly</a:t>
            </a:r>
          </a:p>
          <a:p>
            <a:pPr algn="l" rtl="0">
              <a:defRPr/>
            </a:pPr>
            <a:r>
              <a:rPr lang="en-US" dirty="0"/>
              <a:t>Users must do it through the </a:t>
            </a:r>
            <a:r>
              <a:rPr lang="en-US" dirty="0" smtClean="0"/>
              <a:t>OS</a:t>
            </a:r>
            <a:endParaRPr lang="en-US" dirty="0"/>
          </a:p>
          <a:p>
            <a:pPr algn="l" rtl="0">
              <a:defRPr/>
            </a:pPr>
            <a:endParaRPr lang="en-US" dirty="0"/>
          </a:p>
          <a:p>
            <a:pPr marL="457200" lvl="1" indent="0" algn="l" rtl="0">
              <a:buNone/>
              <a:defRPr/>
            </a:pPr>
            <a:r>
              <a:rPr lang="en-US" dirty="0" smtClean="0"/>
              <a:t>*Note</a:t>
            </a:r>
            <a:r>
              <a:rPr lang="en-US" dirty="0"/>
              <a:t>: Users can never have control of the computer in monitor </a:t>
            </a:r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8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System Calls Execution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515" y="1905000"/>
            <a:ext cx="8228013" cy="4341813"/>
          </a:xfrm>
        </p:spPr>
        <p:txBody>
          <a:bodyPr/>
          <a:lstStyle/>
          <a:p>
            <a:pPr marL="0" indent="0" algn="l" rtl="0">
              <a:buNone/>
              <a:defRPr/>
            </a:pPr>
            <a:r>
              <a:rPr lang="en-US" dirty="0"/>
              <a:t>User System call</a:t>
            </a:r>
          </a:p>
          <a:p>
            <a:pPr marL="609600" indent="-609600" algn="l" rtl="0">
              <a:buFont typeface="Wingdings" pitchFamily="2" charset="2"/>
              <a:buAutoNum type="arabicPeriod"/>
              <a:defRPr/>
            </a:pPr>
            <a:r>
              <a:rPr lang="en-US" dirty="0"/>
              <a:t>Trap to monitor</a:t>
            </a:r>
          </a:p>
          <a:p>
            <a:pPr marL="609600" indent="-609600" algn="l" rtl="0">
              <a:buFont typeface="Wingdings" pitchFamily="2" charset="2"/>
              <a:buAutoNum type="arabicPeriod"/>
              <a:defRPr/>
            </a:pPr>
            <a:r>
              <a:rPr lang="en-US" dirty="0"/>
              <a:t>Perform I/O</a:t>
            </a:r>
          </a:p>
          <a:p>
            <a:pPr marL="609600" indent="-609600" algn="l" rtl="0">
              <a:buFont typeface="Wingdings" pitchFamily="2" charset="2"/>
              <a:buAutoNum type="arabicPeriod"/>
              <a:defRPr/>
            </a:pPr>
            <a:r>
              <a:rPr lang="en-US" dirty="0"/>
              <a:t>Return to </a:t>
            </a:r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06" y="1268760"/>
            <a:ext cx="4217474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9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2.   Memory Protection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rtl="0"/>
            <a:r>
              <a:rPr lang="en-US" dirty="0"/>
              <a:t>Must provide memory protection at least for the </a:t>
            </a:r>
            <a:r>
              <a:rPr lang="en-US" dirty="0" smtClean="0"/>
              <a:t>interrupt vector </a:t>
            </a:r>
            <a:r>
              <a:rPr lang="en-US" dirty="0"/>
              <a:t>and the interrupt service routines.</a:t>
            </a:r>
          </a:p>
          <a:p>
            <a:pPr algn="just" rtl="0"/>
            <a:r>
              <a:rPr lang="en-US" dirty="0" smtClean="0"/>
              <a:t>In </a:t>
            </a:r>
            <a:r>
              <a:rPr lang="en-US" dirty="0"/>
              <a:t>order to have memory protection, add two </a:t>
            </a:r>
            <a:r>
              <a:rPr lang="en-US" dirty="0" smtClean="0"/>
              <a:t>registers that </a:t>
            </a:r>
            <a:r>
              <a:rPr lang="en-US" dirty="0"/>
              <a:t>determine the range of legal addresses a </a:t>
            </a:r>
            <a:r>
              <a:rPr lang="en-US" dirty="0" smtClean="0"/>
              <a:t>program may </a:t>
            </a:r>
            <a:r>
              <a:rPr lang="en-US" dirty="0"/>
              <a:t>access:</a:t>
            </a:r>
            <a:endParaRPr lang="en-US" dirty="0" smtClean="0"/>
          </a:p>
          <a:p>
            <a:pPr lvl="1" algn="just" rtl="0">
              <a:defRPr/>
            </a:pPr>
            <a:r>
              <a:rPr lang="en-US" dirty="0" smtClean="0"/>
              <a:t>Base Register</a:t>
            </a:r>
          </a:p>
          <a:p>
            <a:pPr lvl="2" algn="just" rtl="0"/>
            <a:r>
              <a:rPr lang="en-US" dirty="0"/>
              <a:t>H</a:t>
            </a:r>
            <a:r>
              <a:rPr lang="en-US" dirty="0" smtClean="0"/>
              <a:t>olds </a:t>
            </a:r>
            <a:r>
              <a:rPr lang="en-US" dirty="0"/>
              <a:t>the smallest legal physical </a:t>
            </a:r>
            <a:r>
              <a:rPr lang="en-US" dirty="0" smtClean="0"/>
              <a:t>memory address</a:t>
            </a:r>
            <a:r>
              <a:rPr lang="en-US" dirty="0"/>
              <a:t>.</a:t>
            </a:r>
          </a:p>
          <a:p>
            <a:pPr lvl="1" algn="just" rtl="0">
              <a:defRPr/>
            </a:pPr>
            <a:r>
              <a:rPr lang="en-US" dirty="0"/>
              <a:t>Limit </a:t>
            </a:r>
            <a:r>
              <a:rPr lang="en-US" dirty="0" smtClean="0"/>
              <a:t>Register</a:t>
            </a:r>
          </a:p>
          <a:p>
            <a:pPr lvl="2" algn="just" rtl="0">
              <a:defRPr/>
            </a:pPr>
            <a:r>
              <a:rPr lang="en-US" dirty="0"/>
              <a:t>C</a:t>
            </a:r>
            <a:r>
              <a:rPr lang="en-US" dirty="0" smtClean="0"/>
              <a:t>ontains </a:t>
            </a:r>
            <a:r>
              <a:rPr lang="en-US" dirty="0"/>
              <a:t>the size of the </a:t>
            </a:r>
            <a:r>
              <a:rPr lang="en-US" dirty="0" smtClean="0"/>
              <a:t>range</a:t>
            </a:r>
          </a:p>
          <a:p>
            <a:pPr algn="just" rtl="0">
              <a:defRPr/>
            </a:pPr>
            <a:r>
              <a:rPr lang="en-US" dirty="0"/>
              <a:t>Memory outside the defined range is protected.</a:t>
            </a:r>
          </a:p>
        </p:txBody>
      </p:sp>
    </p:spTree>
    <p:extLst>
      <p:ext uri="{BB962C8B-B14F-4D97-AF65-F5344CB8AC3E}">
        <p14:creationId xmlns:p14="http://schemas.microsoft.com/office/powerpoint/2010/main" val="190032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Use </a:t>
            </a:r>
            <a:r>
              <a:rPr lang="en-US" dirty="0" smtClean="0"/>
              <a:t>of </a:t>
            </a:r>
            <a:r>
              <a:rPr lang="en-US" dirty="0"/>
              <a:t>Base and Limit </a:t>
            </a:r>
            <a:r>
              <a:rPr lang="en-US" dirty="0" smtClean="0"/>
              <a:t>Registers</a:t>
            </a:r>
            <a:endParaRPr lang="ar-E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2776"/>
            <a:ext cx="4320480" cy="473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4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Address Protection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765458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5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3.   CPU Protection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algn="l" rtl="0">
              <a:defRPr/>
            </a:pPr>
            <a:r>
              <a:rPr lang="en-US" dirty="0" smtClean="0"/>
              <a:t>Timers</a:t>
            </a:r>
          </a:p>
          <a:p>
            <a:pPr marL="1009650" lvl="1" indent="-609600" algn="l" rtl="0">
              <a:defRPr/>
            </a:pPr>
            <a:r>
              <a:rPr lang="en-US" dirty="0" smtClean="0"/>
              <a:t>interrupts </a:t>
            </a:r>
            <a:r>
              <a:rPr lang="en-US" dirty="0"/>
              <a:t>CPU after specified period </a:t>
            </a:r>
          </a:p>
          <a:p>
            <a:pPr marL="609600" indent="-609600" algn="l" rtl="0">
              <a:defRPr/>
            </a:pPr>
            <a:r>
              <a:rPr lang="en-US" dirty="0"/>
              <a:t>Timer is decremented every clock tick</a:t>
            </a:r>
          </a:p>
          <a:p>
            <a:pPr marL="609600" indent="-609600" algn="l" rtl="0">
              <a:defRPr/>
            </a:pPr>
            <a:endParaRPr lang="en-US" dirty="0"/>
          </a:p>
          <a:p>
            <a:pPr marL="609600" indent="-609600" algn="l" rtl="0">
              <a:defRPr/>
            </a:pPr>
            <a:r>
              <a:rPr lang="en-US" dirty="0"/>
              <a:t>Use of timers</a:t>
            </a:r>
          </a:p>
          <a:p>
            <a:pPr lvl="1" algn="l" rtl="0">
              <a:defRPr/>
            </a:pPr>
            <a:r>
              <a:rPr lang="en-US" dirty="0"/>
              <a:t>Time sharing systems</a:t>
            </a:r>
          </a:p>
          <a:p>
            <a:pPr marL="1295400" lvl="2" indent="-381000" algn="l" rtl="0">
              <a:defRPr/>
            </a:pPr>
            <a:r>
              <a:rPr lang="en-US" dirty="0"/>
              <a:t>Interrupt every N milliseconds</a:t>
            </a:r>
          </a:p>
          <a:p>
            <a:pPr marL="1295400" lvl="2" indent="-381000" algn="l" rtl="0">
              <a:defRPr/>
            </a:pPr>
            <a:r>
              <a:rPr lang="en-US" dirty="0"/>
              <a:t>Switch control to other processes</a:t>
            </a:r>
          </a:p>
          <a:p>
            <a:pPr lvl="1" algn="l" rtl="0">
              <a:defRPr/>
            </a:pPr>
            <a:r>
              <a:rPr lang="en-US" dirty="0"/>
              <a:t>Computing current time</a:t>
            </a:r>
          </a:p>
          <a:p>
            <a:pPr algn="l" rtl="0"/>
            <a:endParaRPr lang="ar-EG" dirty="0"/>
          </a:p>
        </p:txBody>
      </p:sp>
      <p:pic>
        <p:nvPicPr>
          <p:cNvPr id="10242" name="Picture 2" descr="http://www.online-stopwatch.com/images/eggtim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37" y="3429000"/>
            <a:ext cx="19335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3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Computer System </a:t>
            </a: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Operation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055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Computer System Operation</a:t>
            </a:r>
            <a:endParaRPr lang="ar-EG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8228013" cy="4341813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Computer </a:t>
            </a:r>
            <a:r>
              <a:rPr lang="en-US" dirty="0"/>
              <a:t>system consists of a CPU and a number of device controllers that are connected through a common bus that provides access to shared memory</a:t>
            </a:r>
          </a:p>
          <a:p>
            <a:pPr algn="l" rtl="0">
              <a:defRPr/>
            </a:pPr>
            <a:r>
              <a:rPr lang="en-US" dirty="0" smtClean="0"/>
              <a:t>CPU </a:t>
            </a:r>
            <a:r>
              <a:rPr lang="en-US" dirty="0"/>
              <a:t>and device controllers execute concurrently</a:t>
            </a:r>
            <a:r>
              <a:rPr lang="en-US" dirty="0" smtClean="0"/>
              <a:t>.</a:t>
            </a:r>
            <a:endParaRPr lang="en-US" dirty="0"/>
          </a:p>
          <a:p>
            <a:pPr algn="l" rtl="0">
              <a:defRPr/>
            </a:pPr>
            <a:r>
              <a:rPr lang="en-US" dirty="0"/>
              <a:t>Memory controller synchronizes access to memory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1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Computer System Operation </a:t>
            </a:r>
            <a:r>
              <a:rPr lang="en-US" sz="2200" dirty="0" smtClean="0"/>
              <a:t>Cont’d</a:t>
            </a:r>
            <a:endParaRPr lang="ar-EG" sz="2200" dirty="0"/>
          </a:p>
        </p:txBody>
      </p:sp>
      <p:pic>
        <p:nvPicPr>
          <p:cNvPr id="27" name="Picture 12" descr="MCj040588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4854" y="1268760"/>
            <a:ext cx="116205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7292404" y="3173760"/>
            <a:ext cx="1485900" cy="725488"/>
          </a:xfrm>
          <a:prstGeom prst="rect">
            <a:avLst/>
          </a:prstGeom>
          <a:solidFill>
            <a:schemeClr val="bg1"/>
          </a:solidFill>
          <a:ln w="25400">
            <a:solidFill>
              <a:srgbClr val="CC99FF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rtl="0" eaLnBrk="1" hangingPunct="1"/>
            <a:r>
              <a:rPr lang="en-US" sz="1600" b="1" dirty="0">
                <a:latin typeface="Arial" pitchFamily="34" charset="0"/>
              </a:rPr>
              <a:t>Tape Drive</a:t>
            </a:r>
          </a:p>
          <a:p>
            <a:pPr algn="ctr" rtl="0" eaLnBrk="1" hangingPunct="1"/>
            <a:r>
              <a:rPr lang="en-US" sz="1600" b="1" dirty="0">
                <a:latin typeface="Arial" pitchFamily="34" charset="0"/>
              </a:rPr>
              <a:t>Controller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146104" y="3173760"/>
            <a:ext cx="1485900" cy="725488"/>
          </a:xfrm>
          <a:prstGeom prst="rect">
            <a:avLst/>
          </a:prstGeom>
          <a:solidFill>
            <a:schemeClr val="bg1"/>
          </a:solidFill>
          <a:ln w="25400">
            <a:solidFill>
              <a:srgbClr val="CC99FF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rtl="0" eaLnBrk="1" hangingPunct="1"/>
            <a:r>
              <a:rPr lang="en-US" sz="1600" b="1" dirty="0">
                <a:latin typeface="Arial" pitchFamily="34" charset="0"/>
              </a:rPr>
              <a:t>Printer</a:t>
            </a:r>
          </a:p>
          <a:p>
            <a:pPr algn="ctr" rtl="0" eaLnBrk="1" hangingPunct="1"/>
            <a:r>
              <a:rPr lang="en-US" sz="1600" b="1" dirty="0">
                <a:latin typeface="Arial" pitchFamily="34" charset="0"/>
              </a:rPr>
              <a:t>Controller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2999804" y="3173760"/>
            <a:ext cx="1485900" cy="725488"/>
          </a:xfrm>
          <a:prstGeom prst="rect">
            <a:avLst/>
          </a:prstGeom>
          <a:solidFill>
            <a:schemeClr val="bg1"/>
          </a:solidFill>
          <a:ln w="25400">
            <a:solidFill>
              <a:srgbClr val="CC99FF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rtl="0" eaLnBrk="1" hangingPunct="1"/>
            <a:r>
              <a:rPr lang="en-US" sz="1600" b="1" dirty="0">
                <a:latin typeface="Arial" pitchFamily="34" charset="0"/>
              </a:rPr>
              <a:t>Hard Disk</a:t>
            </a:r>
          </a:p>
          <a:p>
            <a:pPr algn="ctr" rtl="0" eaLnBrk="1" hangingPunct="1"/>
            <a:r>
              <a:rPr lang="en-US" sz="1600" b="1" dirty="0">
                <a:latin typeface="Arial" pitchFamily="34" charset="0"/>
              </a:rPr>
              <a:t>Controller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853504" y="3173760"/>
            <a:ext cx="1485900" cy="725488"/>
          </a:xfrm>
          <a:prstGeom prst="rect">
            <a:avLst/>
          </a:prstGeom>
          <a:solidFill>
            <a:schemeClr val="bg1"/>
          </a:solidFill>
          <a:ln w="25400">
            <a:solidFill>
              <a:srgbClr val="CC99FF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rtl="0" eaLnBrk="1" hangingPunct="1"/>
            <a:r>
              <a:rPr lang="en-US" b="1" dirty="0">
                <a:latin typeface="Arial" pitchFamily="34" charset="0"/>
              </a:rPr>
              <a:t>CPU</a:t>
            </a:r>
          </a:p>
        </p:txBody>
      </p:sp>
      <p:pic>
        <p:nvPicPr>
          <p:cNvPr id="32" name="Picture 14" descr="hard_disk_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2292" y="1344960"/>
            <a:ext cx="881062" cy="968375"/>
          </a:xfrm>
          <a:prstGeom prst="rect">
            <a:avLst/>
          </a:prstGeom>
          <a:noFill/>
          <a:ln w="127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0" descr="hard_disk_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54" y="1344960"/>
            <a:ext cx="881063" cy="968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1" descr="mc000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379" y="1449735"/>
            <a:ext cx="1000125" cy="8096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AutoShape 23"/>
          <p:cNvCxnSpPr>
            <a:cxnSpLocks noChangeShapeType="1"/>
            <a:stCxn id="31" idx="2"/>
            <a:endCxn id="28" idx="2"/>
          </p:cNvCxnSpPr>
          <p:nvPr/>
        </p:nvCxnSpPr>
        <p:spPr bwMode="auto">
          <a:xfrm rot="16200000" flipH="1">
            <a:off x="4815110" y="693292"/>
            <a:ext cx="1587" cy="6438900"/>
          </a:xfrm>
          <a:prstGeom prst="bentConnector3">
            <a:avLst>
              <a:gd name="adj1" fmla="val 13600005"/>
            </a:avLst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30" idx="2"/>
            <a:endCxn id="29" idx="2"/>
          </p:cNvCxnSpPr>
          <p:nvPr/>
        </p:nvCxnSpPr>
        <p:spPr bwMode="auto">
          <a:xfrm rot="16200000" flipH="1">
            <a:off x="4815110" y="2839592"/>
            <a:ext cx="1587" cy="2146300"/>
          </a:xfrm>
          <a:prstGeom prst="bentConnector3">
            <a:avLst>
              <a:gd name="adj1" fmla="val 13600005"/>
            </a:avLst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30" idx="0"/>
          </p:cNvCxnSpPr>
          <p:nvPr/>
        </p:nvCxnSpPr>
        <p:spPr bwMode="auto">
          <a:xfrm rot="5400000" flipH="1">
            <a:off x="3044254" y="2462560"/>
            <a:ext cx="847725" cy="549275"/>
          </a:xfrm>
          <a:prstGeom prst="bentConnector3">
            <a:avLst>
              <a:gd name="adj1" fmla="val 49250"/>
            </a:avLst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26"/>
          <p:cNvCxnSpPr>
            <a:cxnSpLocks noChangeShapeType="1"/>
            <a:stCxn id="30" idx="0"/>
          </p:cNvCxnSpPr>
          <p:nvPr/>
        </p:nvCxnSpPr>
        <p:spPr bwMode="auto">
          <a:xfrm rot="-5400000">
            <a:off x="3594323" y="2461766"/>
            <a:ext cx="847725" cy="550863"/>
          </a:xfrm>
          <a:prstGeom prst="bentConnector3">
            <a:avLst>
              <a:gd name="adj1" fmla="val 49250"/>
            </a:avLst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4155504" y="4392960"/>
            <a:ext cx="1485900" cy="725488"/>
          </a:xfrm>
          <a:prstGeom prst="rect">
            <a:avLst/>
          </a:prstGeom>
          <a:solidFill>
            <a:schemeClr val="bg1"/>
          </a:solidFill>
          <a:ln w="25400">
            <a:solidFill>
              <a:srgbClr val="CC99FF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rtl="0" eaLnBrk="1" hangingPunct="1"/>
            <a:r>
              <a:rPr lang="en-US" sz="1600" b="1" dirty="0">
                <a:latin typeface="Arial" pitchFamily="34" charset="0"/>
              </a:rPr>
              <a:t>Memory</a:t>
            </a:r>
          </a:p>
          <a:p>
            <a:pPr algn="ctr" rtl="0" eaLnBrk="1" hangingPunct="1"/>
            <a:r>
              <a:rPr lang="en-US" sz="1600" b="1" dirty="0">
                <a:latin typeface="Arial" pitchFamily="34" charset="0"/>
              </a:rPr>
              <a:t>Controller</a:t>
            </a: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1018604" y="5459760"/>
            <a:ext cx="7759700" cy="725488"/>
          </a:xfrm>
          <a:prstGeom prst="rect">
            <a:avLst/>
          </a:prstGeom>
          <a:solidFill>
            <a:schemeClr val="bg1"/>
          </a:solidFill>
          <a:ln w="25400">
            <a:solidFill>
              <a:srgbClr val="CC99FF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rtl="0" eaLnBrk="1" hangingPunct="1"/>
            <a:r>
              <a:rPr lang="en-US" sz="1600" b="1" dirty="0">
                <a:latin typeface="Arial" pitchFamily="34" charset="0"/>
              </a:rPr>
              <a:t>M e m o r y</a:t>
            </a:r>
          </a:p>
        </p:txBody>
      </p:sp>
      <p:cxnSp>
        <p:nvCxnSpPr>
          <p:cNvPr id="41" name="AutoShape 29"/>
          <p:cNvCxnSpPr>
            <a:cxnSpLocks noChangeShapeType="1"/>
            <a:stCxn id="39" idx="2"/>
            <a:endCxn id="40" idx="0"/>
          </p:cNvCxnSpPr>
          <p:nvPr/>
        </p:nvCxnSpPr>
        <p:spPr bwMode="auto">
          <a:xfrm rot="5400000">
            <a:off x="4740498" y="5289104"/>
            <a:ext cx="315912" cy="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30"/>
          <p:cNvCxnSpPr>
            <a:cxnSpLocks noChangeShapeType="1"/>
            <a:stCxn id="39" idx="0"/>
            <a:endCxn id="29" idx="2"/>
          </p:cNvCxnSpPr>
          <p:nvPr/>
        </p:nvCxnSpPr>
        <p:spPr bwMode="auto">
          <a:xfrm rot="-5400000">
            <a:off x="5159598" y="3650804"/>
            <a:ext cx="468312" cy="990600"/>
          </a:xfrm>
          <a:prstGeom prst="bentConnector3">
            <a:avLst>
              <a:gd name="adj1" fmla="val 49829"/>
            </a:avLst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31"/>
          <p:cNvCxnSpPr>
            <a:cxnSpLocks noChangeShapeType="1"/>
            <a:endCxn id="29" idx="0"/>
          </p:cNvCxnSpPr>
          <p:nvPr/>
        </p:nvCxnSpPr>
        <p:spPr bwMode="auto">
          <a:xfrm rot="16200000" flipH="1">
            <a:off x="5477892" y="2749897"/>
            <a:ext cx="819150" cy="3175"/>
          </a:xfrm>
          <a:prstGeom prst="bentConnector3">
            <a:avLst>
              <a:gd name="adj1" fmla="val 50773"/>
            </a:avLst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32"/>
          <p:cNvCxnSpPr>
            <a:cxnSpLocks noChangeShapeType="1"/>
            <a:endCxn id="28" idx="0"/>
          </p:cNvCxnSpPr>
          <p:nvPr/>
        </p:nvCxnSpPr>
        <p:spPr bwMode="auto">
          <a:xfrm rot="5400000">
            <a:off x="7877398" y="2430016"/>
            <a:ext cx="889000" cy="5730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5" name="Picture 35" descr="mc000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204" y="1449735"/>
            <a:ext cx="1001713" cy="8096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AutoShape 36"/>
          <p:cNvCxnSpPr>
            <a:cxnSpLocks noChangeShapeType="1"/>
            <a:endCxn id="28" idx="0"/>
          </p:cNvCxnSpPr>
          <p:nvPr/>
        </p:nvCxnSpPr>
        <p:spPr bwMode="auto">
          <a:xfrm rot="16200000" flipH="1">
            <a:off x="7305104" y="2430810"/>
            <a:ext cx="889000" cy="571500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7" name="Picture 42" descr="cp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04" y="1421160"/>
            <a:ext cx="1109663" cy="768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0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Computer System Operation </a:t>
            </a:r>
            <a:r>
              <a:rPr lang="en-US" sz="2200" dirty="0"/>
              <a:t>Cont’d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Each device controller is in charge of a particular </a:t>
            </a:r>
            <a:r>
              <a:rPr lang="en-US" dirty="0" smtClean="0"/>
              <a:t>device type</a:t>
            </a:r>
            <a:r>
              <a:rPr lang="en-US" dirty="0"/>
              <a:t>.</a:t>
            </a:r>
          </a:p>
          <a:p>
            <a:pPr algn="l" rtl="0"/>
            <a:r>
              <a:rPr lang="en-US" dirty="0" smtClean="0"/>
              <a:t>Each </a:t>
            </a:r>
            <a:r>
              <a:rPr lang="en-US" dirty="0"/>
              <a:t>device controller has a local </a:t>
            </a:r>
            <a:r>
              <a:rPr lang="en-US" dirty="0" smtClean="0"/>
              <a:t>buffer</a:t>
            </a:r>
          </a:p>
          <a:p>
            <a:pPr algn="l" rtl="0"/>
            <a:r>
              <a:rPr lang="en-US" dirty="0"/>
              <a:t>CPU moves data from/to main memory to/from </a:t>
            </a:r>
            <a:r>
              <a:rPr lang="en-US" dirty="0" smtClean="0"/>
              <a:t>local buffers</a:t>
            </a:r>
          </a:p>
          <a:p>
            <a:pPr algn="l" rtl="0"/>
            <a:r>
              <a:rPr lang="en-US" dirty="0"/>
              <a:t>Device controller informs CPU that it has finished </a:t>
            </a:r>
            <a:r>
              <a:rPr lang="en-US" dirty="0" smtClean="0"/>
              <a:t>its operation </a:t>
            </a:r>
            <a:r>
              <a:rPr lang="en-US" dirty="0"/>
              <a:t>by causing an </a:t>
            </a:r>
            <a:r>
              <a:rPr lang="en-US" i="1" dirty="0"/>
              <a:t>interrupt</a:t>
            </a:r>
            <a:r>
              <a:rPr lang="en-US" dirty="0"/>
              <a:t>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5787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Interrupts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>
                <a:cs typeface="Arial" pitchFamily="34" charset="0"/>
              </a:rPr>
              <a:t>A signal </a:t>
            </a:r>
            <a:r>
              <a:rPr lang="en-US" dirty="0">
                <a:cs typeface="Arial" pitchFamily="34" charset="0"/>
              </a:rPr>
              <a:t>sent to the </a:t>
            </a:r>
            <a:r>
              <a:rPr lang="en-US" dirty="0" smtClean="0">
                <a:cs typeface="Arial" pitchFamily="34" charset="0"/>
              </a:rPr>
              <a:t>CPU</a:t>
            </a:r>
          </a:p>
          <a:p>
            <a:pPr algn="l" rtl="0">
              <a:defRPr/>
            </a:pPr>
            <a:r>
              <a:rPr lang="en-US" dirty="0">
                <a:cs typeface="Arial" pitchFamily="34" charset="0"/>
              </a:rPr>
              <a:t>Interrupt transfers control to the interrupt service routine generally, through the interrupt vector, which contains the addresses of all the service routines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pPr algn="l" rtl="0">
              <a:defRPr/>
            </a:pPr>
            <a:r>
              <a:rPr lang="en-US" dirty="0" smtClean="0">
                <a:cs typeface="Arial" pitchFamily="34" charset="0"/>
              </a:rPr>
              <a:t>Interrupts</a:t>
            </a:r>
            <a:r>
              <a:rPr lang="en-US" dirty="0">
                <a:cs typeface="Arial" pitchFamily="34" charset="0"/>
              </a:rPr>
              <a:t>:</a:t>
            </a:r>
          </a:p>
          <a:p>
            <a:pPr lvl="1" algn="l" rtl="0">
              <a:defRPr/>
            </a:pPr>
            <a:r>
              <a:rPr lang="en-US" dirty="0">
                <a:cs typeface="Arial" pitchFamily="34" charset="0"/>
              </a:rPr>
              <a:t>Hardware Interrupts</a:t>
            </a:r>
          </a:p>
          <a:p>
            <a:pPr lvl="1" algn="l" rtl="0">
              <a:defRPr/>
            </a:pPr>
            <a:r>
              <a:rPr lang="en-US" dirty="0">
                <a:cs typeface="Arial" pitchFamily="34" charset="0"/>
              </a:rPr>
              <a:t>Software Interrupts: system </a:t>
            </a:r>
            <a:r>
              <a:rPr lang="en-US" dirty="0" smtClean="0">
                <a:cs typeface="Arial" pitchFamily="34" charset="0"/>
              </a:rPr>
              <a:t>calls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6502.org/tutorials/interrupts/cartoon_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97" y="4519430"/>
            <a:ext cx="2119349" cy="193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Interrupts </a:t>
            </a:r>
            <a:r>
              <a:rPr lang="en-US" sz="2000" dirty="0" smtClean="0"/>
              <a:t>Cont’d</a:t>
            </a:r>
            <a:endParaRPr lang="ar-E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dirty="0"/>
              <a:t>A trap is a s</a:t>
            </a:r>
            <a:r>
              <a:rPr lang="en-US" dirty="0" smtClean="0"/>
              <a:t>oftware </a:t>
            </a:r>
            <a:r>
              <a:rPr lang="en-US" dirty="0"/>
              <a:t>generated </a:t>
            </a:r>
            <a:r>
              <a:rPr lang="en-US" dirty="0" smtClean="0"/>
              <a:t>interrupt caused </a:t>
            </a:r>
            <a:r>
              <a:rPr lang="en-US" dirty="0"/>
              <a:t>by:</a:t>
            </a:r>
          </a:p>
          <a:p>
            <a:pPr lvl="1" algn="l" rtl="0">
              <a:defRPr/>
            </a:pPr>
            <a:r>
              <a:rPr lang="en-US" dirty="0" smtClean="0"/>
              <a:t>Error: </a:t>
            </a:r>
            <a:r>
              <a:rPr lang="en-US" dirty="0"/>
              <a:t>division by zero or invalid memory access</a:t>
            </a:r>
          </a:p>
          <a:p>
            <a:pPr lvl="1" algn="l" rtl="0">
              <a:defRPr/>
            </a:pPr>
            <a:r>
              <a:rPr lang="en-US" dirty="0" smtClean="0"/>
              <a:t>Request: from </a:t>
            </a:r>
            <a:r>
              <a:rPr lang="en-US" dirty="0"/>
              <a:t>a user program to O/S</a:t>
            </a:r>
          </a:p>
          <a:p>
            <a:pPr algn="l" rtl="0"/>
            <a:r>
              <a:rPr lang="en-US" dirty="0" smtClean="0"/>
              <a:t>An </a:t>
            </a:r>
            <a:r>
              <a:rPr lang="en-US" dirty="0"/>
              <a:t>operating system is interrupt driven.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102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nstantia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nstantia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6694</TotalTime>
  <Words>1104</Words>
  <Application>Microsoft Office PowerPoint</Application>
  <PresentationFormat>On-screen Show (4:3)</PresentationFormat>
  <Paragraphs>231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Rounded MT Bold</vt:lpstr>
      <vt:lpstr>Berlin Sans FB</vt:lpstr>
      <vt:lpstr>Calibri</vt:lpstr>
      <vt:lpstr>Constantia</vt:lpstr>
      <vt:lpstr>DejaVu Sans</vt:lpstr>
      <vt:lpstr>Times New Roman</vt:lpstr>
      <vt:lpstr>Wingdings</vt:lpstr>
      <vt:lpstr>1_Office Theme</vt:lpstr>
      <vt:lpstr>2_Office Theme</vt:lpstr>
      <vt:lpstr>Computer Operating System Concepts</vt:lpstr>
      <vt:lpstr>Computer System Structure</vt:lpstr>
      <vt:lpstr>Table of Content</vt:lpstr>
      <vt:lpstr>Computer System Operation</vt:lpstr>
      <vt:lpstr>Computer System Operation</vt:lpstr>
      <vt:lpstr>Computer System Operation Cont’d</vt:lpstr>
      <vt:lpstr>Computer System Operation Cont’d</vt:lpstr>
      <vt:lpstr>Interrupts</vt:lpstr>
      <vt:lpstr>Interrupts Cont’d</vt:lpstr>
      <vt:lpstr>Interrupt Handling</vt:lpstr>
      <vt:lpstr>Interrupt Handling Mechanisms</vt:lpstr>
      <vt:lpstr>Computer System Startup</vt:lpstr>
      <vt:lpstr>I/O Structure </vt:lpstr>
      <vt:lpstr>I/O Structure</vt:lpstr>
      <vt:lpstr>Two I/O Methods</vt:lpstr>
      <vt:lpstr>Device Status Table</vt:lpstr>
      <vt:lpstr>Direct Memory Access Structure</vt:lpstr>
      <vt:lpstr>Storage Structure </vt:lpstr>
      <vt:lpstr>Storage Structure</vt:lpstr>
      <vt:lpstr>Storage-Device Hierarchy</vt:lpstr>
      <vt:lpstr>Difference of Storage Devices</vt:lpstr>
      <vt:lpstr>RAM</vt:lpstr>
      <vt:lpstr>Magnetic Disk</vt:lpstr>
      <vt:lpstr>Magnetic Disk Cont’d</vt:lpstr>
      <vt:lpstr>Magnetic Tapes</vt:lpstr>
      <vt:lpstr>Hardware Protection </vt:lpstr>
      <vt:lpstr>Hardware Protection</vt:lpstr>
      <vt:lpstr>Error Handling</vt:lpstr>
      <vt:lpstr>Ensuring OS Proper Operation</vt:lpstr>
      <vt:lpstr>Hardware Dual-Mode</vt:lpstr>
      <vt:lpstr>Dual Mode Operation</vt:lpstr>
      <vt:lpstr>Privileged Instructions</vt:lpstr>
      <vt:lpstr>1.   I/O Protection</vt:lpstr>
      <vt:lpstr>System Calls Execution</vt:lpstr>
      <vt:lpstr>2.   Memory Protection</vt:lpstr>
      <vt:lpstr>Use of Base and Limit Registers</vt:lpstr>
      <vt:lpstr>Hardware Address Protection</vt:lpstr>
      <vt:lpstr>3.   CPU Protection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Bahaa E. Aly</dc:creator>
  <cp:lastModifiedBy>Ahmed Mamdoh</cp:lastModifiedBy>
  <cp:revision>150</cp:revision>
  <dcterms:created xsi:type="dcterms:W3CDTF">2013-07-11T06:16:10Z</dcterms:created>
  <dcterms:modified xsi:type="dcterms:W3CDTF">2014-10-01T11:41:01Z</dcterms:modified>
</cp:coreProperties>
</file>