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9c3b08d3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9c3b08d3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9c3b08d3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9c3b08d3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a488c57b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a488c57b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a488c57b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a488c57b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a488c57b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a488c57b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a488c57b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a488c57b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a488c57b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a488c57b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a488c57b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a488c57b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a488c57bb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a488c57bb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9323d2f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9323d2f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9323d2f2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9323d2f2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9323d2f2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9323d2f2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c3b08d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c3b08d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9c3b08d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9c3b08d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9c3b08d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9c3b08d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9c3b08d3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9c3b08d3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9c3b08d3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9c3b08d3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43700" y="1403400"/>
            <a:ext cx="82119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200"/>
              <a:t>Credit Risk Analysis in Banking</a:t>
            </a:r>
            <a:endParaRPr sz="5200"/>
          </a:p>
        </p:txBody>
      </p:sp>
      <p:sp>
        <p:nvSpPr>
          <p:cNvPr id="129" name="Google Shape;129;p13"/>
          <p:cNvSpPr txBox="1"/>
          <p:nvPr>
            <p:ph idx="1" type="subTitle"/>
          </p:nvPr>
        </p:nvSpPr>
        <p:spPr>
          <a:xfrm>
            <a:off x="4847700" y="4099400"/>
            <a:ext cx="3862500" cy="57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A Data Driven </a:t>
            </a:r>
            <a:r>
              <a:rPr lang="en" sz="2800"/>
              <a:t>Approach</a:t>
            </a:r>
            <a:r>
              <a:rPr lang="en" sz="2800"/>
              <a:t> </a:t>
            </a:r>
            <a:endParaRPr sz="2800"/>
          </a:p>
          <a:p>
            <a:pPr indent="0" lvl="0" marL="0" rtl="0" algn="ctr">
              <a:spcBef>
                <a:spcPts val="0"/>
              </a:spcBef>
              <a:spcAft>
                <a:spcPts val="0"/>
              </a:spcAft>
              <a:buNone/>
            </a:pPr>
            <a:r>
              <a:rPr lang="en"/>
              <a:t>By Ahmed Khan 10/10/2024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00" name="Google Shape;200;p22"/>
          <p:cNvSpPr txBox="1"/>
          <p:nvPr>
            <p:ph idx="1" type="body"/>
          </p:nvPr>
        </p:nvSpPr>
        <p:spPr>
          <a:xfrm>
            <a:off x="285750" y="303475"/>
            <a:ext cx="8528100" cy="453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5.   </a:t>
            </a:r>
            <a:r>
              <a:rPr lang="en"/>
              <a:t>Blue hues represent safer loans, while red hues indicate riskier ones.</a:t>
            </a:r>
            <a:endParaRPr/>
          </a:p>
        </p:txBody>
      </p:sp>
      <p:pic>
        <p:nvPicPr>
          <p:cNvPr id="201" name="Google Shape;201;p22"/>
          <p:cNvPicPr preferRelativeResize="0"/>
          <p:nvPr/>
        </p:nvPicPr>
        <p:blipFill>
          <a:blip r:embed="rId3">
            <a:alphaModFix/>
          </a:blip>
          <a:stretch>
            <a:fillRect/>
          </a:stretch>
        </p:blipFill>
        <p:spPr>
          <a:xfrm>
            <a:off x="316625" y="845600"/>
            <a:ext cx="8466351" cy="3932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07" name="Google Shape;207;p23"/>
          <p:cNvSpPr txBox="1"/>
          <p:nvPr>
            <p:ph idx="1" type="body"/>
          </p:nvPr>
        </p:nvSpPr>
        <p:spPr>
          <a:xfrm>
            <a:off x="301250" y="303475"/>
            <a:ext cx="8461800" cy="449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8" name="Google Shape;208;p23"/>
          <p:cNvPicPr preferRelativeResize="0"/>
          <p:nvPr/>
        </p:nvPicPr>
        <p:blipFill>
          <a:blip r:embed="rId3">
            <a:alphaModFix/>
          </a:blip>
          <a:stretch>
            <a:fillRect/>
          </a:stretch>
        </p:blipFill>
        <p:spPr>
          <a:xfrm>
            <a:off x="5446350" y="1322425"/>
            <a:ext cx="3416325" cy="3477750"/>
          </a:xfrm>
          <a:prstGeom prst="rect">
            <a:avLst/>
          </a:prstGeom>
          <a:noFill/>
          <a:ln>
            <a:noFill/>
          </a:ln>
        </p:spPr>
      </p:pic>
      <p:pic>
        <p:nvPicPr>
          <p:cNvPr id="209" name="Google Shape;209;p23"/>
          <p:cNvPicPr preferRelativeResize="0"/>
          <p:nvPr/>
        </p:nvPicPr>
        <p:blipFill>
          <a:blip r:embed="rId4">
            <a:alphaModFix/>
          </a:blip>
          <a:stretch>
            <a:fillRect/>
          </a:stretch>
        </p:blipFill>
        <p:spPr>
          <a:xfrm>
            <a:off x="1800700" y="303475"/>
            <a:ext cx="2947749" cy="4496700"/>
          </a:xfrm>
          <a:prstGeom prst="rect">
            <a:avLst/>
          </a:prstGeom>
          <a:noFill/>
          <a:ln>
            <a:noFill/>
          </a:ln>
        </p:spPr>
      </p:pic>
      <p:sp>
        <p:nvSpPr>
          <p:cNvPr id="210" name="Google Shape;210;p23"/>
          <p:cNvSpPr/>
          <p:nvPr/>
        </p:nvSpPr>
        <p:spPr>
          <a:xfrm>
            <a:off x="4875475" y="392075"/>
            <a:ext cx="3887700" cy="121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7</a:t>
            </a:r>
            <a:r>
              <a:rPr lang="en" sz="1300">
                <a:solidFill>
                  <a:schemeClr val="dk2"/>
                </a:solidFill>
                <a:latin typeface="Calibri"/>
                <a:ea typeface="Calibri"/>
                <a:cs typeface="Calibri"/>
                <a:sym typeface="Calibri"/>
              </a:rPr>
              <a:t>.   Radius shows the population of loan applicant by each region and angle shows percentages of Loan defaults. </a:t>
            </a:r>
            <a:endParaRPr sz="1300">
              <a:solidFill>
                <a:schemeClr val="dk2"/>
              </a:solidFill>
              <a:latin typeface="Calibri"/>
              <a:ea typeface="Calibri"/>
              <a:cs typeface="Calibri"/>
              <a:sym typeface="Calibri"/>
            </a:endParaRPr>
          </a:p>
          <a:p>
            <a:pPr indent="0" lvl="0" marL="0" rtl="0" algn="ctr">
              <a:spcBef>
                <a:spcPts val="1200"/>
              </a:spcBef>
              <a:spcAft>
                <a:spcPts val="0"/>
              </a:spcAft>
              <a:buNone/>
            </a:pPr>
            <a:r>
              <a:t/>
            </a:r>
            <a:endParaRPr>
              <a:latin typeface="Calibri"/>
              <a:ea typeface="Calibri"/>
              <a:cs typeface="Calibri"/>
              <a:sym typeface="Calibri"/>
            </a:endParaRPr>
          </a:p>
        </p:txBody>
      </p:sp>
      <p:sp>
        <p:nvSpPr>
          <p:cNvPr id="211" name="Google Shape;211;p23"/>
          <p:cNvSpPr/>
          <p:nvPr/>
        </p:nvSpPr>
        <p:spPr>
          <a:xfrm>
            <a:off x="412000" y="480675"/>
            <a:ext cx="1261800" cy="22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6.   </a:t>
            </a:r>
            <a:r>
              <a:rPr lang="en">
                <a:latin typeface="Calibri"/>
                <a:ea typeface="Calibri"/>
                <a:cs typeface="Calibri"/>
                <a:sym typeface="Calibri"/>
              </a:rPr>
              <a:t>Height</a:t>
            </a:r>
            <a:r>
              <a:rPr lang="en">
                <a:latin typeface="Calibri"/>
                <a:ea typeface="Calibri"/>
                <a:cs typeface="Calibri"/>
                <a:sym typeface="Calibri"/>
              </a:rPr>
              <a:t> of bar denotes total default in % &amp; color denotes gender </a:t>
            </a:r>
            <a:endParaRPr>
              <a:latin typeface="Calibri"/>
              <a:ea typeface="Calibri"/>
              <a:cs typeface="Calibri"/>
              <a:sym typeface="Calibri"/>
            </a:endParaRPr>
          </a:p>
        </p:txBody>
      </p:sp>
      <p:sp>
        <p:nvSpPr>
          <p:cNvPr id="212" name="Google Shape;212;p23"/>
          <p:cNvSpPr/>
          <p:nvPr/>
        </p:nvSpPr>
        <p:spPr>
          <a:xfrm>
            <a:off x="2551875" y="578375"/>
            <a:ext cx="1467900" cy="110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Calibri"/>
                <a:ea typeface="Calibri"/>
                <a:cs typeface="Calibri"/>
                <a:sym typeface="Calibri"/>
              </a:rPr>
              <a:t>Business or Non-Business/Gender</a:t>
            </a:r>
            <a:endParaRPr sz="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18" name="Google Shape;218;p24"/>
          <p:cNvSpPr txBox="1"/>
          <p:nvPr>
            <p:ph idx="1" type="body"/>
          </p:nvPr>
        </p:nvSpPr>
        <p:spPr>
          <a:xfrm>
            <a:off x="289175" y="313475"/>
            <a:ext cx="8543100" cy="45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8.   Bigger the size represent huge percent of loan default, Risk Category is derived feature with the help of Feature Engineering.</a:t>
            </a:r>
            <a:endParaRPr/>
          </a:p>
        </p:txBody>
      </p:sp>
      <p:pic>
        <p:nvPicPr>
          <p:cNvPr id="219" name="Google Shape;219;p24"/>
          <p:cNvPicPr preferRelativeResize="0"/>
          <p:nvPr/>
        </p:nvPicPr>
        <p:blipFill>
          <a:blip r:embed="rId3">
            <a:alphaModFix/>
          </a:blip>
          <a:stretch>
            <a:fillRect/>
          </a:stretch>
        </p:blipFill>
        <p:spPr>
          <a:xfrm>
            <a:off x="335775" y="997375"/>
            <a:ext cx="3243036" cy="3781900"/>
          </a:xfrm>
          <a:prstGeom prst="rect">
            <a:avLst/>
          </a:prstGeom>
          <a:noFill/>
          <a:ln>
            <a:noFill/>
          </a:ln>
        </p:spPr>
      </p:pic>
      <p:pic>
        <p:nvPicPr>
          <p:cNvPr id="220" name="Google Shape;220;p24"/>
          <p:cNvPicPr preferRelativeResize="0"/>
          <p:nvPr/>
        </p:nvPicPr>
        <p:blipFill>
          <a:blip r:embed="rId4">
            <a:alphaModFix/>
          </a:blip>
          <a:stretch>
            <a:fillRect/>
          </a:stretch>
        </p:blipFill>
        <p:spPr>
          <a:xfrm>
            <a:off x="4461375" y="997375"/>
            <a:ext cx="4132449" cy="3858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267275" y="271650"/>
            <a:ext cx="7505700" cy="6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 </a:t>
            </a:r>
            <a:endParaRPr sz="2700"/>
          </a:p>
        </p:txBody>
      </p:sp>
      <p:sp>
        <p:nvSpPr>
          <p:cNvPr id="226" name="Google Shape;226;p25"/>
          <p:cNvSpPr txBox="1"/>
          <p:nvPr>
            <p:ph idx="1" type="body"/>
          </p:nvPr>
        </p:nvSpPr>
        <p:spPr>
          <a:xfrm>
            <a:off x="267275" y="325625"/>
            <a:ext cx="8598000" cy="45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Standardized Residuals Heatmap for Property Value Categories: Negative values indicate weak or no association, while higher positive values represent stronger associations</a:t>
            </a:r>
            <a:endParaRPr/>
          </a:p>
          <a:p>
            <a:pPr indent="0" lvl="0" marL="0" rtl="0" algn="l">
              <a:spcBef>
                <a:spcPts val="1200"/>
              </a:spcBef>
              <a:spcAft>
                <a:spcPts val="1200"/>
              </a:spcAft>
              <a:buNone/>
            </a:pPr>
            <a:r>
              <a:t/>
            </a:r>
            <a:endParaRPr/>
          </a:p>
        </p:txBody>
      </p:sp>
      <p:pic>
        <p:nvPicPr>
          <p:cNvPr id="227" name="Google Shape;227;p25"/>
          <p:cNvPicPr preferRelativeResize="0"/>
          <p:nvPr/>
        </p:nvPicPr>
        <p:blipFill>
          <a:blip r:embed="rId3">
            <a:alphaModFix/>
          </a:blip>
          <a:stretch>
            <a:fillRect/>
          </a:stretch>
        </p:blipFill>
        <p:spPr>
          <a:xfrm>
            <a:off x="5335100" y="1188425"/>
            <a:ext cx="3349375" cy="3589575"/>
          </a:xfrm>
          <a:prstGeom prst="rect">
            <a:avLst/>
          </a:prstGeom>
          <a:noFill/>
          <a:ln>
            <a:noFill/>
          </a:ln>
        </p:spPr>
      </p:pic>
      <p:pic>
        <p:nvPicPr>
          <p:cNvPr id="228" name="Google Shape;228;p25"/>
          <p:cNvPicPr preferRelativeResize="0"/>
          <p:nvPr/>
        </p:nvPicPr>
        <p:blipFill>
          <a:blip r:embed="rId4">
            <a:alphaModFix/>
          </a:blip>
          <a:stretch>
            <a:fillRect/>
          </a:stretch>
        </p:blipFill>
        <p:spPr>
          <a:xfrm>
            <a:off x="514775" y="1599300"/>
            <a:ext cx="4057225" cy="293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34" name="Google Shape;234;p26"/>
          <p:cNvSpPr txBox="1"/>
          <p:nvPr>
            <p:ph idx="1" type="body"/>
          </p:nvPr>
        </p:nvSpPr>
        <p:spPr>
          <a:xfrm>
            <a:off x="289175" y="291400"/>
            <a:ext cx="8554200" cy="458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8.   </a:t>
            </a:r>
            <a:r>
              <a:rPr lang="en"/>
              <a:t>Blue hues represent safer loans, while red hues indicate riskier ones. (Loan_amount, Property Value, income)</a:t>
            </a:r>
            <a:endParaRPr/>
          </a:p>
        </p:txBody>
      </p:sp>
      <p:pic>
        <p:nvPicPr>
          <p:cNvPr id="235" name="Google Shape;235;p26"/>
          <p:cNvPicPr preferRelativeResize="0"/>
          <p:nvPr/>
        </p:nvPicPr>
        <p:blipFill>
          <a:blip r:embed="rId3">
            <a:alphaModFix/>
          </a:blip>
          <a:stretch>
            <a:fillRect/>
          </a:stretch>
        </p:blipFill>
        <p:spPr>
          <a:xfrm>
            <a:off x="289175" y="665943"/>
            <a:ext cx="8554200" cy="40938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425" y="293725"/>
            <a:ext cx="7505700" cy="6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Effect size:</a:t>
            </a:r>
            <a:endParaRPr sz="2700"/>
          </a:p>
        </p:txBody>
      </p:sp>
      <p:sp>
        <p:nvSpPr>
          <p:cNvPr id="241" name="Google Shape;241;p27"/>
          <p:cNvSpPr txBox="1"/>
          <p:nvPr>
            <p:ph idx="1" type="body"/>
          </p:nvPr>
        </p:nvSpPr>
        <p:spPr>
          <a:xfrm>
            <a:off x="311425" y="810150"/>
            <a:ext cx="8553900" cy="40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quantify the impact of numerical columns on default rates, Cohen's d was computed.</a:t>
            </a:r>
            <a:endParaRPr/>
          </a:p>
        </p:txBody>
      </p:sp>
      <p:pic>
        <p:nvPicPr>
          <p:cNvPr id="242" name="Google Shape;242;p27"/>
          <p:cNvPicPr preferRelativeResize="0"/>
          <p:nvPr/>
        </p:nvPicPr>
        <p:blipFill>
          <a:blip r:embed="rId3">
            <a:alphaModFix/>
          </a:blip>
          <a:stretch>
            <a:fillRect/>
          </a:stretch>
        </p:blipFill>
        <p:spPr>
          <a:xfrm>
            <a:off x="900450" y="1163350"/>
            <a:ext cx="5963824" cy="3686600"/>
          </a:xfrm>
          <a:prstGeom prst="rect">
            <a:avLst/>
          </a:prstGeom>
          <a:noFill/>
          <a:ln>
            <a:noFill/>
          </a:ln>
        </p:spPr>
      </p:pic>
      <p:sp>
        <p:nvSpPr>
          <p:cNvPr id="243" name="Google Shape;243;p27"/>
          <p:cNvSpPr/>
          <p:nvPr/>
        </p:nvSpPr>
        <p:spPr>
          <a:xfrm>
            <a:off x="2176225" y="1372200"/>
            <a:ext cx="1583700" cy="332400"/>
          </a:xfrm>
          <a:prstGeom prst="flowChartAlternateProcess">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Cohen’s d = 0.158</a:t>
            </a:r>
            <a:endParaRPr>
              <a:solidFill>
                <a:srgbClr val="FFFFFF"/>
              </a:solidFill>
              <a:latin typeface="Calibri"/>
              <a:ea typeface="Calibri"/>
              <a:cs typeface="Calibri"/>
              <a:sym typeface="Calibri"/>
            </a:endParaRPr>
          </a:p>
        </p:txBody>
      </p:sp>
      <p:sp>
        <p:nvSpPr>
          <p:cNvPr id="244" name="Google Shape;244;p27"/>
          <p:cNvSpPr/>
          <p:nvPr/>
        </p:nvSpPr>
        <p:spPr>
          <a:xfrm>
            <a:off x="5784225" y="1372200"/>
            <a:ext cx="1583700" cy="332400"/>
          </a:xfrm>
          <a:prstGeom prst="flowChartAlternateProcess">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Cohen’s d = 0.204</a:t>
            </a:r>
            <a:endParaRPr>
              <a:solidFill>
                <a:srgbClr val="FFFFFF"/>
              </a:solidFill>
              <a:latin typeface="Calibri"/>
              <a:ea typeface="Calibri"/>
              <a:cs typeface="Calibri"/>
              <a:sym typeface="Calibri"/>
            </a:endParaRPr>
          </a:p>
        </p:txBody>
      </p:sp>
      <p:sp>
        <p:nvSpPr>
          <p:cNvPr id="245" name="Google Shape;245;p27"/>
          <p:cNvSpPr/>
          <p:nvPr/>
        </p:nvSpPr>
        <p:spPr>
          <a:xfrm>
            <a:off x="6047350" y="3236000"/>
            <a:ext cx="1583700" cy="332400"/>
          </a:xfrm>
          <a:prstGeom prst="flowChartAlternateProcess">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Cohen’s d = 0.392</a:t>
            </a:r>
            <a:endParaRPr>
              <a:solidFill>
                <a:srgbClr val="FFFFFF"/>
              </a:solidFill>
              <a:latin typeface="Calibri"/>
              <a:ea typeface="Calibri"/>
              <a:cs typeface="Calibri"/>
              <a:sym typeface="Calibri"/>
            </a:endParaRPr>
          </a:p>
        </p:txBody>
      </p:sp>
      <p:sp>
        <p:nvSpPr>
          <p:cNvPr id="246" name="Google Shape;246;p27"/>
          <p:cNvSpPr/>
          <p:nvPr/>
        </p:nvSpPr>
        <p:spPr>
          <a:xfrm>
            <a:off x="2392425" y="3236000"/>
            <a:ext cx="1583700" cy="332400"/>
          </a:xfrm>
          <a:prstGeom prst="flowChartAlternateProcess">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Cohen’s d = 0.093</a:t>
            </a:r>
            <a:endParaRPr>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52" name="Google Shape;252;p28"/>
          <p:cNvSpPr txBox="1"/>
          <p:nvPr>
            <p:ph idx="1" type="body"/>
          </p:nvPr>
        </p:nvSpPr>
        <p:spPr>
          <a:xfrm>
            <a:off x="323400" y="303475"/>
            <a:ext cx="8528100" cy="45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Credit Score: </a:t>
            </a:r>
            <a:endParaRPr/>
          </a:p>
          <a:p>
            <a:pPr indent="0" lvl="0" marL="457200" rtl="0" algn="l">
              <a:spcBef>
                <a:spcPts val="1200"/>
              </a:spcBef>
              <a:spcAft>
                <a:spcPts val="0"/>
              </a:spcAft>
              <a:buNone/>
            </a:pPr>
            <a:r>
              <a:rPr lang="en"/>
              <a:t>Cohen’s d value of credit score is  0.0093, shows very small impact</a:t>
            </a:r>
            <a:endParaRPr/>
          </a:p>
          <a:p>
            <a:pPr indent="0" lvl="0" marL="457200" rtl="0" algn="l">
              <a:spcBef>
                <a:spcPts val="1200"/>
              </a:spcBef>
              <a:spcAft>
                <a:spcPts val="0"/>
              </a:spcAft>
              <a:buNone/>
            </a:pPr>
            <a:r>
              <a:rPr lang="en"/>
              <a:t>P_vale after T test</a:t>
            </a:r>
            <a:r>
              <a:rPr lang="en"/>
              <a:t> = 0.12090841773434603,</a:t>
            </a:r>
            <a:endParaRPr sz="1050">
              <a:solidFill>
                <a:srgbClr val="212121"/>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en"/>
              <a:t>There is no significant effect of credit_score on </a:t>
            </a:r>
            <a:r>
              <a:rPr lang="en"/>
              <a:t>default</a:t>
            </a:r>
            <a:r>
              <a:rPr lang="en"/>
              <a:t> status</a:t>
            </a:r>
            <a:endParaRPr/>
          </a:p>
          <a:p>
            <a:pPr indent="0" lvl="0" marL="0" rtl="0" algn="l">
              <a:spcBef>
                <a:spcPts val="1200"/>
              </a:spcBef>
              <a:spcAft>
                <a:spcPts val="0"/>
              </a:spcAft>
              <a:buNone/>
            </a:pPr>
            <a:r>
              <a:rPr lang="en"/>
              <a:t>LTV: </a:t>
            </a:r>
            <a:endParaRPr/>
          </a:p>
          <a:p>
            <a:pPr indent="0" lvl="0" marL="457200" rtl="0" algn="l">
              <a:spcBef>
                <a:spcPts val="1200"/>
              </a:spcBef>
              <a:spcAft>
                <a:spcPts val="0"/>
              </a:spcAft>
              <a:buNone/>
            </a:pPr>
            <a:r>
              <a:rPr lang="en"/>
              <a:t>Cohen’s d value of LTV is  0.407, shows very significantly good  impact</a:t>
            </a:r>
            <a:endParaRPr/>
          </a:p>
          <a:p>
            <a:pPr indent="0" lvl="0" marL="457200" rtl="0" algn="l">
              <a:spcBef>
                <a:spcPts val="1200"/>
              </a:spcBef>
              <a:spcAft>
                <a:spcPts val="1200"/>
              </a:spcAft>
              <a:buNone/>
            </a:pPr>
            <a:r>
              <a:rPr lang="en"/>
              <a:t>Found P_value less than 0.05, suggest there is impact on default loan.</a:t>
            </a:r>
            <a:endParaRPr/>
          </a:p>
        </p:txBody>
      </p:sp>
      <p:pic>
        <p:nvPicPr>
          <p:cNvPr id="253" name="Google Shape;253;p28"/>
          <p:cNvPicPr preferRelativeResize="0"/>
          <p:nvPr/>
        </p:nvPicPr>
        <p:blipFill>
          <a:blip r:embed="rId3">
            <a:alphaModFix/>
          </a:blip>
          <a:stretch>
            <a:fillRect/>
          </a:stretch>
        </p:blipFill>
        <p:spPr>
          <a:xfrm>
            <a:off x="6779451" y="225938"/>
            <a:ext cx="1943025" cy="4361126"/>
          </a:xfrm>
          <a:prstGeom prst="rect">
            <a:avLst/>
          </a:prstGeom>
          <a:noFill/>
          <a:ln>
            <a:noFill/>
          </a:ln>
        </p:spPr>
      </p:pic>
      <p:pic>
        <p:nvPicPr>
          <p:cNvPr id="254" name="Google Shape;254;p28"/>
          <p:cNvPicPr preferRelativeResize="0"/>
          <p:nvPr/>
        </p:nvPicPr>
        <p:blipFill>
          <a:blip r:embed="rId4">
            <a:alphaModFix/>
          </a:blip>
          <a:stretch>
            <a:fillRect/>
          </a:stretch>
        </p:blipFill>
        <p:spPr>
          <a:xfrm>
            <a:off x="5496700" y="391200"/>
            <a:ext cx="1282744" cy="954600"/>
          </a:xfrm>
          <a:prstGeom prst="rect">
            <a:avLst/>
          </a:prstGeom>
          <a:noFill/>
          <a:ln>
            <a:noFill/>
          </a:ln>
        </p:spPr>
      </p:pic>
      <p:sp>
        <p:nvSpPr>
          <p:cNvPr id="255" name="Google Shape;255;p28"/>
          <p:cNvSpPr/>
          <p:nvPr/>
        </p:nvSpPr>
        <p:spPr>
          <a:xfrm>
            <a:off x="6248700" y="4534075"/>
            <a:ext cx="2602800" cy="33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b="1" lang="en" sz="1000">
                <a:solidFill>
                  <a:schemeClr val="dk2"/>
                </a:solidFill>
                <a:latin typeface="Calibri"/>
                <a:ea typeface="Calibri"/>
                <a:cs typeface="Calibri"/>
                <a:sym typeface="Calibri"/>
              </a:rPr>
              <a:t>Impact of credit score and LTV on default loan </a:t>
            </a:r>
            <a:endParaRPr b="1" sz="11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76125" y="280750"/>
            <a:ext cx="75057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Conclusion:</a:t>
            </a:r>
            <a:endParaRPr sz="2700"/>
          </a:p>
        </p:txBody>
      </p:sp>
      <p:sp>
        <p:nvSpPr>
          <p:cNvPr id="261" name="Google Shape;261;p29"/>
          <p:cNvSpPr txBox="1"/>
          <p:nvPr>
            <p:ph idx="1" type="body"/>
          </p:nvPr>
        </p:nvSpPr>
        <p:spPr>
          <a:xfrm>
            <a:off x="376125" y="923650"/>
            <a:ext cx="8431200" cy="392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Most of the borrowers belong to the lower to middle-income class and are primarily from the North and South regions. Their first preference for loans is Type 1, and the preferred occupancy type is PR. The majority of the loans are for small amounts, with the purpose being P3. The property values typically range between $200,000 to $400,000, with the standard category being the most preferred</a:t>
            </a:r>
            <a:endParaRPr/>
          </a:p>
          <a:p>
            <a:pPr indent="0" lvl="0" marL="0" rtl="0" algn="l">
              <a:spcBef>
                <a:spcPts val="1200"/>
              </a:spcBef>
              <a:spcAft>
                <a:spcPts val="0"/>
              </a:spcAft>
              <a:buNone/>
            </a:pPr>
            <a:r>
              <a:rPr lang="en"/>
              <a:t>Equi credit type has almost 100% default rate, and among all credit type sub_cat occupancy type IR on top  and SR has 2nd most </a:t>
            </a:r>
            <a:r>
              <a:rPr lang="en"/>
              <a:t>defaulted</a:t>
            </a:r>
            <a:r>
              <a:rPr lang="en"/>
              <a:t> loan, while checking co applicant credit type CIB is good, EXP has high default rate</a:t>
            </a:r>
            <a:endParaRPr/>
          </a:p>
          <a:p>
            <a:pPr indent="0" lvl="0" marL="0" rtl="0" algn="l">
              <a:spcBef>
                <a:spcPts val="1200"/>
              </a:spcBef>
              <a:spcAft>
                <a:spcPts val="0"/>
              </a:spcAft>
              <a:buNone/>
            </a:pPr>
            <a:r>
              <a:rPr lang="en"/>
              <a:t>As the Age increases default rate increases, In gender where the gender is missing has high default rate, Business </a:t>
            </a:r>
            <a:r>
              <a:rPr lang="en"/>
              <a:t>loans are more likely to default</a:t>
            </a:r>
            <a:endParaRPr/>
          </a:p>
          <a:p>
            <a:pPr indent="0" lvl="0" marL="0" rtl="0" algn="l">
              <a:spcBef>
                <a:spcPts val="1200"/>
              </a:spcBef>
              <a:spcAft>
                <a:spcPts val="0"/>
              </a:spcAft>
              <a:buNone/>
            </a:pPr>
            <a:r>
              <a:rPr lang="en"/>
              <a:t>High and very high LTV 78 to 84% chances to default, purpose p1 has 31% default rate where as property category standard and economy more likely to default.</a:t>
            </a:r>
            <a:endParaRPr/>
          </a:p>
          <a:p>
            <a:pPr indent="0" lvl="0" marL="0" rtl="0" algn="l">
              <a:spcBef>
                <a:spcPts val="1200"/>
              </a:spcBef>
              <a:spcAft>
                <a:spcPts val="0"/>
              </a:spcAft>
              <a:buNone/>
            </a:pPr>
            <a:r>
              <a:rPr lang="en"/>
              <a:t>Surprisingly credit score has no impact on default rate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309675" y="269675"/>
            <a:ext cx="7505700" cy="6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Recommendations: </a:t>
            </a:r>
            <a:endParaRPr sz="2700"/>
          </a:p>
        </p:txBody>
      </p:sp>
      <p:sp>
        <p:nvSpPr>
          <p:cNvPr id="267" name="Google Shape;267;p30"/>
          <p:cNvSpPr txBox="1"/>
          <p:nvPr>
            <p:ph idx="1" type="body"/>
          </p:nvPr>
        </p:nvSpPr>
        <p:spPr>
          <a:xfrm>
            <a:off x="309675" y="824025"/>
            <a:ext cx="8519700" cy="4053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901">
                <a:solidFill>
                  <a:srgbClr val="000000"/>
                </a:solidFill>
              </a:rPr>
              <a:t>Focus on LTV Ratio</a:t>
            </a:r>
            <a:r>
              <a:rPr lang="en" sz="1901">
                <a:solidFill>
                  <a:srgbClr val="000000"/>
                </a:solidFill>
              </a:rPr>
              <a:t>: Lenders should prioritize evaluating loan applications based on the LTV ratio, as it has a significant impact on loan defaults. Should increase downpayment and introduce insurance to such loans</a:t>
            </a:r>
            <a:endParaRPr sz="1901">
              <a:solidFill>
                <a:srgbClr val="000000"/>
              </a:solidFill>
            </a:endParaRPr>
          </a:p>
          <a:p>
            <a:pPr indent="0" lvl="0" marL="0" rtl="0" algn="l">
              <a:spcBef>
                <a:spcPts val="1200"/>
              </a:spcBef>
              <a:spcAft>
                <a:spcPts val="0"/>
              </a:spcAft>
              <a:buNone/>
            </a:pPr>
            <a:r>
              <a:rPr b="1" lang="en" sz="1901">
                <a:solidFill>
                  <a:srgbClr val="000000"/>
                </a:solidFill>
              </a:rPr>
              <a:t>Stricter Credit Assessments for Certain Credit Types</a:t>
            </a:r>
            <a:r>
              <a:rPr lang="en" sz="1901">
                <a:solidFill>
                  <a:srgbClr val="000000"/>
                </a:solidFill>
              </a:rPr>
              <a:t>: Implement stricter lending policies for loans using </a:t>
            </a:r>
            <a:r>
              <a:rPr lang="en" sz="1901">
                <a:solidFill>
                  <a:srgbClr val="188038"/>
                </a:solidFill>
              </a:rPr>
              <a:t>EQUI</a:t>
            </a:r>
            <a:r>
              <a:rPr lang="en" sz="1901">
                <a:solidFill>
                  <a:srgbClr val="000000"/>
                </a:solidFill>
              </a:rPr>
              <a:t> and </a:t>
            </a:r>
            <a:r>
              <a:rPr lang="en" sz="1901">
                <a:solidFill>
                  <a:srgbClr val="188038"/>
                </a:solidFill>
              </a:rPr>
              <a:t>EXP</a:t>
            </a:r>
            <a:r>
              <a:rPr lang="en" sz="1901">
                <a:solidFill>
                  <a:srgbClr val="000000"/>
                </a:solidFill>
              </a:rPr>
              <a:t> credit types, it is better to discontinue EQUI. Encourage the use of </a:t>
            </a:r>
            <a:r>
              <a:rPr lang="en" sz="1901">
                <a:solidFill>
                  <a:srgbClr val="188038"/>
                </a:solidFill>
              </a:rPr>
              <a:t>CIB</a:t>
            </a:r>
            <a:r>
              <a:rPr lang="en" sz="1901">
                <a:solidFill>
                  <a:srgbClr val="000000"/>
                </a:solidFill>
              </a:rPr>
              <a:t> credit type for co-applicants.</a:t>
            </a:r>
            <a:endParaRPr sz="1901">
              <a:solidFill>
                <a:srgbClr val="000000"/>
              </a:solidFill>
            </a:endParaRPr>
          </a:p>
          <a:p>
            <a:pPr indent="0" lvl="0" marL="0" rtl="0" algn="l">
              <a:spcBef>
                <a:spcPts val="1200"/>
              </a:spcBef>
              <a:spcAft>
                <a:spcPts val="0"/>
              </a:spcAft>
              <a:buNone/>
            </a:pPr>
            <a:r>
              <a:rPr b="1" lang="en" sz="1901">
                <a:solidFill>
                  <a:srgbClr val="000000"/>
                </a:solidFill>
              </a:rPr>
              <a:t>Reevaluate Loan Policies for Older Borrowers</a:t>
            </a:r>
            <a:r>
              <a:rPr lang="en" sz="1901">
                <a:solidFill>
                  <a:srgbClr val="000000"/>
                </a:solidFill>
              </a:rPr>
              <a:t>: Since older borrowers tend to default more, consider adding age-based risk adjustment factors to the loan approval process.</a:t>
            </a:r>
            <a:r>
              <a:rPr lang="en" sz="1901">
                <a:solidFill>
                  <a:srgbClr val="000000"/>
                </a:solidFill>
              </a:rPr>
              <a:t>Ensure that </a:t>
            </a:r>
            <a:r>
              <a:rPr b="1" lang="en" sz="1901">
                <a:solidFill>
                  <a:srgbClr val="000000"/>
                </a:solidFill>
              </a:rPr>
              <a:t>gender </a:t>
            </a:r>
            <a:r>
              <a:rPr lang="en" sz="1901">
                <a:solidFill>
                  <a:srgbClr val="000000"/>
                </a:solidFill>
              </a:rPr>
              <a:t>data is collected accurately,because where gender missing those loans are likely to default.</a:t>
            </a:r>
            <a:endParaRPr sz="1901">
              <a:solidFill>
                <a:srgbClr val="000000"/>
              </a:solidFill>
            </a:endParaRPr>
          </a:p>
          <a:p>
            <a:pPr indent="0" lvl="0" marL="0" rtl="0" algn="l">
              <a:spcBef>
                <a:spcPts val="1200"/>
              </a:spcBef>
              <a:spcAft>
                <a:spcPts val="0"/>
              </a:spcAft>
              <a:buNone/>
            </a:pPr>
            <a:r>
              <a:rPr b="1" lang="en" sz="1901">
                <a:solidFill>
                  <a:srgbClr val="000000"/>
                </a:solidFill>
              </a:rPr>
              <a:t>Improve Risk Categorization</a:t>
            </a:r>
            <a:r>
              <a:rPr lang="en" sz="1901">
                <a:solidFill>
                  <a:srgbClr val="000000"/>
                </a:solidFill>
              </a:rPr>
              <a:t>: Use the derived risk categories (</a:t>
            </a:r>
            <a:r>
              <a:rPr lang="en" sz="1901">
                <a:solidFill>
                  <a:srgbClr val="188038"/>
                </a:solidFill>
              </a:rPr>
              <a:t>Very Low Risk</a:t>
            </a:r>
            <a:r>
              <a:rPr lang="en" sz="1901">
                <a:solidFill>
                  <a:srgbClr val="000000"/>
                </a:solidFill>
              </a:rPr>
              <a:t> to </a:t>
            </a:r>
            <a:r>
              <a:rPr lang="en" sz="1901">
                <a:solidFill>
                  <a:srgbClr val="188038"/>
                </a:solidFill>
              </a:rPr>
              <a:t>Extremely High Risk</a:t>
            </a:r>
            <a:r>
              <a:rPr lang="en" sz="1901">
                <a:solidFill>
                  <a:srgbClr val="000000"/>
                </a:solidFill>
              </a:rPr>
              <a:t>) to tailor loan offerings and risk mitigation strategies for high-risk borrowers.</a:t>
            </a:r>
            <a:r>
              <a:rPr lang="en" sz="1901">
                <a:solidFill>
                  <a:srgbClr val="000000"/>
                </a:solidFill>
              </a:rPr>
              <a:t>Introduce more stringent evaluation criteria for </a:t>
            </a:r>
            <a:r>
              <a:rPr b="1" lang="en" sz="1901">
                <a:solidFill>
                  <a:srgbClr val="000000"/>
                </a:solidFill>
              </a:rPr>
              <a:t>business loans</a:t>
            </a:r>
            <a:endParaRPr sz="1901">
              <a:solidFill>
                <a:srgbClr val="000000"/>
              </a:solidFill>
            </a:endParaRPr>
          </a:p>
          <a:p>
            <a:pPr indent="0" lvl="0" marL="0" rtl="0" algn="l">
              <a:spcBef>
                <a:spcPts val="1200"/>
              </a:spcBef>
              <a:spcAft>
                <a:spcPts val="0"/>
              </a:spcAft>
              <a:buNone/>
            </a:pPr>
            <a:r>
              <a:rPr lang="en" sz="1901">
                <a:solidFill>
                  <a:srgbClr val="000000"/>
                </a:solidFill>
              </a:rPr>
              <a:t>Implement stricter credit assessments for </a:t>
            </a:r>
            <a:r>
              <a:rPr b="1" lang="en" sz="1901">
                <a:solidFill>
                  <a:srgbClr val="000000"/>
                </a:solidFill>
              </a:rPr>
              <a:t>Loan Type 1</a:t>
            </a:r>
            <a:r>
              <a:rPr lang="en" sz="1901">
                <a:solidFill>
                  <a:srgbClr val="000000"/>
                </a:solidFill>
              </a:rPr>
              <a:t> applicants, especially for small loans. For </a:t>
            </a:r>
            <a:r>
              <a:rPr b="1" lang="en" sz="1901">
                <a:solidFill>
                  <a:srgbClr val="000000"/>
                </a:solidFill>
              </a:rPr>
              <a:t>Occupancy Type IR</a:t>
            </a:r>
            <a:r>
              <a:rPr lang="en" sz="1901">
                <a:solidFill>
                  <a:srgbClr val="000000"/>
                </a:solidFill>
              </a:rPr>
              <a:t>, apply stricter approval criteria, such as higher income requirements or larger down payments. This should be coupled with continuous monitoring to mitigate risk.</a:t>
            </a:r>
            <a:endParaRPr b="1" sz="1901">
              <a:solidFill>
                <a:srgbClr val="000000"/>
              </a:solidFill>
            </a:endParaRPr>
          </a:p>
          <a:p>
            <a:pPr indent="0" lvl="0" marL="0" rtl="0" algn="l">
              <a:spcBef>
                <a:spcPts val="1200"/>
              </a:spcBef>
              <a:spcAft>
                <a:spcPts val="0"/>
              </a:spcAft>
              <a:buNone/>
            </a:pPr>
            <a:r>
              <a:rPr lang="en" sz="1901">
                <a:solidFill>
                  <a:srgbClr val="000000"/>
                </a:solidFill>
              </a:rPr>
              <a:t>Introduce specialized products for </a:t>
            </a:r>
            <a:r>
              <a:rPr b="1" lang="en" sz="1901">
                <a:solidFill>
                  <a:srgbClr val="000000"/>
                </a:solidFill>
              </a:rPr>
              <a:t>Purpose P1 loans</a:t>
            </a:r>
            <a:r>
              <a:rPr lang="en" sz="1901">
                <a:solidFill>
                  <a:srgbClr val="000000"/>
                </a:solidFill>
              </a:rPr>
              <a:t> with stricter approval processes, perhaps offering lower loan limits or shorter repayment terms to minimize risk.Assess the </a:t>
            </a:r>
            <a:r>
              <a:rPr b="1" lang="en" sz="1901">
                <a:solidFill>
                  <a:srgbClr val="000000"/>
                </a:solidFill>
              </a:rPr>
              <a:t>property value</a:t>
            </a:r>
            <a:r>
              <a:rPr lang="en" sz="1901">
                <a:solidFill>
                  <a:srgbClr val="000000"/>
                </a:solidFill>
              </a:rPr>
              <a:t> and adjust the lending terms accordingly for these categories, perhaps requiring lower LTV ratios, better credit scores, or additional collateral.</a:t>
            </a:r>
            <a:endParaRPr b="1" sz="1901">
              <a:solidFill>
                <a:srgbClr val="000000"/>
              </a:solidFil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Objective:</a:t>
            </a:r>
            <a:endParaRPr sz="2700"/>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This project aims to enhance risk assessment strategies in lending institutions by leveraging data analytics to minimize the risk of loan defaults.</a:t>
            </a:r>
            <a:endParaRPr sz="1800"/>
          </a:p>
          <a:p>
            <a:pPr indent="0" lvl="0" marL="0" rtl="0" algn="l">
              <a:spcBef>
                <a:spcPts val="1200"/>
              </a:spcBef>
              <a:spcAft>
                <a:spcPts val="0"/>
              </a:spcAft>
              <a:buNone/>
            </a:pPr>
            <a:r>
              <a:rPr lang="en" sz="1800"/>
              <a:t> The insights gained from this analysis will enable lenders to make more informed decisions.</a:t>
            </a:r>
            <a:endParaRPr sz="1800"/>
          </a:p>
          <a:p>
            <a:pPr indent="0" lvl="0" marL="0" rtl="0" algn="l">
              <a:spcBef>
                <a:spcPts val="1200"/>
              </a:spcBef>
              <a:spcAft>
                <a:spcPts val="1200"/>
              </a:spcAft>
              <a:buNone/>
            </a:pPr>
            <a:r>
              <a:rPr lang="en" sz="1800"/>
              <a:t>The dataset contains 150,000 rows of loan records, including 20 Fields.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10125" y="271650"/>
            <a:ext cx="7660200" cy="6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Data Introduction:</a:t>
            </a:r>
            <a:endParaRPr sz="2700"/>
          </a:p>
        </p:txBody>
      </p:sp>
      <p:sp>
        <p:nvSpPr>
          <p:cNvPr id="141" name="Google Shape;141;p15"/>
          <p:cNvSpPr txBox="1"/>
          <p:nvPr>
            <p:ph idx="1" type="body"/>
          </p:nvPr>
        </p:nvSpPr>
        <p:spPr>
          <a:xfrm>
            <a:off x="355400" y="931650"/>
            <a:ext cx="8476800" cy="388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772"/>
          </a:p>
          <a:p>
            <a:pPr indent="0" lvl="0" marL="0" rtl="0" algn="l">
              <a:spcBef>
                <a:spcPts val="1200"/>
              </a:spcBef>
              <a:spcAft>
                <a:spcPts val="0"/>
              </a:spcAft>
              <a:buNone/>
            </a:pPr>
            <a:r>
              <a:rPr lang="en" sz="1772" u="sng">
                <a:solidFill>
                  <a:srgbClr val="212121"/>
                </a:solidFill>
                <a:highlight>
                  <a:srgbClr val="FFFFFF"/>
                </a:highlight>
              </a:rPr>
              <a:t>'ID',</a:t>
            </a:r>
            <a:r>
              <a:rPr lang="en" sz="1772" u="sng">
                <a:solidFill>
                  <a:srgbClr val="212121"/>
                </a:solidFill>
                <a:highlight>
                  <a:srgbClr val="FFFFFF"/>
                </a:highlight>
              </a:rPr>
              <a:t>'Year'</a:t>
            </a:r>
            <a:r>
              <a:rPr lang="en" sz="1772" u="sng">
                <a:solidFill>
                  <a:srgbClr val="212121"/>
                </a:solidFill>
                <a:highlight>
                  <a:srgbClr val="FFFFFF"/>
                </a:highlight>
              </a:rPr>
              <a:t> ,</a:t>
            </a:r>
            <a:r>
              <a:rPr lang="en" sz="1772" u="sng">
                <a:solidFill>
                  <a:srgbClr val="212121"/>
                </a:solidFill>
                <a:highlight>
                  <a:srgbClr val="FFFFFF"/>
                </a:highlight>
              </a:rPr>
              <a:t>'Gender'</a:t>
            </a:r>
            <a:r>
              <a:rPr lang="en" sz="1772">
                <a:solidFill>
                  <a:srgbClr val="212121"/>
                </a:solidFill>
                <a:highlight>
                  <a:srgbClr val="FFFFFF"/>
                </a:highlight>
              </a:rPr>
              <a:t>-: Represents ID of customer (148670 unique IDs), gender we have Male,Female, joint,&amp; gender missing.</a:t>
            </a:r>
            <a:endParaRPr sz="1772">
              <a:solidFill>
                <a:srgbClr val="212121"/>
              </a:solidFill>
              <a:highlight>
                <a:srgbClr val="FFFFFF"/>
              </a:highlight>
            </a:endParaRPr>
          </a:p>
          <a:p>
            <a:pPr indent="0" lvl="0" marL="0" rtl="0" algn="l">
              <a:spcBef>
                <a:spcPts val="1200"/>
              </a:spcBef>
              <a:spcAft>
                <a:spcPts val="0"/>
              </a:spcAft>
              <a:buNone/>
            </a:pPr>
            <a:r>
              <a:rPr lang="en" sz="1772" u="sng">
                <a:solidFill>
                  <a:srgbClr val="212121"/>
                </a:solidFill>
                <a:highlight>
                  <a:srgbClr val="FFFFFF"/>
                </a:highlight>
              </a:rPr>
              <a:t>‘'Loan_limit'</a:t>
            </a:r>
            <a:r>
              <a:rPr lang="en" sz="1772">
                <a:solidFill>
                  <a:srgbClr val="212121"/>
                </a:solidFill>
                <a:highlight>
                  <a:srgbClr val="FFFFFF"/>
                </a:highlight>
              </a:rPr>
              <a:t>: We have two type Fixed/Confirmed and Not Fixed/Not Confirmed</a:t>
            </a:r>
            <a:endParaRPr sz="1772">
              <a:solidFill>
                <a:srgbClr val="212121"/>
              </a:solidFill>
              <a:highlight>
                <a:srgbClr val="FFFFFF"/>
              </a:highlight>
            </a:endParaRPr>
          </a:p>
          <a:p>
            <a:pPr indent="0" lvl="0" marL="0" rtl="0" algn="l">
              <a:spcBef>
                <a:spcPts val="1200"/>
              </a:spcBef>
              <a:spcAft>
                <a:spcPts val="0"/>
              </a:spcAft>
              <a:buNone/>
            </a:pPr>
            <a:r>
              <a:rPr lang="en" sz="1772">
                <a:solidFill>
                  <a:srgbClr val="212121"/>
                </a:solidFill>
                <a:highlight>
                  <a:srgbClr val="FFFFFF"/>
                </a:highlight>
              </a:rPr>
              <a:t>'</a:t>
            </a:r>
            <a:r>
              <a:rPr lang="en" sz="1772" u="sng">
                <a:solidFill>
                  <a:srgbClr val="212121"/>
                </a:solidFill>
                <a:highlight>
                  <a:srgbClr val="FFFFFF"/>
                </a:highlight>
              </a:rPr>
              <a:t>loan_type', 'loan_purpose</a:t>
            </a:r>
            <a:r>
              <a:rPr lang="en" sz="1772">
                <a:solidFill>
                  <a:srgbClr val="212121"/>
                </a:solidFill>
                <a:highlight>
                  <a:srgbClr val="FFFFFF"/>
                </a:highlight>
              </a:rPr>
              <a:t>',: 3 type of loan and 4 </a:t>
            </a:r>
            <a:r>
              <a:rPr lang="en" sz="1772">
                <a:solidFill>
                  <a:srgbClr val="212121"/>
                </a:solidFill>
                <a:highlight>
                  <a:srgbClr val="FFFFFF"/>
                </a:highlight>
              </a:rPr>
              <a:t>type of loan purpose</a:t>
            </a:r>
            <a:endParaRPr sz="1772">
              <a:solidFill>
                <a:srgbClr val="212121"/>
              </a:solidFill>
              <a:highlight>
                <a:srgbClr val="FFFFFF"/>
              </a:highlight>
            </a:endParaRPr>
          </a:p>
          <a:p>
            <a:pPr indent="0" lvl="0" marL="0" rtl="0" algn="l">
              <a:spcBef>
                <a:spcPts val="1200"/>
              </a:spcBef>
              <a:spcAft>
                <a:spcPts val="0"/>
              </a:spcAft>
              <a:buNone/>
            </a:pPr>
            <a:r>
              <a:rPr lang="en" sz="1772">
                <a:solidFill>
                  <a:srgbClr val="212121"/>
                </a:solidFill>
                <a:highlight>
                  <a:srgbClr val="FFFFFF"/>
                </a:highlight>
              </a:rPr>
              <a:t>'</a:t>
            </a:r>
            <a:r>
              <a:rPr lang="en" sz="1772" u="sng">
                <a:solidFill>
                  <a:srgbClr val="212121"/>
                </a:solidFill>
                <a:highlight>
                  <a:srgbClr val="FFFFFF"/>
                </a:highlight>
              </a:rPr>
              <a:t>business_or_commercial', 'loan_amount', 'rate_of_interest',</a:t>
            </a:r>
            <a:r>
              <a:rPr lang="en" sz="1772" u="sng">
                <a:solidFill>
                  <a:srgbClr val="212121"/>
                </a:solidFill>
                <a:highlight>
                  <a:srgbClr val="FFFFFF"/>
                </a:highlight>
              </a:rPr>
              <a:t>'property_value','income', 'Credit_Score', 'age','Region'</a:t>
            </a:r>
            <a:endParaRPr sz="1772" u="sng">
              <a:solidFill>
                <a:srgbClr val="212121"/>
              </a:solidFill>
              <a:highlight>
                <a:srgbClr val="FFFFFF"/>
              </a:highlight>
            </a:endParaRPr>
          </a:p>
          <a:p>
            <a:pPr indent="0" lvl="0" marL="0" rtl="0" algn="l">
              <a:spcBef>
                <a:spcPts val="1200"/>
              </a:spcBef>
              <a:spcAft>
                <a:spcPts val="0"/>
              </a:spcAft>
              <a:buNone/>
            </a:pPr>
            <a:r>
              <a:rPr lang="en" sz="1772" u="sng">
                <a:solidFill>
                  <a:srgbClr val="212121"/>
                </a:solidFill>
                <a:highlight>
                  <a:srgbClr val="FFFFFF"/>
                </a:highlight>
              </a:rPr>
              <a:t>'Upfront_charges'</a:t>
            </a:r>
            <a:r>
              <a:rPr lang="en" sz="1772">
                <a:solidFill>
                  <a:srgbClr val="212121"/>
                </a:solidFill>
                <a:highlight>
                  <a:srgbClr val="FFFFFF"/>
                </a:highlight>
              </a:rPr>
              <a:t>: Down </a:t>
            </a:r>
            <a:r>
              <a:rPr lang="en" sz="1772">
                <a:solidFill>
                  <a:srgbClr val="212121"/>
                </a:solidFill>
                <a:highlight>
                  <a:srgbClr val="FFFFFF"/>
                </a:highlight>
              </a:rPr>
              <a:t>payments done by applicant</a:t>
            </a:r>
            <a:endParaRPr sz="1772">
              <a:solidFill>
                <a:srgbClr val="212121"/>
              </a:solidFill>
              <a:highlight>
                <a:srgbClr val="FFFFFF"/>
              </a:highlight>
            </a:endParaRPr>
          </a:p>
          <a:p>
            <a:pPr indent="0" lvl="0" marL="0" rtl="0" algn="l">
              <a:spcBef>
                <a:spcPts val="1200"/>
              </a:spcBef>
              <a:spcAft>
                <a:spcPts val="0"/>
              </a:spcAft>
              <a:buNone/>
            </a:pPr>
            <a:r>
              <a:rPr lang="en" sz="1772">
                <a:solidFill>
                  <a:srgbClr val="212121"/>
                </a:solidFill>
                <a:highlight>
                  <a:srgbClr val="FFFFFF"/>
                </a:highlight>
              </a:rPr>
              <a:t>'</a:t>
            </a:r>
            <a:r>
              <a:rPr lang="en" sz="1772" u="sng">
                <a:solidFill>
                  <a:srgbClr val="212121"/>
                </a:solidFill>
                <a:highlight>
                  <a:srgbClr val="FFFFFF"/>
                </a:highlight>
              </a:rPr>
              <a:t>Credit_type', </a:t>
            </a:r>
            <a:r>
              <a:rPr lang="en" sz="1772" u="sng">
                <a:solidFill>
                  <a:srgbClr val="212121"/>
                </a:solidFill>
                <a:highlight>
                  <a:srgbClr val="FFFFFF"/>
                </a:highlight>
              </a:rPr>
              <a:t>Co-applicant_credit_type'</a:t>
            </a:r>
            <a:r>
              <a:rPr lang="en" sz="1772">
                <a:solidFill>
                  <a:srgbClr val="212121"/>
                </a:solidFill>
                <a:highlight>
                  <a:srgbClr val="FFFFFF"/>
                </a:highlight>
              </a:rPr>
              <a:t>: 4 type ( 'EXP' 'EQUI' 'CRIF' 'CIB')</a:t>
            </a:r>
            <a:endParaRPr sz="1772">
              <a:solidFill>
                <a:srgbClr val="212121"/>
              </a:solidFill>
              <a:highlight>
                <a:srgbClr val="FFFFFF"/>
              </a:highlight>
            </a:endParaRPr>
          </a:p>
          <a:p>
            <a:pPr indent="0" lvl="0" marL="0" rtl="0" algn="l">
              <a:spcBef>
                <a:spcPts val="1200"/>
              </a:spcBef>
              <a:spcAft>
                <a:spcPts val="0"/>
              </a:spcAft>
              <a:buNone/>
            </a:pPr>
            <a:r>
              <a:rPr lang="en" sz="1772" u="sng">
                <a:solidFill>
                  <a:srgbClr val="212121"/>
                </a:solidFill>
                <a:highlight>
                  <a:srgbClr val="FFFFFF"/>
                </a:highlight>
              </a:rPr>
              <a:t>'LTV', 'Status'</a:t>
            </a:r>
            <a:r>
              <a:rPr lang="en" sz="1772">
                <a:solidFill>
                  <a:srgbClr val="212121"/>
                </a:solidFill>
                <a:highlight>
                  <a:srgbClr val="FFFFFF"/>
                </a:highlight>
              </a:rPr>
              <a:t>: 0 </a:t>
            </a:r>
            <a:r>
              <a:rPr lang="en" sz="1772">
                <a:solidFill>
                  <a:srgbClr val="212121"/>
                </a:solidFill>
                <a:highlight>
                  <a:srgbClr val="FFFFFF"/>
                </a:highlight>
              </a:rPr>
              <a:t>Represents</a:t>
            </a:r>
            <a:r>
              <a:rPr lang="en" sz="1772">
                <a:solidFill>
                  <a:srgbClr val="212121"/>
                </a:solidFill>
                <a:highlight>
                  <a:srgbClr val="FFFFFF"/>
                </a:highlight>
              </a:rPr>
              <a:t> Non-Default loans and 1 Represents Defaulted loans</a:t>
            </a:r>
            <a:endParaRPr sz="1772">
              <a:solidFill>
                <a:srgbClr val="212121"/>
              </a:solidFill>
              <a:highlight>
                <a:srgbClr val="FFFFFF"/>
              </a:highlight>
            </a:endParaRPr>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33325" y="260625"/>
            <a:ext cx="7505700" cy="63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endParaRPr/>
          </a:p>
        </p:txBody>
      </p:sp>
      <p:sp>
        <p:nvSpPr>
          <p:cNvPr id="147" name="Google Shape;147;p16"/>
          <p:cNvSpPr txBox="1"/>
          <p:nvPr>
            <p:ph idx="1" type="body"/>
          </p:nvPr>
        </p:nvSpPr>
        <p:spPr>
          <a:xfrm>
            <a:off x="333325" y="898425"/>
            <a:ext cx="8498700" cy="39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Missing Values : </a:t>
            </a:r>
            <a:r>
              <a:rPr lang="en" sz="1800"/>
              <a:t> </a:t>
            </a:r>
            <a:r>
              <a:rPr lang="en" sz="1400"/>
              <a:t>We have highest missing values in two columns about 25% values were missing in both Rate of interest </a:t>
            </a:r>
            <a:r>
              <a:rPr lang="en" sz="1400"/>
              <a:t>and</a:t>
            </a:r>
            <a:r>
              <a:rPr lang="en" sz="1400"/>
              <a:t> </a:t>
            </a:r>
            <a:r>
              <a:rPr lang="en" sz="1400"/>
              <a:t>upfront</a:t>
            </a:r>
            <a:r>
              <a:rPr lang="en" sz="1400"/>
              <a:t> charges column. Other </a:t>
            </a:r>
            <a:r>
              <a:rPr lang="en" sz="1400"/>
              <a:t>fields</a:t>
            </a:r>
            <a:r>
              <a:rPr lang="en" sz="1400"/>
              <a:t> contains less than 10% missing values.</a:t>
            </a:r>
            <a:endParaRPr sz="1400"/>
          </a:p>
          <a:p>
            <a:pPr indent="0" lvl="0" marL="0" rtl="0" algn="l">
              <a:spcBef>
                <a:spcPts val="1200"/>
              </a:spcBef>
              <a:spcAft>
                <a:spcPts val="0"/>
              </a:spcAft>
              <a:buNone/>
            </a:pPr>
            <a:r>
              <a:rPr lang="en" sz="1400"/>
              <a:t>Imputed missing </a:t>
            </a:r>
            <a:r>
              <a:rPr lang="en" sz="1400"/>
              <a:t>values</a:t>
            </a:r>
            <a:r>
              <a:rPr lang="en" sz="1400"/>
              <a:t> for categorical columns using multiple </a:t>
            </a:r>
            <a:r>
              <a:rPr lang="en" sz="1400"/>
              <a:t>relevant</a:t>
            </a:r>
            <a:r>
              <a:rPr lang="en" sz="1400"/>
              <a:t> group by, by taking there mod.</a:t>
            </a:r>
            <a:endParaRPr sz="1400"/>
          </a:p>
          <a:p>
            <a:pPr indent="0" lvl="0" marL="0" rtl="0" algn="l">
              <a:spcBef>
                <a:spcPts val="1200"/>
              </a:spcBef>
              <a:spcAft>
                <a:spcPts val="0"/>
              </a:spcAft>
              <a:buNone/>
            </a:pPr>
            <a:r>
              <a:rPr lang="en" sz="1400"/>
              <a:t>For numerical column took median values of multiple groups.</a:t>
            </a:r>
            <a:endParaRPr sz="1400"/>
          </a:p>
          <a:p>
            <a:pPr indent="0" lvl="0" marL="0" rtl="0" algn="l">
              <a:spcBef>
                <a:spcPts val="1200"/>
              </a:spcBef>
              <a:spcAft>
                <a:spcPts val="0"/>
              </a:spcAft>
              <a:buNone/>
            </a:pPr>
            <a:r>
              <a:rPr b="1" lang="en" sz="1500"/>
              <a:t>Outliers</a:t>
            </a:r>
            <a:r>
              <a:rPr lang="en" sz="1400"/>
              <a:t>: Identified outliers using boxplot then replace them to NAN, Again imputed NAN using mean values obtained from multiple groups. A </a:t>
            </a:r>
            <a:r>
              <a:rPr lang="en" sz="1400"/>
              <a:t>Box-Plot</a:t>
            </a:r>
            <a:r>
              <a:rPr lang="en" sz="1400"/>
              <a:t> is shown below, like that i did for all</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48" name="Google Shape;148;p16"/>
          <p:cNvPicPr preferRelativeResize="0"/>
          <p:nvPr/>
        </p:nvPicPr>
        <p:blipFill>
          <a:blip r:embed="rId3">
            <a:alphaModFix/>
          </a:blip>
          <a:stretch>
            <a:fillRect/>
          </a:stretch>
        </p:blipFill>
        <p:spPr>
          <a:xfrm>
            <a:off x="385195" y="3172175"/>
            <a:ext cx="2768750" cy="1523675"/>
          </a:xfrm>
          <a:prstGeom prst="rect">
            <a:avLst/>
          </a:prstGeom>
          <a:noFill/>
          <a:ln>
            <a:noFill/>
          </a:ln>
        </p:spPr>
      </p:pic>
      <p:sp>
        <p:nvSpPr>
          <p:cNvPr id="149" name="Google Shape;149;p16"/>
          <p:cNvSpPr txBox="1"/>
          <p:nvPr/>
        </p:nvSpPr>
        <p:spPr>
          <a:xfrm>
            <a:off x="3412800" y="3520163"/>
            <a:ext cx="10485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Before Removing </a:t>
            </a:r>
            <a:r>
              <a:rPr lang="en" sz="1300">
                <a:solidFill>
                  <a:schemeClr val="dk2"/>
                </a:solidFill>
                <a:latin typeface="Calibri"/>
                <a:ea typeface="Calibri"/>
                <a:cs typeface="Calibri"/>
                <a:sym typeface="Calibri"/>
              </a:rPr>
              <a:t>Outliers</a:t>
            </a:r>
            <a:endParaRPr sz="1300">
              <a:solidFill>
                <a:schemeClr val="dk2"/>
              </a:solidFill>
              <a:latin typeface="Calibri"/>
              <a:ea typeface="Calibri"/>
              <a:cs typeface="Calibri"/>
              <a:sym typeface="Calibri"/>
            </a:endParaRPr>
          </a:p>
        </p:txBody>
      </p:sp>
      <p:cxnSp>
        <p:nvCxnSpPr>
          <p:cNvPr id="150" name="Google Shape;150;p16"/>
          <p:cNvCxnSpPr>
            <a:stCxn id="149" idx="1"/>
            <a:endCxn id="148" idx="3"/>
          </p:cNvCxnSpPr>
          <p:nvPr/>
        </p:nvCxnSpPr>
        <p:spPr>
          <a:xfrm rot="10800000">
            <a:off x="3153900" y="3934013"/>
            <a:ext cx="258900" cy="0"/>
          </a:xfrm>
          <a:prstGeom prst="straightConnector1">
            <a:avLst/>
          </a:prstGeom>
          <a:noFill/>
          <a:ln cap="flat" cmpd="sng" w="9525">
            <a:solidFill>
              <a:schemeClr val="dk2"/>
            </a:solidFill>
            <a:prstDash val="solid"/>
            <a:round/>
            <a:headEnd len="med" w="med" type="none"/>
            <a:tailEnd len="med" w="med" type="triangle"/>
          </a:ln>
        </p:spPr>
      </p:cxnSp>
      <p:pic>
        <p:nvPicPr>
          <p:cNvPr id="151" name="Google Shape;151;p16"/>
          <p:cNvPicPr preferRelativeResize="0"/>
          <p:nvPr/>
        </p:nvPicPr>
        <p:blipFill>
          <a:blip r:embed="rId4">
            <a:alphaModFix/>
          </a:blip>
          <a:stretch>
            <a:fillRect/>
          </a:stretch>
        </p:blipFill>
        <p:spPr>
          <a:xfrm>
            <a:off x="6050775" y="3121400"/>
            <a:ext cx="2704200" cy="1574450"/>
          </a:xfrm>
          <a:prstGeom prst="rect">
            <a:avLst/>
          </a:prstGeom>
          <a:noFill/>
          <a:ln>
            <a:noFill/>
          </a:ln>
        </p:spPr>
      </p:pic>
      <p:sp>
        <p:nvSpPr>
          <p:cNvPr id="152" name="Google Shape;152;p16"/>
          <p:cNvSpPr txBox="1"/>
          <p:nvPr/>
        </p:nvSpPr>
        <p:spPr>
          <a:xfrm>
            <a:off x="4756988" y="3512375"/>
            <a:ext cx="9981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After outliers treatment</a:t>
            </a:r>
            <a:endParaRPr sz="1300">
              <a:solidFill>
                <a:schemeClr val="dk2"/>
              </a:solidFill>
              <a:latin typeface="Calibri"/>
              <a:ea typeface="Calibri"/>
              <a:cs typeface="Calibri"/>
              <a:sym typeface="Calibri"/>
            </a:endParaRPr>
          </a:p>
        </p:txBody>
      </p:sp>
      <p:cxnSp>
        <p:nvCxnSpPr>
          <p:cNvPr id="153" name="Google Shape;153;p16"/>
          <p:cNvCxnSpPr>
            <a:endCxn id="151" idx="1"/>
          </p:cNvCxnSpPr>
          <p:nvPr/>
        </p:nvCxnSpPr>
        <p:spPr>
          <a:xfrm flipH="1" rot="10800000">
            <a:off x="5532075" y="3908625"/>
            <a:ext cx="518700" cy="2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311250" y="313475"/>
            <a:ext cx="8476800" cy="450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Feature Engineering: </a:t>
            </a:r>
            <a:endParaRPr b="1" sz="1500"/>
          </a:p>
          <a:p>
            <a:pPr indent="0" lvl="0" marL="0" rtl="0" algn="l">
              <a:spcBef>
                <a:spcPts val="1200"/>
              </a:spcBef>
              <a:spcAft>
                <a:spcPts val="0"/>
              </a:spcAft>
              <a:buNone/>
            </a:pPr>
            <a:r>
              <a:rPr lang="en" sz="1400"/>
              <a:t>Binned some of the important Numerical column into Bins and make it categorical.</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Derived new variable “Risk Category” by  Loan-to-Value (LTV) ratio, credit score category, and income category. By applying specific conditions to these variables, we assigned risk categories ranging from "Very Low Risk" to "Extremely High Risk." This new feature provides a more nuanced understanding of the risk associated with each loan, thereby improving our risk assessment capabilities.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Derived calculated column like Debt to income ratio and some other by </a:t>
            </a:r>
            <a:r>
              <a:rPr lang="en" sz="1400"/>
              <a:t>performing</a:t>
            </a:r>
            <a:r>
              <a:rPr lang="en" sz="1400"/>
              <a:t> </a:t>
            </a:r>
            <a:r>
              <a:rPr lang="en" sz="1400"/>
              <a:t>arithmetic</a:t>
            </a:r>
            <a:r>
              <a:rPr lang="en" sz="1400"/>
              <a:t> </a:t>
            </a:r>
            <a:r>
              <a:rPr lang="en" sz="1400"/>
              <a:t>operations.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66625" y="293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Exploratory Data Analysis (EDA):</a:t>
            </a:r>
            <a:endParaRPr sz="2400"/>
          </a:p>
        </p:txBody>
      </p:sp>
      <p:sp>
        <p:nvSpPr>
          <p:cNvPr id="165" name="Google Shape;165;p18"/>
          <p:cNvSpPr txBox="1"/>
          <p:nvPr>
            <p:ph idx="1" type="body"/>
          </p:nvPr>
        </p:nvSpPr>
        <p:spPr>
          <a:xfrm>
            <a:off x="311250" y="854300"/>
            <a:ext cx="8521200" cy="39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EDA of Categorical columns: </a:t>
            </a:r>
            <a:endParaRPr/>
          </a:p>
          <a:p>
            <a:pPr indent="0" lvl="0" marL="0" rtl="0" algn="l">
              <a:spcBef>
                <a:spcPts val="1200"/>
              </a:spcBef>
              <a:spcAft>
                <a:spcPts val="0"/>
              </a:spcAft>
              <a:buNone/>
            </a:pPr>
            <a:r>
              <a:rPr lang="en">
                <a:solidFill>
                  <a:srgbClr val="212121"/>
                </a:solidFill>
                <a:highlight>
                  <a:srgbClr val="FFFFFF"/>
                </a:highlight>
              </a:rPr>
              <a:t>93% of loan limit are fixed or confirmed, Among male, female, and joint, 28% borrower are male,Mostly Applicant age between 45-54</a:t>
            </a:r>
            <a:endParaRPr>
              <a:solidFill>
                <a:srgbClr val="212121"/>
              </a:solidFill>
              <a:highlight>
                <a:srgbClr val="FFFFFF"/>
              </a:highlight>
            </a:endParaRPr>
          </a:p>
          <a:p>
            <a:pPr indent="0" lvl="0" marL="0" rtl="0" algn="l">
              <a:spcBef>
                <a:spcPts val="1200"/>
              </a:spcBef>
              <a:spcAft>
                <a:spcPts val="0"/>
              </a:spcAft>
              <a:buNone/>
            </a:pPr>
            <a:r>
              <a:rPr lang="en">
                <a:solidFill>
                  <a:srgbClr val="212121"/>
                </a:solidFill>
                <a:highlight>
                  <a:srgbClr val="FFFFFF"/>
                </a:highlight>
              </a:rPr>
              <a:t>Type1 loan type is most popular among borrower, 92% of Occupancy type is pr (Public/residential)</a:t>
            </a:r>
            <a:endParaRPr>
              <a:solidFill>
                <a:srgbClr val="212121"/>
              </a:solidFill>
              <a:highlight>
                <a:srgbClr val="FFFFFF"/>
              </a:highlight>
            </a:endParaRPr>
          </a:p>
          <a:p>
            <a:pPr indent="0" lvl="0" marL="0" rtl="0" algn="l">
              <a:spcBef>
                <a:spcPts val="1200"/>
              </a:spcBef>
              <a:spcAft>
                <a:spcPts val="0"/>
              </a:spcAft>
              <a:buNone/>
            </a:pPr>
            <a:r>
              <a:rPr lang="en">
                <a:solidFill>
                  <a:srgbClr val="212121"/>
                </a:solidFill>
                <a:highlight>
                  <a:srgbClr val="FFFFFF"/>
                </a:highlight>
              </a:rPr>
              <a:t>The P3 loan purpose is the most frequent, indicating a general preference against business loans.</a:t>
            </a:r>
            <a:endParaRPr>
              <a:solidFill>
                <a:srgbClr val="212121"/>
              </a:solidFill>
              <a:highlight>
                <a:srgbClr val="FFFFFF"/>
              </a:highlight>
            </a:endParaRPr>
          </a:p>
          <a:p>
            <a:pPr indent="0" lvl="0" marL="0" rtl="0" algn="l">
              <a:spcBef>
                <a:spcPts val="600"/>
              </a:spcBef>
              <a:spcAft>
                <a:spcPts val="0"/>
              </a:spcAft>
              <a:buNone/>
            </a:pPr>
            <a:r>
              <a:rPr lang="en">
                <a:solidFill>
                  <a:srgbClr val="212121"/>
                </a:solidFill>
                <a:highlight>
                  <a:srgbClr val="FFFFFF"/>
                </a:highlight>
              </a:rPr>
              <a:t>50% of loan applicant belongs to North region,Most of loans are small amount, and Medium LTV are most frequent.</a:t>
            </a:r>
            <a:endParaRPr>
              <a:solidFill>
                <a:srgbClr val="212121"/>
              </a:solidFill>
              <a:highlight>
                <a:srgbClr val="FFFFFF"/>
              </a:highlight>
            </a:endParaRPr>
          </a:p>
          <a:p>
            <a:pPr indent="0" lvl="0" marL="0" rtl="0" algn="l">
              <a:spcBef>
                <a:spcPts val="600"/>
              </a:spcBef>
              <a:spcAft>
                <a:spcPts val="0"/>
              </a:spcAft>
              <a:buNone/>
            </a:pPr>
            <a:r>
              <a:rPr lang="en">
                <a:solidFill>
                  <a:srgbClr val="212121"/>
                </a:solidFill>
                <a:highlight>
                  <a:srgbClr val="FFFFFF"/>
                </a:highlight>
              </a:rPr>
              <a:t>52% borrowers belongs to Lower-Middle class, and 42% Property value belongs to standard category.</a:t>
            </a:r>
            <a:endParaRPr>
              <a:solidFill>
                <a:srgbClr val="212121"/>
              </a:solidFill>
              <a:highlight>
                <a:srgbClr val="FFFFFF"/>
              </a:highlight>
            </a:endParaRPr>
          </a:p>
          <a:p>
            <a:pPr indent="0" lvl="0" marL="0" rtl="0" algn="l">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311250" y="3133575"/>
            <a:ext cx="1933150" cy="1705300"/>
          </a:xfrm>
          <a:prstGeom prst="rect">
            <a:avLst/>
          </a:prstGeom>
          <a:noFill/>
          <a:ln>
            <a:noFill/>
          </a:ln>
        </p:spPr>
      </p:pic>
      <p:pic>
        <p:nvPicPr>
          <p:cNvPr id="167" name="Google Shape;167;p18"/>
          <p:cNvPicPr preferRelativeResize="0"/>
          <p:nvPr/>
        </p:nvPicPr>
        <p:blipFill>
          <a:blip r:embed="rId4">
            <a:alphaModFix/>
          </a:blip>
          <a:stretch>
            <a:fillRect/>
          </a:stretch>
        </p:blipFill>
        <p:spPr>
          <a:xfrm>
            <a:off x="3582900" y="3269247"/>
            <a:ext cx="1836159" cy="1479550"/>
          </a:xfrm>
          <a:prstGeom prst="rect">
            <a:avLst/>
          </a:prstGeom>
          <a:noFill/>
          <a:ln>
            <a:noFill/>
          </a:ln>
        </p:spPr>
      </p:pic>
      <p:pic>
        <p:nvPicPr>
          <p:cNvPr id="168" name="Google Shape;168;p18"/>
          <p:cNvPicPr preferRelativeResize="0"/>
          <p:nvPr/>
        </p:nvPicPr>
        <p:blipFill rotWithShape="1">
          <a:blip r:embed="rId5">
            <a:alphaModFix/>
          </a:blip>
          <a:srcRect b="8620" l="0" r="0" t="-15173"/>
          <a:stretch/>
        </p:blipFill>
        <p:spPr>
          <a:xfrm>
            <a:off x="6141125" y="3133575"/>
            <a:ext cx="1602375" cy="175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74" name="Google Shape;174;p19"/>
          <p:cNvSpPr txBox="1"/>
          <p:nvPr>
            <p:ph idx="1" type="body"/>
          </p:nvPr>
        </p:nvSpPr>
        <p:spPr>
          <a:xfrm>
            <a:off x="300225" y="269325"/>
            <a:ext cx="8443800" cy="45255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sz="1500"/>
              <a:t>EDA of Numerical Fields</a:t>
            </a:r>
            <a:r>
              <a:rPr lang="en" sz="1200">
                <a:solidFill>
                  <a:srgbClr val="212121"/>
                </a:solidFill>
                <a:highlight>
                  <a:srgbClr val="FFFFFF"/>
                </a:highlight>
                <a:latin typeface="Roboto"/>
                <a:ea typeface="Roboto"/>
                <a:cs typeface="Roboto"/>
                <a:sym typeface="Roboto"/>
              </a:rPr>
              <a:t>: </a:t>
            </a:r>
            <a:r>
              <a:rPr lang="en" sz="1200">
                <a:solidFill>
                  <a:srgbClr val="212121"/>
                </a:solidFill>
                <a:highlight>
                  <a:srgbClr val="FFFFFF"/>
                </a:highlight>
              </a:rPr>
              <a:t>The average loan amount is approximately 315k, and the majority of loan amounts vary between 106k and 406k.</a:t>
            </a:r>
            <a:endParaRPr sz="1200">
              <a:solidFill>
                <a:srgbClr val="212121"/>
              </a:solidFill>
              <a:highlight>
                <a:srgbClr val="FFFFFF"/>
              </a:highlight>
            </a:endParaRPr>
          </a:p>
          <a:p>
            <a:pPr indent="0" lvl="0" marL="0" rtl="0" algn="l">
              <a:spcBef>
                <a:spcPts val="600"/>
              </a:spcBef>
              <a:spcAft>
                <a:spcPts val="0"/>
              </a:spcAft>
              <a:buNone/>
            </a:pPr>
            <a:r>
              <a:rPr lang="en" sz="1200">
                <a:solidFill>
                  <a:srgbClr val="212121"/>
                </a:solidFill>
                <a:highlight>
                  <a:srgbClr val="FFFFFF"/>
                </a:highlight>
              </a:rPr>
              <a:t>The mean interest rate is about 4%, The mean upfront charges are around 2629, but the high standard deviation (1998) shows considerable variability. 75% of the data lies below 3862.</a:t>
            </a:r>
            <a:endParaRPr sz="1200">
              <a:solidFill>
                <a:srgbClr val="212121"/>
              </a:solidFill>
              <a:highlight>
                <a:srgbClr val="FFFFFF"/>
              </a:highlight>
            </a:endParaRPr>
          </a:p>
          <a:p>
            <a:pPr indent="0" lvl="0" marL="0" rtl="0" algn="l">
              <a:spcBef>
                <a:spcPts val="600"/>
              </a:spcBef>
              <a:spcAft>
                <a:spcPts val="0"/>
              </a:spcAft>
              <a:buNone/>
            </a:pPr>
            <a:r>
              <a:rPr lang="en" sz="1200">
                <a:solidFill>
                  <a:srgbClr val="212121"/>
                </a:solidFill>
                <a:highlight>
                  <a:srgbClr val="FFFFFF"/>
                </a:highlight>
              </a:rPr>
              <a:t>The average property value is approximately 443k, with a minimum of 148k and a maximum of 1008k.</a:t>
            </a:r>
            <a:endParaRPr sz="1200">
              <a:solidFill>
                <a:srgbClr val="212121"/>
              </a:solidFill>
              <a:highlight>
                <a:srgbClr val="FFFFFF"/>
              </a:highlight>
            </a:endParaRPr>
          </a:p>
          <a:p>
            <a:pPr indent="0" lvl="0" marL="0" rtl="0" algn="l">
              <a:spcBef>
                <a:spcPts val="600"/>
              </a:spcBef>
              <a:spcAft>
                <a:spcPts val="0"/>
              </a:spcAft>
              <a:buNone/>
            </a:pPr>
            <a:r>
              <a:rPr lang="en" sz="1200">
                <a:solidFill>
                  <a:srgbClr val="212121"/>
                </a:solidFill>
                <a:highlight>
                  <a:srgbClr val="FFFFFF"/>
                </a:highlight>
              </a:rPr>
              <a:t>The mean income is 6318, and the standard deviation of 2790 suggests that most incomes fall between 3528 and 9108 (mean ± std).</a:t>
            </a:r>
            <a:endParaRPr sz="1200">
              <a:solidFill>
                <a:srgbClr val="212121"/>
              </a:solidFill>
              <a:highlight>
                <a:srgbClr val="FFFFFF"/>
              </a:highlight>
            </a:endParaRPr>
          </a:p>
          <a:p>
            <a:pPr indent="0" lvl="0" marL="0" rtl="0" algn="l">
              <a:spcBef>
                <a:spcPts val="600"/>
              </a:spcBef>
              <a:spcAft>
                <a:spcPts val="0"/>
              </a:spcAft>
              <a:buNone/>
            </a:pPr>
            <a:r>
              <a:rPr lang="en" sz="1200">
                <a:solidFill>
                  <a:srgbClr val="212121"/>
                </a:solidFill>
                <a:highlight>
                  <a:srgbClr val="FFFFFF"/>
                </a:highlight>
              </a:rPr>
              <a:t>The average Loan-to-Value (LTV) ratio is 75.8%.</a:t>
            </a:r>
            <a:endParaRPr sz="1200">
              <a:solidFill>
                <a:srgbClr val="212121"/>
              </a:solidFill>
              <a:highlight>
                <a:srgbClr val="FFFFFF"/>
              </a:highlight>
            </a:endParaRPr>
          </a:p>
          <a:p>
            <a:pPr indent="0" lvl="0" marL="0" rtl="0" algn="l">
              <a:spcBef>
                <a:spcPts val="600"/>
              </a:spcBef>
              <a:spcAft>
                <a:spcPts val="0"/>
              </a:spcAft>
              <a:buNone/>
            </a:pPr>
            <a:r>
              <a:rPr lang="en" sz="1200">
                <a:solidFill>
                  <a:srgbClr val="212121"/>
                </a:solidFill>
                <a:highlight>
                  <a:srgbClr val="FFFFFF"/>
                </a:highlight>
              </a:rPr>
              <a:t> About 24.6% of the loans have defaulted (as indicated by the "Status" column where 1 represents a default and 0 represents no default).</a:t>
            </a:r>
            <a:endParaRPr sz="1200">
              <a:solidFill>
                <a:srgbClr val="212121"/>
              </a:solidFill>
              <a:highlight>
                <a:srgbClr val="FFFFFF"/>
              </a:highlight>
            </a:endParaRPr>
          </a:p>
          <a:p>
            <a:pPr indent="0" lvl="0" marL="0" rtl="0" algn="l">
              <a:spcBef>
                <a:spcPts val="600"/>
              </a:spcBef>
              <a:spcAft>
                <a:spcPts val="500"/>
              </a:spcAft>
              <a:buNone/>
            </a:pPr>
            <a:r>
              <a:t/>
            </a:r>
            <a:endParaRPr sz="1200">
              <a:solidFill>
                <a:srgbClr val="212121"/>
              </a:solidFill>
              <a:highlight>
                <a:srgbClr val="FFFFFF"/>
              </a:highlight>
              <a:latin typeface="Roboto"/>
              <a:ea typeface="Roboto"/>
              <a:cs typeface="Roboto"/>
              <a:sym typeface="Roboto"/>
            </a:endParaRPr>
          </a:p>
        </p:txBody>
      </p:sp>
      <p:pic>
        <p:nvPicPr>
          <p:cNvPr id="175" name="Google Shape;175;p19"/>
          <p:cNvPicPr preferRelativeResize="0"/>
          <p:nvPr/>
        </p:nvPicPr>
        <p:blipFill>
          <a:blip r:embed="rId3">
            <a:alphaModFix/>
          </a:blip>
          <a:stretch>
            <a:fillRect/>
          </a:stretch>
        </p:blipFill>
        <p:spPr>
          <a:xfrm>
            <a:off x="376825" y="2935975"/>
            <a:ext cx="2478475" cy="1858850"/>
          </a:xfrm>
          <a:prstGeom prst="rect">
            <a:avLst/>
          </a:prstGeom>
          <a:noFill/>
          <a:ln>
            <a:noFill/>
          </a:ln>
        </p:spPr>
      </p:pic>
      <p:pic>
        <p:nvPicPr>
          <p:cNvPr id="176" name="Google Shape;176;p19"/>
          <p:cNvPicPr preferRelativeResize="0"/>
          <p:nvPr/>
        </p:nvPicPr>
        <p:blipFill>
          <a:blip r:embed="rId4">
            <a:alphaModFix/>
          </a:blip>
          <a:stretch>
            <a:fillRect/>
          </a:stretch>
        </p:blipFill>
        <p:spPr>
          <a:xfrm>
            <a:off x="3207075" y="2935975"/>
            <a:ext cx="2382575" cy="1858850"/>
          </a:xfrm>
          <a:prstGeom prst="rect">
            <a:avLst/>
          </a:prstGeom>
          <a:noFill/>
          <a:ln>
            <a:noFill/>
          </a:ln>
        </p:spPr>
      </p:pic>
      <p:pic>
        <p:nvPicPr>
          <p:cNvPr id="177" name="Google Shape;177;p19"/>
          <p:cNvPicPr preferRelativeResize="0"/>
          <p:nvPr/>
        </p:nvPicPr>
        <p:blipFill>
          <a:blip r:embed="rId5">
            <a:alphaModFix/>
          </a:blip>
          <a:stretch>
            <a:fillRect/>
          </a:stretch>
        </p:blipFill>
        <p:spPr>
          <a:xfrm>
            <a:off x="5696600" y="3024800"/>
            <a:ext cx="3047425" cy="16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289350" y="271650"/>
            <a:ext cx="7505700" cy="6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Visual Representations:</a:t>
            </a:r>
            <a:endParaRPr sz="2600"/>
          </a:p>
        </p:txBody>
      </p:sp>
      <p:sp>
        <p:nvSpPr>
          <p:cNvPr id="183" name="Google Shape;183;p20"/>
          <p:cNvSpPr txBox="1"/>
          <p:nvPr>
            <p:ph idx="1" type="body"/>
          </p:nvPr>
        </p:nvSpPr>
        <p:spPr>
          <a:xfrm>
            <a:off x="289350" y="810150"/>
            <a:ext cx="8576100" cy="40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 Finding:</a:t>
            </a:r>
            <a:endParaRPr b="1"/>
          </a:p>
          <a:p>
            <a:pPr indent="-304800" lvl="0" marL="457200" rtl="0" algn="l">
              <a:spcBef>
                <a:spcPts val="1200"/>
              </a:spcBef>
              <a:spcAft>
                <a:spcPts val="0"/>
              </a:spcAft>
              <a:buClr>
                <a:srgbClr val="212121"/>
              </a:buClr>
              <a:buSzPts val="1200"/>
              <a:buAutoNum type="arabicPeriod"/>
            </a:pPr>
            <a:r>
              <a:rPr lang="en" sz="1200">
                <a:solidFill>
                  <a:srgbClr val="212121"/>
                </a:solidFill>
                <a:highlight>
                  <a:srgbClr val="FFFFFF"/>
                </a:highlight>
              </a:rPr>
              <a:t>There is high </a:t>
            </a:r>
            <a:r>
              <a:rPr lang="en" sz="1200">
                <a:solidFill>
                  <a:srgbClr val="212121"/>
                </a:solidFill>
                <a:highlight>
                  <a:srgbClr val="FFFFFF"/>
                </a:highlight>
              </a:rPr>
              <a:t>concentration</a:t>
            </a:r>
            <a:r>
              <a:rPr lang="en" sz="1200">
                <a:solidFill>
                  <a:srgbClr val="212121"/>
                </a:solidFill>
                <a:highlight>
                  <a:srgbClr val="FFFFFF"/>
                </a:highlight>
              </a:rPr>
              <a:t> of Loans in Lower </a:t>
            </a:r>
            <a:r>
              <a:rPr lang="en" sz="1200">
                <a:solidFill>
                  <a:srgbClr val="212121"/>
                </a:solidFill>
                <a:highlight>
                  <a:srgbClr val="FFFFFF"/>
                </a:highlight>
              </a:rPr>
              <a:t>left</a:t>
            </a:r>
            <a:r>
              <a:rPr lang="en" sz="1200">
                <a:solidFill>
                  <a:srgbClr val="212121"/>
                </a:solidFill>
                <a:highlight>
                  <a:srgbClr val="FFFFFF"/>
                </a:highlight>
              </a:rPr>
              <a:t> </a:t>
            </a:r>
            <a:r>
              <a:rPr lang="en" sz="1200">
                <a:solidFill>
                  <a:srgbClr val="212121"/>
                </a:solidFill>
                <a:highlight>
                  <a:srgbClr val="FFFFFF"/>
                </a:highlight>
              </a:rPr>
              <a:t>quadrant &amp; +ve </a:t>
            </a:r>
            <a:endParaRPr sz="1200">
              <a:solidFill>
                <a:srgbClr val="212121"/>
              </a:solidFill>
              <a:highlight>
                <a:srgbClr val="FFFFFF"/>
              </a:highlight>
            </a:endParaRPr>
          </a:p>
          <a:p>
            <a:pPr indent="0" lvl="0" marL="0" marR="0" rtl="0" algn="l">
              <a:lnSpc>
                <a:spcPct val="115000"/>
              </a:lnSpc>
              <a:spcBef>
                <a:spcPts val="1200"/>
              </a:spcBef>
              <a:spcAft>
                <a:spcPts val="0"/>
              </a:spcAft>
              <a:buNone/>
            </a:pPr>
            <a:r>
              <a:rPr lang="en" sz="1200">
                <a:solidFill>
                  <a:srgbClr val="212121"/>
                </a:solidFill>
                <a:highlight>
                  <a:srgbClr val="FFFFFF"/>
                </a:highlight>
              </a:rPr>
              <a:t>correlation </a:t>
            </a:r>
            <a:endParaRPr sz="1200">
              <a:solidFill>
                <a:srgbClr val="212121"/>
              </a:solidFill>
              <a:highlight>
                <a:srgbClr val="FFFFFF"/>
              </a:highlight>
            </a:endParaRPr>
          </a:p>
          <a:p>
            <a:pPr indent="0" lvl="0" marL="0" marR="0" rtl="0" algn="l">
              <a:lnSpc>
                <a:spcPct val="115000"/>
              </a:lnSpc>
              <a:spcBef>
                <a:spcPts val="600"/>
              </a:spcBef>
              <a:spcAft>
                <a:spcPts val="0"/>
              </a:spcAft>
              <a:buNone/>
            </a:pPr>
            <a:r>
              <a:t/>
            </a:r>
            <a:endParaRPr sz="1200">
              <a:solidFill>
                <a:srgbClr val="212121"/>
              </a:solidFill>
              <a:highlight>
                <a:srgbClr val="FFFFFF"/>
              </a:highlight>
            </a:endParaRPr>
          </a:p>
          <a:p>
            <a:pPr indent="-304800" lvl="0" marL="457200" marR="0" rtl="0" algn="l">
              <a:lnSpc>
                <a:spcPct val="115000"/>
              </a:lnSpc>
              <a:spcBef>
                <a:spcPts val="600"/>
              </a:spcBef>
              <a:spcAft>
                <a:spcPts val="0"/>
              </a:spcAft>
              <a:buClr>
                <a:srgbClr val="212121"/>
              </a:buClr>
              <a:buSzPts val="1200"/>
              <a:buAutoNum type="arabicPeriod"/>
            </a:pPr>
            <a:r>
              <a:rPr lang="en" sz="1200">
                <a:solidFill>
                  <a:srgbClr val="212121"/>
                </a:solidFill>
                <a:highlight>
                  <a:srgbClr val="FFFFFF"/>
                </a:highlight>
              </a:rPr>
              <a:t>EQUI credit type Almost 100% default rate</a:t>
            </a:r>
            <a:endParaRPr sz="1200">
              <a:solidFill>
                <a:srgbClr val="212121"/>
              </a:solidFill>
              <a:highlight>
                <a:srgbClr val="FFFFFF"/>
              </a:highlight>
            </a:endParaRPr>
          </a:p>
        </p:txBody>
      </p:sp>
      <p:pic>
        <p:nvPicPr>
          <p:cNvPr id="184" name="Google Shape;184;p20"/>
          <p:cNvPicPr preferRelativeResize="0"/>
          <p:nvPr/>
        </p:nvPicPr>
        <p:blipFill>
          <a:blip r:embed="rId3">
            <a:alphaModFix/>
          </a:blip>
          <a:stretch>
            <a:fillRect/>
          </a:stretch>
        </p:blipFill>
        <p:spPr>
          <a:xfrm>
            <a:off x="4666725" y="912800"/>
            <a:ext cx="4198725" cy="3865875"/>
          </a:xfrm>
          <a:prstGeom prst="rect">
            <a:avLst/>
          </a:prstGeom>
          <a:noFill/>
          <a:ln>
            <a:noFill/>
          </a:ln>
        </p:spPr>
      </p:pic>
      <p:pic>
        <p:nvPicPr>
          <p:cNvPr id="185" name="Google Shape;185;p20"/>
          <p:cNvPicPr preferRelativeResize="0"/>
          <p:nvPr/>
        </p:nvPicPr>
        <p:blipFill>
          <a:blip r:embed="rId4">
            <a:alphaModFix/>
          </a:blip>
          <a:stretch>
            <a:fillRect/>
          </a:stretch>
        </p:blipFill>
        <p:spPr>
          <a:xfrm>
            <a:off x="407375" y="2664450"/>
            <a:ext cx="3380725" cy="211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91" name="Google Shape;191;p21"/>
          <p:cNvSpPr txBox="1"/>
          <p:nvPr>
            <p:ph idx="1" type="body"/>
          </p:nvPr>
        </p:nvSpPr>
        <p:spPr>
          <a:xfrm>
            <a:off x="278150" y="302425"/>
            <a:ext cx="8554200" cy="45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a:t>Default</a:t>
            </a:r>
            <a:r>
              <a:rPr lang="en"/>
              <a:t> Rate of </a:t>
            </a:r>
            <a:r>
              <a:rPr lang="en"/>
              <a:t>co-applicant</a:t>
            </a:r>
            <a:r>
              <a:rPr lang="en"/>
              <a:t> when considering EXP credit type has high,so for co-applicant credit type should choose CIB   as credit type or else </a:t>
            </a:r>
            <a:r>
              <a:rPr lang="en" sz="1200">
                <a:solidFill>
                  <a:srgbClr val="212121"/>
                </a:solidFill>
                <a:highlight>
                  <a:srgbClr val="FFFFFF"/>
                </a:highlight>
                <a:latin typeface="Roboto"/>
                <a:ea typeface="Roboto"/>
                <a:cs typeface="Roboto"/>
                <a:sym typeface="Roboto"/>
              </a:rPr>
              <a:t>Implement strict loan approval rules for co-applicants with credit scores from EXP.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4.   As age increases default rate increasing except less </a:t>
            </a:r>
            <a:r>
              <a:rPr lang="en"/>
              <a:t>than</a:t>
            </a:r>
            <a:r>
              <a:rPr lang="en"/>
              <a:t> 25</a:t>
            </a:r>
            <a:endParaRPr/>
          </a:p>
          <a:p>
            <a:pPr indent="0" lvl="0" marL="0" rtl="0" algn="l">
              <a:spcBef>
                <a:spcPts val="1200"/>
              </a:spcBef>
              <a:spcAft>
                <a:spcPts val="1200"/>
              </a:spcAft>
              <a:buNone/>
            </a:pPr>
            <a:r>
              <a:t/>
            </a:r>
            <a:endParaRPr/>
          </a:p>
        </p:txBody>
      </p:sp>
      <p:pic>
        <p:nvPicPr>
          <p:cNvPr id="192" name="Google Shape;192;p21"/>
          <p:cNvPicPr preferRelativeResize="0"/>
          <p:nvPr/>
        </p:nvPicPr>
        <p:blipFill>
          <a:blip r:embed="rId3">
            <a:alphaModFix/>
          </a:blip>
          <a:stretch>
            <a:fillRect/>
          </a:stretch>
        </p:blipFill>
        <p:spPr>
          <a:xfrm>
            <a:off x="278152" y="902550"/>
            <a:ext cx="3732100" cy="1608450"/>
          </a:xfrm>
          <a:prstGeom prst="rect">
            <a:avLst/>
          </a:prstGeom>
          <a:noFill/>
          <a:ln>
            <a:noFill/>
          </a:ln>
        </p:spPr>
      </p:pic>
      <p:pic>
        <p:nvPicPr>
          <p:cNvPr id="193" name="Google Shape;193;p21"/>
          <p:cNvPicPr preferRelativeResize="0"/>
          <p:nvPr/>
        </p:nvPicPr>
        <p:blipFill>
          <a:blip r:embed="rId4">
            <a:alphaModFix/>
          </a:blip>
          <a:stretch>
            <a:fillRect/>
          </a:stretch>
        </p:blipFill>
        <p:spPr>
          <a:xfrm>
            <a:off x="5465800" y="1436925"/>
            <a:ext cx="3366550" cy="2673050"/>
          </a:xfrm>
          <a:prstGeom prst="rect">
            <a:avLst/>
          </a:prstGeom>
          <a:noFill/>
          <a:ln>
            <a:noFill/>
          </a:ln>
        </p:spPr>
      </p:pic>
      <p:pic>
        <p:nvPicPr>
          <p:cNvPr id="194" name="Google Shape;194;p21"/>
          <p:cNvPicPr preferRelativeResize="0"/>
          <p:nvPr/>
        </p:nvPicPr>
        <p:blipFill>
          <a:blip r:embed="rId5">
            <a:alphaModFix/>
          </a:blip>
          <a:stretch>
            <a:fillRect/>
          </a:stretch>
        </p:blipFill>
        <p:spPr>
          <a:xfrm>
            <a:off x="621850" y="3139075"/>
            <a:ext cx="4710275" cy="178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