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08" r:id="rId4"/>
    <p:sldMasterId id="2147483720" r:id="rId5"/>
  </p:sldMasterIdLst>
  <p:notesMasterIdLst>
    <p:notesMasterId r:id="rId32"/>
  </p:notesMasterIdLst>
  <p:sldIdLst>
    <p:sldId id="256" r:id="rId6"/>
    <p:sldId id="258" r:id="rId7"/>
    <p:sldId id="274" r:id="rId8"/>
    <p:sldId id="276" r:id="rId9"/>
    <p:sldId id="257" r:id="rId10"/>
    <p:sldId id="259" r:id="rId11"/>
    <p:sldId id="260" r:id="rId12"/>
    <p:sldId id="278" r:id="rId13"/>
    <p:sldId id="261" r:id="rId14"/>
    <p:sldId id="262" r:id="rId15"/>
    <p:sldId id="263" r:id="rId16"/>
    <p:sldId id="264" r:id="rId17"/>
    <p:sldId id="265" r:id="rId18"/>
    <p:sldId id="266" r:id="rId19"/>
    <p:sldId id="277" r:id="rId20"/>
    <p:sldId id="273" r:id="rId21"/>
    <p:sldId id="283" r:id="rId22"/>
    <p:sldId id="267" r:id="rId23"/>
    <p:sldId id="268" r:id="rId24"/>
    <p:sldId id="269" r:id="rId25"/>
    <p:sldId id="281" r:id="rId26"/>
    <p:sldId id="279" r:id="rId27"/>
    <p:sldId id="282" r:id="rId28"/>
    <p:sldId id="270" r:id="rId29"/>
    <p:sldId id="271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7" d="100"/>
          <a:sy n="57" d="100"/>
        </p:scale>
        <p:origin x="-84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1756289-4CBC-4954-9A55-BDDCFCB27643}" type="datetimeFigureOut">
              <a:rPr lang="ar-EG" smtClean="0"/>
              <a:pPr/>
              <a:t>01/06/1436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CD22662-23F1-40C6-845F-04DFACE309A8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2662-23F1-40C6-845F-04DFACE309A8}" type="slidenum">
              <a:rPr lang="ar-EG" smtClean="0"/>
              <a:pPr/>
              <a:t>14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2"/>
    <p:sndAc>
      <p:stSnd>
        <p:snd r:embed="rId1" name="arrow.wav" builtIn="1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2"/>
    <p:sndAc>
      <p:stSnd>
        <p:snd r:embed="rId1" name="arrow.wav" builtIn="1"/>
      </p:stSnd>
    </p:sndAc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2"/>
    <p:sndAc>
      <p:stSnd>
        <p:snd r:embed="rId1" name="arrow.wav" builtIn="1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  <p:sndAc>
      <p:stSnd>
        <p:snd r:embed="rId1" name="arrow.wav" builtIn="1"/>
      </p:stSnd>
    </p:sndAc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  <p:sndAc>
      <p:stSnd>
        <p:snd r:embed="rId1" name="arrow.wav" builtIn="1"/>
      </p:stSnd>
    </p:sndAc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  <p:sndAc>
      <p:stSnd>
        <p:snd r:embed="rId1" name="arrow.wav" builtIn="1"/>
      </p:stSnd>
    </p:sndAc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  <p:sndAc>
      <p:stSnd>
        <p:snd r:embed="rId1" name="arrow.wav" builtIn="1"/>
      </p:stSnd>
    </p:sndAc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  <p:sndAc>
      <p:stSnd>
        <p:snd r:embed="rId1" name="arrow.wav" builtIn="1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  <p:sndAc>
      <p:stSnd>
        <p:snd r:embed="rId1" name="arrow.wav" builtIn="1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  <p:sndAc>
      <p:stSnd>
        <p:snd r:embed="rId1" name="arrow.wav" builtIn="1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  <p:sndAc>
      <p:stSnd>
        <p:snd r:embed="rId1" name="arrow.wav" builtIn="1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  <p:sndAc>
      <p:stSnd>
        <p:snd r:embed="rId1" name="arrow.wav" builtIn="1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2"/>
    <p:sndAc>
      <p:stSnd>
        <p:snd r:embed="rId1" name="arrow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2"/>
    <p:sndAc>
      <p:stSnd>
        <p:snd r:embed="rId1" name="arrow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  <p:sndAc>
      <p:stSnd>
        <p:snd r:embed="rId1" name="arrow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2"/>
    <p:sndAc>
      <p:stSnd>
        <p:snd r:embed="rId1" name="arrow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heel spokes="2"/>
    <p:sndAc>
      <p:stSnd>
        <p:snd r:embed="rId13" name="arrow.wav" builtIn="1"/>
      </p:stSnd>
    </p:sndAc>
  </p:transition>
  <p:txStyles>
    <p:titleStyle>
      <a:lvl1pPr algn="ctr" rtl="1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r" rtl="1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r" rtl="1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r" rtl="1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r" rtl="1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r" rtl="1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heel spokes="2"/>
    <p:sndAc>
      <p:stSnd>
        <p:snd r:embed="rId13" name="arrow.wav" builtIn="1"/>
      </p:stSnd>
    </p:sndAc>
  </p:transition>
  <p:txStyles>
    <p:titleStyle>
      <a:lvl1pPr algn="l" rtl="1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r" rtl="1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r" rtl="1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r" rtl="1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r" rtl="1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r" rtl="1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r" rtl="1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r" rtl="1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r" rtl="1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rtl="1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heel spokes="2"/>
    <p:sndAc>
      <p:stSnd>
        <p:snd r:embed="rId13" name="arrow.wav" builtIn="1"/>
      </p:stSnd>
    </p:sndAc>
  </p:transition>
  <p:txStyles>
    <p:titleStyle>
      <a:lvl1pPr algn="l" rtl="1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r" rtl="1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r" rtl="1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r" rtl="1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r" rtl="1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r" rtl="1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r" rtl="1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wheel spokes="2"/>
    <p:sndAc>
      <p:stSnd>
        <p:snd r:embed="rId13" name="arrow.wav" builtIn="1"/>
      </p:stSnd>
    </p:sndAc>
  </p:transition>
  <p:txStyles>
    <p:titleStyle>
      <a:lvl1pPr algn="ctr" rtl="1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rtl="1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r" rtl="1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wheel spokes="2"/>
    <p:sndAc>
      <p:stSnd>
        <p:snd r:embed="rId13" name="arrow.wav" builtIn="1"/>
      </p:stSnd>
    </p:sndAc>
  </p:transition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r" rtl="1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r" rtl="1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r" rtl="1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r" rtl="1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r" rtl="1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r" rtl="1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EG" dirty="0" smtClean="0"/>
              <a:t>دورة امناء المخازن</a:t>
            </a:r>
            <a:endParaRPr lang="ar-EG" dirty="0"/>
          </a:p>
        </p:txBody>
      </p:sp>
    </p:spTree>
  </p:cSld>
  <p:clrMapOvr>
    <a:masterClrMapping/>
  </p:clrMapOvr>
  <p:transition spd="slow">
    <p:randomBar dir="vert"/>
    <p:sndAc>
      <p:stSnd>
        <p:snd r:embed="rId2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وظيفة التصنيف والتخرين</a:t>
            </a:r>
            <a:endParaRPr lang="ar-EG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371600"/>
            <a:ext cx="6858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- ترتيب الاصناف على الاستاند على أساس (القسم –المورد )</a:t>
            </a:r>
            <a:endParaRPr lang="ar-EG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1828800"/>
            <a:ext cx="6019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مع مراعاة وضع العبوات الزجاجيه والاوزان الثقيلة  بالارفف السفلى</a:t>
            </a:r>
            <a:endParaRPr lang="ar-EG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2362200"/>
            <a:ext cx="464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- عدم تكرار وضع الصنف فى أكثر من مكان</a:t>
            </a:r>
            <a:endParaRPr lang="ar-EG" dirty="0"/>
          </a:p>
        </p:txBody>
      </p:sp>
      <p:sp>
        <p:nvSpPr>
          <p:cNvPr id="14" name="Left Arrow 13"/>
          <p:cNvSpPr/>
          <p:nvPr/>
        </p:nvSpPr>
        <p:spPr>
          <a:xfrm>
            <a:off x="7162800" y="2895600"/>
            <a:ext cx="533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5" name="TextBox 14"/>
          <p:cNvSpPr txBox="1"/>
          <p:nvPr/>
        </p:nvSpPr>
        <p:spPr>
          <a:xfrm>
            <a:off x="2743200" y="2743200"/>
            <a:ext cx="434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يراعى ترك مكان الصنف المستمر فارغا لاعادة تخزينه</a:t>
            </a:r>
            <a:endParaRPr lang="ar-EG" dirty="0"/>
          </a:p>
        </p:txBody>
      </p:sp>
      <p:sp>
        <p:nvSpPr>
          <p:cNvPr id="16" name="Left Arrow 15"/>
          <p:cNvSpPr/>
          <p:nvPr/>
        </p:nvSpPr>
        <p:spPr>
          <a:xfrm>
            <a:off x="7086600" y="1981200"/>
            <a:ext cx="533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7" name="TextBox 16"/>
          <p:cNvSpPr txBox="1"/>
          <p:nvPr/>
        </p:nvSpPr>
        <p:spPr>
          <a:xfrm>
            <a:off x="1066800" y="3276600"/>
            <a:ext cx="6553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- ارتفاع الرصات لايزيد عن مترين ان لم يكن هناك تعليمات مكتوبه على الكرتونه</a:t>
            </a:r>
            <a:endParaRPr lang="ar-EG" dirty="0"/>
          </a:p>
        </p:txBody>
      </p:sp>
      <p:sp>
        <p:nvSpPr>
          <p:cNvPr id="18" name="Left Arrow 17"/>
          <p:cNvSpPr/>
          <p:nvPr/>
        </p:nvSpPr>
        <p:spPr>
          <a:xfrm>
            <a:off x="7162800" y="3810000"/>
            <a:ext cx="533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9" name="TextBox 18"/>
          <p:cNvSpPr txBox="1"/>
          <p:nvPr/>
        </p:nvSpPr>
        <p:spPr>
          <a:xfrm>
            <a:off x="838200" y="3733800"/>
            <a:ext cx="6248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مع مراعاة الارتفاع بشكل هرمى للاصناف الثقيلة أو ربط الكراتين بالرصات</a:t>
            </a:r>
            <a:endParaRPr lang="ar-EG" dirty="0"/>
          </a:p>
        </p:txBody>
      </p:sp>
      <p:sp>
        <p:nvSpPr>
          <p:cNvPr id="20" name="TextBox 19"/>
          <p:cNvSpPr txBox="1"/>
          <p:nvPr/>
        </p:nvSpPr>
        <p:spPr>
          <a:xfrm>
            <a:off x="2133600" y="4114800"/>
            <a:ext cx="55626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- عدم وضع اصناف فوق بعضها</a:t>
            </a:r>
            <a:endParaRPr lang="ar-EG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0" y="4495800"/>
            <a:ext cx="6096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- وضع البضاعه على بالتات وعدم وضع بضاعه على الارض مباشرة</a:t>
            </a:r>
            <a:endParaRPr lang="ar-EG" dirty="0"/>
          </a:p>
        </p:txBody>
      </p:sp>
      <p:sp>
        <p:nvSpPr>
          <p:cNvPr id="23" name="Rectangle 22"/>
          <p:cNvSpPr/>
          <p:nvPr/>
        </p:nvSpPr>
        <p:spPr>
          <a:xfrm>
            <a:off x="381000" y="5029200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EG" sz="2000" dirty="0" smtClean="0">
                <a:solidFill>
                  <a:srgbClr val="FFC000"/>
                </a:solidFill>
              </a:rPr>
              <a:t>- فصل البضاعه التالفه والمرتجعه فى مكان مستقل وترتيبها شركات وحصرها وعمل دفتر </a:t>
            </a:r>
            <a:r>
              <a:rPr lang="en-US" sz="2000" dirty="0" smtClean="0">
                <a:solidFill>
                  <a:srgbClr val="FFC000"/>
                </a:solidFill>
              </a:rPr>
              <a:t>(</a:t>
            </a:r>
            <a:r>
              <a:rPr lang="ar-EG" sz="2000" dirty="0" smtClean="0">
                <a:solidFill>
                  <a:srgbClr val="FFC000"/>
                </a:solidFill>
              </a:rPr>
              <a:t>لهذه الاصناف لمتابعتها ووضع لافته كبيرة عليها (أصناف غير صالحه</a:t>
            </a:r>
            <a:endParaRPr lang="ar-EG" sz="2000" dirty="0"/>
          </a:p>
        </p:txBody>
      </p:sp>
      <p:sp>
        <p:nvSpPr>
          <p:cNvPr id="22" name="Circular Arrow 21"/>
          <p:cNvSpPr/>
          <p:nvPr/>
        </p:nvSpPr>
        <p:spPr>
          <a:xfrm flipH="1">
            <a:off x="990600" y="4267200"/>
            <a:ext cx="1219200" cy="838200"/>
          </a:xfrm>
          <a:prstGeom prst="circularArrow">
            <a:avLst>
              <a:gd name="adj1" fmla="val 0"/>
              <a:gd name="adj2" fmla="val 1040280"/>
              <a:gd name="adj3" fmla="val 157764"/>
              <a:gd name="adj4" fmla="val 1157949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9" grpId="0"/>
      <p:bldP spid="23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تابع وظيفة التخزين</a:t>
            </a:r>
            <a:endParaRPr lang="ar-EG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524000"/>
            <a:ext cx="7315200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>
              <a:buFontTx/>
              <a:buChar char="-"/>
            </a:pPr>
            <a:r>
              <a:rPr lang="ar-EG" sz="2400" b="1" dirty="0" smtClean="0"/>
              <a:t>مراعاة درجة الحرارة المناسبة للصنف والتهوية الجيده بالمخزن</a:t>
            </a:r>
          </a:p>
          <a:p>
            <a:pPr algn="r">
              <a:buFontTx/>
              <a:buChar char="-"/>
            </a:pPr>
            <a:r>
              <a:rPr lang="ar-EG" sz="2800" dirty="0" smtClean="0">
                <a:solidFill>
                  <a:srgbClr val="FFC000"/>
                </a:solidFill>
              </a:rPr>
              <a:t>طبقا لتعليمات ادارة الجوده )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)</a:t>
            </a:r>
            <a:endParaRPr lang="ar-EG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362200"/>
            <a:ext cx="7543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sz="2400" b="1" dirty="0" smtClean="0"/>
              <a:t>- عمل فراغات بين الاصناف والرصات ووجود طرق وممرات مناسبة</a:t>
            </a:r>
            <a:r>
              <a:rPr lang="ar-EG" sz="2400" dirty="0" smtClean="0"/>
              <a:t> </a:t>
            </a:r>
            <a:endParaRPr lang="ar-E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3048000"/>
            <a:ext cx="510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sz="2400" b="1" dirty="0" smtClean="0"/>
              <a:t>- مراعاة عدم تكدس الثلاجات </a:t>
            </a:r>
            <a:endParaRPr lang="ar-EG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505200"/>
            <a:ext cx="51816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 </a:t>
            </a:r>
            <a:endParaRPr lang="ar-EG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3581400"/>
            <a:ext cx="66294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sz="2800" b="1" dirty="0" smtClean="0">
                <a:solidFill>
                  <a:srgbClr val="FFC000"/>
                </a:solidFill>
              </a:rPr>
              <a:t>مراعاة الرص للاصناف عالية القيمة ومنخفضة القيمة- الاصناف كبيرة الحجم وصغيرة الحجم – سريعة الحركة وبطيئة الحركه – الباكتات  والكراتين</a:t>
            </a:r>
            <a:endParaRPr lang="ar-EG" sz="2800" b="1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0" y="5257800"/>
            <a:ext cx="6705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sz="2400" b="1" dirty="0" smtClean="0"/>
              <a:t>- تخزين البضاعه وصرفها  بنظام الوارد أولا يصرف أولا (الاقدم فالاحدث تاريخا فى حالة التعارض</a:t>
            </a:r>
            <a:r>
              <a:rPr lang="ar-EG" dirty="0" smtClean="0"/>
              <a:t>) </a:t>
            </a:r>
            <a:endParaRPr lang="ar-EG" dirty="0"/>
          </a:p>
        </p:txBody>
      </p:sp>
      <p:sp>
        <p:nvSpPr>
          <p:cNvPr id="9" name="Right Brace 8"/>
          <p:cNvSpPr/>
          <p:nvPr/>
        </p:nvSpPr>
        <p:spPr>
          <a:xfrm>
            <a:off x="7848600" y="3581400"/>
            <a:ext cx="3810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Left Brace 9"/>
          <p:cNvSpPr/>
          <p:nvPr/>
        </p:nvSpPr>
        <p:spPr>
          <a:xfrm>
            <a:off x="3429000" y="4495800"/>
            <a:ext cx="3048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ransition spd="slow">
    <p:plus/>
    <p:sndAc>
      <p:stSnd>
        <p:snd r:embed="rId2" name="camera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تابع وظيفة التخزين</a:t>
            </a:r>
            <a:endParaRPr lang="ar-EG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447800"/>
            <a:ext cx="586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b="1" dirty="0" smtClean="0"/>
              <a:t>تحديد مستويات التخزين</a:t>
            </a:r>
            <a:endParaRPr lang="ar-EG" b="1" dirty="0"/>
          </a:p>
        </p:txBody>
      </p:sp>
      <p:sp>
        <p:nvSpPr>
          <p:cNvPr id="5" name="Isosceles Triangle 4"/>
          <p:cNvSpPr/>
          <p:nvPr/>
        </p:nvSpPr>
        <p:spPr>
          <a:xfrm>
            <a:off x="5562600" y="2057400"/>
            <a:ext cx="1905000" cy="2057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400" dirty="0" smtClean="0"/>
              <a:t>الحد الاقصى</a:t>
            </a:r>
            <a:endParaRPr lang="ar-EG" sz="2400" dirty="0"/>
          </a:p>
        </p:txBody>
      </p:sp>
      <p:sp>
        <p:nvSpPr>
          <p:cNvPr id="6" name="Oval 5"/>
          <p:cNvSpPr/>
          <p:nvPr/>
        </p:nvSpPr>
        <p:spPr>
          <a:xfrm>
            <a:off x="3505200" y="2590800"/>
            <a:ext cx="17526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400" dirty="0" smtClean="0"/>
              <a:t>نقطه اعادة الطلب</a:t>
            </a:r>
            <a:endParaRPr lang="ar-EG" sz="2400" dirty="0"/>
          </a:p>
        </p:txBody>
      </p:sp>
      <p:sp>
        <p:nvSpPr>
          <p:cNvPr id="7" name="Isosceles Triangle 6"/>
          <p:cNvSpPr/>
          <p:nvPr/>
        </p:nvSpPr>
        <p:spPr>
          <a:xfrm>
            <a:off x="1066800" y="2819400"/>
            <a:ext cx="1600200" cy="1219200"/>
          </a:xfrm>
          <a:prstGeom prst="triangle">
            <a:avLst>
              <a:gd name="adj" fmla="val 48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400" dirty="0" smtClean="0"/>
              <a:t>الحد الادنى</a:t>
            </a:r>
            <a:endParaRPr lang="ar-EG" sz="2400" dirty="0"/>
          </a:p>
        </p:txBody>
      </p:sp>
    </p:spTree>
  </p:cSld>
  <p:clrMapOvr>
    <a:masterClrMapping/>
  </p:clrMapOvr>
  <p:transition spd="slow">
    <p:dissolve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تابع مستويات التخزين</a:t>
            </a:r>
            <a:endParaRPr lang="ar-EG" dirty="0"/>
          </a:p>
        </p:txBody>
      </p:sp>
      <p:sp>
        <p:nvSpPr>
          <p:cNvPr id="4" name="Left-Right Arrow 3"/>
          <p:cNvSpPr/>
          <p:nvPr/>
        </p:nvSpPr>
        <p:spPr>
          <a:xfrm>
            <a:off x="2362200" y="1219200"/>
            <a:ext cx="4419600" cy="1371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عوامل تحديد الحد الادنى (حد الامان)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2590800"/>
            <a:ext cx="556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ar-EG" dirty="0" smtClean="0"/>
              <a:t>او نقص العرض</a:t>
            </a:r>
            <a:r>
              <a:rPr lang="en-US" dirty="0" smtClean="0"/>
              <a:t> </a:t>
            </a:r>
            <a:r>
              <a:rPr lang="ar-EG" dirty="0" smtClean="0"/>
              <a:t>كمية احتياطيه لزياده الطلب</a:t>
            </a:r>
            <a:endParaRPr lang="ar-EG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971800"/>
            <a:ext cx="4038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dirty="0" smtClean="0"/>
              <a:t>تأخر التوريد لآى سبب</a:t>
            </a:r>
            <a:endParaRPr lang="ar-EG" dirty="0"/>
          </a:p>
        </p:txBody>
      </p:sp>
      <p:sp>
        <p:nvSpPr>
          <p:cNvPr id="7" name="Left-Right Arrow 6"/>
          <p:cNvSpPr/>
          <p:nvPr/>
        </p:nvSpPr>
        <p:spPr>
          <a:xfrm>
            <a:off x="2286000" y="3200400"/>
            <a:ext cx="4419600" cy="1371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عوامل تحديد الحد الاقصى</a:t>
            </a:r>
            <a:endParaRPr lang="ar-EG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5029200"/>
            <a:ext cx="4191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b="1" dirty="0" smtClean="0"/>
              <a:t>فترة الطلب والتوريد * 4</a:t>
            </a:r>
            <a:endParaRPr lang="ar-EG" b="1" dirty="0"/>
          </a:p>
        </p:txBody>
      </p:sp>
    </p:spTree>
  </p:cSld>
  <p:clrMapOvr>
    <a:masterClrMapping/>
  </p:clrMapOvr>
  <p:transition spd="slow">
    <p:newsflash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تابع مستويات التخزين</a:t>
            </a:r>
            <a:endParaRPr lang="ar-EG" dirty="0"/>
          </a:p>
        </p:txBody>
      </p:sp>
      <p:sp>
        <p:nvSpPr>
          <p:cNvPr id="4" name="Left-Right Arrow 3"/>
          <p:cNvSpPr/>
          <p:nvPr/>
        </p:nvSpPr>
        <p:spPr>
          <a:xfrm>
            <a:off x="2209800" y="1143000"/>
            <a:ext cx="4495800" cy="1295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نقطه اعادة الطلب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2971800"/>
            <a:ext cx="45720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b="1" dirty="0" smtClean="0"/>
              <a:t>هى الكمية التى يتم عندها طلب الشراء</a:t>
            </a:r>
            <a:endParaRPr lang="ar-EG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3505200"/>
            <a:ext cx="3276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b="1" dirty="0" smtClean="0"/>
              <a:t>تحديد احتياجات البضاعه </a:t>
            </a:r>
          </a:p>
          <a:p>
            <a:pPr algn="ctr"/>
            <a:r>
              <a:rPr lang="ar-EG" b="1" dirty="0" smtClean="0"/>
              <a:t>لليوم الواحد</a:t>
            </a:r>
            <a:endParaRPr lang="ar-EG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343400"/>
            <a:ext cx="3657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b="1" dirty="0" smtClean="0"/>
              <a:t>فترة الطلب والتوريد</a:t>
            </a:r>
            <a:endParaRPr lang="ar-EG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4953000"/>
            <a:ext cx="3352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b="1" dirty="0" smtClean="0"/>
              <a:t>يؤخذ فى الاعتبار مخزون الامان</a:t>
            </a:r>
            <a:endParaRPr lang="ar-EG" b="1" dirty="0"/>
          </a:p>
        </p:txBody>
      </p:sp>
    </p:spTree>
  </p:cSld>
  <p:clrMapOvr>
    <a:masterClrMapping/>
  </p:clrMapOvr>
  <p:transition spd="slow">
    <p:strips/>
    <p:sndAc>
      <p:stSnd>
        <p:snd r:embed="rId3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>
                <a:solidFill>
                  <a:schemeClr val="accent1">
                    <a:lumMod val="75000"/>
                  </a:schemeClr>
                </a:solidFill>
              </a:rPr>
              <a:t>الصرف والمتابعه</a:t>
            </a:r>
            <a:endParaRPr lang="ar-E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7048"/>
            <a:ext cx="8805672" cy="4572000"/>
          </a:xfrm>
        </p:spPr>
        <p:txBody>
          <a:bodyPr>
            <a:normAutofit fontScale="92500"/>
          </a:bodyPr>
          <a:lstStyle/>
          <a:p>
            <a:r>
              <a:rPr lang="ar-EG" dirty="0" smtClean="0"/>
              <a:t>يتم الصرف بناء على طلب صرف موقع من المسئول ويتم الصرف من البضاعه الاقرب صلاحيه والاقدم توريدا</a:t>
            </a:r>
          </a:p>
          <a:p>
            <a:r>
              <a:rPr lang="ar-EG" dirty="0" smtClean="0"/>
              <a:t>يتم مراجعه الفرز والعد ومطابقته مع اذن الصرف</a:t>
            </a:r>
          </a:p>
          <a:p>
            <a:r>
              <a:rPr lang="ar-EG" dirty="0" smtClean="0"/>
              <a:t>يفضل وضع كروت صنف على الاستاند لكل صنف ووضع كارت صنف للاصناف داخل الكراتين موضحا به ارقام الكود</a:t>
            </a:r>
          </a:p>
          <a:p>
            <a:endParaRPr lang="ar-EG" dirty="0" smtClean="0"/>
          </a:p>
          <a:p>
            <a:endParaRPr lang="ar-EG" dirty="0" smtClean="0"/>
          </a:p>
          <a:p>
            <a:endParaRPr lang="ar-EG" dirty="0" smtClean="0"/>
          </a:p>
          <a:p>
            <a:r>
              <a:rPr lang="ar-EG" dirty="0" smtClean="0"/>
              <a:t>تقرير بحركة الاصناف للوقوف على الاصناف سريعه وبطيئة الحركه</a:t>
            </a:r>
          </a:p>
          <a:p>
            <a:r>
              <a:rPr lang="ar-EG" dirty="0" smtClean="0"/>
              <a:t>تقرير بالمرتجعات والرواكد والصلاحيات</a:t>
            </a:r>
            <a:endParaRPr lang="ar-EG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2133600" y="4114800"/>
            <a:ext cx="5029200" cy="838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3200" dirty="0" smtClean="0"/>
              <a:t>التقارير المطلوبة</a:t>
            </a:r>
            <a:endParaRPr lang="ar-EG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3581400"/>
            <a:ext cx="7162800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sz="2500" dirty="0" smtClean="0"/>
              <a:t>&amp; متابعه الاصناف الراكده وبطيئة الحركة </a:t>
            </a:r>
            <a:endParaRPr lang="ar-EG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581400"/>
            <a:ext cx="2971800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sz="2500" dirty="0" smtClean="0"/>
              <a:t>&amp;</a:t>
            </a:r>
            <a:r>
              <a:rPr lang="ar-EG" b="1" dirty="0" smtClean="0"/>
              <a:t> </a:t>
            </a:r>
            <a:r>
              <a:rPr lang="ar-EG" sz="2500" dirty="0" smtClean="0"/>
              <a:t>متابعه الصلاحيات </a:t>
            </a:r>
            <a:endParaRPr lang="ar-EG" sz="2500" dirty="0"/>
          </a:p>
        </p:txBody>
      </p:sp>
    </p:spTree>
  </p:cSld>
  <p:clrMapOvr>
    <a:masterClrMapping/>
  </p:clrMapOvr>
  <p:transition spd="slow">
    <p:cover dir="d"/>
    <p:sndAc>
      <p:stSnd>
        <p:snd r:embed="rId2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>
            <a:normAutofit/>
          </a:bodyPr>
          <a:lstStyle/>
          <a:p>
            <a:r>
              <a:rPr lang="ar-EG" sz="2800" dirty="0" smtClean="0"/>
              <a:t>- نظافة المخزن واتباع قواعد السلامه والامان</a:t>
            </a:r>
            <a:endParaRPr lang="ar-EG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0" y="2209800"/>
            <a:ext cx="1676400" cy="533400"/>
          </a:xfrm>
          <a:prstGeom prst="leftArrow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noAutofit/>
          </a:bodyPr>
          <a:lstStyle/>
          <a:p>
            <a:r>
              <a:rPr lang="ar-EG" sz="3600" b="1" dirty="0" smtClean="0">
                <a:solidFill>
                  <a:schemeClr val="bg1"/>
                </a:solidFill>
              </a:rPr>
              <a:t>انتبه</a:t>
            </a:r>
            <a:endParaRPr lang="ar-EG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2860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EG" dirty="0" smtClean="0"/>
              <a:t>عدم ترك مخلفات طعام – مراجعه طفايات الحريق والتدرب عليها </a:t>
            </a:r>
            <a:r>
              <a:rPr lang="en-US" dirty="0" smtClean="0"/>
              <a:t> </a:t>
            </a:r>
            <a:r>
              <a:rPr lang="ar-EG" dirty="0" smtClean="0"/>
              <a:t>عدم التدخين - </a:t>
            </a:r>
            <a:r>
              <a:rPr lang="en-US" dirty="0" smtClean="0"/>
              <a:t>  </a:t>
            </a:r>
            <a:r>
              <a:rPr lang="ar-EG" dirty="0" smtClean="0"/>
              <a:t>مراجعه توصيلات الكهرباء وعدم وجود اسلاك مكشوفة </a:t>
            </a:r>
            <a:r>
              <a:rPr lang="en-US" dirty="0" smtClean="0"/>
              <a:t>- </a:t>
            </a:r>
            <a:r>
              <a:rPr lang="ar-EG" dirty="0" smtClean="0"/>
              <a:t>البلوعات</a:t>
            </a:r>
            <a:r>
              <a:rPr lang="en-US" dirty="0" smtClean="0"/>
              <a:t>  </a:t>
            </a:r>
            <a:r>
              <a:rPr lang="ar-EG" dirty="0" smtClean="0"/>
              <a:t>احكام  فتحات</a:t>
            </a:r>
            <a:endParaRPr lang="ar-EG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3505200"/>
            <a:ext cx="6705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- توفير وسائل المناوله (هاند ليفت – سلم مزدوج – باسكات )</a:t>
            </a:r>
            <a:endParaRPr lang="ar-EG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4495800"/>
            <a:ext cx="6553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عدم دخول أيا من العاملين المخزن بحقائب أو أغراض خاصه ومتابعه منسقى الشركات والمندوبين</a:t>
            </a:r>
            <a:r>
              <a:rPr lang="en-US" dirty="0" smtClean="0"/>
              <a:t>- </a:t>
            </a:r>
            <a:endParaRPr lang="ar-EG" dirty="0"/>
          </a:p>
        </p:txBody>
      </p:sp>
      <p:sp>
        <p:nvSpPr>
          <p:cNvPr id="11" name="Down Arrow Callout 10"/>
          <p:cNvSpPr/>
          <p:nvPr/>
        </p:nvSpPr>
        <p:spPr>
          <a:xfrm>
            <a:off x="3657600" y="228600"/>
            <a:ext cx="3886200" cy="1066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400" dirty="0" smtClean="0"/>
              <a:t>تابع وظيفة المتابعه</a:t>
            </a:r>
            <a:endParaRPr lang="ar-EG" sz="2400" dirty="0"/>
          </a:p>
        </p:txBody>
      </p:sp>
      <p:sp>
        <p:nvSpPr>
          <p:cNvPr id="8" name="Oval 7"/>
          <p:cNvSpPr/>
          <p:nvPr/>
        </p:nvSpPr>
        <p:spPr>
          <a:xfrm>
            <a:off x="1600200" y="4953000"/>
            <a:ext cx="5791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400" dirty="0" smtClean="0"/>
              <a:t>الجرد الدورى المستمر</a:t>
            </a:r>
            <a:endParaRPr lang="ar-EG" sz="2400" dirty="0"/>
          </a:p>
        </p:txBody>
      </p:sp>
    </p:spTree>
  </p:cSld>
  <p:clrMapOvr>
    <a:masterClrMapping/>
  </p:clrMapOvr>
  <p:transition spd="slow">
    <p:zoom/>
    <p:sndAc>
      <p:stSnd>
        <p:snd r:embed="rId2" name="camera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تابع وظيفة أمين المخزن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ar-EG" sz="4000" b="1" dirty="0" smtClean="0"/>
          </a:p>
          <a:p>
            <a:pPr algn="ctr"/>
            <a:endParaRPr lang="ar-EG" sz="4000" b="1" dirty="0" smtClean="0"/>
          </a:p>
          <a:p>
            <a:pPr algn="ctr"/>
            <a:r>
              <a:rPr lang="ar-EG" sz="4000" b="1" dirty="0" smtClean="0"/>
              <a:t>التسجيل</a:t>
            </a:r>
            <a:endParaRPr lang="ar-EG" sz="4000" b="1" dirty="0"/>
          </a:p>
        </p:txBody>
      </p:sp>
    </p:spTree>
  </p:cSld>
  <p:clrMapOvr>
    <a:masterClrMapping/>
  </p:clrMapOvr>
  <p:transition spd="slow">
    <p:wheel spokes="2"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الدورة المستندية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5943600" y="16002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b="1" dirty="0" smtClean="0"/>
              <a:t>طلب الشراء</a:t>
            </a:r>
            <a:endParaRPr lang="ar-EG" b="1" dirty="0"/>
          </a:p>
        </p:txBody>
      </p:sp>
      <p:sp>
        <p:nvSpPr>
          <p:cNvPr id="5" name="Rectangle 4"/>
          <p:cNvSpPr/>
          <p:nvPr/>
        </p:nvSpPr>
        <p:spPr>
          <a:xfrm>
            <a:off x="3276600" y="12954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b="1" dirty="0" smtClean="0"/>
              <a:t> وصول البضاعه </a:t>
            </a:r>
          </a:p>
          <a:p>
            <a:pPr algn="ctr"/>
            <a:r>
              <a:rPr lang="ar-EG" b="1" dirty="0" smtClean="0"/>
              <a:t>(فحص)</a:t>
            </a:r>
            <a:endParaRPr lang="ar-EG" b="1" dirty="0"/>
          </a:p>
        </p:txBody>
      </p:sp>
      <p:sp>
        <p:nvSpPr>
          <p:cNvPr id="6" name="Rectangle 5"/>
          <p:cNvSpPr/>
          <p:nvPr/>
        </p:nvSpPr>
        <p:spPr>
          <a:xfrm>
            <a:off x="685800" y="1676400"/>
            <a:ext cx="11430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b="1" dirty="0" smtClean="0"/>
              <a:t>مراقبة مخزون</a:t>
            </a:r>
            <a:endParaRPr lang="ar-EG" b="1" dirty="0"/>
          </a:p>
        </p:txBody>
      </p:sp>
      <p:sp>
        <p:nvSpPr>
          <p:cNvPr id="7" name="Rectangle 6"/>
          <p:cNvSpPr/>
          <p:nvPr/>
        </p:nvSpPr>
        <p:spPr>
          <a:xfrm>
            <a:off x="3276600" y="2438400"/>
            <a:ext cx="2209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b="1" dirty="0" smtClean="0"/>
              <a:t>استلام</a:t>
            </a:r>
            <a:endParaRPr lang="ar-EG" b="1" dirty="0"/>
          </a:p>
        </p:txBody>
      </p:sp>
      <p:sp>
        <p:nvSpPr>
          <p:cNvPr id="8" name="Rectangle 7"/>
          <p:cNvSpPr/>
          <p:nvPr/>
        </p:nvSpPr>
        <p:spPr>
          <a:xfrm>
            <a:off x="3276600" y="3581400"/>
            <a:ext cx="2209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b="1" dirty="0" smtClean="0"/>
              <a:t>اضافة وتخزين</a:t>
            </a:r>
            <a:endParaRPr lang="ar-EG" b="1" dirty="0"/>
          </a:p>
        </p:txBody>
      </p:sp>
      <p:sp>
        <p:nvSpPr>
          <p:cNvPr id="9" name="Rectangle 8"/>
          <p:cNvSpPr/>
          <p:nvPr/>
        </p:nvSpPr>
        <p:spPr>
          <a:xfrm>
            <a:off x="3200400" y="4724400"/>
            <a:ext cx="2286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b="1" dirty="0" smtClean="0"/>
              <a:t>صرف</a:t>
            </a:r>
            <a:endParaRPr lang="ar-EG" b="1" dirty="0"/>
          </a:p>
        </p:txBody>
      </p:sp>
      <p:sp>
        <p:nvSpPr>
          <p:cNvPr id="10" name="Rectangle 9"/>
          <p:cNvSpPr/>
          <p:nvPr/>
        </p:nvSpPr>
        <p:spPr>
          <a:xfrm>
            <a:off x="3200400" y="57912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b="1" dirty="0" smtClean="0"/>
              <a:t>ومتابعه</a:t>
            </a:r>
            <a:r>
              <a:rPr lang="en-US" b="1" dirty="0" smtClean="0"/>
              <a:t> </a:t>
            </a:r>
            <a:r>
              <a:rPr lang="ar-EG" b="1" dirty="0" smtClean="0"/>
              <a:t>  تسجيل</a:t>
            </a:r>
            <a:endParaRPr lang="ar-EG" b="1" dirty="0"/>
          </a:p>
        </p:txBody>
      </p:sp>
      <p:sp>
        <p:nvSpPr>
          <p:cNvPr id="15" name="Left Arrow 14"/>
          <p:cNvSpPr/>
          <p:nvPr/>
        </p:nvSpPr>
        <p:spPr>
          <a:xfrm rot="19912970">
            <a:off x="2066160" y="1769741"/>
            <a:ext cx="824948" cy="421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6" name="Left Arrow 15"/>
          <p:cNvSpPr/>
          <p:nvPr/>
        </p:nvSpPr>
        <p:spPr>
          <a:xfrm>
            <a:off x="2133600" y="2514600"/>
            <a:ext cx="7620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8" name="Left Arrow 17"/>
          <p:cNvSpPr/>
          <p:nvPr/>
        </p:nvSpPr>
        <p:spPr>
          <a:xfrm>
            <a:off x="2133600" y="3810000"/>
            <a:ext cx="8382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0" name="Left Arrow 19"/>
          <p:cNvSpPr/>
          <p:nvPr/>
        </p:nvSpPr>
        <p:spPr>
          <a:xfrm>
            <a:off x="2057400" y="4876800"/>
            <a:ext cx="9144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1" name="Left Arrow 20"/>
          <p:cNvSpPr/>
          <p:nvPr/>
        </p:nvSpPr>
        <p:spPr>
          <a:xfrm rot="1341370">
            <a:off x="2062912" y="5748641"/>
            <a:ext cx="762000" cy="439314"/>
          </a:xfrm>
          <a:prstGeom prst="leftArrow">
            <a:avLst>
              <a:gd name="adj1" fmla="val 5948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ransition spd="slow">
    <p:blinds dir="vert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تابع الدورة المستندية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ar-EG" dirty="0" smtClean="0"/>
          </a:p>
          <a:p>
            <a:pPr algn="ctr"/>
            <a:endParaRPr lang="ar-EG" dirty="0" smtClean="0"/>
          </a:p>
          <a:p>
            <a:pPr algn="ctr"/>
            <a:r>
              <a:rPr lang="ar-EG" dirty="0" smtClean="0"/>
              <a:t>محضر فحص</a:t>
            </a:r>
          </a:p>
          <a:p>
            <a:pPr algn="ctr"/>
            <a:r>
              <a:rPr lang="ar-EG" dirty="0" smtClean="0"/>
              <a:t>اذن استلام-اضافة</a:t>
            </a:r>
          </a:p>
          <a:p>
            <a:pPr algn="ctr"/>
            <a:r>
              <a:rPr lang="ar-EG" dirty="0" smtClean="0"/>
              <a:t>اذن صرف</a:t>
            </a:r>
          </a:p>
          <a:p>
            <a:pPr algn="ctr"/>
            <a:r>
              <a:rPr lang="ar-EG" dirty="0" smtClean="0"/>
              <a:t>اذن تحويل</a:t>
            </a:r>
          </a:p>
          <a:p>
            <a:pPr algn="ctr"/>
            <a:r>
              <a:rPr lang="ar-EG" dirty="0" smtClean="0"/>
              <a:t>اذن ارتجاع مورد</a:t>
            </a:r>
          </a:p>
          <a:p>
            <a:pPr algn="ctr"/>
            <a:r>
              <a:rPr lang="ar-EG" dirty="0" smtClean="0"/>
              <a:t>اذن اهلاكات وتوالف</a:t>
            </a:r>
          </a:p>
          <a:p>
            <a:pPr algn="ctr"/>
            <a:r>
              <a:rPr lang="ar-EG" dirty="0" smtClean="0"/>
              <a:t>كارتة صنف</a:t>
            </a:r>
            <a:endParaRPr lang="ar-EG" dirty="0"/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2895600" y="1600200"/>
            <a:ext cx="2667000" cy="9144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4000" dirty="0" smtClean="0"/>
              <a:t>المستندات</a:t>
            </a:r>
            <a:endParaRPr lang="ar-EG" sz="4000" dirty="0"/>
          </a:p>
        </p:txBody>
      </p:sp>
    </p:spTree>
  </p:cSld>
  <p:clrMapOvr>
    <a:masterClrMapping/>
  </p:clrMapOvr>
  <p:transition spd="slow">
    <p:wheel spokes="1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2971800" cy="1219200"/>
          </a:xfrm>
        </p:spPr>
        <p:txBody>
          <a:bodyPr>
            <a:normAutofit fontScale="90000"/>
          </a:bodyPr>
          <a:lstStyle/>
          <a:p>
            <a:r>
              <a:rPr lang="ar-EG" dirty="0" smtClean="0"/>
              <a:t>أهداف الوظيفة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14478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ar-EG" b="1" dirty="0" smtClean="0"/>
          </a:p>
          <a:p>
            <a:pPr algn="ctr">
              <a:buNone/>
            </a:pPr>
            <a:endParaRPr lang="ar-EG" b="1" dirty="0" smtClean="0"/>
          </a:p>
          <a:p>
            <a:pPr algn="ctr">
              <a:buNone/>
            </a:pPr>
            <a:endParaRPr lang="ar-EG" b="1" dirty="0" smtClean="0"/>
          </a:p>
          <a:p>
            <a:pPr algn="ctr">
              <a:buNone/>
            </a:pPr>
            <a:r>
              <a:rPr lang="ar-EG" b="1" dirty="0" smtClean="0"/>
              <a:t>المحافظه على المخزون من الفقد والتلف والركود</a:t>
            </a:r>
            <a:endParaRPr lang="ar-EG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114800"/>
            <a:ext cx="7467600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sz="2000" b="1" dirty="0" smtClean="0"/>
              <a:t> </a:t>
            </a:r>
            <a:r>
              <a:rPr lang="ar-EG" sz="2800" b="1" dirty="0" smtClean="0"/>
              <a:t>هدف التخزين </a:t>
            </a:r>
          </a:p>
          <a:p>
            <a:pPr algn="r"/>
            <a:endParaRPr lang="ar-EG" sz="2000" b="1" dirty="0" smtClean="0"/>
          </a:p>
          <a:p>
            <a:pPr algn="r"/>
            <a:r>
              <a:rPr lang="ar-EG" sz="2000" b="1" dirty="0" smtClean="0"/>
              <a:t>توفير البضاعه المطلوبة بحالة سليمة لحين الطلب</a:t>
            </a:r>
            <a:endParaRPr lang="ar-EG" sz="2000" b="1" dirty="0"/>
          </a:p>
        </p:txBody>
      </p:sp>
      <p:sp>
        <p:nvSpPr>
          <p:cNvPr id="5" name="Cloud Callout 4"/>
          <p:cNvSpPr/>
          <p:nvPr/>
        </p:nvSpPr>
        <p:spPr>
          <a:xfrm>
            <a:off x="2286000" y="0"/>
            <a:ext cx="4038600" cy="1752600"/>
          </a:xfrm>
          <a:prstGeom prst="cloudCallout">
            <a:avLst>
              <a:gd name="adj1" fmla="val -24538"/>
              <a:gd name="adj2" fmla="val 109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ransition spd="slow">
    <p:comb dir="vert"/>
    <p:sndAc>
      <p:stSnd>
        <p:snd r:embed="rId2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تابع الدورة المستندية</a:t>
            </a:r>
            <a:endParaRPr lang="ar-EG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524000"/>
            <a:ext cx="5257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sz="2000" b="1" dirty="0" smtClean="0"/>
              <a:t>البيانات الاساسية بالاذن</a:t>
            </a:r>
            <a:endParaRPr lang="ar-EG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981200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تاريخ الاذن</a:t>
            </a:r>
            <a:endParaRPr lang="ar-EG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514600"/>
            <a:ext cx="2743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اسم المورد / الفرع / لمخزن</a:t>
            </a:r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3124200"/>
            <a:ext cx="28956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كتابة الاصناف والكميات بوضوح</a:t>
            </a:r>
            <a:endParaRPr lang="ar-EG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581400"/>
            <a:ext cx="3124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كتابة اخر 6 أكواد</a:t>
            </a:r>
            <a:endParaRPr lang="ar-EG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4038600"/>
            <a:ext cx="3124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التوقيع بالاسم الثلاثى</a:t>
            </a:r>
            <a:endParaRPr lang="ar-EG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4572000"/>
            <a:ext cx="1981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توقيع المسئول</a:t>
            </a:r>
            <a:endParaRPr lang="ar-EG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5257800"/>
            <a:ext cx="213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dirty="0" smtClean="0"/>
              <a:t>توقيع المستلم</a:t>
            </a:r>
            <a:endParaRPr lang="ar-EG" dirty="0"/>
          </a:p>
        </p:txBody>
      </p:sp>
    </p:spTree>
  </p:cSld>
  <p:clrMapOvr>
    <a:masterClrMapping/>
  </p:clrMapOvr>
  <p:transition spd="slow">
    <p:strips dir="rd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ar-EG" sz="2800" dirty="0" smtClean="0"/>
              <a:t>الاجراءات المتبعة فى طلب وتوفير البضائع للفروع </a:t>
            </a:r>
            <a:endParaRPr lang="ar-E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472" y="1785926"/>
            <a:ext cx="3931920" cy="4389120"/>
          </a:xfrm>
        </p:spPr>
        <p:txBody>
          <a:bodyPr/>
          <a:lstStyle/>
          <a:p>
            <a:r>
              <a:rPr lang="ar-EG" dirty="0" smtClean="0"/>
              <a:t>التوريد الغير مباشر ( من المخازن الرئيسية للفرع )</a:t>
            </a:r>
          </a:p>
          <a:p>
            <a:pPr>
              <a:buNone/>
            </a:pP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314" y="1785926"/>
            <a:ext cx="3931920" cy="1338274"/>
          </a:xfrm>
        </p:spPr>
        <p:txBody>
          <a:bodyPr/>
          <a:lstStyle/>
          <a:p>
            <a:r>
              <a:rPr lang="ar-EG" dirty="0" smtClean="0"/>
              <a:t>التوريد المباشر ( من المورد مباشرة للفرع )</a:t>
            </a:r>
            <a:endParaRPr lang="ar-EG" dirty="0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pPr algn="r"/>
            <a:r>
              <a:rPr lang="ar-EG" dirty="0" smtClean="0"/>
              <a:t>اولا : التوريد المباشر 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488"/>
            <a:ext cx="8183880" cy="41879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عمل جرد لاصناف الشركة التى تقوم بالتوريد .</a:t>
            </a:r>
          </a:p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تحديد ارصدة الشركة من الاصناف المراد توريدها . </a:t>
            </a:r>
          </a:p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يكون الجرد عن طريق امين المخزن ( داخل المخزن ) او مسئول القسم ( داخل الفرع ) .</a:t>
            </a:r>
          </a:p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 عمل امر توريد بضاعة للمورد ويتم اعتماده من مدير الفرع او مدير القسم او من ينوب عنهم .</a:t>
            </a:r>
          </a:p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لابد ان يتضمن امر التوريد الارصدة الفعلية والكميات المطلوبة من كل صنف .</a:t>
            </a:r>
          </a:p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التوريد والاستلام بالفرع طبقا لامر التوريد الصادر من الفرع .</a:t>
            </a:r>
          </a:p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يتم ادخال الفاتورة الخاصة بالشركة عن طريق أمين الاستلام ثم يتم طباعة(</a:t>
            </a:r>
            <a:r>
              <a:rPr lang="en-US" sz="1600" b="1" dirty="0" smtClean="0"/>
              <a:t>edit</a:t>
            </a:r>
            <a:r>
              <a:rPr lang="ar-EG" sz="1600" b="1" dirty="0" smtClean="0"/>
              <a:t> )نسختين من هذه الفاتورة بعد ادخالها , نسخة للمورد ونسخة للحسابات وختمها بختم استلام الفرع وصورة  المورد</a:t>
            </a:r>
          </a:p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مراجعة ما تم استلامه فعليا بما هو مدون بالفاتورة المنسوخة من قبل مدخل البيانات واعتماد استلامها حال مطابقتها.</a:t>
            </a:r>
          </a:p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اغلاق الفاتورة من قبل مدخل البيانات حتى يتم تاثر رصيد الفرع بها وايضا حساب المورد وطباعة نسخة بالقيمة للحسابات من (</a:t>
            </a:r>
            <a:r>
              <a:rPr lang="en-US" sz="1600" b="1" dirty="0" smtClean="0"/>
              <a:t>receive</a:t>
            </a:r>
            <a:r>
              <a:rPr lang="ar-EG" sz="1600" b="1" dirty="0" smtClean="0"/>
              <a:t> ).</a:t>
            </a:r>
            <a:endParaRPr lang="ar-EG" sz="1600" b="1" dirty="0"/>
          </a:p>
        </p:txBody>
      </p:sp>
    </p:spTree>
  </p:cSld>
  <p:clrMapOvr>
    <a:masterClrMapping/>
  </p:clrMapOvr>
  <p:transition spd="slow">
    <p:wheel spokes="2"/>
    <p:sndAc>
      <p:stSnd>
        <p:snd r:embed="rId2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pPr algn="r"/>
            <a:r>
              <a:rPr lang="ar-EG" smtClean="0"/>
              <a:t>ثانيا : </a:t>
            </a:r>
            <a:r>
              <a:rPr lang="ar-EG" dirty="0" smtClean="0"/>
              <a:t>التوريد غير المباشر 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488"/>
            <a:ext cx="8183880" cy="41879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يتم طباعة قائمة بالاصناف الموجودة بالمخزن الرئيسى وارصدة هذه الاصناف بالفرع او مخزن الفرع وذلك من خلال مدخل البيانات .</a:t>
            </a:r>
          </a:p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يتم عمل جرد فعلى لارصدة هذه الاصناف داخل الفرع وذلك عن طريق مسئول القسم او داخل مخزن الفرع عن طريق امين المخزن .</a:t>
            </a:r>
          </a:p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يتم تحديد الكميات المراد طلبها من هذه الاصناف وذلك بمعرفة مسئول القسم .</a:t>
            </a:r>
          </a:p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ارسال الكميات المطلوبة للمخزن الرئيسى بواسطة الميل من خلال مدخل البيانات .</a:t>
            </a:r>
          </a:p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ارسال الاصناف المطلوبة من المخزن الى الفرع وذلك باذن تحويل بضاعة للفرع .</a:t>
            </a:r>
          </a:p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استلام الاصناف المرسلة وفحصها جيدا والتاكد من مطابقة الاعداد المرسلة لاذن التحويل وايضا للكميات المطلوبة من الفرع .</a:t>
            </a:r>
          </a:p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اغلاق اذن التحويل حال مطابقته وذلك بعد عملية الاستلام فعليا وذلك من قبل مدخل البيانات .</a:t>
            </a:r>
          </a:p>
          <a:p>
            <a:pPr marL="514350" indent="-514350">
              <a:buFont typeface="+mj-lt"/>
              <a:buAutoNum type="arabicPeriod"/>
            </a:pPr>
            <a:r>
              <a:rPr lang="ar-EG" sz="1600" b="1" dirty="0" smtClean="0"/>
              <a:t>اعادة طلب الاصناف التى لم ترسل من المخزن الرئيسى وموجود لها رصيد بالمخزن مرة اخرى وارسال ذلك الى مدير الفرع وادارة المشتريات للعمل على معالجة اى مشكلة تتعلق بها وتوفيرها 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التحويلات بين المخازن والفروع</a:t>
            </a:r>
            <a:endParaRPr lang="ar-EG" dirty="0"/>
          </a:p>
        </p:txBody>
      </p:sp>
      <p:sp>
        <p:nvSpPr>
          <p:cNvPr id="4" name="Left Arrow 3"/>
          <p:cNvSpPr/>
          <p:nvPr/>
        </p:nvSpPr>
        <p:spPr>
          <a:xfrm>
            <a:off x="4114800" y="1143000"/>
            <a:ext cx="3276600" cy="121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وصول صنف خطأ فى العدد او النوع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438400"/>
            <a:ext cx="6553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يتم كتابه الملاحظه فى الاذن (نسخة المخزن الرئيسى +نسخة الفرع ) بوضوح بجوار الكمية او الصنف الخطأ بدون كشط واستلام الاذن</a:t>
            </a:r>
            <a:endParaRPr lang="ar-EG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581400"/>
            <a:ext cx="6019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 يتم الاتصال بالمخزن لمراجعه الصنف وابلاغ مدخل البيانات</a:t>
            </a:r>
            <a:endParaRPr lang="ar-EG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4267200"/>
            <a:ext cx="6248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يقوم المخزن بتصحيح الوضع بالتعاون مع مدخل بيانات الفرع </a:t>
            </a:r>
            <a:endParaRPr lang="ar-EG" b="1" dirty="0"/>
          </a:p>
        </p:txBody>
      </p:sp>
    </p:spTree>
  </p:cSld>
  <p:clrMapOvr>
    <a:masterClrMapping/>
  </p:clrMapOvr>
  <p:transition spd="slow">
    <p:push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 smtClean="0"/>
              <a:t>تابع التحويلات بين المخازن والفروع</a:t>
            </a:r>
            <a:endParaRPr lang="ar-EG" dirty="0"/>
          </a:p>
        </p:txBody>
      </p:sp>
      <p:sp>
        <p:nvSpPr>
          <p:cNvPr id="4" name="Left Arrow 3"/>
          <p:cNvSpPr/>
          <p:nvPr/>
        </p:nvSpPr>
        <p:spPr>
          <a:xfrm>
            <a:off x="2667000" y="1143000"/>
            <a:ext cx="5105400" cy="121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b="1" dirty="0" smtClean="0"/>
              <a:t>من البضاعه المحولة من المخزن</a:t>
            </a:r>
            <a:r>
              <a:rPr lang="en-US" b="1" dirty="0" smtClean="0"/>
              <a:t> </a:t>
            </a:r>
            <a:r>
              <a:rPr lang="ar-EG" b="1" dirty="0" smtClean="0"/>
              <a:t> صنف مفقود</a:t>
            </a:r>
            <a:endParaRPr lang="ar-EG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209800"/>
            <a:ext cx="6172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يتم كتابه ذلك بالاذن بجوار الصنف المفقود </a:t>
            </a:r>
            <a:endParaRPr lang="ar-EG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2667000"/>
            <a:ext cx="6019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يتم مخاطبة المخزن</a:t>
            </a:r>
            <a:endParaRPr lang="ar-EG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3048000"/>
            <a:ext cx="5486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يقوم المخزن بعمل ارتجاع للاذن ويتم عمل مذكرة </a:t>
            </a:r>
            <a:r>
              <a:rPr lang="en-US" b="1" dirty="0" smtClean="0"/>
              <a:t>  </a:t>
            </a:r>
            <a:r>
              <a:rPr lang="ar-EG" b="1" dirty="0" smtClean="0"/>
              <a:t>فى مندوب السيارة</a:t>
            </a:r>
            <a:endParaRPr lang="ar-EG" b="1" dirty="0"/>
          </a:p>
        </p:txBody>
      </p:sp>
      <p:sp>
        <p:nvSpPr>
          <p:cNvPr id="8" name="Left Arrow 7"/>
          <p:cNvSpPr/>
          <p:nvPr/>
        </p:nvSpPr>
        <p:spPr>
          <a:xfrm>
            <a:off x="2819400" y="3429000"/>
            <a:ext cx="4876800" cy="121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b="1" dirty="0" smtClean="0"/>
              <a:t>صنف مفقود من البضاعة المحولة من الفرع</a:t>
            </a:r>
            <a:endParaRPr lang="ar-E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4572000"/>
            <a:ext cx="6019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يتم ابتاع نفس الاجراءات ويقوم الفرع بعمل مذكرة فى مندوب السيارة</a:t>
            </a:r>
            <a:endParaRPr lang="ar-EG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0" y="5105400"/>
            <a:ext cx="655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عند وجود صنف تالف أو معيب  يتم ارتجاع الصنف فقط للمخزن وعدم </a:t>
            </a:r>
            <a:r>
              <a:rPr lang="en-US" dirty="0" smtClean="0"/>
              <a:t>  </a:t>
            </a:r>
            <a:r>
              <a:rPr lang="ar-EG" dirty="0" smtClean="0"/>
              <a:t>استلامه </a:t>
            </a:r>
            <a:r>
              <a:rPr lang="ar-EG" dirty="0" smtClean="0"/>
              <a:t>مع كتابه الملاحظه </a:t>
            </a:r>
            <a:r>
              <a:rPr lang="ar-EG" dirty="0" smtClean="0"/>
              <a:t>بالاذن المستلم وتحرير اذن صرف بالمرتجع</a:t>
            </a:r>
            <a:endParaRPr lang="ar-EG" dirty="0"/>
          </a:p>
        </p:txBody>
      </p:sp>
    </p:spTree>
  </p:cSld>
  <p:clrMapOvr>
    <a:masterClrMapping/>
  </p:clrMapOvr>
  <p:transition spd="slow">
    <p:blinds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3600" b="1" dirty="0" smtClean="0">
                <a:solidFill>
                  <a:srgbClr val="FF0000"/>
                </a:solidFill>
              </a:rPr>
              <a:t>مع أطيب التمنيات بالتوفيق</a:t>
            </a:r>
            <a:endParaRPr lang="ar-EG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r-EG" dirty="0" smtClean="0"/>
              <a:t>مدير مراقبة المخزون</a:t>
            </a:r>
          </a:p>
          <a:p>
            <a:r>
              <a:rPr lang="ar-EG" dirty="0" smtClean="0"/>
              <a:t>محمد حسن بيومى</a:t>
            </a:r>
            <a:endParaRPr lang="ar-EG" dirty="0"/>
          </a:p>
        </p:txBody>
      </p:sp>
      <p:pic>
        <p:nvPicPr>
          <p:cNvPr id="4" name="Picture 3" descr="untitled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0" y="3124200"/>
            <a:ext cx="464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3600" b="1" dirty="0" smtClean="0">
                <a:solidFill>
                  <a:srgbClr val="FF0000"/>
                </a:solidFill>
              </a:rPr>
              <a:t>مدير مراقبة المخزون</a:t>
            </a:r>
          </a:p>
          <a:p>
            <a:r>
              <a:rPr lang="ar-EG" sz="3600" b="1" dirty="0" smtClean="0">
                <a:solidFill>
                  <a:srgbClr val="FF0000"/>
                </a:solidFill>
              </a:rPr>
              <a:t>محمد حسن بيومى</a:t>
            </a:r>
          </a:p>
          <a:p>
            <a:endParaRPr lang="ar-EG" sz="36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2438400"/>
            <a:ext cx="45528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4000" b="1" dirty="0" smtClean="0">
                <a:solidFill>
                  <a:srgbClr val="FF0000"/>
                </a:solidFill>
              </a:rPr>
              <a:t>مع أطيب التمنيات بالتوفيق</a:t>
            </a:r>
            <a:endParaRPr lang="ar-EG" sz="4000" dirty="0"/>
          </a:p>
        </p:txBody>
      </p:sp>
    </p:spTree>
  </p:cSld>
  <p:clrMapOvr>
    <a:masterClrMapping/>
  </p:clrMapOvr>
  <p:transition spd="slow">
    <p:comb dir="vert"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وظيفة أمين المخزن</a:t>
            </a:r>
            <a:r>
              <a:rPr lang="ar-EG" sz="6000" dirty="0" smtClean="0"/>
              <a:t>?</a:t>
            </a:r>
            <a:endParaRPr lang="ar-EG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ar-EG" dirty="0"/>
          </a:p>
        </p:txBody>
      </p:sp>
      <p:sp>
        <p:nvSpPr>
          <p:cNvPr id="4" name="Oval 3"/>
          <p:cNvSpPr/>
          <p:nvPr/>
        </p:nvSpPr>
        <p:spPr>
          <a:xfrm>
            <a:off x="7315200" y="48768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صرف</a:t>
            </a:r>
            <a:endParaRPr lang="ar-EG" dirty="0"/>
          </a:p>
        </p:txBody>
      </p:sp>
      <p:sp>
        <p:nvSpPr>
          <p:cNvPr id="5" name="Oval 4"/>
          <p:cNvSpPr/>
          <p:nvPr/>
        </p:nvSpPr>
        <p:spPr>
          <a:xfrm>
            <a:off x="685800" y="16002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استلام</a:t>
            </a:r>
            <a:endParaRPr lang="ar-EG" dirty="0"/>
          </a:p>
        </p:txBody>
      </p:sp>
      <p:sp>
        <p:nvSpPr>
          <p:cNvPr id="6" name="Oval 5"/>
          <p:cNvSpPr/>
          <p:nvPr/>
        </p:nvSpPr>
        <p:spPr>
          <a:xfrm>
            <a:off x="5334000" y="1676400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بيع</a:t>
            </a:r>
            <a:endParaRPr lang="ar-EG" dirty="0"/>
          </a:p>
        </p:txBody>
      </p:sp>
      <p:sp>
        <p:nvSpPr>
          <p:cNvPr id="7" name="Oval 6"/>
          <p:cNvSpPr/>
          <p:nvPr/>
        </p:nvSpPr>
        <p:spPr>
          <a:xfrm>
            <a:off x="3810000" y="1600200"/>
            <a:ext cx="1295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تحصيل</a:t>
            </a:r>
            <a:endParaRPr lang="ar-EG" dirty="0"/>
          </a:p>
        </p:txBody>
      </p:sp>
      <p:sp>
        <p:nvSpPr>
          <p:cNvPr id="8" name="Oval 7"/>
          <p:cNvSpPr/>
          <p:nvPr/>
        </p:nvSpPr>
        <p:spPr>
          <a:xfrm>
            <a:off x="2209800" y="16002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تخزين</a:t>
            </a:r>
            <a:endParaRPr lang="ar-EG" dirty="0"/>
          </a:p>
        </p:txBody>
      </p:sp>
      <p:sp>
        <p:nvSpPr>
          <p:cNvPr id="9" name="Oval 8"/>
          <p:cNvSpPr/>
          <p:nvPr/>
        </p:nvSpPr>
        <p:spPr>
          <a:xfrm>
            <a:off x="5486400" y="32004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فحص</a:t>
            </a:r>
            <a:endParaRPr lang="ar-EG" dirty="0"/>
          </a:p>
        </p:txBody>
      </p:sp>
      <p:sp>
        <p:nvSpPr>
          <p:cNvPr id="10" name="Oval 9"/>
          <p:cNvSpPr/>
          <p:nvPr/>
        </p:nvSpPr>
        <p:spPr>
          <a:xfrm>
            <a:off x="5562600" y="4953000"/>
            <a:ext cx="1219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تحويل</a:t>
            </a:r>
            <a:endParaRPr lang="ar-EG" dirty="0"/>
          </a:p>
        </p:txBody>
      </p:sp>
      <p:sp>
        <p:nvSpPr>
          <p:cNvPr id="11" name="Oval 10"/>
          <p:cNvSpPr/>
          <p:nvPr/>
        </p:nvSpPr>
        <p:spPr>
          <a:xfrm>
            <a:off x="7010400" y="3124200"/>
            <a:ext cx="1371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تجهيز</a:t>
            </a:r>
            <a:endParaRPr lang="ar-EG" dirty="0"/>
          </a:p>
        </p:txBody>
      </p:sp>
      <p:sp>
        <p:nvSpPr>
          <p:cNvPr id="12" name="Oval 11"/>
          <p:cNvSpPr/>
          <p:nvPr/>
        </p:nvSpPr>
        <p:spPr>
          <a:xfrm>
            <a:off x="2286000" y="3276600"/>
            <a:ext cx="1219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تحميل</a:t>
            </a:r>
            <a:endParaRPr lang="ar-EG" dirty="0"/>
          </a:p>
        </p:txBody>
      </p:sp>
      <p:sp>
        <p:nvSpPr>
          <p:cNvPr id="13" name="Oval 12"/>
          <p:cNvSpPr/>
          <p:nvPr/>
        </p:nvSpPr>
        <p:spPr>
          <a:xfrm>
            <a:off x="762000" y="32766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توصيل</a:t>
            </a:r>
            <a:endParaRPr lang="ar-EG" dirty="0"/>
          </a:p>
        </p:txBody>
      </p:sp>
      <p:sp>
        <p:nvSpPr>
          <p:cNvPr id="14" name="Oval 13"/>
          <p:cNvSpPr/>
          <p:nvPr/>
        </p:nvSpPr>
        <p:spPr>
          <a:xfrm>
            <a:off x="7162800" y="1676400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متابعه</a:t>
            </a:r>
            <a:endParaRPr lang="ar-EG" dirty="0"/>
          </a:p>
        </p:txBody>
      </p:sp>
      <p:sp>
        <p:nvSpPr>
          <p:cNvPr id="15" name="Oval 14"/>
          <p:cNvSpPr/>
          <p:nvPr/>
        </p:nvSpPr>
        <p:spPr>
          <a:xfrm>
            <a:off x="609600" y="50292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تسجيل</a:t>
            </a:r>
            <a:endParaRPr lang="ar-EG" dirty="0"/>
          </a:p>
        </p:txBody>
      </p:sp>
      <p:sp>
        <p:nvSpPr>
          <p:cNvPr id="16" name="Oval 15"/>
          <p:cNvSpPr/>
          <p:nvPr/>
        </p:nvSpPr>
        <p:spPr>
          <a:xfrm>
            <a:off x="3657600" y="51054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صيانة</a:t>
            </a:r>
            <a:endParaRPr lang="ar-EG" dirty="0"/>
          </a:p>
        </p:txBody>
      </p:sp>
      <p:sp>
        <p:nvSpPr>
          <p:cNvPr id="17" name="Oval 16"/>
          <p:cNvSpPr/>
          <p:nvPr/>
        </p:nvSpPr>
        <p:spPr>
          <a:xfrm>
            <a:off x="2286000" y="48768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شراء</a:t>
            </a:r>
            <a:endParaRPr lang="ar-EG" dirty="0"/>
          </a:p>
        </p:txBody>
      </p:sp>
      <p:sp>
        <p:nvSpPr>
          <p:cNvPr id="18" name="7-Point Star 17"/>
          <p:cNvSpPr/>
          <p:nvPr/>
        </p:nvSpPr>
        <p:spPr>
          <a:xfrm>
            <a:off x="3505200" y="2819400"/>
            <a:ext cx="1828800" cy="19050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تنظيم</a:t>
            </a:r>
            <a:endParaRPr lang="ar-EG" dirty="0"/>
          </a:p>
        </p:txBody>
      </p:sp>
    </p:spTree>
  </p:cSld>
  <p:clrMapOvr>
    <a:masterClrMapping/>
  </p:clrMapOvr>
  <p:transition spd="slow">
    <p:checker dir="vert"/>
    <p:sndAc>
      <p:stSnd>
        <p:snd r:embed="rId2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Motion origin="layout" path="M 0 0  L 0.25 -0.33295  E" pathEditMode="relative" ptsTypes="">
                                      <p:cBhvr>
                                        <p:cTn id="6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وظيفة أمين المخزن</a:t>
            </a:r>
            <a:endParaRPr lang="ar-E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Oval 3"/>
          <p:cNvSpPr/>
          <p:nvPr/>
        </p:nvSpPr>
        <p:spPr>
          <a:xfrm>
            <a:off x="7315200" y="48768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صرف</a:t>
            </a:r>
            <a:endParaRPr lang="ar-EG" dirty="0"/>
          </a:p>
        </p:txBody>
      </p:sp>
      <p:sp>
        <p:nvSpPr>
          <p:cNvPr id="5" name="Oval 4"/>
          <p:cNvSpPr/>
          <p:nvPr/>
        </p:nvSpPr>
        <p:spPr>
          <a:xfrm>
            <a:off x="685800" y="16002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استلام</a:t>
            </a:r>
            <a:endParaRPr lang="ar-EG" dirty="0"/>
          </a:p>
        </p:txBody>
      </p:sp>
      <p:sp>
        <p:nvSpPr>
          <p:cNvPr id="6" name="Oval 5"/>
          <p:cNvSpPr/>
          <p:nvPr/>
        </p:nvSpPr>
        <p:spPr>
          <a:xfrm>
            <a:off x="5334000" y="1524000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>
                <a:solidFill>
                  <a:srgbClr val="FF0000"/>
                </a:solidFill>
              </a:rPr>
              <a:t>بيع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10000" y="1600200"/>
            <a:ext cx="1295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>
                <a:solidFill>
                  <a:srgbClr val="FF0000"/>
                </a:solidFill>
              </a:rPr>
              <a:t>تحصيل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09800" y="16002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تخزين</a:t>
            </a:r>
            <a:endParaRPr lang="ar-EG" dirty="0"/>
          </a:p>
        </p:txBody>
      </p:sp>
      <p:sp>
        <p:nvSpPr>
          <p:cNvPr id="9" name="Oval 8"/>
          <p:cNvSpPr/>
          <p:nvPr/>
        </p:nvSpPr>
        <p:spPr>
          <a:xfrm>
            <a:off x="5486400" y="32004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فحص</a:t>
            </a:r>
            <a:endParaRPr lang="ar-EG" dirty="0"/>
          </a:p>
        </p:txBody>
      </p:sp>
      <p:sp>
        <p:nvSpPr>
          <p:cNvPr id="10" name="Oval 9"/>
          <p:cNvSpPr/>
          <p:nvPr/>
        </p:nvSpPr>
        <p:spPr>
          <a:xfrm>
            <a:off x="5562600" y="4953000"/>
            <a:ext cx="1219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تحويل</a:t>
            </a:r>
            <a:endParaRPr lang="ar-EG" dirty="0"/>
          </a:p>
        </p:txBody>
      </p:sp>
      <p:sp>
        <p:nvSpPr>
          <p:cNvPr id="11" name="Oval 10"/>
          <p:cNvSpPr/>
          <p:nvPr/>
        </p:nvSpPr>
        <p:spPr>
          <a:xfrm>
            <a:off x="7010400" y="3124200"/>
            <a:ext cx="1371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>
                <a:solidFill>
                  <a:srgbClr val="FF0000"/>
                </a:solidFill>
              </a:rPr>
              <a:t>تجهيز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276600"/>
            <a:ext cx="1219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>
                <a:solidFill>
                  <a:srgbClr val="FF0000"/>
                </a:solidFill>
              </a:rPr>
              <a:t>تحميل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2000" y="32766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>
                <a:solidFill>
                  <a:srgbClr val="FF0000"/>
                </a:solidFill>
              </a:rPr>
              <a:t>توصيل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162800" y="1676400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متابعه</a:t>
            </a:r>
            <a:endParaRPr lang="ar-EG" dirty="0"/>
          </a:p>
        </p:txBody>
      </p:sp>
      <p:sp>
        <p:nvSpPr>
          <p:cNvPr id="15" name="Oval 14"/>
          <p:cNvSpPr/>
          <p:nvPr/>
        </p:nvSpPr>
        <p:spPr>
          <a:xfrm>
            <a:off x="609600" y="50292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تسجيل</a:t>
            </a:r>
            <a:endParaRPr lang="ar-EG" dirty="0"/>
          </a:p>
        </p:txBody>
      </p:sp>
      <p:sp>
        <p:nvSpPr>
          <p:cNvPr id="16" name="Oval 15"/>
          <p:cNvSpPr/>
          <p:nvPr/>
        </p:nvSpPr>
        <p:spPr>
          <a:xfrm>
            <a:off x="3657600" y="51054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>
                <a:solidFill>
                  <a:srgbClr val="FF0000"/>
                </a:solidFill>
              </a:rPr>
              <a:t>صيانة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86000" y="49530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>
                <a:solidFill>
                  <a:srgbClr val="FF0000"/>
                </a:solidFill>
              </a:rPr>
              <a:t>شراء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18" name="7-Point Star 17"/>
          <p:cNvSpPr/>
          <p:nvPr/>
        </p:nvSpPr>
        <p:spPr>
          <a:xfrm>
            <a:off x="3505200" y="2819400"/>
            <a:ext cx="1828800" cy="19050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dirty="0" smtClean="0"/>
              <a:t>تنظيم</a:t>
            </a:r>
            <a:endParaRPr lang="ar-EG" dirty="0"/>
          </a:p>
        </p:txBody>
      </p:sp>
    </p:spTree>
  </p:cSld>
  <p:clrMapOvr>
    <a:masterClrMapping/>
  </p:clrMapOvr>
  <p:transition spd="slow">
    <p:cover dir="ld"/>
    <p:sndAc>
      <p:stSnd>
        <p:snd r:embed="rId2" name="coi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512064"/>
            <a:ext cx="6553200" cy="914400"/>
          </a:xfrm>
        </p:spPr>
        <p:txBody>
          <a:bodyPr/>
          <a:lstStyle/>
          <a:p>
            <a:r>
              <a:rPr lang="ar-EG" dirty="0" smtClean="0"/>
              <a:t>وظيفة أمين المخزن        </a:t>
            </a:r>
            <a:endParaRPr lang="ar-EG" dirty="0"/>
          </a:p>
        </p:txBody>
      </p:sp>
      <p:sp>
        <p:nvSpPr>
          <p:cNvPr id="5" name="Oval 4"/>
          <p:cNvSpPr/>
          <p:nvPr/>
        </p:nvSpPr>
        <p:spPr>
          <a:xfrm>
            <a:off x="609600" y="990600"/>
            <a:ext cx="2438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400" dirty="0" smtClean="0"/>
              <a:t>صرف</a:t>
            </a:r>
            <a:endParaRPr lang="ar-EG" sz="2400" dirty="0"/>
          </a:p>
        </p:txBody>
      </p:sp>
      <p:sp>
        <p:nvSpPr>
          <p:cNvPr id="6" name="Oval 5"/>
          <p:cNvSpPr/>
          <p:nvPr/>
        </p:nvSpPr>
        <p:spPr>
          <a:xfrm>
            <a:off x="5410200" y="1066800"/>
            <a:ext cx="24384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000" b="1" dirty="0" smtClean="0"/>
              <a:t>استلام</a:t>
            </a:r>
            <a:endParaRPr lang="ar-EG" sz="2000" b="1" dirty="0"/>
          </a:p>
        </p:txBody>
      </p:sp>
      <p:sp>
        <p:nvSpPr>
          <p:cNvPr id="7" name="Oval 6"/>
          <p:cNvSpPr/>
          <p:nvPr/>
        </p:nvSpPr>
        <p:spPr>
          <a:xfrm>
            <a:off x="5562600" y="4038600"/>
            <a:ext cx="25146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400" dirty="0" smtClean="0"/>
              <a:t>تصنيف</a:t>
            </a:r>
            <a:endParaRPr lang="ar-EG" sz="2400" dirty="0"/>
          </a:p>
        </p:txBody>
      </p:sp>
      <p:sp>
        <p:nvSpPr>
          <p:cNvPr id="8" name="Oval 7"/>
          <p:cNvSpPr/>
          <p:nvPr/>
        </p:nvSpPr>
        <p:spPr>
          <a:xfrm>
            <a:off x="3048000" y="2743200"/>
            <a:ext cx="2514600" cy="236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400" dirty="0" smtClean="0"/>
              <a:t>تخزين</a:t>
            </a:r>
            <a:endParaRPr lang="ar-EG" sz="2400" dirty="0"/>
          </a:p>
        </p:txBody>
      </p:sp>
      <p:sp>
        <p:nvSpPr>
          <p:cNvPr id="9" name="Oval 8"/>
          <p:cNvSpPr/>
          <p:nvPr/>
        </p:nvSpPr>
        <p:spPr>
          <a:xfrm>
            <a:off x="685800" y="4191000"/>
            <a:ext cx="25146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400" dirty="0" smtClean="0"/>
              <a:t>متابعة</a:t>
            </a:r>
            <a:endParaRPr lang="ar-EG" sz="2400" dirty="0"/>
          </a:p>
        </p:txBody>
      </p:sp>
      <p:sp>
        <p:nvSpPr>
          <p:cNvPr id="10" name="Left-Right Arrow Callout 9"/>
          <p:cNvSpPr/>
          <p:nvPr/>
        </p:nvSpPr>
        <p:spPr>
          <a:xfrm>
            <a:off x="3048000" y="1219200"/>
            <a:ext cx="2438400" cy="16002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400" dirty="0" smtClean="0"/>
              <a:t>تسجيل</a:t>
            </a:r>
            <a:endParaRPr lang="ar-EG" sz="2400" dirty="0"/>
          </a:p>
        </p:txBody>
      </p:sp>
      <p:cxnSp>
        <p:nvCxnSpPr>
          <p:cNvPr id="12" name="Straight Arrow Connector 11"/>
          <p:cNvCxnSpPr>
            <a:stCxn id="6" idx="4"/>
          </p:cNvCxnSpPr>
          <p:nvPr/>
        </p:nvCxnSpPr>
        <p:spPr>
          <a:xfrm rot="16200000" flipH="1">
            <a:off x="6286500" y="35433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V="1">
            <a:off x="5067302" y="4914901"/>
            <a:ext cx="457199" cy="380999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1371600" y="35814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 dir="rd"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512064"/>
            <a:ext cx="4876800" cy="914400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ar-EG" dirty="0" smtClean="0"/>
              <a:t>  الفحص والاستلام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 متى ؟</a:t>
            </a:r>
          </a:p>
          <a:p>
            <a:pPr algn="ctr">
              <a:buNone/>
            </a:pPr>
            <a:r>
              <a:rPr lang="ar-EG" dirty="0" smtClean="0"/>
              <a:t>اين ؟</a:t>
            </a:r>
          </a:p>
          <a:p>
            <a:pPr algn="ctr">
              <a:buNone/>
            </a:pPr>
            <a:r>
              <a:rPr lang="ar-EG" dirty="0" smtClean="0"/>
              <a:t>كيف ؟</a:t>
            </a:r>
          </a:p>
          <a:p>
            <a:pPr algn="ctr">
              <a:buNone/>
            </a:pPr>
            <a:r>
              <a:rPr lang="ar-EG" dirty="0" smtClean="0"/>
              <a:t>أنواع الفحص ؟</a:t>
            </a:r>
            <a:endParaRPr lang="ar-EG" dirty="0"/>
          </a:p>
        </p:txBody>
      </p:sp>
    </p:spTree>
  </p:cSld>
  <p:clrMapOvr>
    <a:masterClrMapping/>
  </p:clrMapOvr>
  <p:transition spd="slow">
    <p:dissolve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طريقة الاستلام الصحيحه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 fontScale="92500" lnSpcReduction="20000"/>
          </a:bodyPr>
          <a:lstStyle/>
          <a:p>
            <a:pPr algn="r">
              <a:buNone/>
            </a:pPr>
            <a:r>
              <a:rPr lang="ar-EG" dirty="0" smtClean="0"/>
              <a:t>فور وصول البضاعه وقبل التوقيع على استلامها-وبعد التأكد من اعتماد الفاتورة من المدير المسئول</a:t>
            </a:r>
          </a:p>
          <a:p>
            <a:pPr>
              <a:buNone/>
            </a:pPr>
            <a:r>
              <a:rPr lang="ar-EG" dirty="0" smtClean="0">
                <a:solidFill>
                  <a:srgbClr val="FF0000"/>
                </a:solidFill>
              </a:rPr>
              <a:t>أين؟</a:t>
            </a:r>
          </a:p>
          <a:p>
            <a:pPr algn="r">
              <a:buNone/>
            </a:pPr>
            <a:r>
              <a:rPr lang="ar-EG" dirty="0" smtClean="0"/>
              <a:t>مكان مخصص لاستقبال البضاعه</a:t>
            </a:r>
          </a:p>
          <a:p>
            <a:pPr>
              <a:buNone/>
            </a:pPr>
            <a:r>
              <a:rPr lang="ar-EG" dirty="0" smtClean="0">
                <a:solidFill>
                  <a:srgbClr val="FF0000"/>
                </a:solidFill>
              </a:rPr>
              <a:t>كيفية الفحص ؟</a:t>
            </a:r>
          </a:p>
          <a:p>
            <a:pPr marL="514350" indent="-514350" algn="r">
              <a:buNone/>
            </a:pPr>
            <a:r>
              <a:rPr lang="ar-EG" dirty="0" smtClean="0"/>
              <a:t>سلامة العبوه (وجود ثقوب أو قطع- انتفاخ – صدأ- لون متغير-فارغه من الداخل-كشط على الصلاحيه)</a:t>
            </a:r>
          </a:p>
          <a:p>
            <a:pPr marL="514350" indent="-514350" algn="r">
              <a:buNone/>
            </a:pPr>
            <a:r>
              <a:rPr lang="ar-EG" dirty="0" smtClean="0"/>
              <a:t>مراجعة الكود (خاصه الاصناف الجديدة)</a:t>
            </a:r>
          </a:p>
          <a:p>
            <a:pPr marL="514350" indent="-514350" algn="r">
              <a:buNone/>
            </a:pPr>
            <a:r>
              <a:rPr lang="ar-EG" dirty="0" smtClean="0">
                <a:solidFill>
                  <a:srgbClr val="FF0000"/>
                </a:solidFill>
              </a:rPr>
              <a:t>كيفية الاستلام ؟</a:t>
            </a:r>
          </a:p>
          <a:p>
            <a:pPr marL="514350" indent="-514350" algn="r">
              <a:buNone/>
            </a:pPr>
            <a:r>
              <a:rPr lang="ar-EG" dirty="0" smtClean="0"/>
              <a:t>(فرز كل صنف على حده وعده بدقة مع المراجعه والمطابقه بالبى اوه (اذن الاستلام )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7600" y="1752600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 smtClean="0">
                <a:solidFill>
                  <a:srgbClr val="FF0000"/>
                </a:solidFill>
              </a:rPr>
              <a:t>متى ؟</a:t>
            </a:r>
            <a:r>
              <a:rPr lang="ar-EG" dirty="0" smtClean="0">
                <a:solidFill>
                  <a:srgbClr val="FF0000"/>
                </a:solidFill>
              </a:rPr>
              <a:t> </a:t>
            </a:r>
            <a:endParaRPr lang="ar-E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mb dir="vert"/>
    <p:sndAc>
      <p:stSnd>
        <p:snd r:embed="rId2" name="suctio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EG" sz="2400" dirty="0" smtClean="0">
                <a:ln/>
                <a:solidFill>
                  <a:schemeClr val="accent3"/>
                </a:solidFill>
              </a:rPr>
              <a:t>هناك عدة نقاط لابد التركيز عليها عند إستلام أى منتجات</a:t>
            </a:r>
            <a:endParaRPr lang="ar-E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ar-EG" b="1" dirty="0" smtClean="0"/>
              <a:t>1- التأكد من وجود استيكر المعالجة على المنتجات التى يتم استلامها من الشركات وهذا خاص بالمنتجات المستوردة </a:t>
            </a:r>
          </a:p>
          <a:p>
            <a:r>
              <a:rPr lang="ar-EG" b="1" dirty="0" smtClean="0"/>
              <a:t>2-مطابقة التاريخ الموجود على العينة مع تاريخ المعالجة الملصوق على العينة .</a:t>
            </a:r>
          </a:p>
          <a:p>
            <a:r>
              <a:rPr lang="ar-EG" b="1" dirty="0" smtClean="0"/>
              <a:t>حيث ان المنتجات المحلية مكتوب عليها (اسم المصنع – تاريخ الإنتاج) .</a:t>
            </a:r>
          </a:p>
          <a:p>
            <a:r>
              <a:rPr lang="ar-EG" b="1" dirty="0" smtClean="0"/>
              <a:t>* فى حالة عدم وجود استيكر المعالجة يتم الرجوع إلى إدارة المشتريات للتأكد هل يتم الإستلام أم لا؟.</a:t>
            </a:r>
          </a:p>
          <a:p>
            <a:r>
              <a:rPr lang="ar-EG" b="1" dirty="0" smtClean="0">
                <a:solidFill>
                  <a:srgbClr val="FF0000"/>
                </a:solidFill>
              </a:rPr>
              <a:t>* يتم إستثناء المنتجات التى تأتى من المخازن المركزية حيث أن التوريد تم عن طريق المشتريات .</a:t>
            </a:r>
          </a:p>
          <a:p>
            <a:r>
              <a:rPr lang="ar-EG" b="1" dirty="0" smtClean="0">
                <a:solidFill>
                  <a:srgbClr val="FF0000"/>
                </a:solidFill>
              </a:rPr>
              <a:t>* يتم إستثناء المنتجات التى يتم تحويلها بعلم إدارة المشتريات إلى الفروع مثل شركة (ابو حمادة)</a:t>
            </a:r>
          </a:p>
          <a:p>
            <a:endParaRPr lang="ar-EG" b="1" dirty="0" smtClean="0">
              <a:solidFill>
                <a:srgbClr val="FF0000"/>
              </a:solidFill>
            </a:endParaRPr>
          </a:p>
          <a:p>
            <a:r>
              <a:rPr lang="ar-EG" b="1" dirty="0" smtClean="0"/>
              <a:t>3- يتم التأكد من التاريخ الموجود على العينات هل هو أصلى ام تاريخ مصطنع من الشركة المستوردة .</a:t>
            </a:r>
          </a:p>
          <a:p>
            <a:endParaRPr lang="ar-EG" b="1" dirty="0" smtClean="0"/>
          </a:p>
          <a:p>
            <a:pPr>
              <a:buNone/>
            </a:pPr>
            <a:r>
              <a:rPr lang="ar-EG" b="1" dirty="0" smtClean="0"/>
              <a:t>4- لايتم استلام الصلاحيات أقل من ثلاث شهور إلا بعد الرجوع إلى المشتريات والإفادة هل يتم الإستلام أم لا.</a:t>
            </a:r>
          </a:p>
          <a:p>
            <a:r>
              <a:rPr lang="ar-EG" b="1" dirty="0" smtClean="0">
                <a:solidFill>
                  <a:srgbClr val="FF0000"/>
                </a:solidFill>
              </a:rPr>
              <a:t>* يتم إستثناء أقسام الفريشات والمجمدات من هذه التواريخ .</a:t>
            </a:r>
          </a:p>
          <a:p>
            <a:endParaRPr lang="ar-EG" dirty="0"/>
          </a:p>
        </p:txBody>
      </p:sp>
    </p:spTree>
  </p:cSld>
  <p:clrMapOvr>
    <a:masterClrMapping/>
  </p:clrMapOvr>
  <p:transition spd="slow">
    <p:wheel spokes="2"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5448"/>
            <a:ext cx="6477000" cy="1252728"/>
          </a:xfrm>
        </p:spPr>
        <p:txBody>
          <a:bodyPr/>
          <a:lstStyle/>
          <a:p>
            <a:r>
              <a:rPr lang="ar-EG" dirty="0" smtClean="0"/>
              <a:t>أنواع الفحص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5334000" y="1143000"/>
            <a:ext cx="2743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b="1" dirty="0" smtClean="0"/>
              <a:t>فحص شامل</a:t>
            </a:r>
            <a:endParaRPr lang="ar-EG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219200"/>
            <a:ext cx="2514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b="1" dirty="0" smtClean="0"/>
              <a:t>فحص جزئى</a:t>
            </a:r>
            <a:endParaRPr lang="ar-EG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209800"/>
            <a:ext cx="3276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مورد لايقبل الارتجاع</a:t>
            </a:r>
          </a:p>
          <a:p>
            <a:pPr algn="r"/>
            <a:r>
              <a:rPr lang="ar-EG" dirty="0" smtClean="0"/>
              <a:t>(مافا –بروكتور – ايمن افندى )</a:t>
            </a:r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2971800"/>
            <a:ext cx="2590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الفريشات</a:t>
            </a:r>
            <a:endParaRPr lang="ar-EG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3429000"/>
            <a:ext cx="2209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كميات محدودة</a:t>
            </a:r>
            <a:endParaRPr lang="ar-E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4267200"/>
            <a:ext cx="2590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بضاعه غير نمطيه</a:t>
            </a:r>
            <a:endParaRPr lang="ar-E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5257800"/>
            <a:ext cx="205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لايوجد تكلفه</a:t>
            </a:r>
            <a:endParaRPr lang="ar-EG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286000"/>
            <a:ext cx="3505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مورد يقبل الارتجاع </a:t>
            </a:r>
            <a:r>
              <a:rPr lang="ar-EG" dirty="0" smtClean="0"/>
              <a:t>(جهينة زبادى –بيتى المراعى –ريتش بيك)</a:t>
            </a:r>
            <a:endParaRPr lang="ar-EG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2971800"/>
            <a:ext cx="3276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أصناف غذائى وغير غذائى</a:t>
            </a:r>
            <a:endParaRPr lang="ar-EG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3429000"/>
            <a:ext cx="3124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كميات كبيرة</a:t>
            </a:r>
            <a:r>
              <a:rPr lang="ar-EG" dirty="0" smtClean="0"/>
              <a:t>( انجوى – المراعى –جهينة زبادى)</a:t>
            </a:r>
            <a:endParaRPr lang="ar-EG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4191000"/>
            <a:ext cx="213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بضاعه نمطية</a:t>
            </a:r>
            <a:endParaRPr lang="ar-EG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5181600"/>
            <a:ext cx="213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EG" b="1" dirty="0" smtClean="0"/>
              <a:t>تكلفه عاليه</a:t>
            </a:r>
            <a:endParaRPr lang="ar-EG" b="1" dirty="0"/>
          </a:p>
        </p:txBody>
      </p:sp>
    </p:spTree>
  </p:cSld>
  <p:clrMapOvr>
    <a:masterClrMapping/>
  </p:clrMapOvr>
  <p:transition spd="slow">
    <p:wedge/>
    <p:sndAc>
      <p:stSnd>
        <p:snd r:embed="rId2" name="wind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Apex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1429</TotalTime>
  <Words>1296</Words>
  <Application>Microsoft Office PowerPoint</Application>
  <PresentationFormat>On-screen Show (4:3)</PresentationFormat>
  <Paragraphs>219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Apex</vt:lpstr>
      <vt:lpstr>Metro</vt:lpstr>
      <vt:lpstr>Module</vt:lpstr>
      <vt:lpstr>Civic</vt:lpstr>
      <vt:lpstr>1_Module</vt:lpstr>
      <vt:lpstr>دورة امناء المخازن</vt:lpstr>
      <vt:lpstr>أهداف الوظيفة</vt:lpstr>
      <vt:lpstr>وظيفة أمين المخزن?</vt:lpstr>
      <vt:lpstr>وظيفة أمين المخزن</vt:lpstr>
      <vt:lpstr>وظيفة أمين المخزن        </vt:lpstr>
      <vt:lpstr>     الفحص والاستلام</vt:lpstr>
      <vt:lpstr>طريقة الاستلام الصحيحه</vt:lpstr>
      <vt:lpstr>هناك عدة نقاط لابد التركيز عليها عند إستلام أى منتجات</vt:lpstr>
      <vt:lpstr>أنواع الفحص</vt:lpstr>
      <vt:lpstr>وظيفة التصنيف والتخرين</vt:lpstr>
      <vt:lpstr>تابع وظيفة التخزين</vt:lpstr>
      <vt:lpstr>تابع وظيفة التخزين</vt:lpstr>
      <vt:lpstr>تابع مستويات التخزين</vt:lpstr>
      <vt:lpstr>تابع مستويات التخزين</vt:lpstr>
      <vt:lpstr>الصرف والمتابعه</vt:lpstr>
      <vt:lpstr>- نظافة المخزن واتباع قواعد السلامه والامان</vt:lpstr>
      <vt:lpstr>تابع وظيفة أمين المخزن</vt:lpstr>
      <vt:lpstr>الدورة المستندية</vt:lpstr>
      <vt:lpstr>تابع الدورة المستندية</vt:lpstr>
      <vt:lpstr>تابع الدورة المستندية</vt:lpstr>
      <vt:lpstr>الاجراءات المتبعة فى طلب وتوفير البضائع للفروع </vt:lpstr>
      <vt:lpstr>اولا : التوريد المباشر :</vt:lpstr>
      <vt:lpstr>ثانيا : التوريد غير المباشر :</vt:lpstr>
      <vt:lpstr>التحويلات بين المخازن والفروع</vt:lpstr>
      <vt:lpstr>تابع التحويلات بين المخازن والفروع</vt:lpstr>
      <vt:lpstr>مع أطيب التمنيات بالتوفيق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دورة امناء المخازن</dc:title>
  <dc:creator/>
  <cp:lastModifiedBy>mhassan</cp:lastModifiedBy>
  <cp:revision>123</cp:revision>
  <dcterms:created xsi:type="dcterms:W3CDTF">2006-08-16T00:00:00Z</dcterms:created>
  <dcterms:modified xsi:type="dcterms:W3CDTF">2015-03-21T08:40:21Z</dcterms:modified>
</cp:coreProperties>
</file>