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3"/>
  </p:notesMasterIdLst>
  <p:sldIdLst>
    <p:sldId id="256" r:id="rId2"/>
    <p:sldId id="272" r:id="rId3"/>
    <p:sldId id="351" r:id="rId4"/>
    <p:sldId id="365" r:id="rId5"/>
    <p:sldId id="350" r:id="rId6"/>
    <p:sldId id="352" r:id="rId7"/>
    <p:sldId id="353" r:id="rId8"/>
    <p:sldId id="338" r:id="rId9"/>
    <p:sldId id="354" r:id="rId10"/>
    <p:sldId id="355" r:id="rId11"/>
    <p:sldId id="356" r:id="rId12"/>
    <p:sldId id="357" r:id="rId13"/>
    <p:sldId id="358" r:id="rId14"/>
    <p:sldId id="360" r:id="rId15"/>
    <p:sldId id="339" r:id="rId16"/>
    <p:sldId id="361" r:id="rId17"/>
    <p:sldId id="362" r:id="rId18"/>
    <p:sldId id="366" r:id="rId19"/>
    <p:sldId id="285" r:id="rId20"/>
    <p:sldId id="363" r:id="rId21"/>
    <p:sldId id="3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CC99"/>
    <a:srgbClr val="00CC00"/>
    <a:srgbClr val="660033"/>
    <a:srgbClr val="FF3300"/>
    <a:srgbClr val="FF99FF"/>
    <a:srgbClr val="660066"/>
    <a:srgbClr val="E73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B78F-9EBF-4184-8BDD-60D158F4E827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F2D50-F742-49D5-8C71-C1601A543F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11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72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750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73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0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99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2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57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56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91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59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96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33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14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17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15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72D29F3-0718-4484-9782-FD3DA645F483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56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9C9D-7F3A-491F-941C-425F5A8D24AC}" type="datetime1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35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1D58-C5E5-4095-BE1B-8278E48A371F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72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A0E-CED4-4357-AA06-BC567470041F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2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C864-DB07-40B1-A4E3-4A437EE47A81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145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C5A3-E54A-43B9-90F7-845109FA40FE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5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A1F2-22D7-4876-8E8A-2695561B36A4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48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9789-215A-4723-AC52-E17E89528DC9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3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499D-5430-483C-88E7-D5D4F1F5BD27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281-9BE4-4685-A7B4-EDFBDBAEE39A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70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D3C-BA1C-40DB-A228-8823FDEA1CCC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9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292-7A73-403D-B2D2-68853D1F08E4}" type="datetime1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2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A37A-AD34-4A1D-88C5-718C31C3327D}" type="datetime1">
              <a:rPr lang="en-CA" smtClean="0"/>
              <a:t>2018-03-16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0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B108-76A7-4288-90B2-44F5BE969045}" type="datetime1">
              <a:rPr lang="en-CA" smtClean="0"/>
              <a:t>2018-03-16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2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EF9-5C4B-4EA4-AD9D-F5452DAC805E}" type="datetime1">
              <a:rPr lang="en-CA" smtClean="0"/>
              <a:t>2018-03-16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0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5D7-930A-4A78-AB24-5C6348CF0CC2}" type="datetime1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27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E43-D663-4DC4-B7B2-3206C8AB0702}" type="datetime1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5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66003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DDB575-D165-4EAE-B088-21E665B6D40F}" type="datetime1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19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927" y="1377137"/>
            <a:ext cx="10058400" cy="3181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</a:rPr>
              <a:t>Internet business concepts</a:t>
            </a:r>
            <a:br>
              <a:rPr lang="en-CA" sz="5400" dirty="0"/>
            </a:br>
            <a:br>
              <a:rPr lang="en-CA" sz="5400" dirty="0"/>
            </a:br>
            <a:r>
              <a:rPr lang="en-CA" sz="4000" b="1" dirty="0">
                <a:solidFill>
                  <a:srgbClr val="0070C0"/>
                </a:solidFill>
              </a:rPr>
              <a:t>Week #1:</a:t>
            </a:r>
            <a:br>
              <a:rPr lang="en-CA" sz="4000" dirty="0"/>
            </a:br>
            <a:r>
              <a:rPr lang="en-CA" sz="4000" i="1" dirty="0">
                <a:solidFill>
                  <a:srgbClr val="FFC000"/>
                </a:solidFill>
              </a:rPr>
              <a:t>the history of </a:t>
            </a:r>
            <a:r>
              <a:rPr lang="en-CA" sz="4000" i="1">
                <a:solidFill>
                  <a:srgbClr val="FFC000"/>
                </a:solidFill>
              </a:rPr>
              <a:t>the modern internet</a:t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882" y="5950039"/>
            <a:ext cx="4708884" cy="736243"/>
          </a:xfrm>
        </p:spPr>
        <p:txBody>
          <a:bodyPr/>
          <a:lstStyle/>
          <a:p>
            <a:r>
              <a:rPr lang="en-CA" sz="2000" dirty="0" err="1"/>
              <a:t>VanArts</a:t>
            </a:r>
            <a:r>
              <a:rPr lang="en-CA" sz="2000" dirty="0"/>
              <a:t> Instructor:  Patrick Sauriol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547463" y="6063734"/>
            <a:ext cx="2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 2018 v1.3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Other early players that became leaders in their internet domains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10</a:t>
            </a:fld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9" y="1980390"/>
            <a:ext cx="4940919" cy="3287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354" y="1924683"/>
            <a:ext cx="4413918" cy="33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2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Other early players that became leaders in their internet domains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11</a:t>
            </a:fld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98" y="1704698"/>
            <a:ext cx="4163713" cy="4363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698" y="2108832"/>
            <a:ext cx="5961784" cy="29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0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But there were mistakes made in web 1.0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12</a:t>
            </a:fld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96" y="1695696"/>
            <a:ext cx="6670560" cy="4343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2509" y="1695696"/>
            <a:ext cx="34839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consistency between different websites (e.g. navigation bars)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knowledge of preferred user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Analytics were basic &amp; didn’t cover user functionality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7067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But there were mistakes made in web 1.0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13</a:t>
            </a:fld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952509" y="1695696"/>
            <a:ext cx="3483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Static HTML = basic, takes minutes to load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Internet attention spans – how long were they &amp;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 optimization? What’s that?</a:t>
            </a:r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44" y="1494596"/>
            <a:ext cx="6130690" cy="45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Early 200s: web 2.0 arises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14</a:t>
            </a:fld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06582" y="1420404"/>
            <a:ext cx="10729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Richer user experiences, focus on appeasing user’s intent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Deeper analytics uncovered user behavior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more frames, better HTML, dynamic websites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Flash allows for more interactivity, but Apple doesn’t adopt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Move towards using “negative space” in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 of “call to action” grid or button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839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15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40" y="274205"/>
            <a:ext cx="8230439" cy="5596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2327" y="6059487"/>
            <a:ext cx="896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Apple’s website circa 2002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4168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16</a:t>
            </a:fld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8" y="548182"/>
            <a:ext cx="7080056" cy="517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6478" y="952107"/>
            <a:ext cx="37990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IBM’s Homepage circa 2004.</a:t>
            </a:r>
          </a:p>
          <a:p>
            <a:endParaRPr lang="en-US" dirty="0"/>
          </a:p>
          <a:p>
            <a:r>
              <a:rPr lang="en-US" dirty="0"/>
              <a:t>Headline is simple (3 words)</a:t>
            </a:r>
          </a:p>
          <a:p>
            <a:endParaRPr lang="en-US" dirty="0"/>
          </a:p>
          <a:p>
            <a:r>
              <a:rPr lang="en-US" dirty="0"/>
              <a:t>4 call-to-action buttons (twice to many by today’s standards)</a:t>
            </a:r>
          </a:p>
          <a:p>
            <a:endParaRPr lang="en-US" dirty="0"/>
          </a:p>
          <a:p>
            <a:r>
              <a:rPr lang="en-US" dirty="0"/>
              <a:t>Text isn’t overwhelming to reader</a:t>
            </a:r>
          </a:p>
          <a:p>
            <a:endParaRPr lang="en-US" dirty="0"/>
          </a:p>
          <a:p>
            <a:r>
              <a:rPr lang="en-US" dirty="0"/>
              <a:t>Clean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64526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17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67" y="519093"/>
            <a:ext cx="6244834" cy="52595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47175" y="707010"/>
            <a:ext cx="44683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Estate homepage circa 2005</a:t>
            </a:r>
          </a:p>
          <a:p>
            <a:endParaRPr lang="en-US" dirty="0"/>
          </a:p>
          <a:p>
            <a:r>
              <a:rPr lang="en-US" dirty="0"/>
              <a:t>Nothing fancy, easy to understand page layout.</a:t>
            </a:r>
          </a:p>
          <a:p>
            <a:endParaRPr lang="en-US" dirty="0"/>
          </a:p>
          <a:p>
            <a:r>
              <a:rPr lang="en-US" dirty="0"/>
              <a:t>More text than the IBM homepage example, but that’s OK for search engines.</a:t>
            </a:r>
          </a:p>
          <a:p>
            <a:endParaRPr lang="en-US" dirty="0"/>
          </a:p>
          <a:p>
            <a:r>
              <a:rPr lang="en-US" dirty="0"/>
              <a:t>Navigation bar in top strip</a:t>
            </a:r>
          </a:p>
          <a:p>
            <a:endParaRPr lang="en-US" dirty="0"/>
          </a:p>
          <a:p>
            <a:r>
              <a:rPr lang="en-US" dirty="0"/>
              <a:t>Graphics that easily visually identify what kind of site it is – house graphics!</a:t>
            </a:r>
          </a:p>
        </p:txBody>
      </p:sp>
    </p:spTree>
    <p:extLst>
      <p:ext uri="{BB962C8B-B14F-4D97-AF65-F5344CB8AC3E}">
        <p14:creationId xmlns:p14="http://schemas.microsoft.com/office/powerpoint/2010/main" val="315626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FAEB8-A403-4113-8E45-2EC1302D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18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83334-CFEB-46E1-A129-90363B59F309}"/>
              </a:ext>
            </a:extLst>
          </p:cNvPr>
          <p:cNvSpPr txBox="1"/>
          <p:nvPr/>
        </p:nvSpPr>
        <p:spPr>
          <a:xfrm>
            <a:off x="685800" y="2969623"/>
            <a:ext cx="40607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1990: 1</a:t>
            </a:r>
            <a:r>
              <a:rPr lang="en-US" baseline="30000" dirty="0"/>
              <a:t>st</a:t>
            </a:r>
            <a:r>
              <a:rPr lang="en-US" dirty="0"/>
              <a:t> website &amp;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Mosaic launches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1994: Yahoo!, Amazon launches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1997: Google launches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2001: Dotcom bubble bursts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2002: Web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2005: YouTube launches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2006: Twitter launches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2010: Instagram launches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2012: Facebook 1B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2014: Alibaba: $9.3B in 1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2016: Alibaba: $17.7B in 1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F9823-D16C-465D-973D-1A2A9B4C6B97}"/>
              </a:ext>
            </a:extLst>
          </p:cNvPr>
          <p:cNvSpPr txBox="1"/>
          <p:nvPr/>
        </p:nvSpPr>
        <p:spPr>
          <a:xfrm>
            <a:off x="6096000" y="2969623"/>
            <a:ext cx="5233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1903: 1</a:t>
            </a:r>
            <a:r>
              <a:rPr lang="en-US" baseline="30000" dirty="0"/>
              <a:t>st </a:t>
            </a:r>
            <a:r>
              <a:rPr lang="en-US" dirty="0"/>
              <a:t> powered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1906: France &amp; Brazil fly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1910: 1</a:t>
            </a:r>
            <a:r>
              <a:rPr lang="en-US" baseline="30000" dirty="0"/>
              <a:t>st</a:t>
            </a:r>
            <a:r>
              <a:rPr lang="en-US" dirty="0"/>
              <a:t> seaplane (then called flying boat)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1911: 1</a:t>
            </a:r>
            <a:r>
              <a:rPr lang="en-US" baseline="30000" dirty="0"/>
              <a:t>st</a:t>
            </a:r>
            <a:r>
              <a:rPr lang="en-US" dirty="0"/>
              <a:t> military aircraft (scouting)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1913: 1</a:t>
            </a:r>
            <a:r>
              <a:rPr lang="en-US" baseline="30000" dirty="0"/>
              <a:t>st</a:t>
            </a:r>
            <a:r>
              <a:rPr lang="en-US" dirty="0"/>
              <a:t> commercial passenger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1914: 1</a:t>
            </a:r>
            <a:r>
              <a:rPr lang="en-US" baseline="30000" dirty="0"/>
              <a:t>st</a:t>
            </a:r>
            <a:r>
              <a:rPr lang="en-US" dirty="0"/>
              <a:t> gun mounted aircraft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1918: Airmail launched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1919: 1</a:t>
            </a:r>
            <a:r>
              <a:rPr lang="en-US" baseline="30000" dirty="0"/>
              <a:t>st</a:t>
            </a:r>
            <a:r>
              <a:rPr lang="en-US" dirty="0"/>
              <a:t> parachute jump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1924: 1</a:t>
            </a:r>
            <a:r>
              <a:rPr lang="en-US" baseline="30000" dirty="0"/>
              <a:t>st</a:t>
            </a:r>
            <a:r>
              <a:rPr lang="en-US" dirty="0"/>
              <a:t> round-the-world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1926: 1</a:t>
            </a:r>
            <a:r>
              <a:rPr lang="en-US" baseline="30000" dirty="0"/>
              <a:t>st</a:t>
            </a:r>
            <a:r>
              <a:rPr lang="en-US" dirty="0"/>
              <a:t> polar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1927: Solo flight across the Atlantic Ocean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1929: 1</a:t>
            </a:r>
            <a:r>
              <a:rPr lang="en-US" baseline="30000" dirty="0"/>
              <a:t>st</a:t>
            </a:r>
            <a:r>
              <a:rPr lang="en-US" dirty="0"/>
              <a:t> around the world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0D329-0B2A-4C57-A078-64D5E09D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92" y="284843"/>
            <a:ext cx="3285808" cy="2461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20310D-DA3D-46CB-94DB-FB3A4A07A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4" y="284843"/>
            <a:ext cx="5753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7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What users want from websites today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19</a:t>
            </a:fld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45373" y="3294586"/>
            <a:ext cx="951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562896" y="46795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1805680"/>
            <a:ext cx="6087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Simplicity: </a:t>
            </a:r>
            <a:r>
              <a:rPr lang="en-US" sz="2400" dirty="0"/>
              <a:t>ease of design, navigation, functionality, one-click away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Mobile: </a:t>
            </a:r>
            <a:r>
              <a:rPr lang="en-US" sz="2400" dirty="0"/>
              <a:t>Increasing use of mobile devices mean all websites need to be functional for different user experiences (desktop, tablet, phone)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33" y="1484712"/>
            <a:ext cx="4801033" cy="31948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1" y="4864247"/>
            <a:ext cx="104750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Clarity / Understanding of audience: </a:t>
            </a:r>
            <a:r>
              <a:rPr lang="en-US" sz="2400" dirty="0"/>
              <a:t>If a website is a resource (like Wikipedia or a university), loads of content. </a:t>
            </a:r>
            <a:r>
              <a:rPr lang="en-US" sz="2400" dirty="0" err="1"/>
              <a:t>eCommerce</a:t>
            </a:r>
            <a:r>
              <a:rPr lang="en-US" sz="2400" dirty="0"/>
              <a:t>? Clean images, strong call to action. Your website doesn’t need to be “shiny” if your audience doesn’t expect it.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96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How did we get to today’s internet?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2</a:t>
            </a:fld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670009" y="1771331"/>
            <a:ext cx="8422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You’re enrolled in a course that will teach you the latest web development technology including:</a:t>
            </a:r>
          </a:p>
          <a:p>
            <a:pPr algn="ctr"/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How to design the best visual elements of a website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How to create a great user experience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How to code a website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An understanding of SEO &amp; different ways to use internet marketing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15688" y="5178935"/>
            <a:ext cx="1045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But let’s take a moment to understand how we got to today’s modern web practices</a:t>
            </a:r>
          </a:p>
        </p:txBody>
      </p:sp>
    </p:spTree>
    <p:extLst>
      <p:ext uri="{BB962C8B-B14F-4D97-AF65-F5344CB8AC3E}">
        <p14:creationId xmlns:p14="http://schemas.microsoft.com/office/powerpoint/2010/main" val="2242162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What users want from websites today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20</a:t>
            </a:fld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45373" y="3294586"/>
            <a:ext cx="951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562896" y="46795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64128" y="1765238"/>
            <a:ext cx="6087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Split-second decision making: </a:t>
            </a:r>
          </a:p>
          <a:p>
            <a:endParaRPr lang="en-US" sz="2400" dirty="0"/>
          </a:p>
          <a:p>
            <a:r>
              <a:rPr lang="en-US" sz="2400" dirty="0"/>
              <a:t>Internet users want to know they’re on the right kind of website to solve their present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/>
              <a:t>Does your headline communicate that?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128" y="5044687"/>
            <a:ext cx="10750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your images? Does your call to action make them want to take action?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56" y="1989373"/>
            <a:ext cx="5102683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What users want from websites today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21</a:t>
            </a:fld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45373" y="3294586"/>
            <a:ext cx="951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562896" y="46795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64128" y="1765238"/>
            <a:ext cx="6087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Fast-loading time: </a:t>
            </a:r>
            <a:r>
              <a:rPr lang="en-US" sz="2400" dirty="0"/>
              <a:t>Not only does this help keep users on the website, it also now factors into search engine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Slower loading sites = on 2</a:t>
            </a:r>
            <a:r>
              <a:rPr lang="en-US" sz="2400" baseline="30000" dirty="0"/>
              <a:t>nd</a:t>
            </a:r>
            <a:r>
              <a:rPr lang="en-US" sz="2400" dirty="0"/>
              <a:t>, 3</a:t>
            </a:r>
            <a:r>
              <a:rPr lang="en-US" sz="2400" baseline="30000" dirty="0"/>
              <a:t>rd</a:t>
            </a:r>
            <a:r>
              <a:rPr lang="en-US" sz="2400" dirty="0"/>
              <a:t> pages of search engine results. 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128" y="5044687"/>
            <a:ext cx="10750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Guidance: </a:t>
            </a:r>
            <a:r>
              <a:rPr lang="en-US" sz="2400" dirty="0"/>
              <a:t>Users want to be told by the site what to do – but to not be told overtly or forcefully. Let them take the action naturally.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425" y="1958230"/>
            <a:ext cx="3697847" cy="24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Internet history: 1960-1989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3</a:t>
            </a:fld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55832" y="1453789"/>
            <a:ext cx="11140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1960s: </a:t>
            </a:r>
            <a:r>
              <a:rPr lang="en-US" sz="2400" dirty="0"/>
              <a:t>The US military begins awarding contracts to computer manufactures for “packet system networks”, to enable military installations &amp; laboratories to remain connected in peace &amp; wartime situations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1982-1986: </a:t>
            </a:r>
            <a:r>
              <a:rPr lang="en-US" sz="2400" dirty="0"/>
              <a:t>Standard internet communication protocol practices begin to be implemented. More interconnectivity between hubs.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036" y="4262149"/>
            <a:ext cx="3152100" cy="2364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832" y="4406552"/>
            <a:ext cx="80508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1989: </a:t>
            </a:r>
            <a:r>
              <a:rPr lang="en-US" sz="2400" dirty="0"/>
              <a:t>Tim Berners-Lee introduces the concept of Hypertext Protocol Transfer (HTTP) – the birth of a webpage.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1990: </a:t>
            </a:r>
            <a:r>
              <a:rPr lang="en-US" sz="2400" dirty="0"/>
              <a:t>First web server launched in CERN.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214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3A4C-3D82-4F2C-86AC-4539707A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0160"/>
            <a:ext cx="10131425" cy="1456267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1990 is important like 1903 is important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859E6-630F-47D4-A76F-7D37B99F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FAEB8-A403-4113-8E45-2EC1302D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4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EA813-3294-4D41-9AB5-8BB6CC88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2374"/>
            <a:ext cx="571500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2094B9-C495-464D-B11A-456FC4C1F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32374"/>
            <a:ext cx="4787592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1993: Mozilla arrives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5</a:t>
            </a:fld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55832" y="1595021"/>
            <a:ext cx="11140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>
                <a:solidFill>
                  <a:srgbClr val="00B0F0"/>
                </a:solidFill>
              </a:rPr>
              <a:t>1993</a:t>
            </a:r>
            <a:r>
              <a:rPr lang="en-US" sz="2400" dirty="0"/>
              <a:t> Marc Andreessen creates &amp; releases Mozilla, which redefines the </a:t>
            </a:r>
          </a:p>
          <a:p>
            <a:r>
              <a:rPr lang="en-US" sz="2400" dirty="0"/>
              <a:t>Web browsing experience.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1993-1995: </a:t>
            </a:r>
            <a:r>
              <a:rPr lang="en-US" sz="2400" dirty="0"/>
              <a:t>The World Wide Web rapidly enters the mainstream, with new terminology entering pop culture: website, browsers, surfing the web.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8" y="3923442"/>
            <a:ext cx="2209800" cy="2076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78036" y="4033290"/>
            <a:ext cx="2341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Would </a:t>
            </a:r>
          </a:p>
          <a:p>
            <a:pPr algn="ctr"/>
            <a:r>
              <a:rPr lang="en-US" sz="3600" dirty="0"/>
              <a:t>later </a:t>
            </a:r>
          </a:p>
          <a:p>
            <a:pPr algn="ctr"/>
            <a:r>
              <a:rPr lang="en-US" sz="3600" dirty="0"/>
              <a:t>become</a:t>
            </a:r>
            <a:endParaRPr lang="en-CA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29" y="3923442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Internet user growth over last 20 years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6</a:t>
            </a:fld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55832" y="1595021"/>
            <a:ext cx="30216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1993: </a:t>
            </a:r>
            <a:r>
              <a:rPr lang="en-US" sz="2400" dirty="0"/>
              <a:t>14 million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1995: </a:t>
            </a:r>
            <a:r>
              <a:rPr lang="en-US" sz="2400" dirty="0"/>
              <a:t>44 million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1998:  </a:t>
            </a:r>
            <a:r>
              <a:rPr lang="en-US" sz="2400" dirty="0"/>
              <a:t>188 million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2000: </a:t>
            </a:r>
            <a:r>
              <a:rPr lang="en-US" sz="2400" dirty="0"/>
              <a:t>414 million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2001: </a:t>
            </a:r>
            <a:r>
              <a:rPr lang="en-US" sz="2400" dirty="0"/>
              <a:t>502 million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2003: </a:t>
            </a:r>
            <a:r>
              <a:rPr lang="en-US" sz="2400" dirty="0"/>
              <a:t>781 million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477491" y="1552492"/>
            <a:ext cx="3311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2005: </a:t>
            </a:r>
            <a:r>
              <a:rPr lang="en-US" sz="2400" dirty="0"/>
              <a:t>1.03 billion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2008: </a:t>
            </a:r>
            <a:r>
              <a:rPr lang="en-US" sz="2400" dirty="0"/>
              <a:t>1.5 billion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2011: </a:t>
            </a:r>
            <a:r>
              <a:rPr lang="en-US" sz="2400" dirty="0"/>
              <a:t>2 billion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2013: </a:t>
            </a:r>
            <a:r>
              <a:rPr lang="en-US" sz="2400" dirty="0"/>
              <a:t>2.7 billion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2015: </a:t>
            </a:r>
            <a:r>
              <a:rPr lang="en-US" sz="2400" dirty="0"/>
              <a:t>3.18 billion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2016: </a:t>
            </a:r>
            <a:r>
              <a:rPr lang="en-US" sz="2400" dirty="0"/>
              <a:t>3.42 billion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247" y="1926548"/>
            <a:ext cx="3520744" cy="35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3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The birth of google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7</a:t>
            </a:fld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55832" y="1595021"/>
            <a:ext cx="10655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March 1996: </a:t>
            </a:r>
            <a:r>
              <a:rPr lang="en-US" sz="2400" dirty="0"/>
              <a:t>The first Google web crawler program appears. It begins to index webpages on the Internet as a research attempt by 2 university students. The program assigns a value to a page by its “importance” – links to it, server accessibility, how many times a search term appeared on the page.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While other “link directories” exist at the time, Google changed the game with its approach, grading of webpages and simplicity.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59318" y="5879068"/>
            <a:ext cx="1034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Google homepage screenshot from 1997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78" y="803564"/>
            <a:ext cx="8023435" cy="47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98" y="369888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The importance of </a:t>
            </a:r>
            <a:r>
              <a:rPr lang="en-US" dirty="0" err="1">
                <a:solidFill>
                  <a:srgbClr val="92D050"/>
                </a:solidFill>
              </a:rPr>
              <a:t>google’s</a:t>
            </a:r>
            <a:r>
              <a:rPr lang="en-US" dirty="0">
                <a:solidFill>
                  <a:srgbClr val="92D050"/>
                </a:solidFill>
              </a:rPr>
              <a:t> introduction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9</a:t>
            </a:fld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55832" y="1595021"/>
            <a:ext cx="106554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Instead of having to manually submit your website to a link directory (Yahoo, Ask Jeeves, DMOZ), Google went out and looked for links on websites it already knew about – and then followed those links &amp; added those websites to its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was the first concept of a search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Online ads were in their infancy, and Google wasn’t in the ad game at this stage of their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competitors were building gated communities (AOL), link directories, or independent website portals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669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1163</Words>
  <Application>Microsoft Office PowerPoint</Application>
  <PresentationFormat>Widescreen</PresentationFormat>
  <Paragraphs>202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Celestial</vt:lpstr>
      <vt:lpstr>Internet business concepts  Week #1: the history of the modern internet </vt:lpstr>
      <vt:lpstr>How did we get to today’s internet?</vt:lpstr>
      <vt:lpstr>Internet history: 1960-1989</vt:lpstr>
      <vt:lpstr>1990 is important like 1903 is important</vt:lpstr>
      <vt:lpstr>1993: Mozilla arrives</vt:lpstr>
      <vt:lpstr>Internet user growth over last 20 years</vt:lpstr>
      <vt:lpstr>The birth of google</vt:lpstr>
      <vt:lpstr>PowerPoint Presentation</vt:lpstr>
      <vt:lpstr>The importance of google’s introduction</vt:lpstr>
      <vt:lpstr>Other early players that became leaders in their internet domains</vt:lpstr>
      <vt:lpstr>Other early players that became leaders in their internet domains</vt:lpstr>
      <vt:lpstr>But there were mistakes made in web 1.0</vt:lpstr>
      <vt:lpstr>But there were mistakes made in web 1.0</vt:lpstr>
      <vt:lpstr>Early 200s: web 2.0 arises</vt:lpstr>
      <vt:lpstr>PowerPoint Presentation</vt:lpstr>
      <vt:lpstr>PowerPoint Presentation</vt:lpstr>
      <vt:lpstr>PowerPoint Presentation</vt:lpstr>
      <vt:lpstr>PowerPoint Presentation</vt:lpstr>
      <vt:lpstr>What users want from websites today</vt:lpstr>
      <vt:lpstr>What users want from websites today</vt:lpstr>
      <vt:lpstr>What users want from websites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&amp; Internet Marketing  Week #2: Planning Your Business</dc:title>
  <dc:creator>Adam And Caity And Patrick Sauriol</dc:creator>
  <cp:lastModifiedBy>Adam And Caity And Patrick Sauriol</cp:lastModifiedBy>
  <cp:revision>189</cp:revision>
  <dcterms:created xsi:type="dcterms:W3CDTF">2015-06-08T02:13:05Z</dcterms:created>
  <dcterms:modified xsi:type="dcterms:W3CDTF">2018-03-16T15:50:00Z</dcterms:modified>
</cp:coreProperties>
</file>