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4"/>
  </p:notesMasterIdLst>
  <p:sldIdLst>
    <p:sldId id="256" r:id="rId2"/>
    <p:sldId id="272" r:id="rId3"/>
    <p:sldId id="351" r:id="rId4"/>
    <p:sldId id="376" r:id="rId5"/>
    <p:sldId id="370" r:id="rId6"/>
    <p:sldId id="377" r:id="rId7"/>
    <p:sldId id="378" r:id="rId8"/>
    <p:sldId id="371" r:id="rId9"/>
    <p:sldId id="381" r:id="rId10"/>
    <p:sldId id="382" r:id="rId11"/>
    <p:sldId id="383" r:id="rId12"/>
    <p:sldId id="384" r:id="rId13"/>
    <p:sldId id="379" r:id="rId14"/>
    <p:sldId id="385" r:id="rId15"/>
    <p:sldId id="386" r:id="rId16"/>
    <p:sldId id="387" r:id="rId17"/>
    <p:sldId id="352" r:id="rId18"/>
    <p:sldId id="353" r:id="rId19"/>
    <p:sldId id="388" r:id="rId20"/>
    <p:sldId id="391" r:id="rId21"/>
    <p:sldId id="389" r:id="rId22"/>
    <p:sldId id="3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33CC"/>
    <a:srgbClr val="CC0099"/>
    <a:srgbClr val="00CC99"/>
    <a:srgbClr val="00CC00"/>
    <a:srgbClr val="660033"/>
    <a:srgbClr val="FF99FF"/>
    <a:srgbClr val="660066"/>
    <a:srgbClr val="E73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4B78F-9EBF-4184-8BDD-60D158F4E827}" type="datetimeFigureOut">
              <a:rPr lang="en-CA" smtClean="0"/>
              <a:t>2018-10-22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F2D50-F742-49D5-8C71-C1601A543F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11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972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3444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066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14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3550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9011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134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462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2681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867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54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05655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44161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4002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15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56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1971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051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01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020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61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2D50-F742-49D5-8C71-C1601A543FB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97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72D29F3-0718-4484-9782-FD3DA645F483}" type="datetime1">
              <a:rPr lang="en-CA" smtClean="0"/>
              <a:t>2018-10-22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656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9C9D-7F3A-491F-941C-425F5A8D24AC}" type="datetime1">
              <a:rPr lang="en-CA" smtClean="0"/>
              <a:t>2018-10-22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635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1D58-C5E5-4095-BE1B-8278E48A371F}" type="datetime1">
              <a:rPr lang="en-CA" smtClean="0"/>
              <a:t>2018-10-22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3728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AA0E-CED4-4357-AA06-BC567470041F}" type="datetime1">
              <a:rPr lang="en-CA" smtClean="0"/>
              <a:t>2018-10-22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29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C864-DB07-40B1-A4E3-4A437EE47A81}" type="datetime1">
              <a:rPr lang="en-CA" smtClean="0"/>
              <a:t>2018-10-22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6145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C5A3-E54A-43B9-90F7-845109FA40FE}" type="datetime1">
              <a:rPr lang="en-CA" smtClean="0"/>
              <a:t>2018-10-22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558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A1F2-22D7-4876-8E8A-2695561B36A4}" type="datetime1">
              <a:rPr lang="en-CA" smtClean="0"/>
              <a:t>2018-10-22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488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9789-215A-4723-AC52-E17E89528DC9}" type="datetime1">
              <a:rPr lang="en-CA" smtClean="0"/>
              <a:t>2018-10-22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39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499D-5430-483C-88E7-D5D4F1F5BD27}" type="datetime1">
              <a:rPr lang="en-CA" smtClean="0"/>
              <a:t>2018-10-22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37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D281-9BE4-4685-A7B4-EDFBDBAEE39A}" type="datetime1">
              <a:rPr lang="en-CA" smtClean="0"/>
              <a:t>2018-10-22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70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2D3C-BA1C-40DB-A228-8823FDEA1CCC}" type="datetime1">
              <a:rPr lang="en-CA" smtClean="0"/>
              <a:t>2018-10-22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93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B292-7A73-403D-B2D2-68853D1F08E4}" type="datetime1">
              <a:rPr lang="en-CA" smtClean="0"/>
              <a:t>2018-10-22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32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A37A-AD34-4A1D-88C5-718C31C3327D}" type="datetime1">
              <a:rPr lang="en-CA" smtClean="0"/>
              <a:t>2018-10-22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806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B108-76A7-4288-90B2-44F5BE969045}" type="datetime1">
              <a:rPr lang="en-CA" smtClean="0"/>
              <a:t>2018-10-22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25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3EF9-5C4B-4EA4-AD9D-F5452DAC805E}" type="datetime1">
              <a:rPr lang="en-CA" smtClean="0"/>
              <a:t>2018-10-22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10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45D7-930A-4A78-AB24-5C6348CF0CC2}" type="datetime1">
              <a:rPr lang="en-CA" smtClean="0"/>
              <a:t>2018-10-22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27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4E43-D663-4DC4-B7B2-3206C8AB0702}" type="datetime1">
              <a:rPr lang="en-CA" smtClean="0"/>
              <a:t>2018-10-22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VanArts Instructor:  Patrick Sauriol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59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66003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DDB575-D165-4EAE-B088-21E665B6D40F}" type="datetime1">
              <a:rPr lang="en-CA" smtClean="0"/>
              <a:t>2018-10-22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CA"/>
              <a:t>VanArts Instructor:  Patrick Sauriol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A7F044-98F1-44B8-B5DA-C40BCE753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196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kes-marketing-tools.com/marketing-tips/7-business-success-storie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projects/1460250988/darkest-dungeon-by-red-hook-studios" TargetMode="External"/><Relationship Id="rId7" Type="http://schemas.openxmlformats.org/officeDocument/2006/relationships/hyperlink" Target="https://flippa.com/domain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cosmopolitan.com/lifestyle/news/a47454/yandy-ceo-chad-horstman/" TargetMode="External"/><Relationship Id="rId5" Type="http://schemas.openxmlformats.org/officeDocument/2006/relationships/hyperlink" Target="http://www.huffingtonpost.com/2008/10/06/interview-with-brook-lund_n_132424.html" TargetMode="External"/><Relationship Id="rId4" Type="http://schemas.openxmlformats.org/officeDocument/2006/relationships/hyperlink" Target="http://www.meetup.com/Internet-Masterminds/events/225995359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demy.com/cake-decorating/" TargetMode="External"/><Relationship Id="rId3" Type="http://schemas.openxmlformats.org/officeDocument/2006/relationships/hyperlink" Target="https://www.patreon.com/ScathingAtheist" TargetMode="External"/><Relationship Id="rId7" Type="http://schemas.openxmlformats.org/officeDocument/2006/relationships/hyperlink" Target="http://www.northernparrots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areplayingcards.com/" TargetMode="External"/><Relationship Id="rId5" Type="http://schemas.openxmlformats.org/officeDocument/2006/relationships/hyperlink" Target="https://flippa.com/9844574-couponing101-com" TargetMode="External"/><Relationship Id="rId10" Type="http://schemas.openxmlformats.org/officeDocument/2006/relationships/hyperlink" Target="https://realpassiveincomeideas.com/how-treadmill-reviews-makes-money/" TargetMode="External"/><Relationship Id="rId4" Type="http://schemas.openxmlformats.org/officeDocument/2006/relationships/hyperlink" Target="https://www.reddit.com/r/Entrepreneur/comments/6ifsuk/update_i_created_a_cheap_flights_email_list/" TargetMode="External"/><Relationship Id="rId9" Type="http://schemas.openxmlformats.org/officeDocument/2006/relationships/hyperlink" Target="http://www.treadmillreviews.net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www.shopify.com/success-stories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hyperlink" Target="http://www.ca.kayak.com/" TargetMode="External"/><Relationship Id="rId4" Type="http://schemas.openxmlformats.org/officeDocument/2006/relationships/hyperlink" Target="http://www.smartpassiveincome.com/my-income-reports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927" y="1377137"/>
            <a:ext cx="10058400" cy="31819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00B0F0"/>
                </a:solidFill>
              </a:rPr>
              <a:t>Internet business concepts</a:t>
            </a:r>
            <a:br>
              <a:rPr lang="en-CA" sz="5400" dirty="0"/>
            </a:br>
            <a:br>
              <a:rPr lang="en-CA" sz="5400" dirty="0"/>
            </a:br>
            <a:r>
              <a:rPr lang="en-CA" sz="4000" b="1" dirty="0">
                <a:solidFill>
                  <a:srgbClr val="0070C0"/>
                </a:solidFill>
              </a:rPr>
              <a:t>Week #6:</a:t>
            </a:r>
            <a:br>
              <a:rPr lang="en-CA" sz="4000" dirty="0"/>
            </a:br>
            <a:r>
              <a:rPr lang="en-CA" sz="4000" i="1" dirty="0">
                <a:solidFill>
                  <a:srgbClr val="FFC000"/>
                </a:solidFill>
              </a:rPr>
              <a:t>online business issues</a:t>
            </a:r>
            <a:br>
              <a:rPr lang="en-CA" sz="4000" dirty="0"/>
            </a:br>
            <a:endParaRPr lang="en-CA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7882" y="5950039"/>
            <a:ext cx="10719476" cy="736243"/>
          </a:xfrm>
        </p:spPr>
        <p:txBody>
          <a:bodyPr/>
          <a:lstStyle/>
          <a:p>
            <a:r>
              <a:rPr lang="en-CA" sz="2000" dirty="0" err="1"/>
              <a:t>VanArts</a:t>
            </a:r>
            <a:r>
              <a:rPr lang="en-CA" sz="2000" dirty="0"/>
              <a:t> Instructor:  Patrick Sauriol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F044-98F1-44B8-B5DA-C40BCE753D7F}" type="slidenum">
              <a:rPr lang="en-CA" smtClean="0"/>
              <a:t>1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735677" y="6063734"/>
            <a:ext cx="345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October 2018 v2.1</a:t>
            </a:r>
          </a:p>
        </p:txBody>
      </p:sp>
    </p:spTree>
    <p:extLst>
      <p:ext uri="{BB962C8B-B14F-4D97-AF65-F5344CB8AC3E}">
        <p14:creationId xmlns:p14="http://schemas.microsoft.com/office/powerpoint/2010/main" val="29082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61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By this token, did </a:t>
            </a:r>
            <a:r>
              <a:rPr lang="en-US" dirty="0" err="1">
                <a:solidFill>
                  <a:srgbClr val="92D050"/>
                </a:solidFill>
              </a:rPr>
              <a:t>hootsuite</a:t>
            </a:r>
            <a:r>
              <a:rPr lang="en-US" dirty="0">
                <a:solidFill>
                  <a:srgbClr val="92D050"/>
                </a:solidFill>
              </a:rPr>
              <a:t> work?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10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14778" y="1725769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9632" y="1758619"/>
            <a:ext cx="109572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had never heard about Hootsuite before, would you assume that it was a tool used to make a company’s life easier using social media/Twitter?</a:t>
            </a:r>
          </a:p>
          <a:p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70" y="3392416"/>
            <a:ext cx="4579632" cy="22898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92678" y="3832328"/>
            <a:ext cx="10579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=</a:t>
            </a:r>
            <a:endParaRPr lang="en-CA" sz="8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555" y="3428975"/>
            <a:ext cx="3537236" cy="225325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5397" y="3786350"/>
            <a:ext cx="10689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?</a:t>
            </a:r>
            <a:endParaRPr lang="en-CA" sz="8800" dirty="0"/>
          </a:p>
        </p:txBody>
      </p:sp>
    </p:spTree>
    <p:extLst>
      <p:ext uri="{BB962C8B-B14F-4D97-AF65-F5344CB8AC3E}">
        <p14:creationId xmlns:p14="http://schemas.microsoft.com/office/powerpoint/2010/main" val="161629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61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This is why it’s not all about the domain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11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14778" y="1725769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9632" y="1758619"/>
            <a:ext cx="109572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Mediocre, even bad domains can turn into successful brands. It can be harder to accomplish, but it happens.</a:t>
            </a:r>
          </a:p>
          <a:p>
            <a:endParaRPr lang="en-US" sz="2400" dirty="0"/>
          </a:p>
          <a:p>
            <a:r>
              <a:rPr lang="en-US" sz="2400" dirty="0"/>
              <a:t>Other factors that go into it: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How hard you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The value of your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Resources (manpower, investment)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Competition, awareness of problem/pain you’re solving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Hustle/grit to overcome obstacles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And a little bit of luck</a:t>
            </a:r>
          </a:p>
        </p:txBody>
      </p:sp>
    </p:spTree>
    <p:extLst>
      <p:ext uri="{BB962C8B-B14F-4D97-AF65-F5344CB8AC3E}">
        <p14:creationId xmlns:p14="http://schemas.microsoft.com/office/powerpoint/2010/main" val="2596800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47" y="191140"/>
            <a:ext cx="10131425" cy="11161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    let’s back up </a:t>
            </a:r>
            <a:r>
              <a:rPr lang="en-US" b="1" dirty="0">
                <a:solidFill>
                  <a:srgbClr val="92D050"/>
                </a:solidFill>
              </a:rPr>
              <a:t>again </a:t>
            </a:r>
            <a:r>
              <a:rPr lang="en-US" dirty="0">
                <a:solidFill>
                  <a:srgbClr val="92D050"/>
                </a:solidFill>
              </a:rPr>
              <a:t>&amp; talk about basics: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    the server you choose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12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14778" y="1725769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93702" y="1446796"/>
            <a:ext cx="96915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b="1" dirty="0">
                <a:solidFill>
                  <a:srgbClr val="00B0F0"/>
                </a:solidFill>
              </a:rPr>
              <a:t>Your Host</a:t>
            </a:r>
            <a:r>
              <a:rPr lang="en-US" sz="2400" dirty="0">
                <a:solidFill>
                  <a:srgbClr val="00B0F0"/>
                </a:solidFill>
              </a:rPr>
              <a:t>:</a:t>
            </a:r>
            <a:r>
              <a:rPr lang="en-US" sz="2400" dirty="0"/>
              <a:t> Good online reputation. Low downtime. Affordable for your current income (i.e. zero), but can work with you on scaling up when the time comes. Decent support.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SEO Consideration: </a:t>
            </a:r>
            <a:r>
              <a:rPr lang="en-US" sz="2400" dirty="0"/>
              <a:t>You want a server that loads your site fast (and that’s after you’ve optimized it for loading as best as you can).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656" y="4330928"/>
            <a:ext cx="4406400" cy="22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11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61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 Good online business industries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13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14778" y="1725769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9901" y="1910435"/>
            <a:ext cx="105065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I can reduce online business opportunities down into </a:t>
            </a:r>
            <a:r>
              <a:rPr lang="en-US" sz="2400" b="1" dirty="0">
                <a:solidFill>
                  <a:srgbClr val="00B0F0"/>
                </a:solidFill>
              </a:rPr>
              <a:t>3 categories</a:t>
            </a:r>
            <a:r>
              <a:rPr lang="en-US" sz="2400" dirty="0">
                <a:solidFill>
                  <a:srgbClr val="00B0F0"/>
                </a:solidFill>
              </a:rPr>
              <a:t>: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Your </a:t>
            </a:r>
            <a:r>
              <a:rPr lang="en-US" sz="2400" b="1" dirty="0">
                <a:solidFill>
                  <a:srgbClr val="00B0F0"/>
                </a:solidFill>
              </a:rPr>
              <a:t>Passion</a:t>
            </a:r>
            <a:r>
              <a:rPr lang="en-US" sz="2400" dirty="0">
                <a:solidFill>
                  <a:srgbClr val="00B0F0"/>
                </a:solidFill>
              </a:rPr>
              <a:t>: </a:t>
            </a:r>
            <a:r>
              <a:rPr lang="en-US" sz="2400" dirty="0"/>
              <a:t>It’s what you love to do.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Your </a:t>
            </a:r>
            <a:r>
              <a:rPr lang="en-US" sz="2400" b="1" dirty="0">
                <a:solidFill>
                  <a:srgbClr val="00B0F0"/>
                </a:solidFill>
              </a:rPr>
              <a:t>Knowledge</a:t>
            </a:r>
            <a:r>
              <a:rPr lang="en-US" sz="2400" dirty="0">
                <a:solidFill>
                  <a:srgbClr val="00B0F0"/>
                </a:solidFill>
              </a:rPr>
              <a:t>: </a:t>
            </a:r>
            <a:r>
              <a:rPr lang="en-US" sz="2400" dirty="0"/>
              <a:t>It’s doing what you know better than 99.9% of everyone else.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Your </a:t>
            </a:r>
            <a:r>
              <a:rPr lang="en-US" sz="2400" b="1" dirty="0">
                <a:solidFill>
                  <a:srgbClr val="00B0F0"/>
                </a:solidFill>
              </a:rPr>
              <a:t>Cunning</a:t>
            </a:r>
            <a:r>
              <a:rPr lang="en-US" sz="2400" dirty="0">
                <a:solidFill>
                  <a:srgbClr val="00B0F0"/>
                </a:solidFill>
              </a:rPr>
              <a:t>: </a:t>
            </a:r>
            <a:r>
              <a:rPr lang="en-US" sz="2400" dirty="0"/>
              <a:t>It’s picking something that requires the least amount of your effort, but gets good enough results to continue on with.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3314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61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Passion-based industries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14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14778" y="1725769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9901" y="1910435"/>
            <a:ext cx="105065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Loving what you do, no matter what you earn. Growth is on your mind &amp; you’d like to earn more, but you look forward to your work.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In the Real World: </a:t>
            </a:r>
            <a:r>
              <a:rPr lang="en-US" sz="2400" dirty="0"/>
              <a:t>Teaching, the majority of Artists, Journalists, some retail, small business owners/entrepreneurs.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On the Internet: </a:t>
            </a:r>
            <a:r>
              <a:rPr lang="en-US" sz="2400" dirty="0"/>
              <a:t>Hobby websites, the majority of Etsy/eBay stores, flippers, equity startups.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0033CC"/>
                </a:solidFill>
              </a:rPr>
              <a:t>POOR</a:t>
            </a:r>
            <a:r>
              <a:rPr lang="en-US" sz="2400" dirty="0"/>
              <a:t>-</a:t>
            </a:r>
            <a:r>
              <a:rPr lang="en-US" sz="2400" dirty="0">
                <a:solidFill>
                  <a:srgbClr val="00B0F0"/>
                </a:solidFill>
              </a:rPr>
              <a:t>LOW</a:t>
            </a:r>
            <a:r>
              <a:rPr lang="en-US" sz="2400" dirty="0"/>
              <a:t>-</a:t>
            </a:r>
            <a:r>
              <a:rPr lang="en-US" sz="2400" dirty="0">
                <a:solidFill>
                  <a:srgbClr val="FFC000"/>
                </a:solidFill>
              </a:rPr>
              <a:t>MEDIUM</a:t>
            </a:r>
            <a:r>
              <a:rPr lang="en-US" sz="2400" dirty="0"/>
              <a:t> SALARY EXPECTATIONS. LOW-MEDIUM WORKLOAD.</a:t>
            </a:r>
          </a:p>
        </p:txBody>
      </p:sp>
    </p:spTree>
    <p:extLst>
      <p:ext uri="{BB962C8B-B14F-4D97-AF65-F5344CB8AC3E}">
        <p14:creationId xmlns:p14="http://schemas.microsoft.com/office/powerpoint/2010/main" val="334181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61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KNOWLEDGE-based industries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15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14778" y="1725769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4778" y="1909592"/>
            <a:ext cx="108542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Your parents taught you the trade, or you learned how to do it through trial-and-error. You put in the time, now you make a living from it.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In the Real World: </a:t>
            </a:r>
            <a:r>
              <a:rPr lang="en-US" sz="2400" dirty="0"/>
              <a:t>Specialized teaching, cooks, tradespeople, web dev &amp; IT, small-medium sized businesses, real estate.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On the Internet: “</a:t>
            </a:r>
            <a:r>
              <a:rPr lang="en-US" sz="2400" dirty="0"/>
              <a:t>I’ll teach you how to be rich” gurus, online courses, </a:t>
            </a:r>
            <a:r>
              <a:rPr lang="en-US" sz="2400" dirty="0" err="1"/>
              <a:t>ebooks</a:t>
            </a:r>
            <a:r>
              <a:rPr lang="en-US" sz="2400" dirty="0"/>
              <a:t>, service-based websites.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FFC000"/>
                </a:solidFill>
              </a:rPr>
              <a:t>MEDIUM</a:t>
            </a:r>
            <a:r>
              <a:rPr lang="en-US" sz="2400" dirty="0"/>
              <a:t> SALARY EXPECTATIONS. MEDIUM-HIGH WORKLOAD.</a:t>
            </a:r>
          </a:p>
        </p:txBody>
      </p:sp>
    </p:spTree>
    <p:extLst>
      <p:ext uri="{BB962C8B-B14F-4D97-AF65-F5344CB8AC3E}">
        <p14:creationId xmlns:p14="http://schemas.microsoft.com/office/powerpoint/2010/main" val="3254210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61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CUNNING-based industries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16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14778" y="1725769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4778" y="1909592"/>
            <a:ext cx="108542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You maximize your time to produce the least required effort, for the highest possible yield (usually money).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In the Real World: </a:t>
            </a:r>
            <a:r>
              <a:rPr lang="en-US" sz="2400" dirty="0"/>
              <a:t>Certain Hollywood types, probably those Shark Tank people, the 1%, runaway capitalists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F0"/>
                </a:solidFill>
              </a:rPr>
              <a:t>On the Internet: </a:t>
            </a:r>
            <a:r>
              <a:rPr lang="en-US" sz="2400" dirty="0"/>
              <a:t>Automated websites that require little, if no, maintenance.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FFC000"/>
                </a:solidFill>
              </a:rPr>
              <a:t>MEDIUM</a:t>
            </a:r>
            <a:r>
              <a:rPr lang="en-US" sz="2400" dirty="0"/>
              <a:t>-</a:t>
            </a:r>
            <a:r>
              <a:rPr lang="en-US" sz="2400" dirty="0">
                <a:solidFill>
                  <a:srgbClr val="FF3300"/>
                </a:solidFill>
              </a:rPr>
              <a:t>HIGH</a:t>
            </a:r>
            <a:r>
              <a:rPr lang="en-US" sz="2400" dirty="0"/>
              <a:t> SALARY EXPECTATIONS. LOW-MEDIUM WORKLOAD.</a:t>
            </a:r>
          </a:p>
        </p:txBody>
      </p:sp>
    </p:spTree>
    <p:extLst>
      <p:ext uri="{BB962C8B-B14F-4D97-AF65-F5344CB8AC3E}">
        <p14:creationId xmlns:p14="http://schemas.microsoft.com/office/powerpoint/2010/main" val="732120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243" y="281603"/>
            <a:ext cx="10131425" cy="11161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Great, so now everyone wants to be the last of the 3 categories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17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14778" y="1725769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9401" y="1539394"/>
            <a:ext cx="90951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It’s not easy to discover the next big thing that will make you rich.</a:t>
            </a:r>
          </a:p>
          <a:p>
            <a:endParaRPr lang="en-US" sz="2400" dirty="0"/>
          </a:p>
          <a:p>
            <a:r>
              <a:rPr lang="en-US" sz="2400" dirty="0"/>
              <a:t>What you want to do is </a:t>
            </a:r>
            <a:r>
              <a:rPr lang="en-US" sz="2400" dirty="0">
                <a:solidFill>
                  <a:srgbClr val="00B0F0"/>
                </a:solidFill>
              </a:rPr>
              <a:t>MAXIMIZE</a:t>
            </a:r>
            <a:r>
              <a:rPr lang="en-US" sz="2400" dirty="0"/>
              <a:t> your chances. And that usually involves looking at your internet business idea from each of the 3 perspectives.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PASSION</a:t>
            </a:r>
            <a:r>
              <a:rPr lang="en-US" sz="2400" dirty="0">
                <a:solidFill>
                  <a:srgbClr val="00B0F0"/>
                </a:solidFill>
              </a:rPr>
              <a:t>: Will people be interested in my idea?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KNOWLEDGE</a:t>
            </a:r>
            <a:r>
              <a:rPr lang="en-US" sz="2400" dirty="0">
                <a:solidFill>
                  <a:srgbClr val="00B0F0"/>
                </a:solidFill>
              </a:rPr>
              <a:t>: Does my idea provide value?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B0F0"/>
                </a:solidFill>
              </a:rPr>
              <a:t>CAN IT BE </a:t>
            </a:r>
            <a:r>
              <a:rPr lang="en-US" sz="2400" u="sng" dirty="0">
                <a:solidFill>
                  <a:srgbClr val="FFC000"/>
                </a:solidFill>
              </a:rPr>
              <a:t>SCALED UP</a:t>
            </a:r>
            <a:r>
              <a:rPr lang="en-US" sz="2400" u="sng" dirty="0">
                <a:solidFill>
                  <a:srgbClr val="00B0F0"/>
                </a:solidFill>
              </a:rPr>
              <a:t>: </a:t>
            </a:r>
            <a:r>
              <a:rPr lang="en-US" sz="2400" dirty="0">
                <a:solidFill>
                  <a:srgbClr val="00B0F0"/>
                </a:solidFill>
              </a:rPr>
              <a:t>Do I have to be there all the time?</a:t>
            </a:r>
          </a:p>
          <a:p>
            <a:endParaRPr lang="en-US" sz="2400" dirty="0"/>
          </a:p>
          <a:p>
            <a:pPr algn="ctr"/>
            <a:r>
              <a:rPr lang="en-US" sz="2400" dirty="0"/>
              <a:t>Note that I’m asking these questions about/to my audience &amp; not myself anymore.</a:t>
            </a:r>
            <a:endParaRPr lang="en-CA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776" y="2781836"/>
            <a:ext cx="1138931" cy="168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17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61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  7 Examples of online businesses…from 2008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18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14778" y="1725769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0162" y="1682977"/>
            <a:ext cx="842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62885" y="2095101"/>
            <a:ext cx="973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http://www.mikes-marketing-tools.com/marketing-tips/7-business-success-stories.html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2165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61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  7 Examples of online businesses…from 2015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19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14778" y="1725769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0162" y="1682977"/>
            <a:ext cx="842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148844" y="2095101"/>
            <a:ext cx="97364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Andy Weir’s </a:t>
            </a:r>
            <a:r>
              <a:rPr lang="en-US" dirty="0" err="1"/>
              <a:t>ebook</a:t>
            </a:r>
            <a:r>
              <a:rPr lang="en-US" dirty="0"/>
              <a:t> “The Martian” is the #1 movie in October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“Darkest Dungeon”, </a:t>
            </a:r>
            <a:r>
              <a:rPr lang="en-US" dirty="0">
                <a:hlinkClick r:id="rId3"/>
              </a:rPr>
              <a:t>a Vancouver-made video game</a:t>
            </a:r>
            <a:r>
              <a:rPr lang="en-US" dirty="0"/>
              <a:t>, is #1 on Steam for 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Matt </a:t>
            </a:r>
            <a:r>
              <a:rPr lang="en-US" dirty="0" err="1"/>
              <a:t>Astifan</a:t>
            </a:r>
            <a:r>
              <a:rPr lang="en-US" dirty="0"/>
              <a:t> is a </a:t>
            </a:r>
            <a:r>
              <a:rPr lang="en-US" dirty="0">
                <a:hlinkClick r:id="rId4"/>
              </a:rPr>
              <a:t>local affiliate marketer </a:t>
            </a:r>
            <a:r>
              <a:rPr lang="en-US" dirty="0"/>
              <a:t>with an “internet masterminds”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MySpace</a:t>
            </a:r>
            <a:r>
              <a:rPr lang="en-US" dirty="0"/>
              <a:t> is dead but </a:t>
            </a:r>
            <a:r>
              <a:rPr lang="en-US" dirty="0" err="1"/>
              <a:t>Wordpress</a:t>
            </a:r>
            <a:r>
              <a:rPr lang="en-US" dirty="0"/>
              <a:t> themes are sold all across 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You’ve seen </a:t>
            </a:r>
            <a:r>
              <a:rPr lang="en-US" b="1" dirty="0" err="1"/>
              <a:t>someecards</a:t>
            </a:r>
            <a:r>
              <a:rPr lang="en-US" dirty="0"/>
              <a:t>. </a:t>
            </a:r>
            <a:r>
              <a:rPr lang="en-US" dirty="0">
                <a:hlinkClick r:id="rId5"/>
              </a:rPr>
              <a:t>Here’s where he was in 2008</a:t>
            </a:r>
            <a:r>
              <a:rPr lang="en-US" dirty="0"/>
              <a:t>. Now it’s about </a:t>
            </a:r>
            <a:r>
              <a:rPr lang="en-US" dirty="0">
                <a:hlinkClick r:id="rId6"/>
              </a:rPr>
              <a:t>memes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Markus </a:t>
            </a:r>
            <a:r>
              <a:rPr lang="en-US" dirty="0" err="1"/>
              <a:t>Frind</a:t>
            </a:r>
            <a:r>
              <a:rPr lang="en-US" dirty="0"/>
              <a:t> sold for Plenty of Fish for $575 mm USD. Was it because of </a:t>
            </a:r>
            <a:r>
              <a:rPr lang="en-US" dirty="0" err="1"/>
              <a:t>Tindr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domains are still selling for </a:t>
            </a:r>
            <a:r>
              <a:rPr lang="en-US" dirty="0">
                <a:hlinkClick r:id="rId7"/>
              </a:rPr>
              <a:t>stupid money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87" y="820648"/>
            <a:ext cx="10131425" cy="11161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So you want to start an online business, eh?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2</a:t>
            </a:fld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075367" y="2093415"/>
            <a:ext cx="49519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That’s cool. Lots of people are doing it, making some side cash or to get around the problems with owning a brick-and-mortar business.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But don’t think that it’s as easy as buying a domain and paying for monthly hosting. You still </a:t>
            </a:r>
            <a:r>
              <a:rPr lang="en-US" sz="2400" dirty="0" err="1"/>
              <a:t>gotta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C000"/>
                </a:solidFill>
              </a:rPr>
              <a:t>hustle</a:t>
            </a:r>
            <a:r>
              <a:rPr lang="en-US" sz="2400" dirty="0"/>
              <a:t> &amp; </a:t>
            </a:r>
            <a:r>
              <a:rPr lang="en-US" sz="2400" dirty="0">
                <a:solidFill>
                  <a:srgbClr val="FFC000"/>
                </a:solidFill>
              </a:rPr>
              <a:t>earn</a:t>
            </a:r>
            <a:r>
              <a:rPr lang="en-US" sz="2400" dirty="0"/>
              <a:t> yo</a:t>
            </a:r>
            <a:r>
              <a:rPr lang="en-US" sz="2400" i="1" dirty="0"/>
              <a:t>u</a:t>
            </a:r>
            <a:r>
              <a:rPr lang="en-US" sz="2400" dirty="0"/>
              <a:t>r living.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367" y="5887784"/>
            <a:ext cx="773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927" y="2093415"/>
            <a:ext cx="4414512" cy="33066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75042" y="5705341"/>
            <a:ext cx="566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“Look at all this money I made using Facebook!”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2162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61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  7 more Examples of online businesses…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  from </a:t>
            </a:r>
            <a:r>
              <a:rPr lang="en-US" dirty="0" err="1">
                <a:solidFill>
                  <a:srgbClr val="FFC000"/>
                </a:solidFill>
              </a:rPr>
              <a:t>october</a:t>
            </a:r>
            <a:r>
              <a:rPr lang="en-US" dirty="0">
                <a:solidFill>
                  <a:srgbClr val="FFC000"/>
                </a:solidFill>
              </a:rPr>
              <a:t> 2018</a:t>
            </a:r>
            <a:endParaRPr lang="en-CA" dirty="0">
              <a:solidFill>
                <a:srgbClr val="FFC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20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14778" y="1725769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0162" y="1682977"/>
            <a:ext cx="842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148844" y="2095101"/>
            <a:ext cx="97364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The Scathing Atheist </a:t>
            </a:r>
            <a:r>
              <a:rPr lang="en-US" dirty="0"/>
              <a:t>is getting $3,400/month from </a:t>
            </a:r>
            <a:r>
              <a:rPr lang="en-US" dirty="0" err="1"/>
              <a:t>Patreon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Scott’s Cheap Flights sells a weekly newsletter &amp; </a:t>
            </a:r>
            <a:r>
              <a:rPr lang="en-US" dirty="0">
                <a:hlinkClick r:id="rId4"/>
              </a:rPr>
              <a:t>makes $113,245/month </a:t>
            </a:r>
            <a:r>
              <a:rPr lang="en-US" dirty="0"/>
              <a:t>(</a:t>
            </a:r>
            <a:r>
              <a:rPr lang="en-US" dirty="0" err="1"/>
              <a:t>est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Couponing101 </a:t>
            </a:r>
            <a:r>
              <a:rPr lang="en-US" dirty="0">
                <a:hlinkClick r:id="rId5"/>
              </a:rPr>
              <a:t>sold their website </a:t>
            </a:r>
            <a:r>
              <a:rPr lang="en-US" dirty="0"/>
              <a:t>for $41,000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Rare Playing Cards </a:t>
            </a:r>
            <a:r>
              <a:rPr lang="en-US" dirty="0"/>
              <a:t>sells…well, rare playing 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Northern Parrots </a:t>
            </a:r>
            <a:r>
              <a:rPr lang="en-US" dirty="0"/>
              <a:t>is an example of a website that sells for just 1 kind of 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dirty="0">
                <a:hlinkClick r:id="rId8"/>
              </a:rPr>
              <a:t>online cake decorating course </a:t>
            </a:r>
            <a:r>
              <a:rPr lang="en-US" dirty="0"/>
              <a:t>has made over $18,000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this one is all about </a:t>
            </a:r>
            <a:r>
              <a:rPr lang="en-US" dirty="0">
                <a:hlinkClick r:id="rId9"/>
              </a:rPr>
              <a:t>treadmills</a:t>
            </a:r>
            <a:r>
              <a:rPr lang="en-US" dirty="0"/>
              <a:t>. Here’s </a:t>
            </a:r>
            <a:r>
              <a:rPr lang="en-US" dirty="0">
                <a:hlinkClick r:id="rId10"/>
              </a:rPr>
              <a:t>more info </a:t>
            </a:r>
            <a:r>
              <a:rPr lang="en-US" dirty="0"/>
              <a:t>about the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90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61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   Practical categories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21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14778" y="1725769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0162" y="1682977"/>
            <a:ext cx="842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106584" y="1764406"/>
            <a:ext cx="5020136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eCommerce</a:t>
            </a:r>
            <a:r>
              <a:rPr lang="en-US" dirty="0"/>
              <a:t> is still big. Look at </a:t>
            </a:r>
            <a:r>
              <a:rPr lang="en-US" dirty="0">
                <a:hlinkClick r:id="rId3"/>
              </a:rPr>
              <a:t>Shopify’s success stories page </a:t>
            </a:r>
            <a:r>
              <a:rPr lang="en-US" dirty="0"/>
              <a:t>for examples of diversity and variety of </a:t>
            </a:r>
            <a:r>
              <a:rPr lang="en-US" dirty="0" err="1"/>
              <a:t>eComm</a:t>
            </a:r>
            <a:r>
              <a:rPr lang="en-US" dirty="0"/>
              <a:t> stores.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Affiliate sales: convincing other people to buy third-party services or goods. Internet marketing gurus </a:t>
            </a:r>
            <a:r>
              <a:rPr lang="en-US" dirty="0">
                <a:hlinkClick r:id="rId4"/>
              </a:rPr>
              <a:t>seem to use this </a:t>
            </a:r>
            <a:r>
              <a:rPr lang="en-US" dirty="0"/>
              <a:t>as their primary revenue stream.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    But not all affiliate sites follow the </a:t>
            </a:r>
            <a:r>
              <a:rPr lang="en-US"/>
              <a:t>same path</a:t>
            </a:r>
            <a:r>
              <a:rPr lang="en-US" dirty="0"/>
              <a:t>: for example, </a:t>
            </a:r>
            <a:r>
              <a:rPr lang="en-US" dirty="0">
                <a:hlinkClick r:id="rId5"/>
              </a:rPr>
              <a:t>Kayak.com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a site to sell your unique service or product. Web dev/design or SEO (crowded markets, but can you offer a  unique value?)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7793" y="1816221"/>
            <a:ext cx="4086225" cy="1114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6634" y="3363324"/>
            <a:ext cx="4086226" cy="1454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7793" y="5250372"/>
            <a:ext cx="4000180" cy="11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95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778" y="154744"/>
            <a:ext cx="10131425" cy="11161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  Homework assignment!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22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14778" y="1725769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0162" y="1682977"/>
            <a:ext cx="842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36625" y="1220132"/>
            <a:ext cx="10329855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Create your own online business idea. Describe it in about 50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Develop 3 possible domain name ideas</a:t>
            </a:r>
            <a:r>
              <a:rPr lang="en-US" dirty="0"/>
              <a:t>. Discard 2 and select your top choice. Write 1 sentence description explaining your top choice, and sentences explaining why you didn’t pick your 2 discarded choices.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Research &amp; select a hosting company</a:t>
            </a:r>
            <a:r>
              <a:rPr lang="en-US" dirty="0"/>
              <a:t>. Again, pick 3 candidates and 1 final choice. Provide a sentence description explaining your top choice &amp; why, and why you ultimately chose to not use the other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Explain your online business 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Who is your audience?</a:t>
            </a:r>
          </a:p>
          <a:p>
            <a:r>
              <a:rPr lang="en-US" dirty="0"/>
              <a:t>What value are you providing?</a:t>
            </a:r>
          </a:p>
          <a:p>
            <a:r>
              <a:rPr lang="en-US" dirty="0"/>
              <a:t>Is your market mature &amp; competitive, or new &amp; unexplored?</a:t>
            </a:r>
          </a:p>
          <a:p>
            <a:r>
              <a:rPr lang="en-US" dirty="0"/>
              <a:t>Any other important details that make your business stand out?</a:t>
            </a:r>
          </a:p>
          <a:p>
            <a:endParaRPr lang="en-US" dirty="0"/>
          </a:p>
          <a:p>
            <a:pPr algn="ctr"/>
            <a:r>
              <a:rPr lang="en-US" sz="2800" b="1" dirty="0">
                <a:solidFill>
                  <a:srgbClr val="FFC000"/>
                </a:solidFill>
              </a:rPr>
              <a:t>MINIMUM 350 WORDS FOR TOTAL ASSIGNMENT!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7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61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Fact: it’s still easy to make a business online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3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14778" y="1725769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9901" y="1910435"/>
            <a:ext cx="99553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PROS: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The barriers to entry are low </a:t>
            </a:r>
            <a:r>
              <a:rPr lang="en-US" sz="2400" dirty="0"/>
              <a:t>– if you know how to code, design &amp; write, you can make a simple website.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If you think up a hot idea, it can market itself </a:t>
            </a:r>
            <a:r>
              <a:rPr lang="en-US" sz="2400" dirty="0"/>
              <a:t>– glitter bombs in the mail, Etsy stores, online courses, boutique products &amp; services,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Low overhead </a:t>
            </a:r>
            <a:r>
              <a:rPr lang="en-US" sz="2400" dirty="0"/>
              <a:t>– no rent, no employees, online 24/7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316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61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Well, alright! I like money, let’s do this!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4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14778" y="1725769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9901" y="1724926"/>
            <a:ext cx="99553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Not so fast buckaroo. There are CONS: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Finding that killer idea is tough </a:t>
            </a:r>
            <a:r>
              <a:rPr lang="en-US" sz="2400" dirty="0"/>
              <a:t>– We’re 20 years into the mainstream internet era. Lots of competition now exists.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Viral content is hard to generate </a:t>
            </a:r>
            <a:r>
              <a:rPr lang="en-US" sz="2400" dirty="0"/>
              <a:t>– if it were easy, everyone would be doing it. You need to experiment &amp; sometimes move on. 99.99% of the time, you need to market your website.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Obstacles await </a:t>
            </a:r>
            <a:r>
              <a:rPr lang="en-US" sz="2400" dirty="0"/>
              <a:t>– need new content but are too tired to write it? Need to learn SEO? Need to understand more tech/IT? And let’s not forget about the joys of being a business owner…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260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47" y="191140"/>
            <a:ext cx="10131425" cy="11161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    let’s back up &amp; talk about basics: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    the domain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5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14778" y="1725769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93703" y="1446796"/>
            <a:ext cx="91156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Here’s what you need to just get started building an online business: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B0F0"/>
                </a:solidFill>
              </a:rPr>
              <a:t>Domain Name</a:t>
            </a:r>
            <a:r>
              <a:rPr lang="en-US" sz="2400" dirty="0"/>
              <a:t>: Something memorable, something descriptive, something that establishes your mental </a:t>
            </a:r>
            <a:r>
              <a:rPr lang="en-US" sz="2400" dirty="0" err="1"/>
              <a:t>homebase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What do I mean by “mental </a:t>
            </a:r>
            <a:r>
              <a:rPr lang="en-US" sz="2400" dirty="0" err="1"/>
              <a:t>homebase</a:t>
            </a:r>
            <a:r>
              <a:rPr lang="en-US" sz="2400" dirty="0"/>
              <a:t>”? YOUR BRAND. YOUR ONLINE IDENTITY.</a:t>
            </a:r>
          </a:p>
          <a:p>
            <a:endParaRPr lang="en-US" sz="2400" dirty="0"/>
          </a:p>
          <a:p>
            <a:r>
              <a:rPr lang="en-US" sz="2400" dirty="0"/>
              <a:t>Are you funny? Are you serious? Are you building brand identity from scratch or informing people with descriptive brand?</a:t>
            </a:r>
          </a:p>
        </p:txBody>
      </p:sp>
    </p:spTree>
    <p:extLst>
      <p:ext uri="{BB962C8B-B14F-4D97-AF65-F5344CB8AC3E}">
        <p14:creationId xmlns:p14="http://schemas.microsoft.com/office/powerpoint/2010/main" val="121038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61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EXAMPLE: THE EARLY DAYS OF MOVIE WEBSITES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6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14778" y="1725769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78" y="2084701"/>
            <a:ext cx="3689797" cy="1078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261" y="2123864"/>
            <a:ext cx="3190875" cy="1000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6822" y="2087882"/>
            <a:ext cx="3159617" cy="11089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0310" y="4262907"/>
            <a:ext cx="978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 these brands tell you what to expect when you visit that site?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41823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61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Today’s top movie websites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7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14778" y="1725769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910435"/>
            <a:ext cx="2857500" cy="160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40" y="3953814"/>
            <a:ext cx="2878927" cy="10525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147" y="2009779"/>
            <a:ext cx="3001712" cy="15008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3147" y="3852575"/>
            <a:ext cx="3267598" cy="12219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1213" y="2095101"/>
            <a:ext cx="3014059" cy="13483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0048" y="3853285"/>
            <a:ext cx="3576391" cy="12212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97735" y="5473521"/>
            <a:ext cx="94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What about these domains? Do they tell you more about what you can expect?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06528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61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What’s the difference between then &amp; now?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8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14778" y="1725769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9901" y="1910435"/>
            <a:ext cx="105065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The online movie news website industry got competitive. </a:t>
            </a:r>
            <a:r>
              <a:rPr lang="en-US" sz="2400" dirty="0"/>
              <a:t>Lots of people wanted to write about movies &amp; make money from it.</a:t>
            </a:r>
          </a:p>
          <a:p>
            <a:endParaRPr lang="en-US" sz="2400" dirty="0"/>
          </a:p>
          <a:p>
            <a:r>
              <a:rPr lang="en-US" sz="2400" dirty="0"/>
              <a:t>As time went on, the domain names started veering towards being more descriptive for the website’s </a:t>
            </a:r>
            <a:r>
              <a:rPr lang="en-US" sz="2400" dirty="0">
                <a:solidFill>
                  <a:srgbClr val="00B0F0"/>
                </a:solidFill>
              </a:rPr>
              <a:t>VALUE OFFERING</a:t>
            </a:r>
            <a:r>
              <a:rPr lang="en-US" sz="2400" dirty="0"/>
              <a:t>, or what’s UNIQUE to that brand.</a:t>
            </a:r>
          </a:p>
          <a:p>
            <a:endParaRPr lang="en-US" sz="2400" dirty="0"/>
          </a:p>
          <a:p>
            <a:r>
              <a:rPr lang="en-US" sz="2400" dirty="0" err="1">
                <a:solidFill>
                  <a:srgbClr val="00B0F0"/>
                </a:solidFill>
              </a:rPr>
              <a:t>Slashfilm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= /, which means something online about film</a:t>
            </a:r>
          </a:p>
          <a:p>
            <a:r>
              <a:rPr lang="en-US" sz="2400" dirty="0">
                <a:solidFill>
                  <a:srgbClr val="00B0F0"/>
                </a:solidFill>
              </a:rPr>
              <a:t>Coming Soon.net </a:t>
            </a:r>
            <a:r>
              <a:rPr lang="en-US" sz="2400" dirty="0"/>
              <a:t>= straightforward &amp; they couldn’t buy the .COM</a:t>
            </a:r>
          </a:p>
          <a:p>
            <a:r>
              <a:rPr lang="en-US" sz="2400" dirty="0">
                <a:solidFill>
                  <a:srgbClr val="00B0F0"/>
                </a:solidFill>
              </a:rPr>
              <a:t>IMDB</a:t>
            </a:r>
            <a:r>
              <a:rPr lang="en-US" sz="2400" dirty="0"/>
              <a:t> = Internet Movie Database acronym</a:t>
            </a:r>
          </a:p>
          <a:p>
            <a:r>
              <a:rPr lang="en-US" sz="2400" dirty="0" err="1">
                <a:solidFill>
                  <a:srgbClr val="00B0F0"/>
                </a:solidFill>
              </a:rPr>
              <a:t>Screenrant</a:t>
            </a:r>
            <a:r>
              <a:rPr lang="en-US" sz="2400" dirty="0"/>
              <a:t> = we discuss/debate movies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697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61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internet culture has matured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6670" y="6248400"/>
            <a:ext cx="10869769" cy="377825"/>
          </a:xfrm>
        </p:spPr>
        <p:txBody>
          <a:bodyPr/>
          <a:lstStyle/>
          <a:p>
            <a:r>
              <a:rPr lang="en-CA" dirty="0" err="1"/>
              <a:t>VanArts</a:t>
            </a:r>
            <a:r>
              <a:rPr lang="en-CA" dirty="0"/>
              <a:t> Instructor:  Patrick Sauriol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85272" y="6248399"/>
            <a:ext cx="551167" cy="377825"/>
          </a:xfrm>
        </p:spPr>
        <p:txBody>
          <a:bodyPr/>
          <a:lstStyle/>
          <a:p>
            <a:fld id="{86A7F044-98F1-44B8-B5DA-C40BCE753D7F}" type="slidenum">
              <a:rPr lang="en-CA" smtClean="0"/>
              <a:t>9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14778" y="1725769"/>
            <a:ext cx="222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9632" y="1758619"/>
            <a:ext cx="109572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 recommendation is that your DOMAIN NAME needs to have </a:t>
            </a:r>
            <a:r>
              <a:rPr lang="en-US" sz="2400" dirty="0">
                <a:solidFill>
                  <a:srgbClr val="00B0F0"/>
                </a:solidFill>
              </a:rPr>
              <a:t>some ingredient of what your business offers</a:t>
            </a:r>
            <a:r>
              <a:rPr lang="en-US" sz="2400" dirty="0"/>
              <a:t>, even if it’s a weird/bespoke name that you’re choosing.</a:t>
            </a:r>
          </a:p>
          <a:p>
            <a:endParaRPr lang="en-US" sz="2400" dirty="0"/>
          </a:p>
          <a:p>
            <a:pPr algn="ctr"/>
            <a:r>
              <a:rPr lang="en-US" sz="2400" b="1" dirty="0">
                <a:solidFill>
                  <a:srgbClr val="00B0F0"/>
                </a:solidFill>
              </a:rPr>
              <a:t>2-3 INGREDIENTS SEEM TO WORK BEST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60" y="5398050"/>
            <a:ext cx="3822533" cy="1083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231" y="3999355"/>
            <a:ext cx="2047875" cy="1152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417" y="3999355"/>
            <a:ext cx="4023306" cy="10495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778" y="3978033"/>
            <a:ext cx="3726773" cy="11355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1726" y="5301808"/>
            <a:ext cx="2445076" cy="13244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66417" y="5301808"/>
            <a:ext cx="4182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 loads of startups/</a:t>
            </a:r>
            <a:r>
              <a:rPr lang="en-US" dirty="0" err="1"/>
              <a:t>eComms</a:t>
            </a:r>
            <a:r>
              <a:rPr lang="en-US" dirty="0"/>
              <a:t> from the 2010s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8722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1756</Words>
  <Application>Microsoft Office PowerPoint</Application>
  <PresentationFormat>Widescreen</PresentationFormat>
  <Paragraphs>247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Celestial</vt:lpstr>
      <vt:lpstr>Internet business concepts  Week #6: online business issues </vt:lpstr>
      <vt:lpstr>So you want to start an online business, eh?</vt:lpstr>
      <vt:lpstr>Fact: it’s still easy to make a business online</vt:lpstr>
      <vt:lpstr>Well, alright! I like money, let’s do this!</vt:lpstr>
      <vt:lpstr>    let’s back up &amp; talk about basics:     the domain</vt:lpstr>
      <vt:lpstr>EXAMPLE: THE EARLY DAYS OF MOVIE WEBSITES</vt:lpstr>
      <vt:lpstr>Today’s top movie websites</vt:lpstr>
      <vt:lpstr>What’s the difference between then &amp; now?</vt:lpstr>
      <vt:lpstr>internet culture has matured</vt:lpstr>
      <vt:lpstr>By this token, did hootsuite work?</vt:lpstr>
      <vt:lpstr>This is why it’s not all about the domain</vt:lpstr>
      <vt:lpstr>    let’s back up again &amp; talk about basics:     the server you choose</vt:lpstr>
      <vt:lpstr> Good online business industries</vt:lpstr>
      <vt:lpstr>Passion-based industries</vt:lpstr>
      <vt:lpstr>KNOWLEDGE-based industries</vt:lpstr>
      <vt:lpstr>CUNNING-based industries</vt:lpstr>
      <vt:lpstr>Great, so now everyone wants to be the last of the 3 categories</vt:lpstr>
      <vt:lpstr>  7 Examples of online businesses…from 2008</vt:lpstr>
      <vt:lpstr>  7 Examples of online businesses…from 2015</vt:lpstr>
      <vt:lpstr>  7 more Examples of online businesses…   from october 2018</vt:lpstr>
      <vt:lpstr>   Practical categories</vt:lpstr>
      <vt:lpstr>  Homework assignment!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 &amp; Internet Marketing  Week #2: Planning Your Business</dc:title>
  <dc:creator>Adam And Caity And Patrick Sauriol</dc:creator>
  <cp:lastModifiedBy>Adam And Caity And Patrick Sauriol</cp:lastModifiedBy>
  <cp:revision>240</cp:revision>
  <dcterms:created xsi:type="dcterms:W3CDTF">2015-06-08T02:13:05Z</dcterms:created>
  <dcterms:modified xsi:type="dcterms:W3CDTF">2018-10-22T20:19:44Z</dcterms:modified>
</cp:coreProperties>
</file>