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3"/>
  </p:notesMasterIdLst>
  <p:handoutMasterIdLst>
    <p:handoutMasterId r:id="rId34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DDA420-98BB-4BB4-BCFD-B4A379696BC3}" v="508" dt="2022-09-23T00:49:18.5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 autoAdjust="0"/>
  </p:normalViewPr>
  <p:slideViewPr>
    <p:cSldViewPr snapToGrid="0">
      <p:cViewPr>
        <p:scale>
          <a:sx n="100" d="100"/>
          <a:sy n="100" d="100"/>
        </p:scale>
        <p:origin x="-72" y="-40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E18FA9B-3E06-41AF-BDF7-6710797097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F9B942-99CF-4AC4-9F77-E625D2C71C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7E2813-601B-4697-B14D-165027600992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AD4C1D-64AA-4DA1-8A75-FCF5ECA450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886DA9-2A38-4F39-B33B-4F7B5E4444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5EF03-110B-4710-A708-FEF192761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214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F8F91-4F38-4A01-947F-C76C21BA8A7A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CCA95-4F40-4CDD-BF1E-B8C9EB86E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9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80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9/22/2022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87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9/22/2022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1784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9/22/2022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6423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9/22/2022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02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9/22/2022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646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9/22/2022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05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9/22/2022</a:t>
            </a:fld>
            <a:endParaRPr lang="en-U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2361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9/22/2022</a:t>
            </a:fld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66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9/22/2022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2467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9/22/2022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5036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9/22/2022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4670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B7810A5-1A13-4087-8DFA-155E6E5B5D73}" type="datetimeFigureOut">
              <a:rPr lang="tr-TR" smtClean="0"/>
              <a:t>22.09.2022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1758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9501" y="3428998"/>
            <a:ext cx="9621142" cy="2268559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ea typeface="+mj-lt"/>
                <a:cs typeface="+mj-lt"/>
              </a:rPr>
              <a:t>IBM Data Science Capstone Project</a:t>
            </a:r>
            <a:endParaRPr lang="en-US" dirty="0">
              <a:cs typeface="Arial" panose="020B060402020202020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542EAC-8BF3-4BFD-9891-145BC49409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0" rIns="91440" bIns="45720" rtlCol="0" anchor="ctr">
            <a:normAutofit/>
          </a:bodyPr>
          <a:lstStyle/>
          <a:p>
            <a:pPr algn="ctr"/>
            <a:r>
              <a:rPr lang="en-US" sz="2400" dirty="0">
                <a:ea typeface="+mn-lt"/>
                <a:cs typeface="+mn-lt"/>
              </a:rPr>
              <a:t>Space X Falcon 9 Landing Analysis</a:t>
            </a:r>
            <a:endParaRPr lang="en-US" sz="2400"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553726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FF9E2-9EF5-52EA-0D8C-22D3BFCBA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>
                <a:ea typeface="+mj-lt"/>
                <a:cs typeface="+mj-lt"/>
              </a:rPr>
              <a:t>Geospatial analysis – folium</a:t>
            </a:r>
            <a:endParaRPr lang="en-US" dirty="0">
              <a:ea typeface="+mj-lt"/>
              <a:cs typeface="+mj-lt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CDEAD847-EC8F-8E21-366E-5E1B41937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248" y="2090858"/>
            <a:ext cx="8399583" cy="365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182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140CA-DD1B-9BCE-5D77-90BE4AA5D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>
                <a:ea typeface="+mj-lt"/>
                <a:cs typeface="+mj-lt"/>
              </a:rPr>
              <a:t>Interactive dashboard – </a:t>
            </a:r>
            <a:r>
              <a:rPr lang="en-GB" dirty="0" err="1">
                <a:ea typeface="+mj-lt"/>
                <a:cs typeface="+mj-lt"/>
              </a:rPr>
              <a:t>plotly</a:t>
            </a:r>
            <a:r>
              <a:rPr lang="en-GB" dirty="0">
                <a:ea typeface="+mj-lt"/>
                <a:cs typeface="+mj-lt"/>
              </a:rPr>
              <a:t> dash</a:t>
            </a:r>
            <a:endParaRPr lang="en-US" dirty="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B4EA817E-C87F-8EFB-8B2F-10A3362E0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324" y="1944319"/>
            <a:ext cx="7070968" cy="418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671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ADD17-A610-59C6-C832-98AE20348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>
                <a:ea typeface="+mj-lt"/>
                <a:cs typeface="+mj-lt"/>
              </a:rPr>
              <a:t>Predictive Analysis - Classification</a:t>
            </a:r>
            <a:endParaRPr lang="en-US" dirty="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09676375-B891-DD45-AC4B-73350D75E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787" y="2471012"/>
            <a:ext cx="9435121" cy="357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49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37591-8BFE-5C6B-5E83-F72D2DD75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>
                <a:ea typeface="+mj-lt"/>
                <a:cs typeface="+mj-lt"/>
              </a:rPr>
              <a:t>results</a:t>
            </a:r>
            <a:endParaRPr lang="en-US" dirty="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094023D2-7957-BF76-A3A9-37A9E3577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323" y="1878101"/>
            <a:ext cx="2743200" cy="542260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22E3E371-CB0D-0E05-0622-3BCF6636F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323" y="2942947"/>
            <a:ext cx="2743200" cy="542260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33B1AD22-B421-25B5-B97C-97BCF3938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1323" y="4105486"/>
            <a:ext cx="2743200" cy="54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616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8083-F067-EB6A-39CB-43746DCF2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>
                <a:ea typeface="+mj-lt"/>
                <a:cs typeface="+mj-lt"/>
              </a:rPr>
              <a:t>Launch Site VS. FLIGHT NUMBER</a:t>
            </a:r>
            <a:endParaRPr lang="en-US" dirty="0">
              <a:ea typeface="+mj-lt"/>
              <a:cs typeface="+mj-lt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26411C25-9AD8-C807-D805-8D0150AD3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324" y="1911922"/>
            <a:ext cx="5136661" cy="4480002"/>
          </a:xfrm>
          <a:prstGeom prst="rect">
            <a:avLst/>
          </a:prstGeom>
        </p:spPr>
      </p:pic>
      <p:pic>
        <p:nvPicPr>
          <p:cNvPr id="5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A209CE13-CB02-3327-BC99-D68F5EB01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247" y="1968046"/>
            <a:ext cx="3798276" cy="345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573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B31CF-4A71-C59F-527D-BCAFE3071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>
                <a:ea typeface="+mj-lt"/>
                <a:cs typeface="+mj-lt"/>
              </a:rPr>
              <a:t>LAUNCH SITE vs. PAYLOAD MASS</a:t>
            </a:r>
            <a:endParaRPr lang="en-US" dirty="0">
              <a:ea typeface="+mj-lt"/>
              <a:cs typeface="+mj-lt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03B557EE-9BB2-A8D7-DC46-737C4650A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584465"/>
            <a:ext cx="5087815" cy="5808991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EA0E3C40-217E-57A4-01AC-787738109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169" y="1985398"/>
            <a:ext cx="4032738" cy="360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604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FCD7C-4421-06B7-8140-08F4D18A3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>
                <a:ea typeface="+mj-lt"/>
                <a:cs typeface="+mj-lt"/>
              </a:rPr>
              <a:t>Success Rate vs. Orbit Type</a:t>
            </a:r>
            <a:endParaRPr lang="en-US" dirty="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8E5A32DA-B183-EFCB-524D-5169822A4C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3051" y="1846962"/>
            <a:ext cx="5746175" cy="3997828"/>
          </a:xfrm>
        </p:spPr>
      </p:pic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AB44B525-8405-6953-39BD-644F72D85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092" y="2491502"/>
            <a:ext cx="3700584" cy="355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575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C733B-15F4-5B30-4FAA-BBC71DABE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>
                <a:ea typeface="+mj-lt"/>
                <a:cs typeface="+mj-lt"/>
              </a:rPr>
              <a:t>Orbit Type vs. flight number</a:t>
            </a:r>
            <a:endParaRPr lang="en-US" dirty="0">
              <a:cs typeface="Arial" panose="020B0604020202020204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D93DC8EA-7F41-1E1D-4F44-5F641FE2AE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3038" y="1886039"/>
            <a:ext cx="4928279" cy="3206521"/>
          </a:xfrm>
        </p:spPr>
      </p:pic>
      <p:pic>
        <p:nvPicPr>
          <p:cNvPr id="5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EE72A21D-2E9B-C889-8D4A-C77EFC901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632" y="2259457"/>
            <a:ext cx="4267199" cy="282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485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DA303-A229-15E2-3A92-4277A6B6B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>
                <a:ea typeface="+mj-lt"/>
                <a:cs typeface="+mj-lt"/>
              </a:rPr>
              <a:t>ORBIT TYPE VS. PAYLOAD MASS</a:t>
            </a:r>
            <a:endParaRPr lang="en-US" dirty="0">
              <a:ea typeface="+mj-lt"/>
              <a:cs typeface="+mj-lt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38730E8A-A8A3-03BA-A425-E629DD363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247" y="2022231"/>
            <a:ext cx="4081584" cy="4190999"/>
          </a:xfrm>
          <a:prstGeom prst="rect">
            <a:avLst/>
          </a:prstGeom>
        </p:spPr>
      </p:pic>
      <p:pic>
        <p:nvPicPr>
          <p:cNvPr id="5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9B0478B8-6455-2788-0FF0-CD347B6F2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938" y="2432025"/>
            <a:ext cx="4413738" cy="286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430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9CAD1-D99C-0CE3-0B83-55D22DDD0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>
                <a:ea typeface="+mj-lt"/>
                <a:cs typeface="+mj-lt"/>
              </a:rPr>
              <a:t>Launch Success Yearly Trend</a:t>
            </a:r>
            <a:endParaRPr lang="en-US" dirty="0">
              <a:ea typeface="+mj-lt"/>
              <a:cs typeface="+mj-lt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03DBC755-F50F-E935-190D-8CF16152B1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8714" y="1993501"/>
            <a:ext cx="6324694" cy="3997828"/>
          </a:xfrm>
        </p:spPr>
      </p:pic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B918634B-C647-B9E5-4B7C-7BD2291E2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3478" y="3426567"/>
            <a:ext cx="4638430" cy="317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845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B1BB0-C73F-BAF0-37E8-A89C7C9C8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>
                <a:ea typeface="+mj-lt"/>
                <a:cs typeface="+mj-lt"/>
              </a:rPr>
              <a:t>OUTLINE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56244-7B90-922A-13CC-DD9A79B9C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>
                <a:cs typeface="Arial" panose="020B0604020202020204"/>
              </a:rPr>
              <a:t>Executive Summary</a:t>
            </a:r>
          </a:p>
          <a:p>
            <a:pPr marL="0" indent="0">
              <a:buNone/>
            </a:pPr>
            <a:r>
              <a:rPr lang="en-GB" dirty="0">
                <a:cs typeface="Arial" panose="020B0604020202020204"/>
              </a:rPr>
              <a:t>Introduction</a:t>
            </a:r>
          </a:p>
          <a:p>
            <a:pPr marL="0" indent="0">
              <a:buNone/>
            </a:pPr>
            <a:r>
              <a:rPr lang="en-GB" dirty="0">
                <a:cs typeface="Arial" panose="020B0604020202020204"/>
              </a:rPr>
              <a:t>Methodology</a:t>
            </a:r>
          </a:p>
          <a:p>
            <a:pPr marL="0" indent="0">
              <a:buNone/>
            </a:pPr>
            <a:r>
              <a:rPr lang="en-GB" dirty="0">
                <a:cs typeface="Arial" panose="020B0604020202020204"/>
              </a:rPr>
              <a:t>Result</a:t>
            </a:r>
          </a:p>
          <a:p>
            <a:pPr marL="0" indent="0">
              <a:buNone/>
            </a:pPr>
            <a:r>
              <a:rPr lang="en-GB" dirty="0">
                <a:cs typeface="Arial" panose="020B0604020202020204"/>
              </a:rPr>
              <a:t>Conclusion</a:t>
            </a:r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Appendix</a:t>
            </a:r>
            <a:endParaRPr lang="en-GB" dirty="0"/>
          </a:p>
          <a:p>
            <a:pPr marL="0" indent="0">
              <a:buNone/>
            </a:pPr>
            <a:endParaRPr lang="en-GB" dirty="0"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6467018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004F1-3231-D04A-7944-AC1443F72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4170" indent="-344170"/>
            <a:r>
              <a:rPr lang="en-GB" sz="4800" dirty="0">
                <a:ea typeface="+mn-lt"/>
                <a:cs typeface="+mn-lt"/>
              </a:rPr>
              <a:t>LAUNCH SITES PROXIMITY ANALYSIS – FOLIUM INTERACTIVE MAP</a:t>
            </a:r>
            <a:endParaRPr lang="en-GB" sz="4800" dirty="0"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999676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CFDA2-CCE4-8212-09C2-175A28B91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>
                <a:ea typeface="+mj-lt"/>
                <a:cs typeface="+mj-lt"/>
              </a:rPr>
              <a:t>ALL LAUNCH SITES ON A MAP</a:t>
            </a:r>
            <a:endParaRPr lang="en-US" dirty="0"/>
          </a:p>
        </p:txBody>
      </p:sp>
      <p:pic>
        <p:nvPicPr>
          <p:cNvPr id="4" name="Picture 4" descr="Map&#10;&#10;Description automatically generated">
            <a:extLst>
              <a:ext uri="{FF2B5EF4-FFF2-40B4-BE49-F238E27FC236}">
                <a16:creationId xmlns:a16="http://schemas.microsoft.com/office/drawing/2014/main" id="{71FDED64-DE75-6082-8D0F-A5C6B89A49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8060" y="1530568"/>
            <a:ext cx="4636233" cy="2569308"/>
          </a:xfrm>
        </p:spPr>
      </p:pic>
      <p:pic>
        <p:nvPicPr>
          <p:cNvPr id="5" name="Picture 5" descr="Map&#10;&#10;Description automatically generated">
            <a:extLst>
              <a:ext uri="{FF2B5EF4-FFF2-40B4-BE49-F238E27FC236}">
                <a16:creationId xmlns:a16="http://schemas.microsoft.com/office/drawing/2014/main" id="{E14FC37F-276C-B06E-D01D-B4DCEF199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323" y="1609969"/>
            <a:ext cx="4482123" cy="2661138"/>
          </a:xfrm>
          <a:prstGeom prst="rect">
            <a:avLst/>
          </a:prstGeom>
        </p:spPr>
      </p:pic>
      <p:pic>
        <p:nvPicPr>
          <p:cNvPr id="6" name="Picture 6" descr="Map&#10;&#10;Description automatically generated">
            <a:extLst>
              <a:ext uri="{FF2B5EF4-FFF2-40B4-BE49-F238E27FC236}">
                <a16:creationId xmlns:a16="http://schemas.microsoft.com/office/drawing/2014/main" id="{F66767A2-7411-DBBC-9245-7C7326E9D9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9019" y="4385652"/>
            <a:ext cx="1876425" cy="2228850"/>
          </a:xfrm>
          <a:prstGeom prst="rect">
            <a:avLst/>
          </a:prstGeom>
        </p:spPr>
      </p:pic>
      <p:pic>
        <p:nvPicPr>
          <p:cNvPr id="7" name="Picture 7" descr="A picture containing text, stationary, envelope, picture frame&#10;&#10;Description automatically generated">
            <a:extLst>
              <a:ext uri="{FF2B5EF4-FFF2-40B4-BE49-F238E27FC236}">
                <a16:creationId xmlns:a16="http://schemas.microsoft.com/office/drawing/2014/main" id="{60A3F6FA-5EBD-7D06-542C-D351BEAFAF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4862" y="4463558"/>
            <a:ext cx="2743200" cy="207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6162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EE008-C6FE-2D61-750E-E42163994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en-GB" sz="6000" dirty="0">
                <a:ea typeface="+mn-lt"/>
                <a:cs typeface="+mn-lt"/>
              </a:rPr>
              <a:t>interactive dashboard  - </a:t>
            </a:r>
            <a:r>
              <a:rPr lang="en-GB" sz="6000" dirty="0" err="1">
                <a:ea typeface="+mn-lt"/>
                <a:cs typeface="+mn-lt"/>
              </a:rPr>
              <a:t>Plotly</a:t>
            </a:r>
            <a:r>
              <a:rPr lang="en-GB" sz="6000" dirty="0">
                <a:ea typeface="+mn-lt"/>
                <a:cs typeface="+mn-lt"/>
              </a:rPr>
              <a:t> Dash</a:t>
            </a:r>
            <a:endParaRPr lang="en-GB" sz="6000" dirty="0"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379988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594B9-F858-3DA3-3912-56E4A2017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launch success count for all sites</a:t>
            </a:r>
            <a:endParaRPr lang="en-US" dirty="0"/>
          </a:p>
        </p:txBody>
      </p:sp>
      <p:pic>
        <p:nvPicPr>
          <p:cNvPr id="4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C3929E8F-E060-D3BB-3C70-EBB0F5C3E7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6606" y="1798116"/>
            <a:ext cx="6902372" cy="3997828"/>
          </a:xfr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1A938697-BA14-B639-60A9-1F3A7FFD5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631" y="1853559"/>
            <a:ext cx="2743200" cy="397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2547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FAAD6-3B3F-81A7-FA74-44F8C5587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4170" indent="-344170"/>
            <a:r>
              <a:rPr lang="en-GB" sz="4400" dirty="0">
                <a:ea typeface="+mn-lt"/>
                <a:cs typeface="+mn-lt"/>
              </a:rPr>
              <a:t>PREDICTIVE ANALYSIS - CLASSIFICATION</a:t>
            </a:r>
            <a:endParaRPr lang="en-GB" sz="4400" dirty="0"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119418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9FA13-856B-DF10-CB05-F43E5C4FE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CLASSIFICATION ACCURACY</a:t>
            </a:r>
            <a:endParaRPr lang="en-US" dirty="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6E3D8198-9F5A-8A9F-B544-D7E1A0A57A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2870" y="1612501"/>
            <a:ext cx="5063535" cy="4466751"/>
          </a:xfrm>
        </p:spPr>
      </p:pic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BEDA236-42AF-FCE2-4BB3-A8916AABC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4354902"/>
            <a:ext cx="3915507" cy="1372041"/>
          </a:xfrm>
          <a:prstGeom prst="rect">
            <a:avLst/>
          </a:prstGeom>
        </p:spPr>
      </p:pic>
      <p:pic>
        <p:nvPicPr>
          <p:cNvPr id="6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C0E04B1F-185A-1F9E-422B-7A0C82D844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3401" y="1836839"/>
            <a:ext cx="3583353" cy="1963166"/>
          </a:xfrm>
          <a:prstGeom prst="rect">
            <a:avLst/>
          </a:prstGeom>
        </p:spPr>
      </p:pic>
      <p:pic>
        <p:nvPicPr>
          <p:cNvPr id="7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2BC1F34C-1C3A-C979-0441-2204F96A75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0324" y="4357301"/>
            <a:ext cx="3671276" cy="201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9743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0D12E-E06D-5F2D-24D1-184920B97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>
                <a:ea typeface="+mj-lt"/>
                <a:cs typeface="+mj-lt"/>
              </a:rPr>
              <a:t>Confusion Matrix</a:t>
            </a:r>
            <a:endParaRPr lang="en-US" dirty="0">
              <a:cs typeface="Arial" panose="020B0604020202020204"/>
            </a:endParaRPr>
          </a:p>
        </p:txBody>
      </p:sp>
      <p:pic>
        <p:nvPicPr>
          <p:cNvPr id="4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C157FC86-1565-C21E-3CC6-6E0CE93896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2427" y="2052116"/>
            <a:ext cx="5215654" cy="3997828"/>
          </a:xfr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CF09DD03-35A2-07FC-BACE-E378F6FED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939" y="2290435"/>
            <a:ext cx="3739661" cy="350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4788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10A44-9CD9-E79E-8720-075B6E5BD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4170" indent="-344170"/>
            <a:r>
              <a:rPr lang="en-GB" sz="4400" dirty="0">
                <a:ea typeface="+mn-lt"/>
                <a:cs typeface="+mn-lt"/>
              </a:rPr>
              <a:t>CONCLUSIONS</a:t>
            </a:r>
            <a:endParaRPr lang="en-GB" sz="4000" dirty="0"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4220219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FECF2-6B53-001B-1633-346B4E9A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>
                <a:ea typeface="+mj-lt"/>
                <a:cs typeface="+mj-lt"/>
              </a:rPr>
              <a:t>CONCLUSIONS</a:t>
            </a:r>
            <a:endParaRPr lang="en-US" dirty="0">
              <a:cs typeface="Arial" panose="020B0604020202020204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BAE57154-47DA-538E-2CD5-070B73109F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9560" y="1641808"/>
            <a:ext cx="6511847" cy="4466751"/>
          </a:xfrm>
        </p:spPr>
      </p:pic>
      <p:pic>
        <p:nvPicPr>
          <p:cNvPr id="5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CAC6B15A-E220-6F4E-D806-3A9AADBDD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1846" y="1254369"/>
            <a:ext cx="1524000" cy="1066800"/>
          </a:xfrm>
          <a:prstGeom prst="rect">
            <a:avLst/>
          </a:prstGeom>
        </p:spPr>
      </p:pic>
      <p:pic>
        <p:nvPicPr>
          <p:cNvPr id="6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01683FE-B26B-1846-0E8E-FB2F0971C0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5246" y="2773663"/>
            <a:ext cx="2743200" cy="841749"/>
          </a:xfrm>
          <a:prstGeom prst="rect">
            <a:avLst/>
          </a:prstGeom>
        </p:spPr>
      </p:pic>
      <p:pic>
        <p:nvPicPr>
          <p:cNvPr id="7" name="Picture 7" descr="A picture containing text, screenshot, computer, indoor&#10;&#10;Description automatically generated">
            <a:extLst>
              <a:ext uri="{FF2B5EF4-FFF2-40B4-BE49-F238E27FC236}">
                <a16:creationId xmlns:a16="http://schemas.microsoft.com/office/drawing/2014/main" id="{8A6ADF2E-DEE7-CF23-CD53-0965EB0EBF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5513" y="3955195"/>
            <a:ext cx="1924050" cy="1038225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FAF4C867-20D4-AF3D-F198-3F3FF28D39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3400" y="5747268"/>
            <a:ext cx="2743200" cy="83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278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1C889-1D58-86A9-CDBD-9F39DD4BB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962" y="641979"/>
            <a:ext cx="7958331" cy="1077229"/>
          </a:xfrm>
        </p:spPr>
        <p:txBody>
          <a:bodyPr>
            <a:normAutofit/>
          </a:bodyPr>
          <a:lstStyle/>
          <a:p>
            <a:pPr algn="l"/>
            <a:endParaRPr lang="en-GB" dirty="0">
              <a:cs typeface="Arial" panose="020B0604020202020204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E668B64C-E8A8-F3A9-F129-A8C70B56D6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5014" y="1925116"/>
            <a:ext cx="5350939" cy="3997828"/>
          </a:xfrm>
        </p:spPr>
      </p:pic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8F9369DB-2712-0F53-5C52-FD7D77EB7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1409" y="1998663"/>
            <a:ext cx="2428875" cy="1590675"/>
          </a:xfrm>
          <a:prstGeom prst="rect">
            <a:avLst/>
          </a:prstGeom>
        </p:spPr>
      </p:pic>
      <p:pic>
        <p:nvPicPr>
          <p:cNvPr id="6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9BA6D311-3400-D57D-ABDD-947D7C961C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2165" y="1998663"/>
            <a:ext cx="2628900" cy="1590675"/>
          </a:xfrm>
          <a:prstGeom prst="rect">
            <a:avLst/>
          </a:prstGeom>
        </p:spPr>
      </p:pic>
      <p:pic>
        <p:nvPicPr>
          <p:cNvPr id="7" name="Picture 7" descr="Graphical user interface, chart, pie chart&#10;&#10;Description automatically generated">
            <a:extLst>
              <a:ext uri="{FF2B5EF4-FFF2-40B4-BE49-F238E27FC236}">
                <a16:creationId xmlns:a16="http://schemas.microsoft.com/office/drawing/2014/main" id="{DF613B3B-9661-F33B-B3F4-A5F3D22161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5095" y="3918073"/>
            <a:ext cx="2419350" cy="2714625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27DBBA0E-BD70-9931-8505-EFD9DCC790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6818" y="4284785"/>
            <a:ext cx="257175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222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48A6A-0F58-F057-493E-EB2F6F77F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>
                <a:cs typeface="Arial" panose="020B0604020202020204"/>
              </a:rPr>
              <a:t>Introduction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386EAD14-3259-354F-A071-D64C06405B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0764" y="1827424"/>
            <a:ext cx="4997285" cy="3997828"/>
          </a:xfrm>
        </p:spPr>
      </p:pic>
    </p:spTree>
    <p:extLst>
      <p:ext uri="{BB962C8B-B14F-4D97-AF65-F5344CB8AC3E}">
        <p14:creationId xmlns:p14="http://schemas.microsoft.com/office/powerpoint/2010/main" val="429511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3730E-E070-E8F0-398A-34C7EB18C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>
                <a:cs typeface="Arial" panose="020B0604020202020204"/>
              </a:rPr>
              <a:t>Methodology summary 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8CC7FF23-B631-4577-33DD-1A4B92DC12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6676" y="2358025"/>
            <a:ext cx="8773463" cy="3386009"/>
          </a:xfrm>
        </p:spPr>
      </p:pic>
    </p:spTree>
    <p:extLst>
      <p:ext uri="{BB962C8B-B14F-4D97-AF65-F5344CB8AC3E}">
        <p14:creationId xmlns:p14="http://schemas.microsoft.com/office/powerpoint/2010/main" val="784237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58FF-4580-6FF3-CC8F-EF702690B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sz="3200" dirty="0">
                <a:ea typeface="+mj-lt"/>
                <a:cs typeface="+mj-lt"/>
              </a:rPr>
              <a:t>DATA COLLECTION – space x REST </a:t>
            </a:r>
            <a:r>
              <a:rPr lang="en-GB" sz="3200" dirty="0" err="1">
                <a:ea typeface="+mj-lt"/>
                <a:cs typeface="+mj-lt"/>
              </a:rPr>
              <a:t>api</a:t>
            </a:r>
            <a:endParaRPr lang="en-US" sz="3200" dirty="0" err="1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BEFD34C-C33B-54BE-AA99-0D4AE611D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323" y="1535637"/>
            <a:ext cx="7618045" cy="514034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64C2727D-B183-8B03-DA82-EABEA47E1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939" y="2361511"/>
            <a:ext cx="4882660" cy="3991133"/>
          </a:xfrm>
          <a:prstGeom prst="rect">
            <a:avLst/>
          </a:prstGeom>
        </p:spPr>
      </p:pic>
      <p:pic>
        <p:nvPicPr>
          <p:cNvPr id="6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3476F388-C7F9-1F6B-9258-1B4A9D5D34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8478" y="1880536"/>
            <a:ext cx="3182815" cy="986775"/>
          </a:xfrm>
          <a:prstGeom prst="rect">
            <a:avLst/>
          </a:prstGeom>
        </p:spPr>
      </p:pic>
      <p:pic>
        <p:nvPicPr>
          <p:cNvPr id="7" name="Picture 7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0E967CC4-FCBB-AECE-343D-015DB793BA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9708" y="3266249"/>
            <a:ext cx="3915507" cy="300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356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39E5F-D19D-2163-8B8A-4FFF3BFF7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>
                <a:cs typeface="Arial" panose="020B0604020202020204"/>
              </a:rPr>
              <a:t>Data Manipulation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904C429E-EE1E-B195-52D2-DA8E48DF67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7388" y="2003270"/>
            <a:ext cx="7625422" cy="3997828"/>
          </a:xfrm>
        </p:spPr>
      </p:pic>
      <p:pic>
        <p:nvPicPr>
          <p:cNvPr id="5" name="Picture 5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4529E304-AC71-AC52-B58A-85321CE3D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4727" y="3125300"/>
            <a:ext cx="255270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961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0E1A9-69B0-C740-6CD1-B35DA0BD4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>
                <a:ea typeface="+mj-lt"/>
                <a:cs typeface="+mj-lt"/>
              </a:rPr>
              <a:t>DATA MANIPULATION/WRANGLING – PANDAS</a:t>
            </a:r>
            <a:endParaRPr lang="en-US" dirty="0">
              <a:cs typeface="Arial" panose="020B0604020202020204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9F57D230-2114-6D5E-31A4-153D7670A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246" y="2326050"/>
            <a:ext cx="5859584" cy="3925284"/>
          </a:xfrm>
          <a:prstGeom prst="rect">
            <a:avLst/>
          </a:prstGeom>
        </p:spPr>
      </p:pic>
      <p:pic>
        <p:nvPicPr>
          <p:cNvPr id="5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DE8C112-78AD-375F-CB7E-13519D4E7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3092" y="1972803"/>
            <a:ext cx="2743200" cy="567779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F7B0B0D7-485C-5DFD-E80B-B130B4AE14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5821" y="3014785"/>
            <a:ext cx="2686050" cy="1981200"/>
          </a:xfrm>
          <a:prstGeom prst="rect">
            <a:avLst/>
          </a:prstGeom>
        </p:spPr>
      </p:pic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4ACE68AB-B539-17E4-7833-4AC9AD46F4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4015" y="5673135"/>
            <a:ext cx="2743200" cy="47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388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38425-8631-6466-2308-A99AF4CD8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>
                <a:ea typeface="+mj-lt"/>
                <a:cs typeface="+mj-lt"/>
              </a:rPr>
              <a:t>Exploratory data analysis (</a:t>
            </a:r>
            <a:r>
              <a:rPr lang="en-GB" dirty="0" err="1">
                <a:ea typeface="+mj-lt"/>
                <a:cs typeface="+mj-lt"/>
              </a:rPr>
              <a:t>eda</a:t>
            </a:r>
            <a:r>
              <a:rPr lang="en-GB" dirty="0">
                <a:ea typeface="+mj-lt"/>
                <a:cs typeface="+mj-lt"/>
              </a:rPr>
              <a:t>) – SQL</a:t>
            </a:r>
            <a:endParaRPr lang="en-GB" dirty="0">
              <a:cs typeface="Arial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234D290E-7669-AF7E-95E1-FC9E3530F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709858"/>
            <a:ext cx="6172200" cy="380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2088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9B0F2AC-8567-4D03-BFFC-653DB596C52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50455F8-10A0-4EEF-9BB1-9035E295B1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2F7BF6-CD39-4568-B8BD-EA8D252E10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0</TotalTime>
  <Words>1</Words>
  <Application>Microsoft Office PowerPoint</Application>
  <PresentationFormat>Widescreen</PresentationFormat>
  <Paragraphs>1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Madison</vt:lpstr>
      <vt:lpstr>IBM Data Science Capstone Project</vt:lpstr>
      <vt:lpstr>OUTLINE</vt:lpstr>
      <vt:lpstr>PowerPoint Presentation</vt:lpstr>
      <vt:lpstr>Introduction</vt:lpstr>
      <vt:lpstr>Methodology summary </vt:lpstr>
      <vt:lpstr>DATA COLLECTION – space x REST api</vt:lpstr>
      <vt:lpstr>Data Manipulation</vt:lpstr>
      <vt:lpstr>DATA MANIPULATION/WRANGLING – PANDAS</vt:lpstr>
      <vt:lpstr>Exploratory data analysis (eda) – SQL</vt:lpstr>
      <vt:lpstr>Geospatial analysis – folium</vt:lpstr>
      <vt:lpstr>Interactive dashboard – plotly dash</vt:lpstr>
      <vt:lpstr>Predictive Analysis - Classification</vt:lpstr>
      <vt:lpstr>results</vt:lpstr>
      <vt:lpstr>Launch Site VS. FLIGHT NUMBER</vt:lpstr>
      <vt:lpstr>LAUNCH SITE vs. PAYLOAD MASS</vt:lpstr>
      <vt:lpstr>Success Rate vs. Orbit Type</vt:lpstr>
      <vt:lpstr>Orbit Type vs. flight number</vt:lpstr>
      <vt:lpstr>ORBIT TYPE VS. PAYLOAD MASS</vt:lpstr>
      <vt:lpstr>Launch Success Yearly Trend</vt:lpstr>
      <vt:lpstr>PowerPoint Presentation</vt:lpstr>
      <vt:lpstr>ALL LAUNCH SITES ON A MAP</vt:lpstr>
      <vt:lpstr>PowerPoint Presentation</vt:lpstr>
      <vt:lpstr>launch success count for all sites</vt:lpstr>
      <vt:lpstr>PowerPoint Presentation</vt:lpstr>
      <vt:lpstr>CLASSIFICATION ACCURACY</vt:lpstr>
      <vt:lpstr>Confusion Matrix</vt:lpstr>
      <vt:lpstr>PowerPoint Presentation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236</cp:revision>
  <dcterms:created xsi:type="dcterms:W3CDTF">2022-09-23T00:04:25Z</dcterms:created>
  <dcterms:modified xsi:type="dcterms:W3CDTF">2022-09-23T00:50:27Z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