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3.jpeg" ContentType="image/jpeg"/>
  <Override PartName="/ppt/media/image12.jpeg" ContentType="image/jpeg"/>
  <Override PartName="/ppt/media/image11.jpeg" ContentType="image/jpeg"/>
  <Override PartName="/ppt/media/image4.jpeg" ContentType="image/jpeg"/>
  <Override PartName="/ppt/media/image10.jpeg" ContentType="image/jpeg"/>
  <Override PartName="/ppt/media/image3.jpeg" ContentType="image/jpeg"/>
  <Override PartName="/ppt/media/image2.jpeg" ContentType="image/jpeg"/>
  <Override PartName="/ppt/media/image1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5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jpeg"/><Relationship Id="rId3" Type="http://schemas.openxmlformats.org/officeDocument/2006/relationships/image" Target="../media/image10.jpeg"/><Relationship Id="rId4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latin typeface="Comic Sans MS"/>
              </a:rPr>
              <a:t>ADVANCED COMPUTER NETWORKS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504000" y="1326600"/>
            <a:ext cx="9071280" cy="415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3200" spc="-1" strike="noStrike">
                <a:latin typeface="Arial"/>
              </a:rPr>
              <a:t>Ahmed DIRIE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Admas University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Hargeisa, Somaliland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Comic Sans MS"/>
              </a:rPr>
              <a:t>What is a “Protocol”?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75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Comic Sans MS"/>
              </a:rPr>
              <a:t>Rules of operation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Comic Sans MS"/>
              </a:rPr>
              <a:t>May facilitate vendor interoperability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Comic Sans MS"/>
              </a:rPr>
              <a:t>Provides easier troubleshooting 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Comic Sans MS"/>
              </a:rPr>
              <a:t>Governed by different standards bodies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Comic Sans MS"/>
              </a:rPr>
              <a:t>IEEE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Comic Sans MS"/>
              </a:rPr>
              <a:t>IETF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Comic Sans MS"/>
              </a:rPr>
              <a:t>IANA 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Comic Sans MS"/>
              </a:rPr>
              <a:t>OSI Reference Model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77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Comic Sans MS"/>
              </a:rPr>
              <a:t>Comprised of seven layers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Comic Sans MS"/>
              </a:rPr>
              <a:t>The benefits of using a layered approach are: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Comic Sans MS"/>
              </a:rPr>
              <a:t>Provides easier troubleshooting 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Comic Sans MS"/>
              </a:rPr>
              <a:t>Standardizes the networking architecture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Comic Sans MS"/>
              </a:rPr>
              <a:t>Allows vendor interoperability 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Comic Sans MS"/>
              </a:rPr>
              <a:t>OSI Layers</a:t>
            </a:r>
            <a:endParaRPr b="0" lang="en-US" sz="4400" spc="-1" strike="noStrike">
              <a:latin typeface="Arial"/>
            </a:endParaRPr>
          </a:p>
        </p:txBody>
      </p:sp>
      <p:graphicFrame>
        <p:nvGraphicFramePr>
          <p:cNvPr id="379" name="Table 2"/>
          <p:cNvGraphicFramePr/>
          <p:nvPr/>
        </p:nvGraphicFramePr>
        <p:xfrm>
          <a:off x="4124880" y="1497960"/>
          <a:ext cx="1964520" cy="3530880"/>
        </p:xfrm>
        <a:graphic>
          <a:graphicData uri="http://schemas.openxmlformats.org/drawingml/2006/table">
            <a:tbl>
              <a:tblPr/>
              <a:tblGrid>
                <a:gridCol w="1964880"/>
              </a:tblGrid>
              <a:tr h="50436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Comic Sans MS"/>
                        </a:rPr>
                        <a:t>Application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0436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Comic Sans MS"/>
                        </a:rPr>
                        <a:t>Presentation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0436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Comic Sans MS"/>
                        </a:rPr>
                        <a:t>Session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0436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Comic Sans MS"/>
                        </a:rPr>
                        <a:t>Transport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0436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Comic Sans MS"/>
                        </a:rPr>
                        <a:t>Network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0436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Comic Sans MS"/>
                        </a:rPr>
                        <a:t>Data Link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0508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Comic Sans MS"/>
                        </a:rPr>
                        <a:t>Physical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Comic Sans MS"/>
              </a:rPr>
              <a:t>OSI Layers Cont’d ...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81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Comic Sans MS"/>
              </a:rPr>
              <a:t>Upper Layer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Comic Sans MS"/>
              </a:rPr>
              <a:t>Application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Comic Sans MS"/>
              </a:rPr>
              <a:t>Presentation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Comic Sans MS"/>
              </a:rPr>
              <a:t>Session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Comic Sans MS"/>
              </a:rPr>
              <a:t>Lower Layer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Comic Sans MS"/>
              </a:rPr>
              <a:t>Transport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Comic Sans MS"/>
              </a:rPr>
              <a:t>Network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Comic Sans MS"/>
              </a:rPr>
              <a:t>Data link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Comic Sans MS"/>
              </a:rPr>
              <a:t>Physical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Comic Sans MS"/>
              </a:rPr>
              <a:t>Application Layer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83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Comic Sans MS"/>
              </a:rPr>
              <a:t>Features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Comic Sans MS"/>
              </a:rPr>
              <a:t>Interacts with the user applications (Firefox, Outlook, etc.)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Comic Sans MS"/>
              </a:rPr>
              <a:t>Provides initial network connection for user applications 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Comic Sans MS"/>
              </a:rPr>
              <a:t>Manages the application connections between hosts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Comic Sans MS"/>
              </a:rPr>
              <a:t>Presentation Layer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85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Comic Sans MS"/>
              </a:rPr>
              <a:t>Performs encryption within an application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Comic Sans MS"/>
              </a:rPr>
              <a:t>Ensures that data is presented correctly to the application used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Comic Sans MS"/>
              </a:rPr>
              <a:t>Performs translation of cross-platform standards that may be understood by the local machine: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Comic Sans MS"/>
              </a:rPr>
              <a:t>Pict. Into .jpg file translation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Comic Sans MS"/>
              </a:rPr>
              <a:t>.wav into .mp3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Comic Sans MS"/>
              </a:rPr>
              <a:t>Session Layer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87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Comic Sans MS"/>
              </a:rPr>
              <a:t>Helps establish session with reserved port numbers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Comic Sans MS"/>
              </a:rPr>
              <a:t>Session identifier is assigned 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Comic Sans MS"/>
              </a:rPr>
              <a:t>Tracks connections between hosts and remote computers/servers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Comic Sans MS"/>
              </a:rPr>
              <a:t>Session Layer Cont’d ...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89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Comic Sans MS"/>
              </a:rPr>
              <a:t>Well-known ports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Comic Sans MS"/>
              </a:rPr>
              <a:t>Ranges from 0 to 1023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Comic Sans MS"/>
              </a:rPr>
              <a:t>Port numbers used by well-known services 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Comic Sans MS"/>
              </a:rPr>
              <a:t>Examples: HTTP(80), HTTPS(443), DNS(53), FTP(20,21), TELNET(23), SSH(22), etc.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Comic Sans MS"/>
              </a:rPr>
              <a:t>Registered ports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Comic Sans MS"/>
              </a:rPr>
              <a:t>Reserved for the applications </a:t>
            </a:r>
            <a:endParaRPr b="0" lang="en-US" sz="28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Comic Sans MS"/>
              </a:rPr>
              <a:t>Ranges from 1024 to 65535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Comic Sans MS"/>
              </a:rPr>
              <a:t>Transport Layer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1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Comic Sans MS"/>
              </a:rPr>
              <a:t>Fragmentation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Comic Sans MS"/>
              </a:rPr>
              <a:t>Sequencing and reassembling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Comic Sans MS"/>
              </a:rPr>
              <a:t>Windowing, buffering, congestion avoidance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Comic Sans MS"/>
              </a:rPr>
              <a:t>Error correction 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Comic Sans MS"/>
              </a:rPr>
              <a:t>Examples: TCP/UDP/EIGRP/OSPF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Comic Sans MS"/>
              </a:rPr>
              <a:t>Transport Layer Cont’d ...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3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Comic Sans MS"/>
              </a:rPr>
              <a:t>Identifying services 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Comic Sans MS"/>
              </a:rPr>
              <a:t>TCP</a:t>
            </a:r>
            <a:endParaRPr b="0" lang="en-US" sz="28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Comic Sans MS"/>
              </a:rPr>
              <a:t>Connection oriented </a:t>
            </a:r>
            <a:endParaRPr b="0" lang="en-US" sz="24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Comic Sans MS"/>
              </a:rPr>
              <a:t>Reliable</a:t>
            </a:r>
            <a:endParaRPr b="0" lang="en-US" sz="24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Comic Sans MS"/>
              </a:rPr>
              <a:t>Protocol number 6</a:t>
            </a:r>
            <a:endParaRPr b="0" lang="en-US" sz="2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Comic Sans MS"/>
              </a:rPr>
              <a:t>UDP</a:t>
            </a:r>
            <a:endParaRPr b="0" lang="en-US" sz="28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Comic Sans MS"/>
              </a:rPr>
              <a:t>Connectionless</a:t>
            </a:r>
            <a:endParaRPr b="0" lang="en-US" sz="24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Comic Sans MS"/>
              </a:rPr>
              <a:t>Unreliable</a:t>
            </a:r>
            <a:endParaRPr b="0" lang="en-US" sz="24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Comic Sans MS"/>
              </a:rPr>
              <a:t>Protocol number 17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4000" y="226080"/>
            <a:ext cx="9071280" cy="438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200" spc="-1" strike="noStrike">
                <a:latin typeface="Comic Sans MS"/>
              </a:rPr>
              <a:t>Intro to Networking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Comic Sans MS"/>
              </a:rPr>
              <a:t>Network Layer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5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Comic Sans MS"/>
              </a:rPr>
              <a:t>Segmentation of network topology into logical partitions 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Comic Sans MS"/>
              </a:rPr>
              <a:t>Logical addressing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Comic Sans MS"/>
              </a:rPr>
              <a:t>Path discovery and selection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Comic Sans MS"/>
              </a:rPr>
              <a:t>Network Layer Terminology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7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Comic Sans MS"/>
              </a:rPr>
              <a:t>Routed Protocol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Comic Sans MS"/>
              </a:rPr>
              <a:t>Protocols that are used for identification</a:t>
            </a:r>
            <a:endParaRPr b="0" lang="en-US" sz="28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Comic Sans MS"/>
              </a:rPr>
              <a:t>IP, IPX, AppleTalk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Comic Sans MS"/>
              </a:rPr>
              <a:t>Routing Protocol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Comic Sans MS"/>
              </a:rPr>
              <a:t>Protocols that determine best paths for the routed protocols</a:t>
            </a:r>
            <a:endParaRPr b="0" lang="en-US" sz="28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Comic Sans MS"/>
              </a:rPr>
              <a:t>EIGRP, OSPF, RIP, BGP, etc.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Comic Sans MS"/>
              </a:rPr>
              <a:t>Example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Comic Sans MS"/>
              </a:rPr>
              <a:t>Router, Multilayer Switch (L3 Switch)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Comic Sans MS"/>
              </a:rPr>
              <a:t>Data Link Layer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9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Comic Sans MS"/>
              </a:rPr>
              <a:t>Media-Access Layer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Comic Sans MS"/>
              </a:rPr>
              <a:t>Link-Layer Addressing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Comic Sans MS"/>
              </a:rPr>
              <a:t>Error checking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Comic Sans MS"/>
              </a:rPr>
              <a:t>Devices used at the Data Link Layer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Comic Sans MS"/>
              </a:rPr>
              <a:t>Switches, Bridges 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Comic Sans MS"/>
              </a:rPr>
              <a:t>Physical Layer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01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Comic Sans MS"/>
              </a:rPr>
              <a:t>Electrical signals carried over the physical layer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Comic Sans MS"/>
              </a:rPr>
              <a:t>Devices used at the physical layer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Comic Sans MS"/>
              </a:rPr>
              <a:t>Hubs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Comic Sans MS"/>
              </a:rPr>
              <a:t>Repeater 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Comic Sans MS"/>
              </a:rPr>
              <a:t>Network Interface Cards (NICs)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Comic Sans MS"/>
              </a:rPr>
              <a:t>Cables (Ethernet, Fiber-Optics, Serial, etc.)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Comic Sans MS"/>
              </a:rPr>
              <a:t>Protocol Data Units (PDUs)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03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Comic Sans MS"/>
              </a:rPr>
              <a:t>PDU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Comic Sans MS"/>
              </a:rPr>
              <a:t>The final, structured data unit created by an OSI layer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Comic Sans MS"/>
              </a:rPr>
              <a:t>PDUs created at one layer are meant to be used by the same layer on receiving device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latin typeface="Comic Sans MS"/>
              </a:rPr>
              <a:t>“</a:t>
            </a:r>
            <a:r>
              <a:rPr b="1" lang="en-US" sz="3600" spc="-1" strike="noStrike">
                <a:latin typeface="Comic Sans MS"/>
              </a:rPr>
              <a:t>Networking” … What do YOU think of?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640080" y="1172160"/>
            <a:ext cx="4693680" cy="2485440"/>
          </a:xfrm>
          <a:prstGeom prst="rect">
            <a:avLst/>
          </a:prstGeom>
          <a:ln>
            <a:noFill/>
          </a:ln>
        </p:spPr>
      </p:pic>
      <p:pic>
        <p:nvPicPr>
          <p:cNvPr id="120" name="" descr=""/>
          <p:cNvPicPr/>
          <p:nvPr/>
        </p:nvPicPr>
        <p:blipFill>
          <a:blip r:embed="rId2"/>
          <a:stretch/>
        </p:blipFill>
        <p:spPr>
          <a:xfrm>
            <a:off x="5518440" y="1280160"/>
            <a:ext cx="4174200" cy="2349360"/>
          </a:xfrm>
          <a:prstGeom prst="rect">
            <a:avLst/>
          </a:prstGeom>
          <a:ln>
            <a:noFill/>
          </a:ln>
        </p:spPr>
      </p:pic>
      <p:pic>
        <p:nvPicPr>
          <p:cNvPr id="121" name="" descr=""/>
          <p:cNvPicPr/>
          <p:nvPr/>
        </p:nvPicPr>
        <p:blipFill>
          <a:blip r:embed="rId3"/>
          <a:stretch/>
        </p:blipFill>
        <p:spPr>
          <a:xfrm>
            <a:off x="1280160" y="3657600"/>
            <a:ext cx="6857640" cy="1920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200" spc="-1" strike="noStrike">
                <a:latin typeface="Comic Sans MS"/>
              </a:rPr>
              <a:t>Physical Components of Networks - Hosts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Comic Sans MS"/>
              </a:rPr>
              <a:t>Hosts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Comic Sans MS"/>
              </a:rPr>
              <a:t>Laptops</a:t>
            </a:r>
            <a:r>
              <a:rPr b="0" lang="en-US" sz="2800" spc="-1" strike="noStrike">
                <a:latin typeface="Comic Sans MS"/>
              </a:rPr>
              <a:t>	</a:t>
            </a:r>
            <a:r>
              <a:rPr b="0" lang="en-US" sz="2800" spc="-1" strike="noStrike">
                <a:latin typeface="Comic Sans MS"/>
              </a:rPr>
              <a:t>	</a:t>
            </a:r>
            <a:r>
              <a:rPr b="0" lang="en-US" sz="2800" spc="-1" strike="noStrike">
                <a:latin typeface="Comic Sans MS"/>
              </a:rPr>
              <a:t>	</a:t>
            </a:r>
            <a:r>
              <a:rPr b="0" lang="en-US" sz="2800" spc="-1" strike="noStrike">
                <a:latin typeface="Comic Sans MS"/>
              </a:rPr>
              <a:t>	</a:t>
            </a:r>
            <a:r>
              <a:rPr b="0" lang="en-US" sz="2800" spc="-1" strike="noStrike">
                <a:latin typeface="Comic Sans MS"/>
              </a:rPr>
              <a:t>	</a:t>
            </a:r>
            <a:r>
              <a:rPr b="0" lang="en-US" sz="2800" spc="-1" strike="noStrike">
                <a:latin typeface="Comic Sans MS"/>
              </a:rPr>
              <a:t>	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Comic Sans MS"/>
              </a:rPr>
              <a:t>PCs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Comic Sans MS"/>
              </a:rPr>
              <a:t>Tablets 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Comic Sans MS"/>
              </a:rPr>
              <a:t>Smart Phones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Comic Sans MS"/>
              </a:rPr>
              <a:t>Servers</a:t>
            </a:r>
            <a:endParaRPr b="0" lang="en-US" sz="2800" spc="-1" strike="noStrike">
              <a:latin typeface="Arial"/>
            </a:endParaRPr>
          </a:p>
        </p:txBody>
      </p:sp>
      <p:grpSp>
        <p:nvGrpSpPr>
          <p:cNvPr id="124" name="Group 3"/>
          <p:cNvGrpSpPr/>
          <p:nvPr/>
        </p:nvGrpSpPr>
        <p:grpSpPr>
          <a:xfrm>
            <a:off x="4579920" y="1700640"/>
            <a:ext cx="723600" cy="713880"/>
            <a:chOff x="4579920" y="1700640"/>
            <a:chExt cx="723600" cy="713880"/>
          </a:xfrm>
        </p:grpSpPr>
        <p:sp>
          <p:nvSpPr>
            <p:cNvPr id="125" name="Freeform 4"/>
            <p:cNvSpPr/>
            <p:nvPr/>
          </p:nvSpPr>
          <p:spPr>
            <a:xfrm>
              <a:off x="4942080" y="2208240"/>
              <a:ext cx="361800" cy="206640"/>
            </a:xfrm>
            <a:custGeom>
              <a:avLst/>
              <a:gdLst/>
              <a:ahLst/>
              <a:rect l="0" t="0" r="r" b="b"/>
              <a:pathLst>
                <a:path w="1005" h="574">
                  <a:moveTo>
                    <a:pt x="37" y="573"/>
                  </a:moveTo>
                  <a:cubicBezTo>
                    <a:pt x="139" y="573"/>
                    <a:pt x="1004" y="368"/>
                    <a:pt x="1004" y="184"/>
                  </a:cubicBezTo>
                  <a:cubicBezTo>
                    <a:pt x="1004" y="0"/>
                    <a:pt x="771" y="0"/>
                    <a:pt x="669" y="0"/>
                  </a:cubicBezTo>
                  <a:cubicBezTo>
                    <a:pt x="669" y="62"/>
                    <a:pt x="0" y="123"/>
                    <a:pt x="37" y="573"/>
                  </a:cubicBezTo>
                </a:path>
              </a:pathLst>
            </a:custGeom>
            <a:solidFill>
              <a:srgbClr val="dddddd"/>
            </a:solidFill>
            <a:ln w="14400">
              <a:solidFill>
                <a:srgbClr val="dddddd"/>
              </a:solidFill>
              <a:round/>
            </a:ln>
          </p:spPr>
        </p:sp>
        <p:grpSp>
          <p:nvGrpSpPr>
            <p:cNvPr id="126" name="Group 5"/>
            <p:cNvGrpSpPr/>
            <p:nvPr/>
          </p:nvGrpSpPr>
          <p:grpSpPr>
            <a:xfrm>
              <a:off x="4579920" y="1700640"/>
              <a:ext cx="643320" cy="713880"/>
              <a:chOff x="4579920" y="1700640"/>
              <a:chExt cx="643320" cy="713880"/>
            </a:xfrm>
          </p:grpSpPr>
          <p:sp>
            <p:nvSpPr>
              <p:cNvPr id="127" name="Freeform 6"/>
              <p:cNvSpPr/>
              <p:nvPr/>
            </p:nvSpPr>
            <p:spPr>
              <a:xfrm>
                <a:off x="4579920" y="2031840"/>
                <a:ext cx="630000" cy="346320"/>
              </a:xfrm>
              <a:custGeom>
                <a:avLst/>
                <a:gdLst/>
                <a:ahLst/>
                <a:rect l="0" t="0" r="r" b="b"/>
                <a:pathLst>
                  <a:path w="1750" h="962">
                    <a:moveTo>
                      <a:pt x="1042" y="961"/>
                    </a:moveTo>
                    <a:lnTo>
                      <a:pt x="0" y="388"/>
                    </a:lnTo>
                    <a:lnTo>
                      <a:pt x="707" y="0"/>
                    </a:lnTo>
                    <a:lnTo>
                      <a:pt x="1749" y="572"/>
                    </a:lnTo>
                    <a:lnTo>
                      <a:pt x="1042" y="961"/>
                    </a:lnTo>
                  </a:path>
                </a:pathLst>
              </a:custGeom>
              <a:gradFill rotWithShape="0">
                <a:gsLst>
                  <a:gs pos="0">
                    <a:srgbClr val="b3b3b3"/>
                  </a:gs>
                  <a:gs pos="100000">
                    <a:srgbClr val="e5e5e5"/>
                  </a:gs>
                </a:gsLst>
                <a:lin ang="5400000"/>
              </a:gradFill>
              <a:ln w="14400">
                <a:solidFill>
                  <a:srgbClr val="ffffff"/>
                </a:solidFill>
                <a:round/>
              </a:ln>
            </p:spPr>
          </p:sp>
          <p:sp>
            <p:nvSpPr>
              <p:cNvPr id="128" name="Freeform 7"/>
              <p:cNvSpPr/>
              <p:nvPr/>
            </p:nvSpPr>
            <p:spPr>
              <a:xfrm>
                <a:off x="4727160" y="2068560"/>
                <a:ext cx="415800" cy="228600"/>
              </a:xfrm>
              <a:custGeom>
                <a:avLst/>
                <a:gdLst/>
                <a:ahLst/>
                <a:rect l="0" t="0" r="r" b="b"/>
                <a:pathLst>
                  <a:path w="1155" h="635">
                    <a:moveTo>
                      <a:pt x="0" y="164"/>
                    </a:moveTo>
                    <a:lnTo>
                      <a:pt x="298" y="0"/>
                    </a:lnTo>
                    <a:lnTo>
                      <a:pt x="1154" y="471"/>
                    </a:lnTo>
                    <a:lnTo>
                      <a:pt x="856" y="634"/>
                    </a:lnTo>
                    <a:lnTo>
                      <a:pt x="0" y="164"/>
                    </a:lnTo>
                  </a:path>
                </a:pathLst>
              </a:custGeom>
              <a:solidFill>
                <a:srgbClr val="7f7f7f"/>
              </a:solidFill>
              <a:ln w="14400">
                <a:solidFill>
                  <a:srgbClr val="ffffff"/>
                </a:solidFill>
                <a:round/>
              </a:ln>
            </p:spPr>
          </p:sp>
          <p:sp>
            <p:nvSpPr>
              <p:cNvPr id="129" name="Freeform 8"/>
              <p:cNvSpPr/>
              <p:nvPr/>
            </p:nvSpPr>
            <p:spPr>
              <a:xfrm>
                <a:off x="4834440" y="1708200"/>
                <a:ext cx="375480" cy="530280"/>
              </a:xfrm>
              <a:custGeom>
                <a:avLst/>
                <a:gdLst/>
                <a:ahLst/>
                <a:rect l="0" t="0" r="r" b="b"/>
                <a:pathLst>
                  <a:path w="1043" h="1473">
                    <a:moveTo>
                      <a:pt x="0" y="899"/>
                    </a:moveTo>
                    <a:lnTo>
                      <a:pt x="0" y="0"/>
                    </a:lnTo>
                    <a:lnTo>
                      <a:pt x="1042" y="572"/>
                    </a:lnTo>
                    <a:lnTo>
                      <a:pt x="1042" y="1472"/>
                    </a:lnTo>
                    <a:lnTo>
                      <a:pt x="0" y="899"/>
                    </a:lnTo>
                  </a:path>
                </a:pathLst>
              </a:custGeom>
              <a:gradFill rotWithShape="0">
                <a:gsLst>
                  <a:gs pos="0">
                    <a:srgbClr val="b3b3b3"/>
                  </a:gs>
                  <a:gs pos="100000">
                    <a:srgbClr val="e5e5e5"/>
                  </a:gs>
                </a:gsLst>
                <a:lin ang="0"/>
              </a:gradFill>
              <a:ln w="14400">
                <a:solidFill>
                  <a:srgbClr val="ffffff"/>
                </a:solidFill>
                <a:round/>
              </a:ln>
            </p:spPr>
          </p:sp>
          <p:sp>
            <p:nvSpPr>
              <p:cNvPr id="130" name="Freeform 9"/>
              <p:cNvSpPr/>
              <p:nvPr/>
            </p:nvSpPr>
            <p:spPr>
              <a:xfrm>
                <a:off x="4848120" y="1730160"/>
                <a:ext cx="348480" cy="463680"/>
              </a:xfrm>
              <a:custGeom>
                <a:avLst/>
                <a:gdLst/>
                <a:ahLst/>
                <a:rect l="0" t="0" r="r" b="b"/>
                <a:pathLst>
                  <a:path w="968" h="1288">
                    <a:moveTo>
                      <a:pt x="0" y="756"/>
                    </a:moveTo>
                    <a:lnTo>
                      <a:pt x="0" y="0"/>
                    </a:lnTo>
                    <a:lnTo>
                      <a:pt x="967" y="531"/>
                    </a:lnTo>
                    <a:lnTo>
                      <a:pt x="967" y="1287"/>
                    </a:lnTo>
                    <a:lnTo>
                      <a:pt x="0" y="756"/>
                    </a:lnTo>
                  </a:path>
                </a:pathLst>
              </a:custGeom>
              <a:gradFill rotWithShape="0">
                <a:gsLst>
                  <a:gs pos="0">
                    <a:srgbClr val="93d4f0"/>
                  </a:gs>
                  <a:gs pos="100000">
                    <a:srgbClr val="e9f6fc"/>
                  </a:gs>
                </a:gsLst>
                <a:lin ang="0"/>
              </a:gradFill>
              <a:ln w="14400">
                <a:solidFill>
                  <a:srgbClr val="7f7f7f"/>
                </a:solidFill>
                <a:round/>
              </a:ln>
            </p:spPr>
          </p:sp>
          <p:sp>
            <p:nvSpPr>
              <p:cNvPr id="131" name="Freeform 10"/>
              <p:cNvSpPr/>
              <p:nvPr/>
            </p:nvSpPr>
            <p:spPr>
              <a:xfrm>
                <a:off x="4834440" y="1700640"/>
                <a:ext cx="388800" cy="213840"/>
              </a:xfrm>
              <a:custGeom>
                <a:avLst/>
                <a:gdLst/>
                <a:ahLst/>
                <a:rect l="0" t="0" r="r" b="b"/>
                <a:pathLst>
                  <a:path w="1080" h="594">
                    <a:moveTo>
                      <a:pt x="1042" y="593"/>
                    </a:moveTo>
                    <a:lnTo>
                      <a:pt x="0" y="21"/>
                    </a:lnTo>
                    <a:lnTo>
                      <a:pt x="37" y="0"/>
                    </a:lnTo>
                    <a:lnTo>
                      <a:pt x="1079" y="572"/>
                    </a:lnTo>
                    <a:lnTo>
                      <a:pt x="1042" y="593"/>
                    </a:lnTo>
                  </a:path>
                </a:pathLst>
              </a:custGeom>
              <a:gradFill rotWithShape="0">
                <a:gsLst>
                  <a:gs pos="0">
                    <a:srgbClr val="b3b3b3"/>
                  </a:gs>
                  <a:gs pos="100000">
                    <a:srgbClr val="e5e5e5"/>
                  </a:gs>
                </a:gsLst>
                <a:lin ang="5400000"/>
              </a:gradFill>
              <a:ln w="14400">
                <a:solidFill>
                  <a:srgbClr val="ffffff"/>
                </a:solidFill>
                <a:round/>
              </a:ln>
            </p:spPr>
          </p:sp>
          <p:sp>
            <p:nvSpPr>
              <p:cNvPr id="132" name="Freeform 11"/>
              <p:cNvSpPr/>
              <p:nvPr/>
            </p:nvSpPr>
            <p:spPr>
              <a:xfrm>
                <a:off x="5209560" y="1906560"/>
                <a:ext cx="13680" cy="331560"/>
              </a:xfrm>
              <a:custGeom>
                <a:avLst/>
                <a:gdLst/>
                <a:ahLst/>
                <a:rect l="0" t="0" r="r" b="b"/>
                <a:pathLst>
                  <a:path w="38" h="921">
                    <a:moveTo>
                      <a:pt x="0" y="920"/>
                    </a:moveTo>
                    <a:lnTo>
                      <a:pt x="0" y="21"/>
                    </a:lnTo>
                    <a:lnTo>
                      <a:pt x="37" y="0"/>
                    </a:lnTo>
                    <a:lnTo>
                      <a:pt x="37" y="900"/>
                    </a:lnTo>
                    <a:lnTo>
                      <a:pt x="0" y="920"/>
                    </a:lnTo>
                  </a:path>
                </a:pathLst>
              </a:custGeom>
              <a:gradFill rotWithShape="0">
                <a:gsLst>
                  <a:gs pos="0">
                    <a:srgbClr val="e5e5e5"/>
                  </a:gs>
                  <a:gs pos="100000">
                    <a:srgbClr val="b3b3b3"/>
                  </a:gs>
                </a:gsLst>
                <a:path path="rect"/>
              </a:gradFill>
              <a:ln w="14400">
                <a:solidFill>
                  <a:srgbClr val="ffffff"/>
                </a:solidFill>
                <a:round/>
              </a:ln>
            </p:spPr>
          </p:sp>
          <p:sp>
            <p:nvSpPr>
              <p:cNvPr id="133" name="Freeform 12"/>
              <p:cNvSpPr/>
              <p:nvPr/>
            </p:nvSpPr>
            <p:spPr>
              <a:xfrm>
                <a:off x="4955040" y="2237760"/>
                <a:ext cx="254880" cy="177120"/>
              </a:xfrm>
              <a:custGeom>
                <a:avLst/>
                <a:gdLst/>
                <a:ahLst/>
                <a:rect l="0" t="0" r="r" b="b"/>
                <a:pathLst>
                  <a:path w="708" h="492">
                    <a:moveTo>
                      <a:pt x="0" y="491"/>
                    </a:moveTo>
                    <a:lnTo>
                      <a:pt x="0" y="389"/>
                    </a:lnTo>
                    <a:lnTo>
                      <a:pt x="707" y="0"/>
                    </a:lnTo>
                    <a:lnTo>
                      <a:pt x="707" y="102"/>
                    </a:lnTo>
                    <a:lnTo>
                      <a:pt x="0" y="491"/>
                    </a:lnTo>
                  </a:path>
                </a:pathLst>
              </a:custGeom>
              <a:gradFill rotWithShape="0">
                <a:gsLst>
                  <a:gs pos="0">
                    <a:srgbClr val="e5e5e5"/>
                  </a:gs>
                  <a:gs pos="100000">
                    <a:srgbClr val="b3b3b3"/>
                  </a:gs>
                </a:gsLst>
                <a:path path="rect"/>
              </a:gradFill>
              <a:ln w="14400">
                <a:solidFill>
                  <a:srgbClr val="ffffff"/>
                </a:solidFill>
                <a:round/>
              </a:ln>
            </p:spPr>
          </p:sp>
          <p:sp>
            <p:nvSpPr>
              <p:cNvPr id="134" name="Line 13"/>
              <p:cNvSpPr/>
              <p:nvPr/>
            </p:nvSpPr>
            <p:spPr>
              <a:xfrm>
                <a:off x="4754160" y="2112840"/>
                <a:ext cx="308160" cy="169200"/>
              </a:xfrm>
              <a:prstGeom prst="line">
                <a:avLst/>
              </a:prstGeom>
              <a:ln w="14400">
                <a:solidFill>
                  <a:srgbClr val="e5e5e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5" name="Line 14"/>
              <p:cNvSpPr/>
              <p:nvPr/>
            </p:nvSpPr>
            <p:spPr>
              <a:xfrm>
                <a:off x="4780800" y="2098080"/>
                <a:ext cx="308520" cy="169200"/>
              </a:xfrm>
              <a:prstGeom prst="line">
                <a:avLst/>
              </a:prstGeom>
              <a:ln w="14400">
                <a:solidFill>
                  <a:srgbClr val="e5e5e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6" name="Line 15"/>
              <p:cNvSpPr/>
              <p:nvPr/>
            </p:nvSpPr>
            <p:spPr>
              <a:xfrm>
                <a:off x="4807800" y="2083320"/>
                <a:ext cx="308160" cy="169200"/>
              </a:xfrm>
              <a:prstGeom prst="line">
                <a:avLst/>
              </a:prstGeom>
              <a:ln w="14400">
                <a:solidFill>
                  <a:srgbClr val="e5e5e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7" name="Line 16"/>
              <p:cNvSpPr/>
              <p:nvPr/>
            </p:nvSpPr>
            <p:spPr>
              <a:xfrm flipV="1">
                <a:off x="5075640" y="2215800"/>
                <a:ext cx="27000" cy="14760"/>
              </a:xfrm>
              <a:prstGeom prst="line">
                <a:avLst/>
              </a:prstGeom>
              <a:ln w="14400">
                <a:solidFill>
                  <a:srgbClr val="e5e5e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8" name="Line 17"/>
              <p:cNvSpPr/>
              <p:nvPr/>
            </p:nvSpPr>
            <p:spPr>
              <a:xfrm flipV="1">
                <a:off x="5049000" y="2201040"/>
                <a:ext cx="26640" cy="14760"/>
              </a:xfrm>
              <a:prstGeom prst="line">
                <a:avLst/>
              </a:prstGeom>
              <a:ln w="14400">
                <a:solidFill>
                  <a:srgbClr val="e5e5e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9" name="Line 18"/>
              <p:cNvSpPr/>
              <p:nvPr/>
            </p:nvSpPr>
            <p:spPr>
              <a:xfrm flipV="1">
                <a:off x="5022000" y="2186280"/>
                <a:ext cx="27000" cy="14760"/>
              </a:xfrm>
              <a:prstGeom prst="line">
                <a:avLst/>
              </a:prstGeom>
              <a:ln w="14400">
                <a:solidFill>
                  <a:srgbClr val="e5e5e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0" name="Line 19"/>
              <p:cNvSpPr/>
              <p:nvPr/>
            </p:nvSpPr>
            <p:spPr>
              <a:xfrm flipV="1">
                <a:off x="5035320" y="2223000"/>
                <a:ext cx="27000" cy="14760"/>
              </a:xfrm>
              <a:prstGeom prst="line">
                <a:avLst/>
              </a:prstGeom>
              <a:ln w="14400">
                <a:solidFill>
                  <a:srgbClr val="e5e5e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1" name="Line 20"/>
              <p:cNvSpPr/>
              <p:nvPr/>
            </p:nvSpPr>
            <p:spPr>
              <a:xfrm flipV="1">
                <a:off x="5008680" y="2208240"/>
                <a:ext cx="26640" cy="14760"/>
              </a:xfrm>
              <a:prstGeom prst="line">
                <a:avLst/>
              </a:prstGeom>
              <a:ln w="14400">
                <a:solidFill>
                  <a:srgbClr val="e5e5e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2" name="Line 21"/>
              <p:cNvSpPr/>
              <p:nvPr/>
            </p:nvSpPr>
            <p:spPr>
              <a:xfrm flipV="1">
                <a:off x="4982040" y="2193480"/>
                <a:ext cx="26640" cy="14760"/>
              </a:xfrm>
              <a:prstGeom prst="line">
                <a:avLst/>
              </a:prstGeom>
              <a:ln w="14400">
                <a:solidFill>
                  <a:srgbClr val="e5e5e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3" name="Line 22"/>
              <p:cNvSpPr/>
              <p:nvPr/>
            </p:nvSpPr>
            <p:spPr>
              <a:xfrm flipV="1">
                <a:off x="4995360" y="2171520"/>
                <a:ext cx="26640" cy="14760"/>
              </a:xfrm>
              <a:prstGeom prst="line">
                <a:avLst/>
              </a:prstGeom>
              <a:ln w="14400">
                <a:solidFill>
                  <a:srgbClr val="e5e5e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" name="Line 23"/>
              <p:cNvSpPr/>
              <p:nvPr/>
            </p:nvSpPr>
            <p:spPr>
              <a:xfrm flipV="1">
                <a:off x="4955040" y="2179080"/>
                <a:ext cx="27000" cy="14400"/>
              </a:xfrm>
              <a:prstGeom prst="line">
                <a:avLst/>
              </a:prstGeom>
              <a:ln w="14400">
                <a:solidFill>
                  <a:srgbClr val="e5e5e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" name="Line 24"/>
              <p:cNvSpPr/>
              <p:nvPr/>
            </p:nvSpPr>
            <p:spPr>
              <a:xfrm flipV="1">
                <a:off x="4968360" y="2157120"/>
                <a:ext cx="27000" cy="14400"/>
              </a:xfrm>
              <a:prstGeom prst="line">
                <a:avLst/>
              </a:prstGeom>
              <a:ln w="14400">
                <a:solidFill>
                  <a:srgbClr val="e5e5e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" name="Line 25"/>
              <p:cNvSpPr/>
              <p:nvPr/>
            </p:nvSpPr>
            <p:spPr>
              <a:xfrm flipV="1">
                <a:off x="4941720" y="2142360"/>
                <a:ext cx="26640" cy="14760"/>
              </a:xfrm>
              <a:prstGeom prst="line">
                <a:avLst/>
              </a:prstGeom>
              <a:ln w="14400">
                <a:solidFill>
                  <a:srgbClr val="e5e5e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7" name="Line 26"/>
              <p:cNvSpPr/>
              <p:nvPr/>
            </p:nvSpPr>
            <p:spPr>
              <a:xfrm flipV="1">
                <a:off x="4915080" y="2127600"/>
                <a:ext cx="26640" cy="14760"/>
              </a:xfrm>
              <a:prstGeom prst="line">
                <a:avLst/>
              </a:prstGeom>
              <a:ln w="14400">
                <a:solidFill>
                  <a:srgbClr val="e5e5e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8" name="Line 27"/>
              <p:cNvSpPr/>
              <p:nvPr/>
            </p:nvSpPr>
            <p:spPr>
              <a:xfrm flipV="1">
                <a:off x="4928400" y="2164320"/>
                <a:ext cx="26640" cy="14760"/>
              </a:xfrm>
              <a:prstGeom prst="line">
                <a:avLst/>
              </a:prstGeom>
              <a:ln w="14400">
                <a:solidFill>
                  <a:srgbClr val="e5e5e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9" name="Line 28"/>
              <p:cNvSpPr/>
              <p:nvPr/>
            </p:nvSpPr>
            <p:spPr>
              <a:xfrm flipV="1">
                <a:off x="4901400" y="2149560"/>
                <a:ext cx="27000" cy="14760"/>
              </a:xfrm>
              <a:prstGeom prst="line">
                <a:avLst/>
              </a:prstGeom>
              <a:ln w="14400">
                <a:solidFill>
                  <a:srgbClr val="e5e5e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0" name="Line 29"/>
              <p:cNvSpPr/>
              <p:nvPr/>
            </p:nvSpPr>
            <p:spPr>
              <a:xfrm flipV="1">
                <a:off x="4874760" y="2134800"/>
                <a:ext cx="27000" cy="14760"/>
              </a:xfrm>
              <a:prstGeom prst="line">
                <a:avLst/>
              </a:prstGeom>
              <a:ln w="14400">
                <a:solidFill>
                  <a:srgbClr val="e5e5e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1" name="Line 30"/>
              <p:cNvSpPr/>
              <p:nvPr/>
            </p:nvSpPr>
            <p:spPr>
              <a:xfrm flipV="1">
                <a:off x="4888080" y="2112840"/>
                <a:ext cx="27000" cy="14760"/>
              </a:xfrm>
              <a:prstGeom prst="line">
                <a:avLst/>
              </a:prstGeom>
              <a:ln w="14400">
                <a:solidFill>
                  <a:srgbClr val="e5e5e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2" name="Line 31"/>
              <p:cNvSpPr/>
              <p:nvPr/>
            </p:nvSpPr>
            <p:spPr>
              <a:xfrm flipV="1">
                <a:off x="4848120" y="2120040"/>
                <a:ext cx="26640" cy="14760"/>
              </a:xfrm>
              <a:prstGeom prst="line">
                <a:avLst/>
              </a:prstGeom>
              <a:ln w="14400">
                <a:solidFill>
                  <a:srgbClr val="e5e5e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3" name="Line 32"/>
              <p:cNvSpPr/>
              <p:nvPr/>
            </p:nvSpPr>
            <p:spPr>
              <a:xfrm flipV="1">
                <a:off x="4861440" y="2098080"/>
                <a:ext cx="26640" cy="14760"/>
              </a:xfrm>
              <a:prstGeom prst="line">
                <a:avLst/>
              </a:prstGeom>
              <a:ln w="14400">
                <a:solidFill>
                  <a:srgbClr val="e5e5e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4" name="Line 33"/>
              <p:cNvSpPr/>
              <p:nvPr/>
            </p:nvSpPr>
            <p:spPr>
              <a:xfrm flipV="1">
                <a:off x="4834440" y="2083320"/>
                <a:ext cx="27000" cy="14760"/>
              </a:xfrm>
              <a:prstGeom prst="line">
                <a:avLst/>
              </a:prstGeom>
              <a:ln w="14400">
                <a:solidFill>
                  <a:srgbClr val="e5e5e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5" name="Line 34"/>
              <p:cNvSpPr/>
              <p:nvPr/>
            </p:nvSpPr>
            <p:spPr>
              <a:xfrm flipV="1">
                <a:off x="4821120" y="2105280"/>
                <a:ext cx="27000" cy="14760"/>
              </a:xfrm>
              <a:prstGeom prst="line">
                <a:avLst/>
              </a:prstGeom>
              <a:ln w="14400">
                <a:solidFill>
                  <a:srgbClr val="e5e5e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6" name="Line 35"/>
              <p:cNvSpPr/>
              <p:nvPr/>
            </p:nvSpPr>
            <p:spPr>
              <a:xfrm flipV="1">
                <a:off x="4995360" y="2230560"/>
                <a:ext cx="26640" cy="14760"/>
              </a:xfrm>
              <a:prstGeom prst="line">
                <a:avLst/>
              </a:prstGeom>
              <a:ln w="14400">
                <a:solidFill>
                  <a:srgbClr val="e5e5e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7" name="Line 36"/>
              <p:cNvSpPr/>
              <p:nvPr/>
            </p:nvSpPr>
            <p:spPr>
              <a:xfrm flipV="1">
                <a:off x="4968360" y="2215800"/>
                <a:ext cx="27000" cy="14760"/>
              </a:xfrm>
              <a:prstGeom prst="line">
                <a:avLst/>
              </a:prstGeom>
              <a:ln w="14400">
                <a:solidFill>
                  <a:srgbClr val="e5e5e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8" name="Line 37"/>
              <p:cNvSpPr/>
              <p:nvPr/>
            </p:nvSpPr>
            <p:spPr>
              <a:xfrm flipV="1">
                <a:off x="4941720" y="2201040"/>
                <a:ext cx="26640" cy="14760"/>
              </a:xfrm>
              <a:prstGeom prst="line">
                <a:avLst/>
              </a:prstGeom>
              <a:ln w="14400">
                <a:solidFill>
                  <a:srgbClr val="e5e5e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9" name="Line 38"/>
              <p:cNvSpPr/>
              <p:nvPr/>
            </p:nvSpPr>
            <p:spPr>
              <a:xfrm flipV="1">
                <a:off x="4928400" y="2223000"/>
                <a:ext cx="26640" cy="14760"/>
              </a:xfrm>
              <a:prstGeom prst="line">
                <a:avLst/>
              </a:prstGeom>
              <a:ln w="14400">
                <a:solidFill>
                  <a:srgbClr val="e5e5e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0" name="Line 39"/>
              <p:cNvSpPr/>
              <p:nvPr/>
            </p:nvSpPr>
            <p:spPr>
              <a:xfrm flipV="1">
                <a:off x="4901400" y="2208240"/>
                <a:ext cx="27000" cy="14760"/>
              </a:xfrm>
              <a:prstGeom prst="line">
                <a:avLst/>
              </a:prstGeom>
              <a:ln w="14400">
                <a:solidFill>
                  <a:srgbClr val="e5e5e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1" name="Line 40"/>
              <p:cNvSpPr/>
              <p:nvPr/>
            </p:nvSpPr>
            <p:spPr>
              <a:xfrm flipV="1">
                <a:off x="4915080" y="2186280"/>
                <a:ext cx="26640" cy="14760"/>
              </a:xfrm>
              <a:prstGeom prst="line">
                <a:avLst/>
              </a:prstGeom>
              <a:ln w="14400">
                <a:solidFill>
                  <a:srgbClr val="e5e5e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2" name="Line 41"/>
              <p:cNvSpPr/>
              <p:nvPr/>
            </p:nvSpPr>
            <p:spPr>
              <a:xfrm flipV="1">
                <a:off x="4888080" y="2171520"/>
                <a:ext cx="27000" cy="14760"/>
              </a:xfrm>
              <a:prstGeom prst="line">
                <a:avLst/>
              </a:prstGeom>
              <a:ln w="14400">
                <a:solidFill>
                  <a:srgbClr val="e5e5e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3" name="Line 42"/>
              <p:cNvSpPr/>
              <p:nvPr/>
            </p:nvSpPr>
            <p:spPr>
              <a:xfrm flipV="1">
                <a:off x="4861440" y="2157120"/>
                <a:ext cx="26640" cy="14400"/>
              </a:xfrm>
              <a:prstGeom prst="line">
                <a:avLst/>
              </a:prstGeom>
              <a:ln w="14400">
                <a:solidFill>
                  <a:srgbClr val="e5e5e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4" name="Line 43"/>
              <p:cNvSpPr/>
              <p:nvPr/>
            </p:nvSpPr>
            <p:spPr>
              <a:xfrm flipV="1">
                <a:off x="4834440" y="2142360"/>
                <a:ext cx="27000" cy="14760"/>
              </a:xfrm>
              <a:prstGeom prst="line">
                <a:avLst/>
              </a:prstGeom>
              <a:ln w="14400">
                <a:solidFill>
                  <a:srgbClr val="e5e5e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5" name="Line 44"/>
              <p:cNvSpPr/>
              <p:nvPr/>
            </p:nvSpPr>
            <p:spPr>
              <a:xfrm flipV="1">
                <a:off x="4794120" y="2149560"/>
                <a:ext cx="27000" cy="14760"/>
              </a:xfrm>
              <a:prstGeom prst="line">
                <a:avLst/>
              </a:prstGeom>
              <a:ln w="14400">
                <a:solidFill>
                  <a:srgbClr val="e5e5e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6" name="Line 45"/>
              <p:cNvSpPr/>
              <p:nvPr/>
            </p:nvSpPr>
            <p:spPr>
              <a:xfrm flipV="1">
                <a:off x="4807800" y="2127600"/>
                <a:ext cx="26640" cy="14760"/>
              </a:xfrm>
              <a:prstGeom prst="line">
                <a:avLst/>
              </a:prstGeom>
              <a:ln w="14400">
                <a:solidFill>
                  <a:srgbClr val="e5e5e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7" name="Line 46"/>
              <p:cNvSpPr/>
              <p:nvPr/>
            </p:nvSpPr>
            <p:spPr>
              <a:xfrm flipV="1">
                <a:off x="4767480" y="2134800"/>
                <a:ext cx="26640" cy="14760"/>
              </a:xfrm>
              <a:prstGeom prst="line">
                <a:avLst/>
              </a:prstGeom>
              <a:ln w="14400">
                <a:solidFill>
                  <a:srgbClr val="e5e5e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8" name="Line 47"/>
              <p:cNvSpPr/>
              <p:nvPr/>
            </p:nvSpPr>
            <p:spPr>
              <a:xfrm flipV="1">
                <a:off x="4982040" y="2252520"/>
                <a:ext cx="26640" cy="14760"/>
              </a:xfrm>
              <a:prstGeom prst="line">
                <a:avLst/>
              </a:prstGeom>
              <a:ln w="14400">
                <a:solidFill>
                  <a:srgbClr val="e5e5e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9" name="Line 48"/>
              <p:cNvSpPr/>
              <p:nvPr/>
            </p:nvSpPr>
            <p:spPr>
              <a:xfrm flipV="1">
                <a:off x="4955040" y="2237760"/>
                <a:ext cx="27000" cy="14760"/>
              </a:xfrm>
              <a:prstGeom prst="line">
                <a:avLst/>
              </a:prstGeom>
              <a:ln w="14400">
                <a:solidFill>
                  <a:srgbClr val="e5e5e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0" name="Freeform 49"/>
              <p:cNvSpPr/>
              <p:nvPr/>
            </p:nvSpPr>
            <p:spPr>
              <a:xfrm>
                <a:off x="4579920" y="2171520"/>
                <a:ext cx="375480" cy="243360"/>
              </a:xfrm>
              <a:custGeom>
                <a:avLst/>
                <a:gdLst/>
                <a:ahLst/>
                <a:rect l="0" t="0" r="r" b="b"/>
                <a:pathLst>
                  <a:path w="1043" h="676">
                    <a:moveTo>
                      <a:pt x="0" y="103"/>
                    </a:moveTo>
                    <a:lnTo>
                      <a:pt x="0" y="0"/>
                    </a:lnTo>
                    <a:lnTo>
                      <a:pt x="1042" y="573"/>
                    </a:lnTo>
                    <a:lnTo>
                      <a:pt x="1042" y="675"/>
                    </a:lnTo>
                    <a:lnTo>
                      <a:pt x="0" y="103"/>
                    </a:lnTo>
                  </a:path>
                </a:pathLst>
              </a:custGeom>
              <a:gradFill rotWithShape="0">
                <a:gsLst>
                  <a:gs pos="0">
                    <a:srgbClr val="b3b3b3"/>
                  </a:gs>
                  <a:gs pos="100000">
                    <a:srgbClr val="e5e5e5"/>
                  </a:gs>
                </a:gsLst>
                <a:lin ang="0"/>
              </a:gradFill>
              <a:ln w="14400">
                <a:solidFill>
                  <a:srgbClr val="ffffff"/>
                </a:solidFill>
                <a:round/>
              </a:ln>
            </p:spPr>
          </p:sp>
          <p:sp>
            <p:nvSpPr>
              <p:cNvPr id="171" name="Freeform 50"/>
              <p:cNvSpPr/>
              <p:nvPr/>
            </p:nvSpPr>
            <p:spPr>
              <a:xfrm>
                <a:off x="4579920" y="1700640"/>
                <a:ext cx="643680" cy="714240"/>
              </a:xfrm>
              <a:custGeom>
                <a:avLst/>
                <a:gdLst/>
                <a:ahLst/>
                <a:rect l="0" t="0" r="r" b="b"/>
                <a:pathLst>
                  <a:path w="1788" h="1984">
                    <a:moveTo>
                      <a:pt x="745" y="0"/>
                    </a:moveTo>
                    <a:lnTo>
                      <a:pt x="1787" y="572"/>
                    </a:lnTo>
                    <a:lnTo>
                      <a:pt x="1787" y="1472"/>
                    </a:lnTo>
                    <a:lnTo>
                      <a:pt x="1749" y="1492"/>
                    </a:lnTo>
                    <a:lnTo>
                      <a:pt x="1749" y="1594"/>
                    </a:lnTo>
                    <a:lnTo>
                      <a:pt x="1042" y="1983"/>
                    </a:lnTo>
                    <a:lnTo>
                      <a:pt x="0" y="1410"/>
                    </a:lnTo>
                    <a:lnTo>
                      <a:pt x="0" y="1308"/>
                    </a:lnTo>
                    <a:lnTo>
                      <a:pt x="707" y="920"/>
                    </a:lnTo>
                    <a:lnTo>
                      <a:pt x="707" y="21"/>
                    </a:lnTo>
                    <a:lnTo>
                      <a:pt x="745" y="0"/>
                    </a:lnTo>
                  </a:path>
                </a:pathLst>
              </a:custGeom>
              <a:noFill/>
              <a:ln w="14400">
                <a:solidFill>
                  <a:srgbClr val="000000"/>
                </a:solidFill>
                <a:round/>
              </a:ln>
            </p:spPr>
          </p:sp>
          <p:sp>
            <p:nvSpPr>
              <p:cNvPr id="172" name="Freeform 51"/>
              <p:cNvSpPr/>
              <p:nvPr/>
            </p:nvSpPr>
            <p:spPr>
              <a:xfrm>
                <a:off x="4740840" y="2193480"/>
                <a:ext cx="161280" cy="88920"/>
              </a:xfrm>
              <a:custGeom>
                <a:avLst/>
                <a:gdLst/>
                <a:ahLst/>
                <a:rect l="0" t="0" r="r" b="b"/>
                <a:pathLst>
                  <a:path w="448" h="247">
                    <a:moveTo>
                      <a:pt x="0" y="103"/>
                    </a:moveTo>
                    <a:lnTo>
                      <a:pt x="186" y="0"/>
                    </a:lnTo>
                    <a:lnTo>
                      <a:pt x="447" y="144"/>
                    </a:lnTo>
                    <a:lnTo>
                      <a:pt x="260" y="246"/>
                    </a:lnTo>
                    <a:lnTo>
                      <a:pt x="0" y="103"/>
                    </a:lnTo>
                  </a:path>
                </a:pathLst>
              </a:custGeom>
              <a:solidFill>
                <a:srgbClr val="b3b3b3"/>
              </a:solidFill>
              <a:ln w="14400">
                <a:solidFill>
                  <a:srgbClr val="ffffff"/>
                </a:solidFill>
                <a:round/>
              </a:ln>
            </p:spPr>
          </p:sp>
          <p:sp>
            <p:nvSpPr>
              <p:cNvPr id="173" name="Line 52"/>
              <p:cNvSpPr/>
              <p:nvPr/>
            </p:nvSpPr>
            <p:spPr>
              <a:xfrm flipV="1">
                <a:off x="5062320" y="2237760"/>
                <a:ext cx="27000" cy="14760"/>
              </a:xfrm>
              <a:prstGeom prst="line">
                <a:avLst/>
              </a:prstGeom>
              <a:ln w="14400">
                <a:solidFill>
                  <a:srgbClr val="e5e5e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4" name="Line 53"/>
              <p:cNvSpPr/>
              <p:nvPr/>
            </p:nvSpPr>
            <p:spPr>
              <a:xfrm flipV="1">
                <a:off x="5022000" y="2245320"/>
                <a:ext cx="27000" cy="14760"/>
              </a:xfrm>
              <a:prstGeom prst="line">
                <a:avLst/>
              </a:prstGeom>
              <a:ln w="14400">
                <a:solidFill>
                  <a:srgbClr val="e5e5e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75" name="Group 54"/>
          <p:cNvGrpSpPr/>
          <p:nvPr/>
        </p:nvGrpSpPr>
        <p:grpSpPr>
          <a:xfrm>
            <a:off x="5142600" y="2145240"/>
            <a:ext cx="1121760" cy="1238040"/>
            <a:chOff x="5142600" y="2145240"/>
            <a:chExt cx="1121760" cy="1238040"/>
          </a:xfrm>
        </p:grpSpPr>
        <p:grpSp>
          <p:nvGrpSpPr>
            <p:cNvPr id="176" name="Group 55"/>
            <p:cNvGrpSpPr/>
            <p:nvPr/>
          </p:nvGrpSpPr>
          <p:grpSpPr>
            <a:xfrm>
              <a:off x="5964120" y="3218760"/>
              <a:ext cx="300240" cy="164520"/>
              <a:chOff x="5964120" y="3218760"/>
              <a:chExt cx="300240" cy="164520"/>
            </a:xfrm>
          </p:grpSpPr>
          <p:sp>
            <p:nvSpPr>
              <p:cNvPr id="177" name="Freeform 56"/>
              <p:cNvSpPr/>
              <p:nvPr/>
            </p:nvSpPr>
            <p:spPr>
              <a:xfrm>
                <a:off x="6043680" y="3267000"/>
                <a:ext cx="221040" cy="116280"/>
              </a:xfrm>
              <a:custGeom>
                <a:avLst/>
                <a:gdLst/>
                <a:ahLst/>
                <a:rect l="0" t="0" r="r" b="b"/>
                <a:pathLst>
                  <a:path w="614" h="323">
                    <a:moveTo>
                      <a:pt x="3" y="322"/>
                    </a:moveTo>
                    <a:cubicBezTo>
                      <a:pt x="156" y="322"/>
                      <a:pt x="613" y="215"/>
                      <a:pt x="613" y="135"/>
                    </a:cubicBezTo>
                    <a:cubicBezTo>
                      <a:pt x="613" y="54"/>
                      <a:pt x="598" y="0"/>
                      <a:pt x="446" y="0"/>
                    </a:cubicBezTo>
                    <a:cubicBezTo>
                      <a:pt x="446" y="81"/>
                      <a:pt x="0" y="81"/>
                      <a:pt x="3" y="322"/>
                    </a:cubicBezTo>
                  </a:path>
                </a:pathLst>
              </a:custGeom>
              <a:solidFill>
                <a:srgbClr val="dddddd"/>
              </a:solidFill>
              <a:ln w="14400">
                <a:solidFill>
                  <a:srgbClr val="dddddd"/>
                </a:solidFill>
                <a:round/>
              </a:ln>
            </p:spPr>
          </p:sp>
          <p:grpSp>
            <p:nvGrpSpPr>
              <p:cNvPr id="178" name="Group 57"/>
              <p:cNvGrpSpPr/>
              <p:nvPr/>
            </p:nvGrpSpPr>
            <p:grpSpPr>
              <a:xfrm>
                <a:off x="5964120" y="3218760"/>
                <a:ext cx="260280" cy="164520"/>
                <a:chOff x="5964120" y="3218760"/>
                <a:chExt cx="260280" cy="164520"/>
              </a:xfrm>
            </p:grpSpPr>
            <p:sp>
              <p:nvSpPr>
                <p:cNvPr id="179" name="Freeform 58"/>
                <p:cNvSpPr/>
                <p:nvPr/>
              </p:nvSpPr>
              <p:spPr>
                <a:xfrm>
                  <a:off x="5964120" y="3286440"/>
                  <a:ext cx="100080" cy="97200"/>
                </a:xfrm>
                <a:custGeom>
                  <a:avLst/>
                  <a:gdLst/>
                  <a:ahLst/>
                  <a:rect l="0" t="0" r="r" b="b"/>
                  <a:pathLst>
                    <a:path w="278" h="270">
                      <a:moveTo>
                        <a:pt x="0" y="161"/>
                      </a:moveTo>
                      <a:lnTo>
                        <a:pt x="55" y="0"/>
                      </a:lnTo>
                      <a:lnTo>
                        <a:pt x="277" y="108"/>
                      </a:lnTo>
                      <a:lnTo>
                        <a:pt x="222" y="269"/>
                      </a:lnTo>
                      <a:lnTo>
                        <a:pt x="0" y="161"/>
                      </a:lnTo>
                    </a:path>
                  </a:pathLst>
                </a:custGeom>
                <a:gradFill rotWithShape="0">
                  <a:gsLst>
                    <a:gs pos="0">
                      <a:srgbClr val="b3b3b3"/>
                    </a:gs>
                    <a:gs pos="100000">
                      <a:srgbClr val="e5e5e5"/>
                    </a:gs>
                  </a:gsLst>
                  <a:lin ang="0"/>
                </a:gradFill>
                <a:ln w="14400">
                  <a:solidFill>
                    <a:srgbClr val="ffffff"/>
                  </a:solidFill>
                  <a:round/>
                </a:ln>
              </p:spPr>
            </p:sp>
            <p:sp>
              <p:nvSpPr>
                <p:cNvPr id="180" name="Freeform 59"/>
                <p:cNvSpPr/>
                <p:nvPr/>
              </p:nvSpPr>
              <p:spPr>
                <a:xfrm>
                  <a:off x="5983920" y="3218760"/>
                  <a:ext cx="220680" cy="106920"/>
                </a:xfrm>
                <a:custGeom>
                  <a:avLst/>
                  <a:gdLst/>
                  <a:ahLst/>
                  <a:rect l="0" t="0" r="r" b="b"/>
                  <a:pathLst>
                    <a:path w="613" h="297">
                      <a:moveTo>
                        <a:pt x="0" y="188"/>
                      </a:moveTo>
                      <a:lnTo>
                        <a:pt x="112" y="108"/>
                      </a:lnTo>
                      <a:lnTo>
                        <a:pt x="278" y="27"/>
                      </a:lnTo>
                      <a:lnTo>
                        <a:pt x="390" y="0"/>
                      </a:lnTo>
                      <a:lnTo>
                        <a:pt x="612" y="108"/>
                      </a:lnTo>
                      <a:lnTo>
                        <a:pt x="501" y="134"/>
                      </a:lnTo>
                      <a:lnTo>
                        <a:pt x="334" y="215"/>
                      </a:lnTo>
                      <a:lnTo>
                        <a:pt x="222" y="296"/>
                      </a:lnTo>
                      <a:lnTo>
                        <a:pt x="0" y="188"/>
                      </a:lnTo>
                    </a:path>
                  </a:pathLst>
                </a:custGeom>
                <a:gradFill rotWithShape="0">
                  <a:gsLst>
                    <a:gs pos="0">
                      <a:srgbClr val="b3b3b3"/>
                    </a:gs>
                    <a:gs pos="100000">
                      <a:srgbClr val="e5e5e5"/>
                    </a:gs>
                  </a:gsLst>
                  <a:lin ang="5400000"/>
                </a:gradFill>
                <a:ln w="14400">
                  <a:solidFill>
                    <a:srgbClr val="ffffff"/>
                  </a:solidFill>
                  <a:round/>
                </a:ln>
              </p:spPr>
            </p:sp>
            <p:sp>
              <p:nvSpPr>
                <p:cNvPr id="181" name="Freeform 60"/>
                <p:cNvSpPr/>
                <p:nvPr/>
              </p:nvSpPr>
              <p:spPr>
                <a:xfrm>
                  <a:off x="6044040" y="3237840"/>
                  <a:ext cx="180720" cy="145440"/>
                </a:xfrm>
                <a:custGeom>
                  <a:avLst/>
                  <a:gdLst/>
                  <a:ahLst/>
                  <a:rect l="0" t="0" r="r" b="b"/>
                  <a:pathLst>
                    <a:path w="502" h="404">
                      <a:moveTo>
                        <a:pt x="501" y="162"/>
                      </a:moveTo>
                      <a:cubicBezTo>
                        <a:pt x="501" y="0"/>
                        <a:pt x="390" y="54"/>
                        <a:pt x="278" y="108"/>
                      </a:cubicBezTo>
                      <a:cubicBezTo>
                        <a:pt x="167" y="162"/>
                        <a:pt x="55" y="162"/>
                        <a:pt x="0" y="403"/>
                      </a:cubicBezTo>
                      <a:cubicBezTo>
                        <a:pt x="0" y="403"/>
                        <a:pt x="223" y="296"/>
                        <a:pt x="501" y="162"/>
                      </a:cubicBezTo>
                    </a:path>
                  </a:pathLst>
                </a:custGeom>
                <a:gradFill rotWithShape="0">
                  <a:gsLst>
                    <a:gs pos="0">
                      <a:srgbClr val="e5e5e5"/>
                    </a:gs>
                    <a:gs pos="100000">
                      <a:srgbClr val="b3b3b3"/>
                    </a:gs>
                  </a:gsLst>
                  <a:path path="rect"/>
                </a:gradFill>
                <a:ln w="14400">
                  <a:solidFill>
                    <a:srgbClr val="ffffff"/>
                  </a:solidFill>
                  <a:round/>
                </a:ln>
              </p:spPr>
            </p:sp>
            <p:sp>
              <p:nvSpPr>
                <p:cNvPr id="182" name="Freeform 61"/>
                <p:cNvSpPr/>
                <p:nvPr/>
              </p:nvSpPr>
              <p:spPr>
                <a:xfrm>
                  <a:off x="5964120" y="3218760"/>
                  <a:ext cx="260640" cy="164880"/>
                </a:xfrm>
                <a:custGeom>
                  <a:avLst/>
                  <a:gdLst/>
                  <a:ahLst/>
                  <a:rect l="0" t="0" r="r" b="b"/>
                  <a:pathLst>
                    <a:path w="724" h="458">
                      <a:moveTo>
                        <a:pt x="445" y="0"/>
                      </a:moveTo>
                      <a:cubicBezTo>
                        <a:pt x="334" y="27"/>
                        <a:pt x="334" y="27"/>
                        <a:pt x="222" y="81"/>
                      </a:cubicBezTo>
                      <a:cubicBezTo>
                        <a:pt x="167" y="108"/>
                        <a:pt x="55" y="134"/>
                        <a:pt x="0" y="349"/>
                      </a:cubicBezTo>
                      <a:cubicBezTo>
                        <a:pt x="111" y="403"/>
                        <a:pt x="111" y="403"/>
                        <a:pt x="222" y="457"/>
                      </a:cubicBezTo>
                      <a:cubicBezTo>
                        <a:pt x="286" y="433"/>
                        <a:pt x="612" y="269"/>
                        <a:pt x="723" y="215"/>
                      </a:cubicBezTo>
                      <a:cubicBezTo>
                        <a:pt x="723" y="81"/>
                        <a:pt x="612" y="81"/>
                        <a:pt x="445" y="0"/>
                      </a:cubicBezTo>
                    </a:path>
                  </a:pathLst>
                </a:custGeom>
                <a:noFill/>
                <a:ln w="14400">
                  <a:solidFill>
                    <a:srgbClr val="000000"/>
                  </a:solidFill>
                  <a:round/>
                </a:ln>
              </p:spPr>
            </p:sp>
          </p:grpSp>
        </p:grpSp>
        <p:grpSp>
          <p:nvGrpSpPr>
            <p:cNvPr id="183" name="Group 62"/>
            <p:cNvGrpSpPr/>
            <p:nvPr/>
          </p:nvGrpSpPr>
          <p:grpSpPr>
            <a:xfrm>
              <a:off x="5442840" y="2145240"/>
              <a:ext cx="781200" cy="889920"/>
              <a:chOff x="5442840" y="2145240"/>
              <a:chExt cx="781200" cy="889920"/>
            </a:xfrm>
          </p:grpSpPr>
          <p:sp>
            <p:nvSpPr>
              <p:cNvPr id="184" name="Freeform 63"/>
              <p:cNvSpPr/>
              <p:nvPr/>
            </p:nvSpPr>
            <p:spPr>
              <a:xfrm>
                <a:off x="5844960" y="2802960"/>
                <a:ext cx="379440" cy="232560"/>
              </a:xfrm>
              <a:custGeom>
                <a:avLst/>
                <a:gdLst/>
                <a:ahLst/>
                <a:rect l="0" t="0" r="r" b="b"/>
                <a:pathLst>
                  <a:path w="1054" h="646">
                    <a:moveTo>
                      <a:pt x="56" y="645"/>
                    </a:moveTo>
                    <a:cubicBezTo>
                      <a:pt x="208" y="645"/>
                      <a:pt x="1053" y="617"/>
                      <a:pt x="1053" y="376"/>
                    </a:cubicBezTo>
                    <a:cubicBezTo>
                      <a:pt x="1053" y="134"/>
                      <a:pt x="763" y="0"/>
                      <a:pt x="610" y="0"/>
                    </a:cubicBezTo>
                    <a:cubicBezTo>
                      <a:pt x="610" y="80"/>
                      <a:pt x="0" y="54"/>
                      <a:pt x="56" y="645"/>
                    </a:cubicBezTo>
                  </a:path>
                </a:pathLst>
              </a:custGeom>
              <a:solidFill>
                <a:srgbClr val="dddddd"/>
              </a:solidFill>
              <a:ln w="14400">
                <a:solidFill>
                  <a:srgbClr val="dddddd"/>
                </a:solidFill>
                <a:round/>
              </a:ln>
            </p:spPr>
          </p:sp>
          <p:grpSp>
            <p:nvGrpSpPr>
              <p:cNvPr id="185" name="Group 64"/>
              <p:cNvGrpSpPr/>
              <p:nvPr/>
            </p:nvGrpSpPr>
            <p:grpSpPr>
              <a:xfrm>
                <a:off x="5442840" y="2145240"/>
                <a:ext cx="681480" cy="889920"/>
                <a:chOff x="5442840" y="2145240"/>
                <a:chExt cx="681480" cy="889920"/>
              </a:xfrm>
            </p:grpSpPr>
            <p:sp>
              <p:nvSpPr>
                <p:cNvPr id="186" name="Freeform 65"/>
                <p:cNvSpPr/>
                <p:nvPr/>
              </p:nvSpPr>
              <p:spPr>
                <a:xfrm>
                  <a:off x="5663160" y="2899440"/>
                  <a:ext cx="200880" cy="135720"/>
                </a:xfrm>
                <a:custGeom>
                  <a:avLst/>
                  <a:gdLst/>
                  <a:ahLst/>
                  <a:rect l="0" t="0" r="r" b="b"/>
                  <a:pathLst>
                    <a:path w="558" h="377">
                      <a:moveTo>
                        <a:pt x="0" y="108"/>
                      </a:moveTo>
                      <a:lnTo>
                        <a:pt x="0" y="0"/>
                      </a:lnTo>
                      <a:lnTo>
                        <a:pt x="557" y="269"/>
                      </a:lnTo>
                      <a:lnTo>
                        <a:pt x="557" y="376"/>
                      </a:lnTo>
                      <a:lnTo>
                        <a:pt x="0" y="108"/>
                      </a:lnTo>
                    </a:path>
                  </a:pathLst>
                </a:custGeom>
                <a:gradFill rotWithShape="0">
                  <a:gsLst>
                    <a:gs pos="0">
                      <a:srgbClr val="b3b3b3"/>
                    </a:gs>
                    <a:gs pos="100000">
                      <a:srgbClr val="e5e5e5"/>
                    </a:gs>
                  </a:gsLst>
                  <a:lin ang="0"/>
                </a:gradFill>
                <a:ln w="14400">
                  <a:solidFill>
                    <a:srgbClr val="ffffff"/>
                  </a:solidFill>
                  <a:round/>
                </a:ln>
              </p:spPr>
            </p:sp>
            <p:sp>
              <p:nvSpPr>
                <p:cNvPr id="187" name="Freeform 66"/>
                <p:cNvSpPr/>
                <p:nvPr/>
              </p:nvSpPr>
              <p:spPr>
                <a:xfrm>
                  <a:off x="5823720" y="2754720"/>
                  <a:ext cx="200880" cy="164520"/>
                </a:xfrm>
                <a:custGeom>
                  <a:avLst/>
                  <a:gdLst/>
                  <a:ahLst/>
                  <a:rect l="0" t="0" r="r" b="b"/>
                  <a:pathLst>
                    <a:path w="558" h="457">
                      <a:moveTo>
                        <a:pt x="0" y="188"/>
                      </a:moveTo>
                      <a:lnTo>
                        <a:pt x="0" y="0"/>
                      </a:lnTo>
                      <a:lnTo>
                        <a:pt x="557" y="268"/>
                      </a:lnTo>
                      <a:lnTo>
                        <a:pt x="557" y="456"/>
                      </a:lnTo>
                      <a:lnTo>
                        <a:pt x="0" y="188"/>
                      </a:lnTo>
                    </a:path>
                  </a:pathLst>
                </a:custGeom>
                <a:gradFill rotWithShape="0">
                  <a:gsLst>
                    <a:gs pos="0">
                      <a:srgbClr val="b3b3b3"/>
                    </a:gs>
                    <a:gs pos="100000">
                      <a:srgbClr val="e5e5e5"/>
                    </a:gs>
                  </a:gsLst>
                  <a:lin ang="0"/>
                </a:gradFill>
                <a:ln w="14400">
                  <a:solidFill>
                    <a:srgbClr val="ffffff"/>
                  </a:solidFill>
                  <a:round/>
                </a:ln>
              </p:spPr>
            </p:sp>
            <p:sp>
              <p:nvSpPr>
                <p:cNvPr id="188" name="Freeform 67"/>
                <p:cNvSpPr/>
                <p:nvPr/>
              </p:nvSpPr>
              <p:spPr>
                <a:xfrm>
                  <a:off x="5663160" y="2822400"/>
                  <a:ext cx="361080" cy="174240"/>
                </a:xfrm>
                <a:custGeom>
                  <a:avLst/>
                  <a:gdLst/>
                  <a:ahLst/>
                  <a:rect l="0" t="0" r="r" b="b"/>
                  <a:pathLst>
                    <a:path w="1003" h="484">
                      <a:moveTo>
                        <a:pt x="0" y="215"/>
                      </a:moveTo>
                      <a:lnTo>
                        <a:pt x="445" y="0"/>
                      </a:lnTo>
                      <a:lnTo>
                        <a:pt x="1002" y="268"/>
                      </a:lnTo>
                      <a:lnTo>
                        <a:pt x="557" y="483"/>
                      </a:lnTo>
                      <a:lnTo>
                        <a:pt x="0" y="215"/>
                      </a:lnTo>
                    </a:path>
                  </a:pathLst>
                </a:custGeom>
                <a:gradFill rotWithShape="0">
                  <a:gsLst>
                    <a:gs pos="0">
                      <a:srgbClr val="b3b3b3"/>
                    </a:gs>
                    <a:gs pos="100000">
                      <a:srgbClr val="e5e5e5"/>
                    </a:gs>
                  </a:gsLst>
                  <a:lin ang="5400000"/>
                </a:gradFill>
                <a:ln w="14400">
                  <a:solidFill>
                    <a:srgbClr val="ffffff"/>
                  </a:solidFill>
                  <a:round/>
                </a:ln>
              </p:spPr>
            </p:sp>
            <p:sp>
              <p:nvSpPr>
                <p:cNvPr id="189" name="Line 68"/>
                <p:cNvSpPr/>
                <p:nvPr/>
              </p:nvSpPr>
              <p:spPr>
                <a:xfrm>
                  <a:off x="5823720" y="2822400"/>
                  <a:ext cx="200520" cy="96480"/>
                </a:xfrm>
                <a:prstGeom prst="line">
                  <a:avLst/>
                </a:prstGeom>
                <a:ln w="14400">
                  <a:solidFill>
                    <a:srgbClr val="7f7f7f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90" name="Freeform 69"/>
                <p:cNvSpPr/>
                <p:nvPr/>
              </p:nvSpPr>
              <p:spPr>
                <a:xfrm>
                  <a:off x="5863680" y="2870640"/>
                  <a:ext cx="200520" cy="164880"/>
                </a:xfrm>
                <a:custGeom>
                  <a:avLst/>
                  <a:gdLst/>
                  <a:ahLst/>
                  <a:rect l="0" t="0" r="r" b="b"/>
                  <a:pathLst>
                    <a:path w="557" h="458">
                      <a:moveTo>
                        <a:pt x="0" y="457"/>
                      </a:moveTo>
                      <a:lnTo>
                        <a:pt x="0" y="349"/>
                      </a:lnTo>
                      <a:lnTo>
                        <a:pt x="445" y="134"/>
                      </a:lnTo>
                      <a:lnTo>
                        <a:pt x="445" y="0"/>
                      </a:lnTo>
                      <a:lnTo>
                        <a:pt x="556" y="54"/>
                      </a:lnTo>
                      <a:lnTo>
                        <a:pt x="556" y="188"/>
                      </a:lnTo>
                      <a:lnTo>
                        <a:pt x="0" y="457"/>
                      </a:lnTo>
                    </a:path>
                  </a:pathLst>
                </a:custGeom>
                <a:gradFill rotWithShape="0">
                  <a:gsLst>
                    <a:gs pos="0">
                      <a:srgbClr val="e5e5e5"/>
                    </a:gs>
                    <a:gs pos="100000">
                      <a:srgbClr val="b3b3b3"/>
                    </a:gs>
                  </a:gsLst>
                  <a:path path="rect"/>
                </a:gradFill>
                <a:ln w="14400">
                  <a:solidFill>
                    <a:srgbClr val="ffffff"/>
                  </a:solidFill>
                  <a:round/>
                </a:ln>
              </p:spPr>
            </p:sp>
            <p:sp>
              <p:nvSpPr>
                <p:cNvPr id="191" name="Freeform 70"/>
                <p:cNvSpPr/>
                <p:nvPr/>
              </p:nvSpPr>
              <p:spPr>
                <a:xfrm>
                  <a:off x="5442840" y="2164680"/>
                  <a:ext cx="641520" cy="735480"/>
                </a:xfrm>
                <a:custGeom>
                  <a:avLst/>
                  <a:gdLst/>
                  <a:ahLst/>
                  <a:rect l="0" t="0" r="r" b="b"/>
                  <a:pathLst>
                    <a:path w="1782" h="2043">
                      <a:moveTo>
                        <a:pt x="0" y="1182"/>
                      </a:moveTo>
                      <a:lnTo>
                        <a:pt x="0" y="0"/>
                      </a:lnTo>
                      <a:lnTo>
                        <a:pt x="1781" y="860"/>
                      </a:lnTo>
                      <a:lnTo>
                        <a:pt x="1781" y="2042"/>
                      </a:lnTo>
                      <a:lnTo>
                        <a:pt x="0" y="1182"/>
                      </a:lnTo>
                    </a:path>
                  </a:pathLst>
                </a:custGeom>
                <a:gradFill rotWithShape="0">
                  <a:gsLst>
                    <a:gs pos="0">
                      <a:srgbClr val="b3b3b3"/>
                    </a:gs>
                    <a:gs pos="100000">
                      <a:srgbClr val="e5e5e5"/>
                    </a:gs>
                  </a:gsLst>
                  <a:lin ang="0"/>
                </a:gradFill>
                <a:ln w="14400">
                  <a:solidFill>
                    <a:srgbClr val="ffffff"/>
                  </a:solidFill>
                  <a:round/>
                </a:ln>
              </p:spPr>
            </p:sp>
            <p:sp>
              <p:nvSpPr>
                <p:cNvPr id="192" name="Freeform 71"/>
                <p:cNvSpPr/>
                <p:nvPr/>
              </p:nvSpPr>
              <p:spPr>
                <a:xfrm>
                  <a:off x="5463360" y="2193480"/>
                  <a:ext cx="601200" cy="677520"/>
                </a:xfrm>
                <a:custGeom>
                  <a:avLst/>
                  <a:gdLst/>
                  <a:ahLst/>
                  <a:rect l="0" t="0" r="r" b="b"/>
                  <a:pathLst>
                    <a:path w="1670" h="1882">
                      <a:moveTo>
                        <a:pt x="0" y="1075"/>
                      </a:moveTo>
                      <a:lnTo>
                        <a:pt x="0" y="0"/>
                      </a:lnTo>
                      <a:lnTo>
                        <a:pt x="1669" y="806"/>
                      </a:lnTo>
                      <a:lnTo>
                        <a:pt x="1669" y="1881"/>
                      </a:lnTo>
                      <a:lnTo>
                        <a:pt x="0" y="1075"/>
                      </a:lnTo>
                    </a:path>
                  </a:pathLst>
                </a:custGeom>
                <a:gradFill rotWithShape="0">
                  <a:gsLst>
                    <a:gs pos="0">
                      <a:srgbClr val="93d4f0"/>
                    </a:gs>
                    <a:gs pos="100000">
                      <a:srgbClr val="e9f6fc"/>
                    </a:gs>
                  </a:gsLst>
                  <a:lin ang="0"/>
                </a:gradFill>
                <a:ln w="14400">
                  <a:solidFill>
                    <a:srgbClr val="7f7f7f"/>
                  </a:solidFill>
                  <a:round/>
                </a:ln>
              </p:spPr>
            </p:sp>
            <p:sp>
              <p:nvSpPr>
                <p:cNvPr id="193" name="Freeform 72"/>
                <p:cNvSpPr/>
                <p:nvPr/>
              </p:nvSpPr>
              <p:spPr>
                <a:xfrm>
                  <a:off x="5442840" y="2145240"/>
                  <a:ext cx="681840" cy="329040"/>
                </a:xfrm>
                <a:custGeom>
                  <a:avLst/>
                  <a:gdLst/>
                  <a:ahLst/>
                  <a:rect l="0" t="0" r="r" b="b"/>
                  <a:pathLst>
                    <a:path w="1894" h="914">
                      <a:moveTo>
                        <a:pt x="1781" y="913"/>
                      </a:moveTo>
                      <a:lnTo>
                        <a:pt x="0" y="54"/>
                      </a:lnTo>
                      <a:lnTo>
                        <a:pt x="112" y="0"/>
                      </a:lnTo>
                      <a:lnTo>
                        <a:pt x="1893" y="860"/>
                      </a:lnTo>
                      <a:lnTo>
                        <a:pt x="1781" y="913"/>
                      </a:lnTo>
                    </a:path>
                  </a:pathLst>
                </a:custGeom>
                <a:gradFill rotWithShape="0">
                  <a:gsLst>
                    <a:gs pos="0">
                      <a:srgbClr val="b3b3b3"/>
                    </a:gs>
                    <a:gs pos="100000">
                      <a:srgbClr val="e5e5e5"/>
                    </a:gs>
                  </a:gsLst>
                  <a:lin ang="5400000"/>
                </a:gradFill>
                <a:ln w="14400">
                  <a:solidFill>
                    <a:srgbClr val="ffffff"/>
                  </a:solidFill>
                  <a:round/>
                </a:ln>
              </p:spPr>
            </p:sp>
            <p:sp>
              <p:nvSpPr>
                <p:cNvPr id="194" name="Freeform 73"/>
                <p:cNvSpPr/>
                <p:nvPr/>
              </p:nvSpPr>
              <p:spPr>
                <a:xfrm>
                  <a:off x="6084360" y="2454840"/>
                  <a:ext cx="40320" cy="445320"/>
                </a:xfrm>
                <a:custGeom>
                  <a:avLst/>
                  <a:gdLst/>
                  <a:ahLst/>
                  <a:rect l="0" t="0" r="r" b="b"/>
                  <a:pathLst>
                    <a:path w="112" h="1237">
                      <a:moveTo>
                        <a:pt x="0" y="1236"/>
                      </a:moveTo>
                      <a:lnTo>
                        <a:pt x="0" y="54"/>
                      </a:lnTo>
                      <a:lnTo>
                        <a:pt x="111" y="0"/>
                      </a:lnTo>
                      <a:lnTo>
                        <a:pt x="111" y="1182"/>
                      </a:lnTo>
                      <a:lnTo>
                        <a:pt x="0" y="1236"/>
                      </a:lnTo>
                    </a:path>
                  </a:pathLst>
                </a:custGeom>
                <a:gradFill rotWithShape="0">
                  <a:gsLst>
                    <a:gs pos="0">
                      <a:srgbClr val="e5e5e5"/>
                    </a:gs>
                    <a:gs pos="100000">
                      <a:srgbClr val="b3b3b3"/>
                    </a:gs>
                  </a:gsLst>
                  <a:path path="rect"/>
                </a:gradFill>
                <a:ln w="14400">
                  <a:solidFill>
                    <a:srgbClr val="ffffff"/>
                  </a:solidFill>
                  <a:round/>
                </a:ln>
              </p:spPr>
            </p:sp>
            <p:sp>
              <p:nvSpPr>
                <p:cNvPr id="195" name="Freeform 74"/>
                <p:cNvSpPr/>
                <p:nvPr/>
              </p:nvSpPr>
              <p:spPr>
                <a:xfrm>
                  <a:off x="5442840" y="2145240"/>
                  <a:ext cx="681840" cy="890280"/>
                </a:xfrm>
                <a:custGeom>
                  <a:avLst/>
                  <a:gdLst/>
                  <a:ahLst/>
                  <a:rect l="0" t="0" r="r" b="b"/>
                  <a:pathLst>
                    <a:path w="1894" h="2473">
                      <a:moveTo>
                        <a:pt x="112" y="0"/>
                      </a:moveTo>
                      <a:lnTo>
                        <a:pt x="1893" y="860"/>
                      </a:lnTo>
                      <a:lnTo>
                        <a:pt x="1893" y="2042"/>
                      </a:lnTo>
                      <a:lnTo>
                        <a:pt x="1781" y="2095"/>
                      </a:lnTo>
                      <a:lnTo>
                        <a:pt x="1725" y="2069"/>
                      </a:lnTo>
                      <a:lnTo>
                        <a:pt x="1725" y="2203"/>
                      </a:lnTo>
                      <a:lnTo>
                        <a:pt x="1169" y="2472"/>
                      </a:lnTo>
                      <a:lnTo>
                        <a:pt x="612" y="2203"/>
                      </a:lnTo>
                      <a:lnTo>
                        <a:pt x="612" y="2095"/>
                      </a:lnTo>
                      <a:lnTo>
                        <a:pt x="1057" y="1881"/>
                      </a:lnTo>
                      <a:lnTo>
                        <a:pt x="1057" y="1746"/>
                      </a:lnTo>
                      <a:lnTo>
                        <a:pt x="0" y="1236"/>
                      </a:lnTo>
                      <a:lnTo>
                        <a:pt x="0" y="54"/>
                      </a:lnTo>
                      <a:lnTo>
                        <a:pt x="112" y="0"/>
                      </a:lnTo>
                    </a:path>
                  </a:pathLst>
                </a:custGeom>
                <a:noFill/>
                <a:ln w="14400">
                  <a:solidFill>
                    <a:srgbClr val="000000"/>
                  </a:solidFill>
                  <a:round/>
                </a:ln>
              </p:spPr>
            </p:sp>
          </p:grpSp>
        </p:grpSp>
        <p:grpSp>
          <p:nvGrpSpPr>
            <p:cNvPr id="196" name="Group 75"/>
            <p:cNvGrpSpPr/>
            <p:nvPr/>
          </p:nvGrpSpPr>
          <p:grpSpPr>
            <a:xfrm>
              <a:off x="5142600" y="2831760"/>
              <a:ext cx="901440" cy="454680"/>
              <a:chOff x="5142600" y="2831760"/>
              <a:chExt cx="901440" cy="454680"/>
            </a:xfrm>
          </p:grpSpPr>
          <p:sp>
            <p:nvSpPr>
              <p:cNvPr id="197" name="Freeform 76"/>
              <p:cNvSpPr/>
              <p:nvPr/>
            </p:nvSpPr>
            <p:spPr>
              <a:xfrm>
                <a:off x="5763600" y="3160800"/>
                <a:ext cx="280800" cy="116280"/>
              </a:xfrm>
              <a:custGeom>
                <a:avLst/>
                <a:gdLst/>
                <a:ahLst/>
                <a:rect l="0" t="0" r="r" b="b"/>
                <a:pathLst>
                  <a:path w="780" h="323">
                    <a:moveTo>
                      <a:pt x="58" y="322"/>
                    </a:moveTo>
                    <a:cubicBezTo>
                      <a:pt x="211" y="322"/>
                      <a:pt x="779" y="188"/>
                      <a:pt x="779" y="107"/>
                    </a:cubicBezTo>
                    <a:cubicBezTo>
                      <a:pt x="779" y="26"/>
                      <a:pt x="765" y="0"/>
                      <a:pt x="612" y="0"/>
                    </a:cubicBezTo>
                    <a:cubicBezTo>
                      <a:pt x="612" y="80"/>
                      <a:pt x="0" y="54"/>
                      <a:pt x="58" y="322"/>
                    </a:cubicBezTo>
                  </a:path>
                </a:pathLst>
              </a:custGeom>
              <a:solidFill>
                <a:srgbClr val="dddddd"/>
              </a:solidFill>
              <a:ln w="14400">
                <a:solidFill>
                  <a:srgbClr val="dddddd"/>
                </a:solidFill>
                <a:round/>
              </a:ln>
            </p:spPr>
          </p:sp>
          <p:grpSp>
            <p:nvGrpSpPr>
              <p:cNvPr id="198" name="Group 77"/>
              <p:cNvGrpSpPr/>
              <p:nvPr/>
            </p:nvGrpSpPr>
            <p:grpSpPr>
              <a:xfrm>
                <a:off x="5142600" y="2831760"/>
                <a:ext cx="861120" cy="454680"/>
                <a:chOff x="5142600" y="2831760"/>
                <a:chExt cx="861120" cy="454680"/>
              </a:xfrm>
            </p:grpSpPr>
            <p:sp>
              <p:nvSpPr>
                <p:cNvPr id="199" name="Freeform 78"/>
                <p:cNvSpPr/>
                <p:nvPr/>
              </p:nvSpPr>
              <p:spPr>
                <a:xfrm>
                  <a:off x="5142600" y="2831760"/>
                  <a:ext cx="861480" cy="416520"/>
                </a:xfrm>
                <a:custGeom>
                  <a:avLst/>
                  <a:gdLst/>
                  <a:ahLst/>
                  <a:rect l="0" t="0" r="r" b="b"/>
                  <a:pathLst>
                    <a:path w="2393" h="1157">
                      <a:moveTo>
                        <a:pt x="1780" y="1156"/>
                      </a:moveTo>
                      <a:lnTo>
                        <a:pt x="0" y="296"/>
                      </a:lnTo>
                      <a:lnTo>
                        <a:pt x="612" y="0"/>
                      </a:lnTo>
                      <a:lnTo>
                        <a:pt x="2392" y="860"/>
                      </a:lnTo>
                      <a:lnTo>
                        <a:pt x="1780" y="1156"/>
                      </a:lnTo>
                    </a:path>
                  </a:pathLst>
                </a:custGeom>
                <a:gradFill rotWithShape="0">
                  <a:gsLst>
                    <a:gs pos="0">
                      <a:srgbClr val="b3b3b3"/>
                    </a:gs>
                    <a:gs pos="100000">
                      <a:srgbClr val="e5e5e5"/>
                    </a:gs>
                  </a:gsLst>
                  <a:lin ang="5400000"/>
                </a:gradFill>
                <a:ln w="14400">
                  <a:solidFill>
                    <a:srgbClr val="ffffff"/>
                  </a:solidFill>
                  <a:round/>
                </a:ln>
              </p:spPr>
            </p:sp>
            <p:sp>
              <p:nvSpPr>
                <p:cNvPr id="200" name="Freeform 79"/>
                <p:cNvSpPr/>
                <p:nvPr/>
              </p:nvSpPr>
              <p:spPr>
                <a:xfrm>
                  <a:off x="5202720" y="2860920"/>
                  <a:ext cx="581040" cy="280800"/>
                </a:xfrm>
                <a:custGeom>
                  <a:avLst/>
                  <a:gdLst/>
                  <a:ahLst/>
                  <a:rect l="0" t="0" r="r" b="b"/>
                  <a:pathLst>
                    <a:path w="1614" h="780">
                      <a:moveTo>
                        <a:pt x="0" y="215"/>
                      </a:moveTo>
                      <a:lnTo>
                        <a:pt x="445" y="0"/>
                      </a:lnTo>
                      <a:lnTo>
                        <a:pt x="1613" y="564"/>
                      </a:lnTo>
                      <a:lnTo>
                        <a:pt x="1169" y="779"/>
                      </a:lnTo>
                      <a:lnTo>
                        <a:pt x="0" y="215"/>
                      </a:lnTo>
                    </a:path>
                  </a:pathLst>
                </a:custGeom>
                <a:solidFill>
                  <a:srgbClr val="7f7f7f"/>
                </a:solidFill>
                <a:ln w="14400">
                  <a:solidFill>
                    <a:srgbClr val="ffffff"/>
                  </a:solidFill>
                  <a:round/>
                </a:ln>
              </p:spPr>
            </p:sp>
            <p:sp>
              <p:nvSpPr>
                <p:cNvPr id="201" name="Freeform 80"/>
                <p:cNvSpPr/>
                <p:nvPr/>
              </p:nvSpPr>
              <p:spPr>
                <a:xfrm>
                  <a:off x="5663160" y="3083400"/>
                  <a:ext cx="280800" cy="135720"/>
                </a:xfrm>
                <a:custGeom>
                  <a:avLst/>
                  <a:gdLst/>
                  <a:ahLst/>
                  <a:rect l="0" t="0" r="r" b="b"/>
                  <a:pathLst>
                    <a:path w="780" h="377">
                      <a:moveTo>
                        <a:pt x="0" y="215"/>
                      </a:moveTo>
                      <a:lnTo>
                        <a:pt x="445" y="0"/>
                      </a:lnTo>
                      <a:lnTo>
                        <a:pt x="779" y="161"/>
                      </a:lnTo>
                      <a:lnTo>
                        <a:pt x="334" y="376"/>
                      </a:lnTo>
                      <a:lnTo>
                        <a:pt x="0" y="215"/>
                      </a:lnTo>
                    </a:path>
                  </a:pathLst>
                </a:custGeom>
                <a:solidFill>
                  <a:srgbClr val="7f7f7f"/>
                </a:solidFill>
                <a:ln w="14400">
                  <a:solidFill>
                    <a:srgbClr val="ffffff"/>
                  </a:solidFill>
                  <a:round/>
                </a:ln>
              </p:spPr>
            </p:sp>
            <p:sp>
              <p:nvSpPr>
                <p:cNvPr id="202" name="Freeform 81"/>
                <p:cNvSpPr/>
                <p:nvPr/>
              </p:nvSpPr>
              <p:spPr>
                <a:xfrm>
                  <a:off x="5783400" y="3141360"/>
                  <a:ext cx="220680" cy="145440"/>
                </a:xfrm>
                <a:custGeom>
                  <a:avLst/>
                  <a:gdLst/>
                  <a:ahLst/>
                  <a:rect l="0" t="0" r="r" b="b"/>
                  <a:pathLst>
                    <a:path w="613" h="404">
                      <a:moveTo>
                        <a:pt x="0" y="403"/>
                      </a:moveTo>
                      <a:lnTo>
                        <a:pt x="0" y="296"/>
                      </a:lnTo>
                      <a:lnTo>
                        <a:pt x="612" y="0"/>
                      </a:lnTo>
                      <a:lnTo>
                        <a:pt x="612" y="108"/>
                      </a:lnTo>
                      <a:lnTo>
                        <a:pt x="0" y="403"/>
                      </a:lnTo>
                    </a:path>
                  </a:pathLst>
                </a:custGeom>
                <a:gradFill rotWithShape="0">
                  <a:gsLst>
                    <a:gs pos="0">
                      <a:srgbClr val="e5e5e5"/>
                    </a:gs>
                    <a:gs pos="100000">
                      <a:srgbClr val="b3b3b3"/>
                    </a:gs>
                  </a:gsLst>
                  <a:path path="rect"/>
                </a:gradFill>
                <a:ln w="14400">
                  <a:solidFill>
                    <a:srgbClr val="ffffff"/>
                  </a:solidFill>
                  <a:round/>
                </a:ln>
              </p:spPr>
            </p:sp>
            <p:sp>
              <p:nvSpPr>
                <p:cNvPr id="203" name="Line 82"/>
                <p:cNvSpPr/>
                <p:nvPr/>
              </p:nvSpPr>
              <p:spPr>
                <a:xfrm>
                  <a:off x="5242680" y="2918880"/>
                  <a:ext cx="420480" cy="203040"/>
                </a:xfrm>
                <a:prstGeom prst="line">
                  <a:avLst/>
                </a:prstGeom>
                <a:ln w="14400">
                  <a:solidFill>
                    <a:srgbClr val="e5e5e5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04" name="Line 83"/>
                <p:cNvSpPr/>
                <p:nvPr/>
              </p:nvSpPr>
              <p:spPr>
                <a:xfrm>
                  <a:off x="5283000" y="2899440"/>
                  <a:ext cx="420480" cy="203400"/>
                </a:xfrm>
                <a:prstGeom prst="line">
                  <a:avLst/>
                </a:prstGeom>
                <a:ln w="14400">
                  <a:solidFill>
                    <a:srgbClr val="e5e5e5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05" name="Line 84"/>
                <p:cNvSpPr/>
                <p:nvPr/>
              </p:nvSpPr>
              <p:spPr>
                <a:xfrm>
                  <a:off x="5322960" y="2880360"/>
                  <a:ext cx="420840" cy="203040"/>
                </a:xfrm>
                <a:prstGeom prst="line">
                  <a:avLst/>
                </a:prstGeom>
                <a:ln w="14400">
                  <a:solidFill>
                    <a:srgbClr val="e5e5e5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06" name="Line 85"/>
                <p:cNvSpPr/>
                <p:nvPr/>
              </p:nvSpPr>
              <p:spPr>
                <a:xfrm flipV="1">
                  <a:off x="5703480" y="3044520"/>
                  <a:ext cx="40320" cy="19440"/>
                </a:xfrm>
                <a:prstGeom prst="line">
                  <a:avLst/>
                </a:prstGeom>
                <a:ln w="14400">
                  <a:solidFill>
                    <a:srgbClr val="e5e5e5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07" name="Line 86"/>
                <p:cNvSpPr/>
                <p:nvPr/>
              </p:nvSpPr>
              <p:spPr>
                <a:xfrm flipV="1">
                  <a:off x="5663160" y="3025080"/>
                  <a:ext cx="40320" cy="19440"/>
                </a:xfrm>
                <a:prstGeom prst="line">
                  <a:avLst/>
                </a:prstGeom>
                <a:ln w="14400">
                  <a:solidFill>
                    <a:srgbClr val="e5e5e5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08" name="Line 87"/>
                <p:cNvSpPr/>
                <p:nvPr/>
              </p:nvSpPr>
              <p:spPr>
                <a:xfrm flipV="1">
                  <a:off x="5623560" y="3006000"/>
                  <a:ext cx="39960" cy="19440"/>
                </a:xfrm>
                <a:prstGeom prst="line">
                  <a:avLst/>
                </a:prstGeom>
                <a:ln w="14400">
                  <a:solidFill>
                    <a:srgbClr val="e5e5e5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09" name="Line 88"/>
                <p:cNvSpPr/>
                <p:nvPr/>
              </p:nvSpPr>
              <p:spPr>
                <a:xfrm flipV="1">
                  <a:off x="5643360" y="3054240"/>
                  <a:ext cx="40320" cy="19440"/>
                </a:xfrm>
                <a:prstGeom prst="line">
                  <a:avLst/>
                </a:prstGeom>
                <a:ln w="14400">
                  <a:solidFill>
                    <a:srgbClr val="e5e5e5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0" name="Line 89"/>
                <p:cNvSpPr/>
                <p:nvPr/>
              </p:nvSpPr>
              <p:spPr>
                <a:xfrm flipV="1">
                  <a:off x="5603400" y="3035160"/>
                  <a:ext cx="40320" cy="19080"/>
                </a:xfrm>
                <a:prstGeom prst="line">
                  <a:avLst/>
                </a:prstGeom>
                <a:ln w="14400">
                  <a:solidFill>
                    <a:srgbClr val="e5e5e5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1" name="Line 90"/>
                <p:cNvSpPr/>
                <p:nvPr/>
              </p:nvSpPr>
              <p:spPr>
                <a:xfrm flipV="1">
                  <a:off x="5563440" y="3015720"/>
                  <a:ext cx="39960" cy="19440"/>
                </a:xfrm>
                <a:prstGeom prst="line">
                  <a:avLst/>
                </a:prstGeom>
                <a:ln w="14400">
                  <a:solidFill>
                    <a:srgbClr val="e5e5e5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2" name="Line 91"/>
                <p:cNvSpPr/>
                <p:nvPr/>
              </p:nvSpPr>
              <p:spPr>
                <a:xfrm flipV="1">
                  <a:off x="5583240" y="2986560"/>
                  <a:ext cx="40320" cy="19440"/>
                </a:xfrm>
                <a:prstGeom prst="line">
                  <a:avLst/>
                </a:prstGeom>
                <a:ln w="14400">
                  <a:solidFill>
                    <a:srgbClr val="e5e5e5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3" name="Line 92"/>
                <p:cNvSpPr/>
                <p:nvPr/>
              </p:nvSpPr>
              <p:spPr>
                <a:xfrm flipV="1">
                  <a:off x="5523120" y="2996280"/>
                  <a:ext cx="40320" cy="19440"/>
                </a:xfrm>
                <a:prstGeom prst="line">
                  <a:avLst/>
                </a:prstGeom>
                <a:ln w="14400">
                  <a:solidFill>
                    <a:srgbClr val="e5e5e5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4" name="Line 93"/>
                <p:cNvSpPr/>
                <p:nvPr/>
              </p:nvSpPr>
              <p:spPr>
                <a:xfrm flipV="1">
                  <a:off x="5543280" y="2967480"/>
                  <a:ext cx="40320" cy="19080"/>
                </a:xfrm>
                <a:prstGeom prst="line">
                  <a:avLst/>
                </a:prstGeom>
                <a:ln w="14400">
                  <a:solidFill>
                    <a:srgbClr val="e5e5e5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5" name="Line 94"/>
                <p:cNvSpPr/>
                <p:nvPr/>
              </p:nvSpPr>
              <p:spPr>
                <a:xfrm flipV="1">
                  <a:off x="5502960" y="2948040"/>
                  <a:ext cx="40320" cy="19440"/>
                </a:xfrm>
                <a:prstGeom prst="line">
                  <a:avLst/>
                </a:prstGeom>
                <a:ln w="14400">
                  <a:solidFill>
                    <a:srgbClr val="e5e5e5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6" name="Line 95"/>
                <p:cNvSpPr/>
                <p:nvPr/>
              </p:nvSpPr>
              <p:spPr>
                <a:xfrm flipV="1">
                  <a:off x="5463360" y="2928600"/>
                  <a:ext cx="39960" cy="19440"/>
                </a:xfrm>
                <a:prstGeom prst="line">
                  <a:avLst/>
                </a:prstGeom>
                <a:ln w="14400">
                  <a:solidFill>
                    <a:srgbClr val="e5e5e5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7" name="Line 96"/>
                <p:cNvSpPr/>
                <p:nvPr/>
              </p:nvSpPr>
              <p:spPr>
                <a:xfrm flipV="1">
                  <a:off x="5483160" y="2976840"/>
                  <a:ext cx="40320" cy="19440"/>
                </a:xfrm>
                <a:prstGeom prst="line">
                  <a:avLst/>
                </a:prstGeom>
                <a:ln w="14400">
                  <a:solidFill>
                    <a:srgbClr val="e5e5e5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8" name="Line 97"/>
                <p:cNvSpPr/>
                <p:nvPr/>
              </p:nvSpPr>
              <p:spPr>
                <a:xfrm flipV="1">
                  <a:off x="5442840" y="2957400"/>
                  <a:ext cx="40320" cy="19440"/>
                </a:xfrm>
                <a:prstGeom prst="line">
                  <a:avLst/>
                </a:prstGeom>
                <a:ln w="14400">
                  <a:solidFill>
                    <a:srgbClr val="e5e5e5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9" name="Line 98"/>
                <p:cNvSpPr/>
                <p:nvPr/>
              </p:nvSpPr>
              <p:spPr>
                <a:xfrm flipV="1">
                  <a:off x="5403240" y="2938320"/>
                  <a:ext cx="39960" cy="19080"/>
                </a:xfrm>
                <a:prstGeom prst="line">
                  <a:avLst/>
                </a:prstGeom>
                <a:ln w="14400">
                  <a:solidFill>
                    <a:srgbClr val="e5e5e5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20" name="Line 99"/>
                <p:cNvSpPr/>
                <p:nvPr/>
              </p:nvSpPr>
              <p:spPr>
                <a:xfrm flipV="1">
                  <a:off x="5423040" y="2909160"/>
                  <a:ext cx="40320" cy="19440"/>
                </a:xfrm>
                <a:prstGeom prst="line">
                  <a:avLst/>
                </a:prstGeom>
                <a:ln w="14400">
                  <a:solidFill>
                    <a:srgbClr val="e5e5e5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21" name="Line 100"/>
                <p:cNvSpPr/>
                <p:nvPr/>
              </p:nvSpPr>
              <p:spPr>
                <a:xfrm flipV="1">
                  <a:off x="5362920" y="2918880"/>
                  <a:ext cx="40320" cy="19440"/>
                </a:xfrm>
                <a:prstGeom prst="line">
                  <a:avLst/>
                </a:prstGeom>
                <a:ln w="14400">
                  <a:solidFill>
                    <a:srgbClr val="e5e5e5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22" name="Line 101"/>
                <p:cNvSpPr/>
                <p:nvPr/>
              </p:nvSpPr>
              <p:spPr>
                <a:xfrm flipV="1">
                  <a:off x="5382720" y="2890080"/>
                  <a:ext cx="40320" cy="19080"/>
                </a:xfrm>
                <a:prstGeom prst="line">
                  <a:avLst/>
                </a:prstGeom>
                <a:ln w="14400">
                  <a:solidFill>
                    <a:srgbClr val="e5e5e5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23" name="Line 102"/>
                <p:cNvSpPr/>
                <p:nvPr/>
              </p:nvSpPr>
              <p:spPr>
                <a:xfrm flipV="1">
                  <a:off x="5343120" y="2870640"/>
                  <a:ext cx="39960" cy="19440"/>
                </a:xfrm>
                <a:prstGeom prst="line">
                  <a:avLst/>
                </a:prstGeom>
                <a:ln w="14400">
                  <a:solidFill>
                    <a:srgbClr val="e5e5e5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24" name="Line 103"/>
                <p:cNvSpPr/>
                <p:nvPr/>
              </p:nvSpPr>
              <p:spPr>
                <a:xfrm flipV="1">
                  <a:off x="5322960" y="2899440"/>
                  <a:ext cx="40320" cy="19440"/>
                </a:xfrm>
                <a:prstGeom prst="line">
                  <a:avLst/>
                </a:prstGeom>
                <a:ln w="14400">
                  <a:solidFill>
                    <a:srgbClr val="e5e5e5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25" name="Line 104"/>
                <p:cNvSpPr/>
                <p:nvPr/>
              </p:nvSpPr>
              <p:spPr>
                <a:xfrm flipV="1">
                  <a:off x="5583240" y="3063960"/>
                  <a:ext cx="40320" cy="19440"/>
                </a:xfrm>
                <a:prstGeom prst="line">
                  <a:avLst/>
                </a:prstGeom>
                <a:ln w="14400">
                  <a:solidFill>
                    <a:srgbClr val="e5e5e5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26" name="Line 105"/>
                <p:cNvSpPr/>
                <p:nvPr/>
              </p:nvSpPr>
              <p:spPr>
                <a:xfrm flipV="1">
                  <a:off x="5543280" y="3044520"/>
                  <a:ext cx="40320" cy="19440"/>
                </a:xfrm>
                <a:prstGeom prst="line">
                  <a:avLst/>
                </a:prstGeom>
                <a:ln w="14400">
                  <a:solidFill>
                    <a:srgbClr val="e5e5e5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27" name="Line 106"/>
                <p:cNvSpPr/>
                <p:nvPr/>
              </p:nvSpPr>
              <p:spPr>
                <a:xfrm flipV="1">
                  <a:off x="5502960" y="3025080"/>
                  <a:ext cx="40320" cy="19440"/>
                </a:xfrm>
                <a:prstGeom prst="line">
                  <a:avLst/>
                </a:prstGeom>
                <a:ln w="14400">
                  <a:solidFill>
                    <a:srgbClr val="e5e5e5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28" name="Line 107"/>
                <p:cNvSpPr/>
                <p:nvPr/>
              </p:nvSpPr>
              <p:spPr>
                <a:xfrm flipV="1">
                  <a:off x="5483160" y="3054240"/>
                  <a:ext cx="40320" cy="19440"/>
                </a:xfrm>
                <a:prstGeom prst="line">
                  <a:avLst/>
                </a:prstGeom>
                <a:ln w="14400">
                  <a:solidFill>
                    <a:srgbClr val="e5e5e5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29" name="Line 108"/>
                <p:cNvSpPr/>
                <p:nvPr/>
              </p:nvSpPr>
              <p:spPr>
                <a:xfrm flipV="1">
                  <a:off x="5442840" y="3035160"/>
                  <a:ext cx="40320" cy="19080"/>
                </a:xfrm>
                <a:prstGeom prst="line">
                  <a:avLst/>
                </a:prstGeom>
                <a:ln w="14400">
                  <a:solidFill>
                    <a:srgbClr val="e5e5e5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30" name="Line 109"/>
                <p:cNvSpPr/>
                <p:nvPr/>
              </p:nvSpPr>
              <p:spPr>
                <a:xfrm flipV="1">
                  <a:off x="5463360" y="3006000"/>
                  <a:ext cx="39960" cy="19440"/>
                </a:xfrm>
                <a:prstGeom prst="line">
                  <a:avLst/>
                </a:prstGeom>
                <a:ln w="14400">
                  <a:solidFill>
                    <a:srgbClr val="e5e5e5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31" name="Line 110"/>
                <p:cNvSpPr/>
                <p:nvPr/>
              </p:nvSpPr>
              <p:spPr>
                <a:xfrm flipV="1">
                  <a:off x="5423040" y="2986560"/>
                  <a:ext cx="40320" cy="19440"/>
                </a:xfrm>
                <a:prstGeom prst="line">
                  <a:avLst/>
                </a:prstGeom>
                <a:ln w="14400">
                  <a:solidFill>
                    <a:srgbClr val="e5e5e5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32" name="Line 111"/>
                <p:cNvSpPr/>
                <p:nvPr/>
              </p:nvSpPr>
              <p:spPr>
                <a:xfrm flipV="1">
                  <a:off x="5382720" y="2967480"/>
                  <a:ext cx="40320" cy="19080"/>
                </a:xfrm>
                <a:prstGeom prst="line">
                  <a:avLst/>
                </a:prstGeom>
                <a:ln w="14400">
                  <a:solidFill>
                    <a:srgbClr val="e5e5e5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33" name="Line 112"/>
                <p:cNvSpPr/>
                <p:nvPr/>
              </p:nvSpPr>
              <p:spPr>
                <a:xfrm flipV="1">
                  <a:off x="5343120" y="2948040"/>
                  <a:ext cx="39960" cy="19440"/>
                </a:xfrm>
                <a:prstGeom prst="line">
                  <a:avLst/>
                </a:prstGeom>
                <a:ln w="14400">
                  <a:solidFill>
                    <a:srgbClr val="e5e5e5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34" name="Line 113"/>
                <p:cNvSpPr/>
                <p:nvPr/>
              </p:nvSpPr>
              <p:spPr>
                <a:xfrm flipV="1">
                  <a:off x="5283000" y="2957400"/>
                  <a:ext cx="39960" cy="19440"/>
                </a:xfrm>
                <a:prstGeom prst="line">
                  <a:avLst/>
                </a:prstGeom>
                <a:ln w="14400">
                  <a:solidFill>
                    <a:srgbClr val="e5e5e5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35" name="Line 114"/>
                <p:cNvSpPr/>
                <p:nvPr/>
              </p:nvSpPr>
              <p:spPr>
                <a:xfrm flipV="1">
                  <a:off x="5302800" y="2928600"/>
                  <a:ext cx="40320" cy="19440"/>
                </a:xfrm>
                <a:prstGeom prst="line">
                  <a:avLst/>
                </a:prstGeom>
                <a:ln w="14400">
                  <a:solidFill>
                    <a:srgbClr val="e5e5e5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36" name="Line 115"/>
                <p:cNvSpPr/>
                <p:nvPr/>
              </p:nvSpPr>
              <p:spPr>
                <a:xfrm flipV="1">
                  <a:off x="5242680" y="2938320"/>
                  <a:ext cx="40320" cy="19080"/>
                </a:xfrm>
                <a:prstGeom prst="line">
                  <a:avLst/>
                </a:prstGeom>
                <a:ln w="14400">
                  <a:solidFill>
                    <a:srgbClr val="e5e5e5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37" name="Line 116"/>
                <p:cNvSpPr/>
                <p:nvPr/>
              </p:nvSpPr>
              <p:spPr>
                <a:xfrm flipV="1">
                  <a:off x="5563440" y="3093120"/>
                  <a:ext cx="39960" cy="19440"/>
                </a:xfrm>
                <a:prstGeom prst="line">
                  <a:avLst/>
                </a:prstGeom>
                <a:ln w="14400">
                  <a:solidFill>
                    <a:srgbClr val="e5e5e5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38" name="Line 117"/>
                <p:cNvSpPr/>
                <p:nvPr/>
              </p:nvSpPr>
              <p:spPr>
                <a:xfrm flipV="1">
                  <a:off x="5523120" y="3073680"/>
                  <a:ext cx="40320" cy="19440"/>
                </a:xfrm>
                <a:prstGeom prst="line">
                  <a:avLst/>
                </a:prstGeom>
                <a:ln w="14400">
                  <a:solidFill>
                    <a:srgbClr val="e5e5e5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39" name="Line 118"/>
                <p:cNvSpPr/>
                <p:nvPr/>
              </p:nvSpPr>
              <p:spPr>
                <a:xfrm flipV="1">
                  <a:off x="5703480" y="3102840"/>
                  <a:ext cx="160200" cy="77400"/>
                </a:xfrm>
                <a:prstGeom prst="line">
                  <a:avLst/>
                </a:prstGeom>
                <a:ln w="14400">
                  <a:solidFill>
                    <a:srgbClr val="e5e5e5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40" name="Line 119"/>
                <p:cNvSpPr/>
                <p:nvPr/>
              </p:nvSpPr>
              <p:spPr>
                <a:xfrm flipV="1">
                  <a:off x="5743800" y="3121920"/>
                  <a:ext cx="160200" cy="77400"/>
                </a:xfrm>
                <a:prstGeom prst="line">
                  <a:avLst/>
                </a:prstGeom>
                <a:ln w="14400">
                  <a:solidFill>
                    <a:srgbClr val="e5e5e5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41" name="Line 120"/>
                <p:cNvSpPr/>
                <p:nvPr/>
              </p:nvSpPr>
              <p:spPr>
                <a:xfrm>
                  <a:off x="5783400" y="3102840"/>
                  <a:ext cx="120600" cy="57960"/>
                </a:xfrm>
                <a:prstGeom prst="line">
                  <a:avLst/>
                </a:prstGeom>
                <a:ln w="14400">
                  <a:solidFill>
                    <a:srgbClr val="e5e5e5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42" name="Line 121"/>
                <p:cNvSpPr/>
                <p:nvPr/>
              </p:nvSpPr>
              <p:spPr>
                <a:xfrm>
                  <a:off x="5743800" y="3121920"/>
                  <a:ext cx="120240" cy="58320"/>
                </a:xfrm>
                <a:prstGeom prst="line">
                  <a:avLst/>
                </a:prstGeom>
                <a:ln w="14400">
                  <a:solidFill>
                    <a:srgbClr val="e5e5e5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43" name="Line 122"/>
                <p:cNvSpPr/>
                <p:nvPr/>
              </p:nvSpPr>
              <p:spPr>
                <a:xfrm>
                  <a:off x="5703480" y="3141360"/>
                  <a:ext cx="79920" cy="38880"/>
                </a:xfrm>
                <a:prstGeom prst="line">
                  <a:avLst/>
                </a:prstGeom>
                <a:ln w="14400">
                  <a:solidFill>
                    <a:srgbClr val="e5e5e5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44" name="Freeform 123"/>
                <p:cNvSpPr/>
                <p:nvPr/>
              </p:nvSpPr>
              <p:spPr>
                <a:xfrm>
                  <a:off x="5142600" y="2938320"/>
                  <a:ext cx="641160" cy="348480"/>
                </a:xfrm>
                <a:custGeom>
                  <a:avLst/>
                  <a:gdLst/>
                  <a:ahLst/>
                  <a:rect l="0" t="0" r="r" b="b"/>
                  <a:pathLst>
                    <a:path w="1781" h="968">
                      <a:moveTo>
                        <a:pt x="0" y="107"/>
                      </a:moveTo>
                      <a:lnTo>
                        <a:pt x="0" y="0"/>
                      </a:lnTo>
                      <a:lnTo>
                        <a:pt x="1780" y="860"/>
                      </a:lnTo>
                      <a:lnTo>
                        <a:pt x="1780" y="967"/>
                      </a:lnTo>
                      <a:lnTo>
                        <a:pt x="0" y="107"/>
                      </a:lnTo>
                    </a:path>
                  </a:pathLst>
                </a:custGeom>
                <a:gradFill rotWithShape="0">
                  <a:gsLst>
                    <a:gs pos="0">
                      <a:srgbClr val="b3b3b3"/>
                    </a:gs>
                    <a:gs pos="100000">
                      <a:srgbClr val="e5e5e5"/>
                    </a:gs>
                  </a:gsLst>
                  <a:lin ang="0"/>
                </a:gradFill>
                <a:ln w="14400">
                  <a:solidFill>
                    <a:srgbClr val="ffffff"/>
                  </a:solidFill>
                  <a:round/>
                </a:ln>
              </p:spPr>
            </p:sp>
            <p:sp>
              <p:nvSpPr>
                <p:cNvPr id="245" name="Freeform 124"/>
                <p:cNvSpPr/>
                <p:nvPr/>
              </p:nvSpPr>
              <p:spPr>
                <a:xfrm>
                  <a:off x="5142600" y="2831760"/>
                  <a:ext cx="861480" cy="455040"/>
                </a:xfrm>
                <a:custGeom>
                  <a:avLst/>
                  <a:gdLst/>
                  <a:ahLst/>
                  <a:rect l="0" t="0" r="r" b="b"/>
                  <a:pathLst>
                    <a:path w="2393" h="1264">
                      <a:moveTo>
                        <a:pt x="612" y="0"/>
                      </a:moveTo>
                      <a:lnTo>
                        <a:pt x="2392" y="860"/>
                      </a:lnTo>
                      <a:lnTo>
                        <a:pt x="2392" y="967"/>
                      </a:lnTo>
                      <a:lnTo>
                        <a:pt x="1780" y="1263"/>
                      </a:lnTo>
                      <a:lnTo>
                        <a:pt x="0" y="403"/>
                      </a:lnTo>
                      <a:lnTo>
                        <a:pt x="0" y="296"/>
                      </a:lnTo>
                      <a:lnTo>
                        <a:pt x="612" y="0"/>
                      </a:lnTo>
                    </a:path>
                  </a:pathLst>
                </a:custGeom>
                <a:noFill/>
                <a:ln w="14400">
                  <a:solidFill>
                    <a:srgbClr val="000000"/>
                  </a:solidFill>
                  <a:round/>
                </a:ln>
              </p:spPr>
            </p:sp>
          </p:grpSp>
        </p:grpSp>
      </p:grpSp>
      <p:grpSp>
        <p:nvGrpSpPr>
          <p:cNvPr id="246" name="Group 125"/>
          <p:cNvGrpSpPr/>
          <p:nvPr/>
        </p:nvGrpSpPr>
        <p:grpSpPr>
          <a:xfrm>
            <a:off x="4263480" y="3718080"/>
            <a:ext cx="397800" cy="579600"/>
            <a:chOff x="4263480" y="3718080"/>
            <a:chExt cx="397800" cy="579600"/>
          </a:xfrm>
        </p:grpSpPr>
        <p:sp>
          <p:nvSpPr>
            <p:cNvPr id="247" name="Freeform 126"/>
            <p:cNvSpPr/>
            <p:nvPr/>
          </p:nvSpPr>
          <p:spPr>
            <a:xfrm>
              <a:off x="4465800" y="4110840"/>
              <a:ext cx="222120" cy="187200"/>
            </a:xfrm>
            <a:custGeom>
              <a:avLst/>
              <a:gdLst/>
              <a:ahLst/>
              <a:rect l="0" t="0" r="r" b="b"/>
              <a:pathLst>
                <a:path w="617" h="520">
                  <a:moveTo>
                    <a:pt x="94" y="519"/>
                  </a:moveTo>
                  <a:cubicBezTo>
                    <a:pt x="340" y="519"/>
                    <a:pt x="616" y="467"/>
                    <a:pt x="526" y="260"/>
                  </a:cubicBezTo>
                  <a:cubicBezTo>
                    <a:pt x="437" y="52"/>
                    <a:pt x="403" y="52"/>
                    <a:pt x="157" y="52"/>
                  </a:cubicBezTo>
                  <a:cubicBezTo>
                    <a:pt x="157" y="208"/>
                    <a:pt x="0" y="0"/>
                    <a:pt x="94" y="519"/>
                  </a:cubicBezTo>
                </a:path>
              </a:pathLst>
            </a:custGeom>
            <a:solidFill>
              <a:srgbClr val="dddddd"/>
            </a:solidFill>
            <a:ln w="14400">
              <a:solidFill>
                <a:srgbClr val="dddddd"/>
              </a:solidFill>
              <a:round/>
            </a:ln>
          </p:spPr>
        </p:sp>
        <p:grpSp>
          <p:nvGrpSpPr>
            <p:cNvPr id="248" name="Group 127"/>
            <p:cNvGrpSpPr/>
            <p:nvPr/>
          </p:nvGrpSpPr>
          <p:grpSpPr>
            <a:xfrm>
              <a:off x="4263480" y="3718080"/>
              <a:ext cx="258840" cy="579600"/>
              <a:chOff x="4263480" y="3718080"/>
              <a:chExt cx="258840" cy="579600"/>
            </a:xfrm>
          </p:grpSpPr>
          <p:sp>
            <p:nvSpPr>
              <p:cNvPr id="249" name="Freeform 128"/>
              <p:cNvSpPr/>
              <p:nvPr/>
            </p:nvSpPr>
            <p:spPr>
              <a:xfrm>
                <a:off x="4263480" y="3736800"/>
                <a:ext cx="226800" cy="561240"/>
              </a:xfrm>
              <a:custGeom>
                <a:avLst/>
                <a:gdLst/>
                <a:ahLst/>
                <a:rect l="0" t="0" r="r" b="b"/>
                <a:pathLst>
                  <a:path w="630" h="1559">
                    <a:moveTo>
                      <a:pt x="0" y="1195"/>
                    </a:moveTo>
                    <a:lnTo>
                      <a:pt x="0" y="0"/>
                    </a:lnTo>
                    <a:lnTo>
                      <a:pt x="629" y="364"/>
                    </a:lnTo>
                    <a:lnTo>
                      <a:pt x="629" y="1558"/>
                    </a:lnTo>
                    <a:lnTo>
                      <a:pt x="0" y="1195"/>
                    </a:lnTo>
                  </a:path>
                </a:pathLst>
              </a:custGeom>
              <a:gradFill rotWithShape="0">
                <a:gsLst>
                  <a:gs pos="0">
                    <a:srgbClr val="b3b3b3"/>
                  </a:gs>
                  <a:gs pos="100000">
                    <a:srgbClr val="e5e5e5"/>
                  </a:gs>
                </a:gsLst>
                <a:lin ang="0"/>
              </a:gradFill>
              <a:ln w="14400">
                <a:solidFill>
                  <a:srgbClr val="ffffff"/>
                </a:solidFill>
                <a:round/>
              </a:ln>
            </p:spPr>
          </p:sp>
          <p:sp>
            <p:nvSpPr>
              <p:cNvPr id="250" name="Freeform 129"/>
              <p:cNvSpPr/>
              <p:nvPr/>
            </p:nvSpPr>
            <p:spPr>
              <a:xfrm>
                <a:off x="4295880" y="3792960"/>
                <a:ext cx="162000" cy="393120"/>
              </a:xfrm>
              <a:custGeom>
                <a:avLst/>
                <a:gdLst/>
                <a:ahLst/>
                <a:rect l="0" t="0" r="r" b="b"/>
                <a:pathLst>
                  <a:path w="450" h="1092">
                    <a:moveTo>
                      <a:pt x="0" y="831"/>
                    </a:moveTo>
                    <a:lnTo>
                      <a:pt x="0" y="0"/>
                    </a:lnTo>
                    <a:lnTo>
                      <a:pt x="449" y="260"/>
                    </a:lnTo>
                    <a:lnTo>
                      <a:pt x="449" y="1091"/>
                    </a:lnTo>
                    <a:lnTo>
                      <a:pt x="0" y="831"/>
                    </a:lnTo>
                  </a:path>
                </a:pathLst>
              </a:custGeom>
              <a:gradFill rotWithShape="0">
                <a:gsLst>
                  <a:gs pos="0">
                    <a:srgbClr val="93d4f0"/>
                  </a:gs>
                  <a:gs pos="100000">
                    <a:srgbClr val="e9f6fc"/>
                  </a:gs>
                </a:gsLst>
                <a:lin ang="0"/>
              </a:gradFill>
              <a:ln w="14400">
                <a:solidFill>
                  <a:srgbClr val="7f7f7f"/>
                </a:solidFill>
                <a:round/>
              </a:ln>
            </p:spPr>
          </p:sp>
          <p:sp>
            <p:nvSpPr>
              <p:cNvPr id="251" name="Freeform 130"/>
              <p:cNvSpPr/>
              <p:nvPr/>
            </p:nvSpPr>
            <p:spPr>
              <a:xfrm>
                <a:off x="4263480" y="3718080"/>
                <a:ext cx="259200" cy="149760"/>
              </a:xfrm>
              <a:custGeom>
                <a:avLst/>
                <a:gdLst/>
                <a:ahLst/>
                <a:rect l="0" t="0" r="r" b="b"/>
                <a:pathLst>
                  <a:path w="720" h="416">
                    <a:moveTo>
                      <a:pt x="629" y="415"/>
                    </a:moveTo>
                    <a:lnTo>
                      <a:pt x="0" y="52"/>
                    </a:lnTo>
                    <a:lnTo>
                      <a:pt x="90" y="0"/>
                    </a:lnTo>
                    <a:lnTo>
                      <a:pt x="719" y="364"/>
                    </a:lnTo>
                    <a:lnTo>
                      <a:pt x="629" y="415"/>
                    </a:lnTo>
                  </a:path>
                </a:pathLst>
              </a:custGeom>
              <a:gradFill rotWithShape="0">
                <a:gsLst>
                  <a:gs pos="0">
                    <a:srgbClr val="b3b3b3"/>
                  </a:gs>
                  <a:gs pos="100000">
                    <a:srgbClr val="e5e5e5"/>
                  </a:gs>
                </a:gsLst>
                <a:lin ang="5400000"/>
              </a:gradFill>
              <a:ln w="14400">
                <a:solidFill>
                  <a:srgbClr val="ffffff"/>
                </a:solidFill>
                <a:round/>
              </a:ln>
            </p:spPr>
          </p:sp>
          <p:sp>
            <p:nvSpPr>
              <p:cNvPr id="252" name="Freeform 131"/>
              <p:cNvSpPr/>
              <p:nvPr/>
            </p:nvSpPr>
            <p:spPr>
              <a:xfrm>
                <a:off x="4489920" y="3849120"/>
                <a:ext cx="32760" cy="448920"/>
              </a:xfrm>
              <a:custGeom>
                <a:avLst/>
                <a:gdLst/>
                <a:ahLst/>
                <a:rect l="0" t="0" r="r" b="b"/>
                <a:pathLst>
                  <a:path w="91" h="1247">
                    <a:moveTo>
                      <a:pt x="0" y="1246"/>
                    </a:moveTo>
                    <a:lnTo>
                      <a:pt x="0" y="52"/>
                    </a:lnTo>
                    <a:lnTo>
                      <a:pt x="90" y="0"/>
                    </a:lnTo>
                    <a:lnTo>
                      <a:pt x="90" y="1195"/>
                    </a:lnTo>
                    <a:lnTo>
                      <a:pt x="0" y="1246"/>
                    </a:lnTo>
                  </a:path>
                </a:pathLst>
              </a:custGeom>
              <a:gradFill rotWithShape="0">
                <a:gsLst>
                  <a:gs pos="0">
                    <a:srgbClr val="e5e5e5"/>
                  </a:gs>
                  <a:gs pos="100000">
                    <a:srgbClr val="b3b3b3"/>
                  </a:gs>
                </a:gsLst>
                <a:path path="rect"/>
              </a:gradFill>
              <a:ln w="14400">
                <a:solidFill>
                  <a:srgbClr val="ffffff"/>
                </a:solidFill>
                <a:round/>
              </a:ln>
            </p:spPr>
          </p:sp>
          <p:sp>
            <p:nvSpPr>
              <p:cNvPr id="253" name="Freeform 132"/>
              <p:cNvSpPr/>
              <p:nvPr/>
            </p:nvSpPr>
            <p:spPr>
              <a:xfrm>
                <a:off x="4263480" y="3718080"/>
                <a:ext cx="259200" cy="579960"/>
              </a:xfrm>
              <a:custGeom>
                <a:avLst/>
                <a:gdLst/>
                <a:ahLst/>
                <a:rect l="0" t="0" r="r" b="b"/>
                <a:pathLst>
                  <a:path w="720" h="1611">
                    <a:moveTo>
                      <a:pt x="90" y="0"/>
                    </a:moveTo>
                    <a:lnTo>
                      <a:pt x="719" y="364"/>
                    </a:lnTo>
                    <a:lnTo>
                      <a:pt x="719" y="1558"/>
                    </a:lnTo>
                    <a:lnTo>
                      <a:pt x="629" y="1610"/>
                    </a:lnTo>
                    <a:lnTo>
                      <a:pt x="0" y="1246"/>
                    </a:lnTo>
                    <a:lnTo>
                      <a:pt x="0" y="52"/>
                    </a:lnTo>
                    <a:lnTo>
                      <a:pt x="90" y="0"/>
                    </a:lnTo>
                  </a:path>
                </a:pathLst>
              </a:custGeom>
              <a:noFill/>
              <a:ln w="14400">
                <a:solidFill>
                  <a:srgbClr val="000000"/>
                </a:solidFill>
                <a:round/>
              </a:ln>
            </p:spPr>
          </p:sp>
          <p:sp>
            <p:nvSpPr>
              <p:cNvPr id="254" name="Line 133"/>
              <p:cNvSpPr/>
              <p:nvPr/>
            </p:nvSpPr>
            <p:spPr>
              <a:xfrm>
                <a:off x="4328280" y="4148280"/>
                <a:ext cx="97200" cy="56160"/>
              </a:xfrm>
              <a:prstGeom prst="line">
                <a:avLst/>
              </a:prstGeom>
              <a:ln w="14400">
                <a:solidFill>
                  <a:srgbClr val="7f7f7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255" name="Group 134"/>
          <p:cNvGrpSpPr/>
          <p:nvPr/>
        </p:nvGrpSpPr>
        <p:grpSpPr>
          <a:xfrm>
            <a:off x="4517640" y="2651760"/>
            <a:ext cx="403920" cy="856080"/>
            <a:chOff x="4517640" y="2651760"/>
            <a:chExt cx="403920" cy="856080"/>
          </a:xfrm>
        </p:grpSpPr>
        <p:sp>
          <p:nvSpPr>
            <p:cNvPr id="256" name="Freeform 135"/>
            <p:cNvSpPr/>
            <p:nvPr/>
          </p:nvSpPr>
          <p:spPr>
            <a:xfrm>
              <a:off x="4793760" y="3357720"/>
              <a:ext cx="128160" cy="150480"/>
            </a:xfrm>
            <a:custGeom>
              <a:avLst/>
              <a:gdLst/>
              <a:ahLst/>
              <a:rect l="0" t="0" r="r" b="b"/>
              <a:pathLst>
                <a:path w="356" h="418">
                  <a:moveTo>
                    <a:pt x="72" y="417"/>
                  </a:moveTo>
                  <a:cubicBezTo>
                    <a:pt x="263" y="417"/>
                    <a:pt x="355" y="334"/>
                    <a:pt x="355" y="250"/>
                  </a:cubicBezTo>
                  <a:cubicBezTo>
                    <a:pt x="355" y="167"/>
                    <a:pt x="286" y="125"/>
                    <a:pt x="146" y="125"/>
                  </a:cubicBezTo>
                  <a:cubicBezTo>
                    <a:pt x="146" y="250"/>
                    <a:pt x="0" y="0"/>
                    <a:pt x="72" y="417"/>
                  </a:cubicBezTo>
                </a:path>
              </a:pathLst>
            </a:custGeom>
            <a:solidFill>
              <a:srgbClr val="dddddd"/>
            </a:solidFill>
            <a:ln w="14400">
              <a:solidFill>
                <a:srgbClr val="dddddd"/>
              </a:solidFill>
              <a:round/>
            </a:ln>
          </p:spPr>
        </p:sp>
        <p:grpSp>
          <p:nvGrpSpPr>
            <p:cNvPr id="257" name="Group 136"/>
            <p:cNvGrpSpPr/>
            <p:nvPr/>
          </p:nvGrpSpPr>
          <p:grpSpPr>
            <a:xfrm>
              <a:off x="4517640" y="2651760"/>
              <a:ext cx="328680" cy="856080"/>
              <a:chOff x="4517640" y="2651760"/>
              <a:chExt cx="328680" cy="856080"/>
            </a:xfrm>
          </p:grpSpPr>
          <p:sp>
            <p:nvSpPr>
              <p:cNvPr id="258" name="Freeform 137"/>
              <p:cNvSpPr/>
              <p:nvPr/>
            </p:nvSpPr>
            <p:spPr>
              <a:xfrm>
                <a:off x="4517640" y="2666880"/>
                <a:ext cx="301320" cy="841320"/>
              </a:xfrm>
              <a:custGeom>
                <a:avLst/>
                <a:gdLst/>
                <a:ahLst/>
                <a:rect l="0" t="0" r="r" b="b"/>
                <a:pathLst>
                  <a:path w="837" h="2337">
                    <a:moveTo>
                      <a:pt x="0" y="1836"/>
                    </a:moveTo>
                    <a:lnTo>
                      <a:pt x="0" y="0"/>
                    </a:lnTo>
                    <a:lnTo>
                      <a:pt x="836" y="500"/>
                    </a:lnTo>
                    <a:lnTo>
                      <a:pt x="836" y="2336"/>
                    </a:lnTo>
                    <a:lnTo>
                      <a:pt x="0" y="1836"/>
                    </a:lnTo>
                  </a:path>
                </a:pathLst>
              </a:custGeom>
              <a:gradFill rotWithShape="0">
                <a:gsLst>
                  <a:gs pos="0">
                    <a:srgbClr val="b3b3b3"/>
                  </a:gs>
                  <a:gs pos="100000">
                    <a:srgbClr val="e5e5e5"/>
                  </a:gs>
                </a:gsLst>
                <a:lin ang="0"/>
              </a:gradFill>
              <a:ln w="14400">
                <a:solidFill>
                  <a:srgbClr val="ffffff"/>
                </a:solidFill>
                <a:round/>
              </a:ln>
            </p:spPr>
          </p:sp>
          <p:sp>
            <p:nvSpPr>
              <p:cNvPr id="259" name="Freeform 138"/>
              <p:cNvSpPr/>
              <p:nvPr/>
            </p:nvSpPr>
            <p:spPr>
              <a:xfrm>
                <a:off x="4542480" y="2711880"/>
                <a:ext cx="251280" cy="751320"/>
              </a:xfrm>
              <a:custGeom>
                <a:avLst/>
                <a:gdLst/>
                <a:ahLst/>
                <a:rect l="0" t="0" r="r" b="b"/>
                <a:pathLst>
                  <a:path w="698" h="2087">
                    <a:moveTo>
                      <a:pt x="0" y="1668"/>
                    </a:moveTo>
                    <a:lnTo>
                      <a:pt x="0" y="0"/>
                    </a:lnTo>
                    <a:lnTo>
                      <a:pt x="697" y="417"/>
                    </a:lnTo>
                    <a:lnTo>
                      <a:pt x="697" y="2086"/>
                    </a:lnTo>
                    <a:lnTo>
                      <a:pt x="0" y="1668"/>
                    </a:lnTo>
                  </a:path>
                </a:pathLst>
              </a:custGeom>
              <a:gradFill rotWithShape="0">
                <a:gsLst>
                  <a:gs pos="0">
                    <a:srgbClr val="93d4f0"/>
                  </a:gs>
                  <a:gs pos="100000">
                    <a:srgbClr val="e9f6fc"/>
                  </a:gs>
                </a:gsLst>
                <a:lin ang="0"/>
              </a:gradFill>
              <a:ln w="14400">
                <a:solidFill>
                  <a:srgbClr val="7f7f7f"/>
                </a:solidFill>
                <a:round/>
              </a:ln>
            </p:spPr>
          </p:sp>
          <p:sp>
            <p:nvSpPr>
              <p:cNvPr id="260" name="Freeform 139"/>
              <p:cNvSpPr/>
              <p:nvPr/>
            </p:nvSpPr>
            <p:spPr>
              <a:xfrm>
                <a:off x="4517640" y="2651760"/>
                <a:ext cx="329040" cy="195480"/>
              </a:xfrm>
              <a:custGeom>
                <a:avLst/>
                <a:gdLst/>
                <a:ahLst/>
                <a:rect l="0" t="0" r="r" b="b"/>
                <a:pathLst>
                  <a:path w="914" h="543">
                    <a:moveTo>
                      <a:pt x="836" y="542"/>
                    </a:moveTo>
                    <a:lnTo>
                      <a:pt x="0" y="42"/>
                    </a:lnTo>
                    <a:lnTo>
                      <a:pt x="77" y="0"/>
                    </a:lnTo>
                    <a:lnTo>
                      <a:pt x="913" y="500"/>
                    </a:lnTo>
                    <a:lnTo>
                      <a:pt x="836" y="542"/>
                    </a:lnTo>
                  </a:path>
                </a:pathLst>
              </a:custGeom>
              <a:gradFill rotWithShape="0">
                <a:gsLst>
                  <a:gs pos="0">
                    <a:srgbClr val="b3b3b3"/>
                  </a:gs>
                  <a:gs pos="100000">
                    <a:srgbClr val="e5e5e5"/>
                  </a:gs>
                </a:gsLst>
                <a:lin ang="5400000"/>
              </a:gradFill>
              <a:ln w="14400">
                <a:solidFill>
                  <a:srgbClr val="ffffff"/>
                </a:solidFill>
                <a:round/>
              </a:ln>
            </p:spPr>
          </p:sp>
          <p:sp>
            <p:nvSpPr>
              <p:cNvPr id="261" name="Freeform 140"/>
              <p:cNvSpPr/>
              <p:nvPr/>
            </p:nvSpPr>
            <p:spPr>
              <a:xfrm>
                <a:off x="4818600" y="2831760"/>
                <a:ext cx="28080" cy="676440"/>
              </a:xfrm>
              <a:custGeom>
                <a:avLst/>
                <a:gdLst/>
                <a:ahLst/>
                <a:rect l="0" t="0" r="r" b="b"/>
                <a:pathLst>
                  <a:path w="78" h="1879">
                    <a:moveTo>
                      <a:pt x="0" y="1878"/>
                    </a:moveTo>
                    <a:lnTo>
                      <a:pt x="0" y="42"/>
                    </a:lnTo>
                    <a:lnTo>
                      <a:pt x="77" y="0"/>
                    </a:lnTo>
                    <a:lnTo>
                      <a:pt x="77" y="1836"/>
                    </a:lnTo>
                    <a:lnTo>
                      <a:pt x="0" y="1878"/>
                    </a:lnTo>
                  </a:path>
                </a:pathLst>
              </a:custGeom>
              <a:gradFill rotWithShape="0">
                <a:gsLst>
                  <a:gs pos="0">
                    <a:srgbClr val="e5e5e5"/>
                  </a:gs>
                  <a:gs pos="100000">
                    <a:srgbClr val="b3b3b3"/>
                  </a:gs>
                </a:gsLst>
                <a:path path="rect"/>
              </a:gradFill>
              <a:ln w="14400">
                <a:solidFill>
                  <a:srgbClr val="ffffff"/>
                </a:solidFill>
                <a:round/>
              </a:ln>
            </p:spPr>
          </p:sp>
          <p:sp>
            <p:nvSpPr>
              <p:cNvPr id="262" name="Freeform 141"/>
              <p:cNvSpPr/>
              <p:nvPr/>
            </p:nvSpPr>
            <p:spPr>
              <a:xfrm>
                <a:off x="4517640" y="2651760"/>
                <a:ext cx="329040" cy="856440"/>
              </a:xfrm>
              <a:custGeom>
                <a:avLst/>
                <a:gdLst/>
                <a:ahLst/>
                <a:rect l="0" t="0" r="r" b="b"/>
                <a:pathLst>
                  <a:path w="914" h="2379">
                    <a:moveTo>
                      <a:pt x="77" y="0"/>
                    </a:moveTo>
                    <a:lnTo>
                      <a:pt x="913" y="500"/>
                    </a:lnTo>
                    <a:lnTo>
                      <a:pt x="913" y="2336"/>
                    </a:lnTo>
                    <a:lnTo>
                      <a:pt x="836" y="2378"/>
                    </a:lnTo>
                    <a:lnTo>
                      <a:pt x="0" y="1878"/>
                    </a:lnTo>
                    <a:lnTo>
                      <a:pt x="0" y="42"/>
                    </a:lnTo>
                    <a:lnTo>
                      <a:pt x="77" y="0"/>
                    </a:lnTo>
                  </a:path>
                </a:pathLst>
              </a:custGeom>
              <a:noFill/>
              <a:ln w="14400">
                <a:solidFill>
                  <a:srgbClr val="000000"/>
                </a:solidFill>
                <a:round/>
              </a:ln>
            </p:spPr>
          </p:sp>
        </p:grpSp>
      </p:grpSp>
      <p:grpSp>
        <p:nvGrpSpPr>
          <p:cNvPr id="263" name="Group 142"/>
          <p:cNvGrpSpPr/>
          <p:nvPr/>
        </p:nvGrpSpPr>
        <p:grpSpPr>
          <a:xfrm>
            <a:off x="4846320" y="3929400"/>
            <a:ext cx="1032480" cy="1191240"/>
            <a:chOff x="4846320" y="3929400"/>
            <a:chExt cx="1032480" cy="1191240"/>
          </a:xfrm>
        </p:grpSpPr>
        <p:sp>
          <p:nvSpPr>
            <p:cNvPr id="264" name="Freeform 143"/>
            <p:cNvSpPr/>
            <p:nvPr/>
          </p:nvSpPr>
          <p:spPr>
            <a:xfrm>
              <a:off x="5225400" y="4758120"/>
              <a:ext cx="725400" cy="362880"/>
            </a:xfrm>
            <a:custGeom>
              <a:avLst/>
              <a:gdLst/>
              <a:ahLst/>
              <a:rect l="0" t="0" r="r" b="b"/>
              <a:pathLst>
                <a:path w="2015" h="1008">
                  <a:moveTo>
                    <a:pt x="0" y="1007"/>
                  </a:moveTo>
                  <a:cubicBezTo>
                    <a:pt x="514" y="1007"/>
                    <a:pt x="1319" y="689"/>
                    <a:pt x="1667" y="479"/>
                  </a:cubicBezTo>
                  <a:cubicBezTo>
                    <a:pt x="2014" y="270"/>
                    <a:pt x="1667" y="0"/>
                    <a:pt x="1492" y="0"/>
                  </a:cubicBezTo>
                  <a:lnTo>
                    <a:pt x="0" y="1007"/>
                  </a:lnTo>
                </a:path>
              </a:pathLst>
            </a:custGeom>
            <a:solidFill>
              <a:srgbClr val="dddddd"/>
            </a:solidFill>
            <a:ln>
              <a:solidFill>
                <a:srgbClr val="dddddd"/>
              </a:solidFill>
            </a:ln>
          </p:spPr>
        </p:sp>
        <p:grpSp>
          <p:nvGrpSpPr>
            <p:cNvPr id="265" name="Group 144"/>
            <p:cNvGrpSpPr/>
            <p:nvPr/>
          </p:nvGrpSpPr>
          <p:grpSpPr>
            <a:xfrm>
              <a:off x="4846320" y="3929400"/>
              <a:ext cx="916200" cy="1191240"/>
              <a:chOff x="4846320" y="3929400"/>
              <a:chExt cx="916200" cy="1191240"/>
            </a:xfrm>
          </p:grpSpPr>
          <p:sp>
            <p:nvSpPr>
              <p:cNvPr id="266" name="Freeform 145"/>
              <p:cNvSpPr/>
              <p:nvPr/>
            </p:nvSpPr>
            <p:spPr>
              <a:xfrm>
                <a:off x="4846320" y="4222800"/>
                <a:ext cx="379440" cy="898200"/>
              </a:xfrm>
              <a:custGeom>
                <a:avLst/>
                <a:gdLst/>
                <a:ahLst/>
                <a:rect l="0" t="0" r="r" b="b"/>
                <a:pathLst>
                  <a:path w="1054" h="2495">
                    <a:moveTo>
                      <a:pt x="0" y="1919"/>
                    </a:moveTo>
                    <a:lnTo>
                      <a:pt x="0" y="0"/>
                    </a:lnTo>
                    <a:lnTo>
                      <a:pt x="1053" y="576"/>
                    </a:lnTo>
                    <a:lnTo>
                      <a:pt x="1053" y="2494"/>
                    </a:lnTo>
                    <a:lnTo>
                      <a:pt x="0" y="1919"/>
                    </a:lnTo>
                  </a:path>
                </a:pathLst>
              </a:custGeom>
              <a:gradFill rotWithShape="0">
                <a:gsLst>
                  <a:gs pos="0">
                    <a:srgbClr val="b3b3b3"/>
                  </a:gs>
                  <a:gs pos="100000">
                    <a:srgbClr val="e5e5e5"/>
                  </a:gs>
                </a:gsLst>
                <a:lin ang="0"/>
              </a:gradFill>
              <a:ln w="14400">
                <a:solidFill>
                  <a:srgbClr val="ffffff"/>
                </a:solidFill>
                <a:round/>
              </a:ln>
            </p:spPr>
          </p:sp>
          <p:sp>
            <p:nvSpPr>
              <p:cNvPr id="267" name="Freeform 146"/>
              <p:cNvSpPr/>
              <p:nvPr/>
            </p:nvSpPr>
            <p:spPr>
              <a:xfrm>
                <a:off x="5225400" y="4136400"/>
                <a:ext cx="537480" cy="984600"/>
              </a:xfrm>
              <a:custGeom>
                <a:avLst/>
                <a:gdLst/>
                <a:ahLst/>
                <a:rect l="0" t="0" r="r" b="b"/>
                <a:pathLst>
                  <a:path w="1493" h="2735">
                    <a:moveTo>
                      <a:pt x="0" y="2734"/>
                    </a:moveTo>
                    <a:lnTo>
                      <a:pt x="0" y="816"/>
                    </a:lnTo>
                    <a:lnTo>
                      <a:pt x="1492" y="0"/>
                    </a:lnTo>
                    <a:lnTo>
                      <a:pt x="1492" y="1919"/>
                    </a:lnTo>
                    <a:lnTo>
                      <a:pt x="0" y="2734"/>
                    </a:lnTo>
                  </a:path>
                </a:pathLst>
              </a:custGeom>
              <a:gradFill rotWithShape="0">
                <a:gsLst>
                  <a:gs pos="0">
                    <a:srgbClr val="e5e5e5"/>
                  </a:gs>
                  <a:gs pos="100000">
                    <a:srgbClr val="b3b3b3"/>
                  </a:gs>
                </a:gsLst>
                <a:path path="rect"/>
              </a:gradFill>
              <a:ln w="14400">
                <a:solidFill>
                  <a:srgbClr val="ffffff"/>
                </a:solidFill>
                <a:round/>
              </a:ln>
            </p:spPr>
          </p:sp>
          <p:sp>
            <p:nvSpPr>
              <p:cNvPr id="268" name="Freeform 147"/>
              <p:cNvSpPr/>
              <p:nvPr/>
            </p:nvSpPr>
            <p:spPr>
              <a:xfrm>
                <a:off x="4846320" y="3929400"/>
                <a:ext cx="916560" cy="501120"/>
              </a:xfrm>
              <a:custGeom>
                <a:avLst/>
                <a:gdLst/>
                <a:ahLst/>
                <a:rect l="0" t="0" r="r" b="b"/>
                <a:pathLst>
                  <a:path w="2546" h="1392">
                    <a:moveTo>
                      <a:pt x="1053" y="1391"/>
                    </a:moveTo>
                    <a:lnTo>
                      <a:pt x="0" y="815"/>
                    </a:lnTo>
                    <a:lnTo>
                      <a:pt x="1492" y="0"/>
                    </a:lnTo>
                    <a:lnTo>
                      <a:pt x="2545" y="575"/>
                    </a:lnTo>
                    <a:lnTo>
                      <a:pt x="1053" y="1391"/>
                    </a:lnTo>
                  </a:path>
                </a:pathLst>
              </a:custGeom>
              <a:gradFill rotWithShape="0">
                <a:gsLst>
                  <a:gs pos="0">
                    <a:srgbClr val="b3b3b3"/>
                  </a:gs>
                  <a:gs pos="100000">
                    <a:srgbClr val="e5e5e5"/>
                  </a:gs>
                </a:gsLst>
                <a:lin ang="16200000"/>
              </a:gradFill>
              <a:ln w="14400">
                <a:solidFill>
                  <a:srgbClr val="ffffff"/>
                </a:solidFill>
                <a:round/>
              </a:ln>
            </p:spPr>
          </p:sp>
          <p:sp>
            <p:nvSpPr>
              <p:cNvPr id="269" name="Freeform 148"/>
              <p:cNvSpPr/>
              <p:nvPr/>
            </p:nvSpPr>
            <p:spPr>
              <a:xfrm>
                <a:off x="4846320" y="3929400"/>
                <a:ext cx="916560" cy="1191600"/>
              </a:xfrm>
              <a:custGeom>
                <a:avLst/>
                <a:gdLst/>
                <a:ahLst/>
                <a:rect l="0" t="0" r="r" b="b"/>
                <a:pathLst>
                  <a:path w="2546" h="3310">
                    <a:moveTo>
                      <a:pt x="0" y="2734"/>
                    </a:moveTo>
                    <a:lnTo>
                      <a:pt x="0" y="815"/>
                    </a:lnTo>
                    <a:lnTo>
                      <a:pt x="1492" y="0"/>
                    </a:lnTo>
                    <a:lnTo>
                      <a:pt x="2545" y="575"/>
                    </a:lnTo>
                    <a:lnTo>
                      <a:pt x="2545" y="2494"/>
                    </a:lnTo>
                    <a:lnTo>
                      <a:pt x="1053" y="3309"/>
                    </a:lnTo>
                    <a:lnTo>
                      <a:pt x="0" y="2734"/>
                    </a:lnTo>
                  </a:path>
                </a:pathLst>
              </a:custGeom>
              <a:noFill/>
              <a:ln w="14400">
                <a:solidFill>
                  <a:srgbClr val="000000"/>
                </a:solidFill>
                <a:round/>
              </a:ln>
            </p:spPr>
          </p:sp>
          <p:sp>
            <p:nvSpPr>
              <p:cNvPr id="270" name="Line 149"/>
              <p:cNvSpPr/>
              <p:nvPr/>
            </p:nvSpPr>
            <p:spPr>
              <a:xfrm flipH="1" flipV="1">
                <a:off x="4909320" y="4809960"/>
                <a:ext cx="252720" cy="137880"/>
              </a:xfrm>
              <a:prstGeom prst="line">
                <a:avLst/>
              </a:prstGeom>
              <a:ln w="14400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1" name="Line 150"/>
              <p:cNvSpPr/>
              <p:nvPr/>
            </p:nvSpPr>
            <p:spPr>
              <a:xfrm flipH="1" flipV="1">
                <a:off x="4909320" y="4879080"/>
                <a:ext cx="252720" cy="137880"/>
              </a:xfrm>
              <a:prstGeom prst="line">
                <a:avLst/>
              </a:prstGeom>
              <a:ln w="14400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2" name="Line 151"/>
              <p:cNvSpPr/>
              <p:nvPr/>
            </p:nvSpPr>
            <p:spPr>
              <a:xfrm flipH="1" flipV="1">
                <a:off x="4909320" y="4844520"/>
                <a:ext cx="252720" cy="137880"/>
              </a:xfrm>
              <a:prstGeom prst="line">
                <a:avLst/>
              </a:prstGeom>
              <a:ln w="14400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3" name="Freeform 152"/>
              <p:cNvSpPr/>
              <p:nvPr/>
            </p:nvSpPr>
            <p:spPr>
              <a:xfrm>
                <a:off x="4878000" y="4326480"/>
                <a:ext cx="316080" cy="207360"/>
              </a:xfrm>
              <a:custGeom>
                <a:avLst/>
                <a:gdLst/>
                <a:ahLst/>
                <a:rect l="0" t="0" r="r" b="b"/>
                <a:pathLst>
                  <a:path w="878" h="576">
                    <a:moveTo>
                      <a:pt x="877" y="575"/>
                    </a:moveTo>
                    <a:lnTo>
                      <a:pt x="0" y="96"/>
                    </a:lnTo>
                    <a:lnTo>
                      <a:pt x="0" y="0"/>
                    </a:lnTo>
                  </a:path>
                </a:pathLst>
              </a:custGeom>
              <a:noFill/>
              <a:ln w="14400">
                <a:solidFill>
                  <a:srgbClr val="ffffff"/>
                </a:solidFill>
                <a:round/>
              </a:ln>
            </p:spPr>
          </p:sp>
          <p:sp>
            <p:nvSpPr>
              <p:cNvPr id="274" name="Freeform 153"/>
              <p:cNvSpPr/>
              <p:nvPr/>
            </p:nvSpPr>
            <p:spPr>
              <a:xfrm>
                <a:off x="4883400" y="4325760"/>
                <a:ext cx="310680" cy="208080"/>
              </a:xfrm>
              <a:custGeom>
                <a:avLst/>
                <a:gdLst/>
                <a:ahLst/>
                <a:rect l="0" t="0" r="r" b="b"/>
                <a:pathLst>
                  <a:path w="863" h="578">
                    <a:moveTo>
                      <a:pt x="862" y="577"/>
                    </a:moveTo>
                    <a:lnTo>
                      <a:pt x="862" y="482"/>
                    </a:lnTo>
                    <a:lnTo>
                      <a:pt x="0" y="0"/>
                    </a:lnTo>
                  </a:path>
                </a:pathLst>
              </a:custGeom>
              <a:noFill/>
              <a:ln w="14400">
                <a:solidFill>
                  <a:srgbClr val="808080"/>
                </a:solidFill>
                <a:round/>
              </a:ln>
            </p:spPr>
          </p:sp>
          <p:sp>
            <p:nvSpPr>
              <p:cNvPr id="275" name="Freeform 154"/>
              <p:cNvSpPr/>
              <p:nvPr/>
            </p:nvSpPr>
            <p:spPr>
              <a:xfrm>
                <a:off x="4995000" y="4671000"/>
                <a:ext cx="37080" cy="61200"/>
              </a:xfrm>
              <a:custGeom>
                <a:avLst/>
                <a:gdLst/>
                <a:ahLst/>
                <a:rect l="0" t="0" r="r" b="b"/>
                <a:pathLst>
                  <a:path w="103" h="170">
                    <a:moveTo>
                      <a:pt x="0" y="113"/>
                    </a:moveTo>
                    <a:lnTo>
                      <a:pt x="0" y="0"/>
                    </a:lnTo>
                    <a:lnTo>
                      <a:pt x="102" y="56"/>
                    </a:lnTo>
                    <a:lnTo>
                      <a:pt x="102" y="169"/>
                    </a:lnTo>
                    <a:lnTo>
                      <a:pt x="0" y="113"/>
                    </a:lnTo>
                  </a:path>
                </a:pathLst>
              </a:custGeom>
              <a:solidFill>
                <a:srgbClr val="39b54a"/>
              </a:solidFill>
              <a:ln w="14400">
                <a:solidFill>
                  <a:srgbClr val="808080"/>
                </a:solidFill>
                <a:round/>
              </a:ln>
            </p:spPr>
          </p:sp>
          <p:sp>
            <p:nvSpPr>
              <p:cNvPr id="276" name="Line 155"/>
              <p:cNvSpPr/>
              <p:nvPr/>
            </p:nvSpPr>
            <p:spPr>
              <a:xfrm flipH="1" flipV="1">
                <a:off x="4909320" y="4775400"/>
                <a:ext cx="252720" cy="138240"/>
              </a:xfrm>
              <a:prstGeom prst="line">
                <a:avLst/>
              </a:prstGeom>
              <a:ln w="14400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77" name="Group 156"/>
            <p:cNvGrpSpPr/>
            <p:nvPr/>
          </p:nvGrpSpPr>
          <p:grpSpPr>
            <a:xfrm>
              <a:off x="5541120" y="4533480"/>
              <a:ext cx="302760" cy="284040"/>
              <a:chOff x="5541120" y="4533480"/>
              <a:chExt cx="302760" cy="284040"/>
            </a:xfrm>
          </p:grpSpPr>
          <p:sp>
            <p:nvSpPr>
              <p:cNvPr id="278" name="Freeform 157"/>
              <p:cNvSpPr/>
              <p:nvPr/>
            </p:nvSpPr>
            <p:spPr>
              <a:xfrm>
                <a:off x="5613480" y="4533480"/>
                <a:ext cx="230760" cy="284400"/>
              </a:xfrm>
              <a:custGeom>
                <a:avLst/>
                <a:gdLst/>
                <a:ahLst/>
                <a:rect l="0" t="0" r="r" b="b"/>
                <a:pathLst>
                  <a:path w="641" h="790">
                    <a:moveTo>
                      <a:pt x="0" y="439"/>
                    </a:moveTo>
                    <a:lnTo>
                      <a:pt x="0" y="0"/>
                    </a:lnTo>
                    <a:lnTo>
                      <a:pt x="440" y="242"/>
                    </a:lnTo>
                    <a:lnTo>
                      <a:pt x="480" y="176"/>
                    </a:lnTo>
                    <a:lnTo>
                      <a:pt x="640" y="264"/>
                    </a:lnTo>
                    <a:lnTo>
                      <a:pt x="640" y="789"/>
                    </a:lnTo>
                    <a:lnTo>
                      <a:pt x="0" y="439"/>
                    </a:lnTo>
                  </a:path>
                </a:pathLst>
              </a:custGeom>
              <a:solidFill>
                <a:srgbClr val="fcdebb"/>
              </a:solidFill>
              <a:ln w="14400">
                <a:solidFill>
                  <a:srgbClr val="fbc98e"/>
                </a:solidFill>
                <a:round/>
              </a:ln>
            </p:spPr>
          </p:sp>
          <p:sp>
            <p:nvSpPr>
              <p:cNvPr id="279" name="Freeform 158"/>
              <p:cNvSpPr/>
              <p:nvPr/>
            </p:nvSpPr>
            <p:spPr>
              <a:xfrm>
                <a:off x="5584320" y="4549320"/>
                <a:ext cx="259920" cy="268560"/>
              </a:xfrm>
              <a:custGeom>
                <a:avLst/>
                <a:gdLst/>
                <a:ahLst/>
                <a:rect l="0" t="0" r="r" b="b"/>
                <a:pathLst>
                  <a:path w="722" h="746">
                    <a:moveTo>
                      <a:pt x="81" y="395"/>
                    </a:moveTo>
                    <a:lnTo>
                      <a:pt x="0" y="0"/>
                    </a:lnTo>
                    <a:lnTo>
                      <a:pt x="641" y="351"/>
                    </a:lnTo>
                    <a:lnTo>
                      <a:pt x="721" y="745"/>
                    </a:lnTo>
                    <a:lnTo>
                      <a:pt x="81" y="395"/>
                    </a:lnTo>
                  </a:path>
                </a:pathLst>
              </a:custGeom>
              <a:solidFill>
                <a:srgbClr val="fef4e8"/>
              </a:solidFill>
              <a:ln w="14400">
                <a:solidFill>
                  <a:srgbClr val="fbc98e"/>
                </a:solidFill>
                <a:round/>
              </a:ln>
            </p:spPr>
          </p:sp>
          <p:sp>
            <p:nvSpPr>
              <p:cNvPr id="280" name="Freeform 159"/>
              <p:cNvSpPr/>
              <p:nvPr/>
            </p:nvSpPr>
            <p:spPr>
              <a:xfrm>
                <a:off x="5555520" y="4573080"/>
                <a:ext cx="288720" cy="244800"/>
              </a:xfrm>
              <a:custGeom>
                <a:avLst/>
                <a:gdLst/>
                <a:ahLst/>
                <a:rect l="0" t="0" r="r" b="b"/>
                <a:pathLst>
                  <a:path w="802" h="680">
                    <a:moveTo>
                      <a:pt x="161" y="329"/>
                    </a:moveTo>
                    <a:lnTo>
                      <a:pt x="0" y="0"/>
                    </a:lnTo>
                    <a:lnTo>
                      <a:pt x="640" y="351"/>
                    </a:lnTo>
                    <a:lnTo>
                      <a:pt x="801" y="679"/>
                    </a:lnTo>
                    <a:lnTo>
                      <a:pt x="161" y="329"/>
                    </a:lnTo>
                  </a:path>
                </a:pathLst>
              </a:custGeom>
              <a:solidFill>
                <a:srgbClr val="fef4e8"/>
              </a:solidFill>
              <a:ln w="14400">
                <a:solidFill>
                  <a:srgbClr val="fbc98e"/>
                </a:solidFill>
                <a:round/>
              </a:ln>
            </p:spPr>
          </p:sp>
          <p:sp>
            <p:nvSpPr>
              <p:cNvPr id="281" name="Freeform 160"/>
              <p:cNvSpPr/>
              <p:nvPr/>
            </p:nvSpPr>
            <p:spPr>
              <a:xfrm>
                <a:off x="5541120" y="4604760"/>
                <a:ext cx="303120" cy="213120"/>
              </a:xfrm>
              <a:custGeom>
                <a:avLst/>
                <a:gdLst/>
                <a:ahLst/>
                <a:rect l="0" t="0" r="r" b="b"/>
                <a:pathLst>
                  <a:path w="842" h="592">
                    <a:moveTo>
                      <a:pt x="201" y="241"/>
                    </a:moveTo>
                    <a:lnTo>
                      <a:pt x="0" y="0"/>
                    </a:lnTo>
                    <a:lnTo>
                      <a:pt x="601" y="307"/>
                    </a:lnTo>
                    <a:lnTo>
                      <a:pt x="841" y="591"/>
                    </a:lnTo>
                    <a:lnTo>
                      <a:pt x="201" y="241"/>
                    </a:lnTo>
                  </a:path>
                </a:pathLst>
              </a:custGeom>
              <a:solidFill>
                <a:srgbClr val="fcdebb"/>
              </a:solidFill>
              <a:ln w="14400">
                <a:solidFill>
                  <a:srgbClr val="fbc98e"/>
                </a:solidFill>
                <a:round/>
              </a:ln>
            </p:spPr>
          </p:sp>
          <p:sp>
            <p:nvSpPr>
              <p:cNvPr id="282" name="Freeform 161"/>
              <p:cNvSpPr/>
              <p:nvPr/>
            </p:nvSpPr>
            <p:spPr>
              <a:xfrm>
                <a:off x="5541120" y="4533480"/>
                <a:ext cx="303120" cy="284400"/>
              </a:xfrm>
              <a:custGeom>
                <a:avLst/>
                <a:gdLst/>
                <a:ahLst/>
                <a:rect l="0" t="0" r="r" b="b"/>
                <a:pathLst>
                  <a:path w="842" h="790">
                    <a:moveTo>
                      <a:pt x="201" y="88"/>
                    </a:moveTo>
                    <a:lnTo>
                      <a:pt x="201" y="0"/>
                    </a:lnTo>
                    <a:lnTo>
                      <a:pt x="641" y="242"/>
                    </a:lnTo>
                    <a:lnTo>
                      <a:pt x="680" y="176"/>
                    </a:lnTo>
                    <a:lnTo>
                      <a:pt x="841" y="264"/>
                    </a:lnTo>
                    <a:lnTo>
                      <a:pt x="841" y="789"/>
                    </a:lnTo>
                    <a:lnTo>
                      <a:pt x="201" y="439"/>
                    </a:lnTo>
                    <a:lnTo>
                      <a:pt x="0" y="198"/>
                    </a:lnTo>
                    <a:lnTo>
                      <a:pt x="112" y="253"/>
                    </a:lnTo>
                    <a:lnTo>
                      <a:pt x="40" y="110"/>
                    </a:lnTo>
                    <a:lnTo>
                      <a:pt x="143" y="168"/>
                    </a:lnTo>
                    <a:lnTo>
                      <a:pt x="120" y="44"/>
                    </a:lnTo>
                    <a:lnTo>
                      <a:pt x="201" y="88"/>
                    </a:lnTo>
                  </a:path>
                </a:pathLst>
              </a:custGeom>
              <a:noFill/>
              <a:ln w="14400">
                <a:solidFill>
                  <a:srgbClr val="000000"/>
                </a:solidFill>
                <a:round/>
              </a:ln>
            </p:spPr>
          </p:sp>
        </p:grpSp>
        <p:grpSp>
          <p:nvGrpSpPr>
            <p:cNvPr id="283" name="Group 162"/>
            <p:cNvGrpSpPr/>
            <p:nvPr/>
          </p:nvGrpSpPr>
          <p:grpSpPr>
            <a:xfrm>
              <a:off x="5572800" y="4748400"/>
              <a:ext cx="266400" cy="327960"/>
              <a:chOff x="5572800" y="4748400"/>
              <a:chExt cx="266400" cy="327960"/>
            </a:xfrm>
          </p:grpSpPr>
          <p:sp>
            <p:nvSpPr>
              <p:cNvPr id="284" name="Freeform 163"/>
              <p:cNvSpPr/>
              <p:nvPr/>
            </p:nvSpPr>
            <p:spPr>
              <a:xfrm>
                <a:off x="5705640" y="4894200"/>
                <a:ext cx="133560" cy="182520"/>
              </a:xfrm>
              <a:custGeom>
                <a:avLst/>
                <a:gdLst/>
                <a:ahLst/>
                <a:rect l="0" t="0" r="r" b="b"/>
                <a:pathLst>
                  <a:path w="371" h="507">
                    <a:moveTo>
                      <a:pt x="370" y="0"/>
                    </a:moveTo>
                    <a:lnTo>
                      <a:pt x="0" y="51"/>
                    </a:lnTo>
                    <a:lnTo>
                      <a:pt x="370" y="506"/>
                    </a:lnTo>
                    <a:lnTo>
                      <a:pt x="370" y="0"/>
                    </a:lnTo>
                  </a:path>
                </a:pathLst>
              </a:custGeom>
              <a:solidFill>
                <a:srgbClr val="fcdebb"/>
              </a:solidFill>
              <a:ln w="14400">
                <a:solidFill>
                  <a:srgbClr val="ffffff"/>
                </a:solidFill>
                <a:round/>
              </a:ln>
            </p:spPr>
          </p:sp>
          <p:sp>
            <p:nvSpPr>
              <p:cNvPr id="285" name="Freeform 164"/>
              <p:cNvSpPr/>
              <p:nvPr/>
            </p:nvSpPr>
            <p:spPr>
              <a:xfrm>
                <a:off x="5572800" y="4748400"/>
                <a:ext cx="133200" cy="182520"/>
              </a:xfrm>
              <a:custGeom>
                <a:avLst/>
                <a:gdLst/>
                <a:ahLst/>
                <a:rect l="0" t="0" r="r" b="b"/>
                <a:pathLst>
                  <a:path w="370" h="507">
                    <a:moveTo>
                      <a:pt x="0" y="0"/>
                    </a:moveTo>
                    <a:lnTo>
                      <a:pt x="369" y="456"/>
                    </a:lnTo>
                    <a:lnTo>
                      <a:pt x="0" y="50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cdebb"/>
              </a:solidFill>
              <a:ln w="14400">
                <a:solidFill>
                  <a:srgbClr val="ffffff"/>
                </a:solidFill>
                <a:round/>
              </a:ln>
            </p:spPr>
          </p:sp>
          <p:sp>
            <p:nvSpPr>
              <p:cNvPr id="286" name="Freeform 165"/>
              <p:cNvSpPr/>
              <p:nvPr/>
            </p:nvSpPr>
            <p:spPr>
              <a:xfrm>
                <a:off x="5572800" y="4894200"/>
                <a:ext cx="266760" cy="182520"/>
              </a:xfrm>
              <a:custGeom>
                <a:avLst/>
                <a:gdLst/>
                <a:ahLst/>
                <a:rect l="0" t="0" r="r" b="b"/>
                <a:pathLst>
                  <a:path w="741" h="507">
                    <a:moveTo>
                      <a:pt x="740" y="506"/>
                    </a:moveTo>
                    <a:lnTo>
                      <a:pt x="369" y="0"/>
                    </a:lnTo>
                    <a:lnTo>
                      <a:pt x="0" y="101"/>
                    </a:lnTo>
                    <a:lnTo>
                      <a:pt x="740" y="506"/>
                    </a:lnTo>
                  </a:path>
                </a:pathLst>
              </a:custGeom>
              <a:solidFill>
                <a:srgbClr val="fcdebb"/>
              </a:solidFill>
              <a:ln w="14400">
                <a:solidFill>
                  <a:srgbClr val="fbc98e"/>
                </a:solidFill>
                <a:round/>
              </a:ln>
            </p:spPr>
          </p:sp>
          <p:sp>
            <p:nvSpPr>
              <p:cNvPr id="287" name="Freeform 166"/>
              <p:cNvSpPr/>
              <p:nvPr/>
            </p:nvSpPr>
            <p:spPr>
              <a:xfrm>
                <a:off x="5572800" y="4748400"/>
                <a:ext cx="266760" cy="182520"/>
              </a:xfrm>
              <a:custGeom>
                <a:avLst/>
                <a:gdLst/>
                <a:ahLst/>
                <a:rect l="0" t="0" r="r" b="b"/>
                <a:pathLst>
                  <a:path w="741" h="507">
                    <a:moveTo>
                      <a:pt x="740" y="405"/>
                    </a:moveTo>
                    <a:lnTo>
                      <a:pt x="369" y="506"/>
                    </a:lnTo>
                    <a:lnTo>
                      <a:pt x="0" y="0"/>
                    </a:lnTo>
                    <a:lnTo>
                      <a:pt x="740" y="405"/>
                    </a:lnTo>
                  </a:path>
                </a:pathLst>
              </a:custGeom>
              <a:solidFill>
                <a:srgbClr val="fcdebb"/>
              </a:solidFill>
              <a:ln w="14400">
                <a:solidFill>
                  <a:srgbClr val="fbc98e"/>
                </a:solidFill>
                <a:round/>
              </a:ln>
            </p:spPr>
          </p:sp>
          <p:sp>
            <p:nvSpPr>
              <p:cNvPr id="288" name="Freeform 167"/>
              <p:cNvSpPr/>
              <p:nvPr/>
            </p:nvSpPr>
            <p:spPr>
              <a:xfrm>
                <a:off x="5572800" y="4748400"/>
                <a:ext cx="266760" cy="328320"/>
              </a:xfrm>
              <a:custGeom>
                <a:avLst/>
                <a:gdLst/>
                <a:ahLst/>
                <a:rect l="0" t="0" r="r" b="b"/>
                <a:pathLst>
                  <a:path w="741" h="912">
                    <a:moveTo>
                      <a:pt x="0" y="506"/>
                    </a:moveTo>
                    <a:lnTo>
                      <a:pt x="0" y="0"/>
                    </a:lnTo>
                    <a:lnTo>
                      <a:pt x="740" y="405"/>
                    </a:lnTo>
                    <a:lnTo>
                      <a:pt x="740" y="911"/>
                    </a:lnTo>
                    <a:lnTo>
                      <a:pt x="0" y="506"/>
                    </a:lnTo>
                  </a:path>
                </a:pathLst>
              </a:custGeom>
              <a:noFill/>
              <a:ln w="14400">
                <a:solidFill>
                  <a:srgbClr val="000000"/>
                </a:solidFill>
                <a:round/>
              </a:ln>
            </p:spPr>
          </p:sp>
        </p:grpSp>
        <p:grpSp>
          <p:nvGrpSpPr>
            <p:cNvPr id="289" name="Group 168"/>
            <p:cNvGrpSpPr/>
            <p:nvPr/>
          </p:nvGrpSpPr>
          <p:grpSpPr>
            <a:xfrm>
              <a:off x="5361480" y="4770720"/>
              <a:ext cx="243000" cy="340200"/>
              <a:chOff x="5361480" y="4770720"/>
              <a:chExt cx="243000" cy="340200"/>
            </a:xfrm>
          </p:grpSpPr>
          <p:sp>
            <p:nvSpPr>
              <p:cNvPr id="290" name="CustomShape 169"/>
              <p:cNvSpPr/>
              <p:nvPr/>
            </p:nvSpPr>
            <p:spPr>
              <a:xfrm>
                <a:off x="5361480" y="4770720"/>
                <a:ext cx="243000" cy="340200"/>
              </a:xfrm>
              <a:prstGeom prst="flowChartMagneticDisk">
                <a:avLst/>
              </a:prstGeom>
              <a:gradFill rotWithShape="0">
                <a:gsLst>
                  <a:gs pos="0">
                    <a:srgbClr val="c3e8c8"/>
                  </a:gs>
                  <a:gs pos="50000">
                    <a:srgbClr val="ebf7ec"/>
                  </a:gs>
                  <a:gs pos="100000">
                    <a:srgbClr val="c3e8c8"/>
                  </a:gs>
                </a:gsLst>
                <a:lin ang="0"/>
              </a:gradFill>
              <a:ln w="144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1" name="CustomShape 170"/>
              <p:cNvSpPr/>
              <p:nvPr/>
            </p:nvSpPr>
            <p:spPr>
              <a:xfrm>
                <a:off x="5361480" y="4770720"/>
                <a:ext cx="243000" cy="107640"/>
              </a:xfrm>
              <a:prstGeom prst="ellipse">
                <a:avLst/>
              </a:prstGeom>
              <a:gradFill rotWithShape="0">
                <a:gsLst>
                  <a:gs pos="0">
                    <a:srgbClr val="c3e8c8"/>
                  </a:gs>
                  <a:gs pos="100000">
                    <a:srgbClr val="ebf7ec"/>
                  </a:gs>
                </a:gsLst>
                <a:lin ang="5400000"/>
              </a:gradFill>
              <a:ln w="144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92" name="Group 171"/>
            <p:cNvGrpSpPr/>
            <p:nvPr/>
          </p:nvGrpSpPr>
          <p:grpSpPr>
            <a:xfrm>
              <a:off x="5351760" y="4584600"/>
              <a:ext cx="266040" cy="250200"/>
              <a:chOff x="5351760" y="4584600"/>
              <a:chExt cx="266040" cy="250200"/>
            </a:xfrm>
          </p:grpSpPr>
          <p:sp>
            <p:nvSpPr>
              <p:cNvPr id="293" name="CustomShape 172"/>
              <p:cNvSpPr/>
              <p:nvPr/>
            </p:nvSpPr>
            <p:spPr>
              <a:xfrm>
                <a:off x="5351760" y="4584600"/>
                <a:ext cx="266040" cy="250200"/>
              </a:xfrm>
              <a:prstGeom prst="ellipse">
                <a:avLst/>
              </a:prstGeom>
              <a:gradFill rotWithShape="0">
                <a:gsLst>
                  <a:gs pos="0">
                    <a:srgbClr val="7fb9dd"/>
                  </a:gs>
                  <a:gs pos="100000">
                    <a:srgbClr val="0073bc"/>
                  </a:gs>
                </a:gsLst>
                <a:path path="rect"/>
              </a:gradFill>
              <a:ln w="144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4" name="Freeform 173"/>
              <p:cNvSpPr/>
              <p:nvPr/>
            </p:nvSpPr>
            <p:spPr>
              <a:xfrm>
                <a:off x="5410800" y="4592520"/>
                <a:ext cx="162720" cy="234360"/>
              </a:xfrm>
              <a:custGeom>
                <a:avLst/>
                <a:gdLst/>
                <a:ahLst/>
                <a:rect l="0" t="0" r="r" b="b"/>
                <a:pathLst>
                  <a:path w="452" h="651">
                    <a:moveTo>
                      <a:pt x="0" y="45"/>
                    </a:moveTo>
                    <a:lnTo>
                      <a:pt x="82" y="45"/>
                    </a:lnTo>
                    <a:lnTo>
                      <a:pt x="123" y="22"/>
                    </a:lnTo>
                    <a:lnTo>
                      <a:pt x="205" y="0"/>
                    </a:lnTo>
                    <a:lnTo>
                      <a:pt x="328" y="45"/>
                    </a:lnTo>
                    <a:lnTo>
                      <a:pt x="246" y="45"/>
                    </a:lnTo>
                    <a:lnTo>
                      <a:pt x="288" y="112"/>
                    </a:lnTo>
                    <a:lnTo>
                      <a:pt x="165" y="224"/>
                    </a:lnTo>
                    <a:lnTo>
                      <a:pt x="123" y="246"/>
                    </a:lnTo>
                    <a:lnTo>
                      <a:pt x="82" y="269"/>
                    </a:lnTo>
                    <a:lnTo>
                      <a:pt x="165" y="314"/>
                    </a:lnTo>
                    <a:lnTo>
                      <a:pt x="205" y="359"/>
                    </a:lnTo>
                    <a:lnTo>
                      <a:pt x="328" y="359"/>
                    </a:lnTo>
                    <a:lnTo>
                      <a:pt x="451" y="426"/>
                    </a:lnTo>
                    <a:lnTo>
                      <a:pt x="369" y="561"/>
                    </a:lnTo>
                    <a:lnTo>
                      <a:pt x="246" y="650"/>
                    </a:lnTo>
                    <a:lnTo>
                      <a:pt x="246" y="516"/>
                    </a:lnTo>
                    <a:lnTo>
                      <a:pt x="165" y="426"/>
                    </a:lnTo>
                    <a:lnTo>
                      <a:pt x="205" y="381"/>
                    </a:lnTo>
                    <a:lnTo>
                      <a:pt x="123" y="314"/>
                    </a:lnTo>
                    <a:lnTo>
                      <a:pt x="41" y="291"/>
                    </a:lnTo>
                    <a:lnTo>
                      <a:pt x="0" y="202"/>
                    </a:lnTo>
                    <a:lnTo>
                      <a:pt x="0" y="45"/>
                    </a:lnTo>
                  </a:path>
                </a:pathLst>
              </a:custGeom>
              <a:solidFill>
                <a:srgbClr val="39b54a"/>
              </a:solidFill>
              <a:ln w="14400">
                <a:solidFill>
                  <a:srgbClr val="808080"/>
                </a:solidFill>
                <a:round/>
              </a:ln>
            </p:spPr>
          </p:sp>
          <p:sp>
            <p:nvSpPr>
              <p:cNvPr id="295" name="Freeform 174"/>
              <p:cNvSpPr/>
              <p:nvPr/>
            </p:nvSpPr>
            <p:spPr>
              <a:xfrm>
                <a:off x="5543640" y="4592520"/>
                <a:ext cx="88920" cy="121320"/>
              </a:xfrm>
              <a:custGeom>
                <a:avLst/>
                <a:gdLst/>
                <a:ahLst/>
                <a:rect l="0" t="0" r="r" b="b"/>
                <a:pathLst>
                  <a:path w="247" h="337">
                    <a:moveTo>
                      <a:pt x="165" y="336"/>
                    </a:moveTo>
                    <a:lnTo>
                      <a:pt x="165" y="314"/>
                    </a:lnTo>
                    <a:lnTo>
                      <a:pt x="123" y="247"/>
                    </a:lnTo>
                    <a:lnTo>
                      <a:pt x="123" y="179"/>
                    </a:lnTo>
                    <a:lnTo>
                      <a:pt x="82" y="89"/>
                    </a:lnTo>
                    <a:lnTo>
                      <a:pt x="0" y="45"/>
                    </a:lnTo>
                    <a:cubicBezTo>
                      <a:pt x="82" y="0"/>
                      <a:pt x="246" y="291"/>
                      <a:pt x="165" y="336"/>
                    </a:cubicBezTo>
                  </a:path>
                </a:pathLst>
              </a:custGeom>
              <a:solidFill>
                <a:srgbClr val="39b54a"/>
              </a:solidFill>
              <a:ln w="14400">
                <a:solidFill>
                  <a:srgbClr val="808080"/>
                </a:solidFill>
                <a:round/>
              </a:ln>
            </p:spPr>
          </p:sp>
          <p:grpSp>
            <p:nvGrpSpPr>
              <p:cNvPr id="296" name="Group 175"/>
              <p:cNvGrpSpPr/>
              <p:nvPr/>
            </p:nvGrpSpPr>
            <p:grpSpPr>
              <a:xfrm>
                <a:off x="5455080" y="4689360"/>
                <a:ext cx="59400" cy="56520"/>
                <a:chOff x="5455080" y="4689360"/>
                <a:chExt cx="59400" cy="56520"/>
              </a:xfrm>
            </p:grpSpPr>
            <p:sp>
              <p:nvSpPr>
                <p:cNvPr id="297" name="Line 176"/>
                <p:cNvSpPr/>
                <p:nvPr/>
              </p:nvSpPr>
              <p:spPr>
                <a:xfrm flipH="1" flipV="1">
                  <a:off x="5455080" y="4689360"/>
                  <a:ext cx="15120" cy="56520"/>
                </a:xfrm>
                <a:prstGeom prst="line">
                  <a:avLst/>
                </a:prstGeom>
                <a:ln w="14400">
                  <a:solidFill>
                    <a:srgbClr val="ffffff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98" name="Line 177"/>
                <p:cNvSpPr/>
                <p:nvPr/>
              </p:nvSpPr>
              <p:spPr>
                <a:xfrm flipV="1">
                  <a:off x="5469840" y="4705560"/>
                  <a:ext cx="14760" cy="40320"/>
                </a:xfrm>
                <a:prstGeom prst="line">
                  <a:avLst/>
                </a:prstGeom>
                <a:ln w="14400">
                  <a:solidFill>
                    <a:srgbClr val="ffffff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99" name="Line 178"/>
                <p:cNvSpPr/>
                <p:nvPr/>
              </p:nvSpPr>
              <p:spPr>
                <a:xfrm flipH="1" flipV="1">
                  <a:off x="5484600" y="4705560"/>
                  <a:ext cx="14760" cy="40320"/>
                </a:xfrm>
                <a:prstGeom prst="line">
                  <a:avLst/>
                </a:prstGeom>
                <a:ln w="14400">
                  <a:solidFill>
                    <a:srgbClr val="ffffff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00" name="Line 179"/>
                <p:cNvSpPr/>
                <p:nvPr/>
              </p:nvSpPr>
              <p:spPr>
                <a:xfrm flipV="1">
                  <a:off x="5499360" y="4689360"/>
                  <a:ext cx="15120" cy="56520"/>
                </a:xfrm>
                <a:prstGeom prst="line">
                  <a:avLst/>
                </a:prstGeom>
                <a:ln w="14400">
                  <a:solidFill>
                    <a:srgbClr val="ffffff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301" name="Group 180"/>
              <p:cNvGrpSpPr/>
              <p:nvPr/>
            </p:nvGrpSpPr>
            <p:grpSpPr>
              <a:xfrm>
                <a:off x="5543640" y="4689360"/>
                <a:ext cx="59400" cy="56520"/>
                <a:chOff x="5543640" y="4689360"/>
                <a:chExt cx="59400" cy="56520"/>
              </a:xfrm>
            </p:grpSpPr>
            <p:sp>
              <p:nvSpPr>
                <p:cNvPr id="302" name="Line 181"/>
                <p:cNvSpPr/>
                <p:nvPr/>
              </p:nvSpPr>
              <p:spPr>
                <a:xfrm flipH="1" flipV="1">
                  <a:off x="5543640" y="4689360"/>
                  <a:ext cx="15120" cy="56520"/>
                </a:xfrm>
                <a:prstGeom prst="line">
                  <a:avLst/>
                </a:prstGeom>
                <a:ln w="14400">
                  <a:solidFill>
                    <a:srgbClr val="ffffff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03" name="Line 182"/>
                <p:cNvSpPr/>
                <p:nvPr/>
              </p:nvSpPr>
              <p:spPr>
                <a:xfrm flipV="1">
                  <a:off x="5558400" y="4705560"/>
                  <a:ext cx="14760" cy="40320"/>
                </a:xfrm>
                <a:prstGeom prst="line">
                  <a:avLst/>
                </a:prstGeom>
                <a:ln w="14400">
                  <a:solidFill>
                    <a:srgbClr val="ffffff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04" name="Line 183"/>
                <p:cNvSpPr/>
                <p:nvPr/>
              </p:nvSpPr>
              <p:spPr>
                <a:xfrm flipH="1" flipV="1">
                  <a:off x="5573160" y="4705560"/>
                  <a:ext cx="14760" cy="40320"/>
                </a:xfrm>
                <a:prstGeom prst="line">
                  <a:avLst/>
                </a:prstGeom>
                <a:ln w="14400">
                  <a:solidFill>
                    <a:srgbClr val="ffffff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05" name="Line 184"/>
                <p:cNvSpPr/>
                <p:nvPr/>
              </p:nvSpPr>
              <p:spPr>
                <a:xfrm flipV="1">
                  <a:off x="5587920" y="4689360"/>
                  <a:ext cx="15120" cy="56520"/>
                </a:xfrm>
                <a:prstGeom prst="line">
                  <a:avLst/>
                </a:prstGeom>
                <a:ln w="14400">
                  <a:solidFill>
                    <a:srgbClr val="ffffff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306" name="Group 185"/>
              <p:cNvGrpSpPr/>
              <p:nvPr/>
            </p:nvGrpSpPr>
            <p:grpSpPr>
              <a:xfrm>
                <a:off x="5366520" y="4689360"/>
                <a:ext cx="59040" cy="56520"/>
                <a:chOff x="5366520" y="4689360"/>
                <a:chExt cx="59040" cy="56520"/>
              </a:xfrm>
            </p:grpSpPr>
            <p:sp>
              <p:nvSpPr>
                <p:cNvPr id="307" name="Line 186"/>
                <p:cNvSpPr/>
                <p:nvPr/>
              </p:nvSpPr>
              <p:spPr>
                <a:xfrm flipH="1" flipV="1">
                  <a:off x="5366520" y="4689360"/>
                  <a:ext cx="14760" cy="56520"/>
                </a:xfrm>
                <a:prstGeom prst="line">
                  <a:avLst/>
                </a:prstGeom>
                <a:ln w="14400">
                  <a:solidFill>
                    <a:srgbClr val="ffffff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08" name="Line 187"/>
                <p:cNvSpPr/>
                <p:nvPr/>
              </p:nvSpPr>
              <p:spPr>
                <a:xfrm flipV="1">
                  <a:off x="5381280" y="4705560"/>
                  <a:ext cx="14760" cy="40320"/>
                </a:xfrm>
                <a:prstGeom prst="line">
                  <a:avLst/>
                </a:prstGeom>
                <a:ln w="14400">
                  <a:solidFill>
                    <a:srgbClr val="ffffff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09" name="Line 188"/>
                <p:cNvSpPr/>
                <p:nvPr/>
              </p:nvSpPr>
              <p:spPr>
                <a:xfrm flipH="1" flipV="1">
                  <a:off x="5396040" y="4705560"/>
                  <a:ext cx="14760" cy="40320"/>
                </a:xfrm>
                <a:prstGeom prst="line">
                  <a:avLst/>
                </a:prstGeom>
                <a:ln w="14400">
                  <a:solidFill>
                    <a:srgbClr val="ffffff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10" name="Line 189"/>
                <p:cNvSpPr/>
                <p:nvPr/>
              </p:nvSpPr>
              <p:spPr>
                <a:xfrm flipV="1">
                  <a:off x="5410800" y="4689360"/>
                  <a:ext cx="14760" cy="56520"/>
                </a:xfrm>
                <a:prstGeom prst="line">
                  <a:avLst/>
                </a:prstGeom>
                <a:ln w="14400">
                  <a:solidFill>
                    <a:srgbClr val="ffffff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</p:grp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504000" y="22500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latin typeface="Comic Sans MS"/>
              </a:rPr>
              <a:t>Physical Components of Networks – Network Infrastructure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12" name="CustomShape 2"/>
          <p:cNvSpPr/>
          <p:nvPr/>
        </p:nvSpPr>
        <p:spPr>
          <a:xfrm>
            <a:off x="504000" y="1326600"/>
            <a:ext cx="9071280" cy="379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Comic Sans MS"/>
              </a:rPr>
              <a:t>Network Access Devices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600" spc="-1" strike="noStrike">
                <a:latin typeface="Comic Sans MS"/>
              </a:rPr>
              <a:t>Hubs</a:t>
            </a:r>
            <a:endParaRPr b="0" lang="en-US" sz="26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600" spc="-1" strike="noStrike">
                <a:latin typeface="Comic Sans MS"/>
              </a:rPr>
              <a:t>Switches</a:t>
            </a:r>
            <a:endParaRPr b="0" lang="en-US" sz="26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600" spc="-1" strike="noStrike">
                <a:latin typeface="Comic Sans MS"/>
              </a:rPr>
              <a:t>Access Points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Comic Sans MS"/>
              </a:rPr>
              <a:t>Network Infrastructure Devices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600" spc="-1" strike="noStrike">
                <a:latin typeface="Comic Sans MS"/>
              </a:rPr>
              <a:t>Routers</a:t>
            </a:r>
            <a:endParaRPr b="0" lang="en-US" sz="26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600" spc="-1" strike="noStrike">
                <a:latin typeface="Comic Sans MS"/>
              </a:rPr>
              <a:t>Firewall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313" name="" descr=""/>
          <p:cNvPicPr/>
          <p:nvPr/>
        </p:nvPicPr>
        <p:blipFill>
          <a:blip r:embed="rId1"/>
          <a:stretch/>
        </p:blipFill>
        <p:spPr>
          <a:xfrm>
            <a:off x="4149360" y="2468880"/>
            <a:ext cx="971280" cy="485280"/>
          </a:xfrm>
          <a:prstGeom prst="rect">
            <a:avLst/>
          </a:prstGeom>
          <a:ln>
            <a:noFill/>
          </a:ln>
        </p:spPr>
      </p:pic>
      <p:pic>
        <p:nvPicPr>
          <p:cNvPr id="314" name="" descr=""/>
          <p:cNvPicPr/>
          <p:nvPr/>
        </p:nvPicPr>
        <p:blipFill>
          <a:blip r:embed="rId2"/>
          <a:stretch/>
        </p:blipFill>
        <p:spPr>
          <a:xfrm>
            <a:off x="4043880" y="4102920"/>
            <a:ext cx="732960" cy="495000"/>
          </a:xfrm>
          <a:prstGeom prst="rect">
            <a:avLst/>
          </a:prstGeom>
          <a:ln>
            <a:noFill/>
          </a:ln>
        </p:spPr>
      </p:pic>
      <p:pic>
        <p:nvPicPr>
          <p:cNvPr id="315" name="" descr=""/>
          <p:cNvPicPr/>
          <p:nvPr/>
        </p:nvPicPr>
        <p:blipFill>
          <a:blip r:embed="rId3"/>
          <a:stretch/>
        </p:blipFill>
        <p:spPr>
          <a:xfrm>
            <a:off x="4114800" y="1949040"/>
            <a:ext cx="847440" cy="428400"/>
          </a:xfrm>
          <a:prstGeom prst="rect">
            <a:avLst/>
          </a:prstGeom>
          <a:ln>
            <a:noFill/>
          </a:ln>
        </p:spPr>
      </p:pic>
      <p:pic>
        <p:nvPicPr>
          <p:cNvPr id="316" name="" descr=""/>
          <p:cNvPicPr/>
          <p:nvPr/>
        </p:nvPicPr>
        <p:blipFill>
          <a:blip r:embed="rId4"/>
          <a:stretch/>
        </p:blipFill>
        <p:spPr>
          <a:xfrm>
            <a:off x="4174200" y="4663440"/>
            <a:ext cx="580680" cy="647280"/>
          </a:xfrm>
          <a:prstGeom prst="rect">
            <a:avLst/>
          </a:prstGeom>
          <a:ln>
            <a:noFill/>
          </a:ln>
        </p:spPr>
      </p:pic>
      <p:grpSp>
        <p:nvGrpSpPr>
          <p:cNvPr id="317" name="Group 3"/>
          <p:cNvGrpSpPr/>
          <p:nvPr/>
        </p:nvGrpSpPr>
        <p:grpSpPr>
          <a:xfrm>
            <a:off x="4333320" y="3017520"/>
            <a:ext cx="856440" cy="612360"/>
            <a:chOff x="4333320" y="3017520"/>
            <a:chExt cx="856440" cy="612360"/>
          </a:xfrm>
        </p:grpSpPr>
        <p:sp>
          <p:nvSpPr>
            <p:cNvPr id="318" name="Freeform 4"/>
            <p:cNvSpPr/>
            <p:nvPr/>
          </p:nvSpPr>
          <p:spPr>
            <a:xfrm>
              <a:off x="4753800" y="3432960"/>
              <a:ext cx="457200" cy="186480"/>
            </a:xfrm>
            <a:custGeom>
              <a:avLst/>
              <a:gdLst/>
              <a:ahLst/>
              <a:rect l="0" t="0" r="r" b="b"/>
              <a:pathLst>
                <a:path w="1270" h="518">
                  <a:moveTo>
                    <a:pt x="0" y="517"/>
                  </a:moveTo>
                  <a:cubicBezTo>
                    <a:pt x="311" y="517"/>
                    <a:pt x="1110" y="274"/>
                    <a:pt x="1189" y="183"/>
                  </a:cubicBezTo>
                  <a:cubicBezTo>
                    <a:pt x="1269" y="91"/>
                    <a:pt x="1110" y="0"/>
                    <a:pt x="1031" y="0"/>
                  </a:cubicBezTo>
                  <a:cubicBezTo>
                    <a:pt x="1031" y="130"/>
                    <a:pt x="0" y="300"/>
                    <a:pt x="0" y="517"/>
                  </a:cubicBezTo>
                </a:path>
              </a:pathLst>
            </a:custGeom>
            <a:solidFill>
              <a:srgbClr val="dddddd"/>
            </a:solidFill>
            <a:ln w="14400">
              <a:solidFill>
                <a:srgbClr val="dddddd"/>
              </a:solidFill>
              <a:round/>
            </a:ln>
          </p:spPr>
        </p:sp>
        <p:grpSp>
          <p:nvGrpSpPr>
            <p:cNvPr id="319" name="Group 5"/>
            <p:cNvGrpSpPr/>
            <p:nvPr/>
          </p:nvGrpSpPr>
          <p:grpSpPr>
            <a:xfrm>
              <a:off x="4333320" y="3017520"/>
              <a:ext cx="799200" cy="612360"/>
              <a:chOff x="4333320" y="3017520"/>
              <a:chExt cx="799200" cy="612360"/>
            </a:xfrm>
          </p:grpSpPr>
          <p:sp>
            <p:nvSpPr>
              <p:cNvPr id="320" name="Freeform 6"/>
              <p:cNvSpPr/>
              <p:nvPr/>
            </p:nvSpPr>
            <p:spPr>
              <a:xfrm>
                <a:off x="4333320" y="3345480"/>
                <a:ext cx="399960" cy="284760"/>
              </a:xfrm>
              <a:custGeom>
                <a:avLst/>
                <a:gdLst/>
                <a:ahLst/>
                <a:rect l="0" t="0" r="r" b="b"/>
                <a:pathLst>
                  <a:path w="1111" h="791">
                    <a:moveTo>
                      <a:pt x="0" y="365"/>
                    </a:moveTo>
                    <a:lnTo>
                      <a:pt x="0" y="0"/>
                    </a:lnTo>
                    <a:lnTo>
                      <a:pt x="1110" y="426"/>
                    </a:lnTo>
                    <a:lnTo>
                      <a:pt x="1110" y="790"/>
                    </a:lnTo>
                    <a:lnTo>
                      <a:pt x="0" y="365"/>
                    </a:lnTo>
                  </a:path>
                </a:pathLst>
              </a:custGeom>
              <a:gradFill rotWithShape="0">
                <a:gsLst>
                  <a:gs pos="0">
                    <a:srgbClr val="0073bc"/>
                  </a:gs>
                  <a:gs pos="100000">
                    <a:srgbClr val="7fb9dd"/>
                  </a:gs>
                </a:gsLst>
                <a:lin ang="0"/>
              </a:gradFill>
              <a:ln w="14400">
                <a:solidFill>
                  <a:srgbClr val="ffffff"/>
                </a:solidFill>
                <a:round/>
              </a:ln>
            </p:spPr>
          </p:sp>
          <p:sp>
            <p:nvSpPr>
              <p:cNvPr id="321" name="Freeform 7"/>
              <p:cNvSpPr/>
              <p:nvPr/>
            </p:nvSpPr>
            <p:spPr>
              <a:xfrm>
                <a:off x="4732920" y="3345480"/>
                <a:ext cx="399960" cy="284760"/>
              </a:xfrm>
              <a:custGeom>
                <a:avLst/>
                <a:gdLst/>
                <a:ahLst/>
                <a:rect l="0" t="0" r="r" b="b"/>
                <a:pathLst>
                  <a:path w="1111" h="791">
                    <a:moveTo>
                      <a:pt x="0" y="790"/>
                    </a:moveTo>
                    <a:lnTo>
                      <a:pt x="0" y="426"/>
                    </a:lnTo>
                    <a:lnTo>
                      <a:pt x="1110" y="0"/>
                    </a:lnTo>
                    <a:lnTo>
                      <a:pt x="1110" y="365"/>
                    </a:lnTo>
                    <a:lnTo>
                      <a:pt x="0" y="790"/>
                    </a:lnTo>
                  </a:path>
                </a:pathLst>
              </a:custGeom>
              <a:gradFill rotWithShape="0">
                <a:gsLst>
                  <a:gs pos="0">
                    <a:srgbClr val="7fb9dd"/>
                  </a:gs>
                  <a:gs pos="100000">
                    <a:srgbClr val="0073bc"/>
                  </a:gs>
                </a:gsLst>
                <a:path path="rect"/>
              </a:gradFill>
              <a:ln w="14400">
                <a:solidFill>
                  <a:srgbClr val="ffffff"/>
                </a:solidFill>
                <a:round/>
              </a:ln>
            </p:spPr>
          </p:sp>
          <p:sp>
            <p:nvSpPr>
              <p:cNvPr id="322" name="Freeform 8"/>
              <p:cNvSpPr/>
              <p:nvPr/>
            </p:nvSpPr>
            <p:spPr>
              <a:xfrm>
                <a:off x="4333320" y="3192480"/>
                <a:ext cx="799560" cy="306720"/>
              </a:xfrm>
              <a:custGeom>
                <a:avLst/>
                <a:gdLst/>
                <a:ahLst/>
                <a:rect l="0" t="0" r="r" b="b"/>
                <a:pathLst>
                  <a:path w="2221" h="852">
                    <a:moveTo>
                      <a:pt x="1110" y="851"/>
                    </a:moveTo>
                    <a:lnTo>
                      <a:pt x="0" y="425"/>
                    </a:lnTo>
                    <a:lnTo>
                      <a:pt x="1110" y="0"/>
                    </a:lnTo>
                    <a:lnTo>
                      <a:pt x="2220" y="425"/>
                    </a:lnTo>
                    <a:lnTo>
                      <a:pt x="1110" y="851"/>
                    </a:lnTo>
                  </a:path>
                </a:pathLst>
              </a:custGeom>
              <a:gradFill rotWithShape="0">
                <a:gsLst>
                  <a:gs pos="0">
                    <a:srgbClr val="0073bc"/>
                  </a:gs>
                  <a:gs pos="100000">
                    <a:srgbClr val="7fb9dd"/>
                  </a:gs>
                </a:gsLst>
                <a:lin ang="5400000"/>
              </a:gradFill>
              <a:ln w="14400">
                <a:solidFill>
                  <a:srgbClr val="ffffff"/>
                </a:solidFill>
                <a:round/>
              </a:ln>
            </p:spPr>
          </p:sp>
          <p:sp>
            <p:nvSpPr>
              <p:cNvPr id="323" name="Freeform 9"/>
              <p:cNvSpPr/>
              <p:nvPr/>
            </p:nvSpPr>
            <p:spPr>
              <a:xfrm>
                <a:off x="4333320" y="3192480"/>
                <a:ext cx="799560" cy="437760"/>
              </a:xfrm>
              <a:custGeom>
                <a:avLst/>
                <a:gdLst/>
                <a:ahLst/>
                <a:rect l="0" t="0" r="r" b="b"/>
                <a:pathLst>
                  <a:path w="2221" h="1216">
                    <a:moveTo>
                      <a:pt x="0" y="790"/>
                    </a:moveTo>
                    <a:lnTo>
                      <a:pt x="0" y="425"/>
                    </a:lnTo>
                    <a:lnTo>
                      <a:pt x="1110" y="0"/>
                    </a:lnTo>
                    <a:lnTo>
                      <a:pt x="2220" y="425"/>
                    </a:lnTo>
                    <a:lnTo>
                      <a:pt x="2220" y="790"/>
                    </a:lnTo>
                    <a:lnTo>
                      <a:pt x="1110" y="1215"/>
                    </a:lnTo>
                    <a:lnTo>
                      <a:pt x="0" y="790"/>
                    </a:lnTo>
                  </a:path>
                </a:pathLst>
              </a:custGeom>
              <a:noFill/>
              <a:ln w="14400">
                <a:solidFill>
                  <a:srgbClr val="000000"/>
                </a:solidFill>
                <a:round/>
              </a:ln>
            </p:spPr>
          </p:sp>
          <p:sp>
            <p:nvSpPr>
              <p:cNvPr id="324" name="Freeform 10"/>
              <p:cNvSpPr/>
              <p:nvPr/>
            </p:nvSpPr>
            <p:spPr>
              <a:xfrm>
                <a:off x="4675680" y="3323880"/>
                <a:ext cx="400320" cy="153360"/>
              </a:xfrm>
              <a:custGeom>
                <a:avLst/>
                <a:gdLst/>
                <a:ahLst/>
                <a:rect l="0" t="0" r="r" b="b"/>
                <a:pathLst>
                  <a:path w="1112" h="426">
                    <a:moveTo>
                      <a:pt x="1111" y="60"/>
                    </a:moveTo>
                    <a:lnTo>
                      <a:pt x="952" y="60"/>
                    </a:lnTo>
                    <a:lnTo>
                      <a:pt x="635" y="0"/>
                    </a:lnTo>
                    <a:lnTo>
                      <a:pt x="477" y="0"/>
                    </a:lnTo>
                    <a:lnTo>
                      <a:pt x="477" y="60"/>
                    </a:lnTo>
                    <a:lnTo>
                      <a:pt x="635" y="182"/>
                    </a:lnTo>
                    <a:lnTo>
                      <a:pt x="634" y="243"/>
                    </a:lnTo>
                    <a:lnTo>
                      <a:pt x="476" y="243"/>
                    </a:lnTo>
                    <a:lnTo>
                      <a:pt x="159" y="182"/>
                    </a:lnTo>
                    <a:lnTo>
                      <a:pt x="0" y="182"/>
                    </a:lnTo>
                    <a:lnTo>
                      <a:pt x="0" y="243"/>
                    </a:lnTo>
                    <a:lnTo>
                      <a:pt x="159" y="364"/>
                    </a:lnTo>
                    <a:lnTo>
                      <a:pt x="159" y="425"/>
                    </a:lnTo>
                  </a:path>
                </a:pathLst>
              </a:custGeom>
              <a:solidFill>
                <a:srgbClr val="ffffff"/>
              </a:solidFill>
              <a:ln w="14400">
                <a:solidFill>
                  <a:srgbClr val="ffffff"/>
                </a:solidFill>
                <a:round/>
              </a:ln>
            </p:spPr>
          </p:sp>
          <p:sp>
            <p:nvSpPr>
              <p:cNvPr id="325" name="Freeform 11"/>
              <p:cNvSpPr/>
              <p:nvPr/>
            </p:nvSpPr>
            <p:spPr>
              <a:xfrm>
                <a:off x="4590000" y="3290760"/>
                <a:ext cx="400320" cy="153720"/>
              </a:xfrm>
              <a:custGeom>
                <a:avLst/>
                <a:gdLst/>
                <a:ahLst/>
                <a:rect l="0" t="0" r="r" b="b"/>
                <a:pathLst>
                  <a:path w="1112" h="427">
                    <a:moveTo>
                      <a:pt x="952" y="0"/>
                    </a:moveTo>
                    <a:lnTo>
                      <a:pt x="952" y="61"/>
                    </a:lnTo>
                    <a:lnTo>
                      <a:pt x="1111" y="183"/>
                    </a:lnTo>
                    <a:lnTo>
                      <a:pt x="1111" y="243"/>
                    </a:lnTo>
                    <a:lnTo>
                      <a:pt x="952" y="243"/>
                    </a:lnTo>
                    <a:lnTo>
                      <a:pt x="635" y="183"/>
                    </a:lnTo>
                    <a:lnTo>
                      <a:pt x="477" y="183"/>
                    </a:lnTo>
                    <a:lnTo>
                      <a:pt x="477" y="243"/>
                    </a:lnTo>
                    <a:lnTo>
                      <a:pt x="635" y="365"/>
                    </a:lnTo>
                    <a:lnTo>
                      <a:pt x="635" y="426"/>
                    </a:lnTo>
                    <a:lnTo>
                      <a:pt x="477" y="426"/>
                    </a:lnTo>
                    <a:lnTo>
                      <a:pt x="159" y="365"/>
                    </a:lnTo>
                    <a:lnTo>
                      <a:pt x="0" y="365"/>
                    </a:lnTo>
                  </a:path>
                </a:pathLst>
              </a:custGeom>
              <a:solidFill>
                <a:srgbClr val="ffffff"/>
              </a:solidFill>
              <a:ln w="14400">
                <a:solidFill>
                  <a:srgbClr val="ffffff"/>
                </a:solidFill>
                <a:round/>
              </a:ln>
            </p:spPr>
          </p:sp>
          <p:sp>
            <p:nvSpPr>
              <p:cNvPr id="326" name="Freeform 12"/>
              <p:cNvSpPr/>
              <p:nvPr/>
            </p:nvSpPr>
            <p:spPr>
              <a:xfrm>
                <a:off x="4475880" y="3247200"/>
                <a:ext cx="400320" cy="153360"/>
              </a:xfrm>
              <a:custGeom>
                <a:avLst/>
                <a:gdLst/>
                <a:ahLst/>
                <a:rect l="0" t="0" r="r" b="b"/>
                <a:pathLst>
                  <a:path w="1112" h="426">
                    <a:moveTo>
                      <a:pt x="1111" y="61"/>
                    </a:moveTo>
                    <a:lnTo>
                      <a:pt x="952" y="61"/>
                    </a:lnTo>
                    <a:lnTo>
                      <a:pt x="635" y="0"/>
                    </a:lnTo>
                    <a:lnTo>
                      <a:pt x="476" y="0"/>
                    </a:lnTo>
                    <a:lnTo>
                      <a:pt x="476" y="61"/>
                    </a:lnTo>
                    <a:lnTo>
                      <a:pt x="635" y="182"/>
                    </a:lnTo>
                    <a:lnTo>
                      <a:pt x="634" y="243"/>
                    </a:lnTo>
                    <a:lnTo>
                      <a:pt x="476" y="243"/>
                    </a:lnTo>
                    <a:lnTo>
                      <a:pt x="159" y="182"/>
                    </a:lnTo>
                    <a:lnTo>
                      <a:pt x="0" y="182"/>
                    </a:lnTo>
                    <a:lnTo>
                      <a:pt x="0" y="243"/>
                    </a:lnTo>
                    <a:lnTo>
                      <a:pt x="159" y="364"/>
                    </a:lnTo>
                    <a:lnTo>
                      <a:pt x="159" y="425"/>
                    </a:lnTo>
                  </a:path>
                </a:pathLst>
              </a:custGeom>
              <a:solidFill>
                <a:srgbClr val="ffffff"/>
              </a:solidFill>
              <a:ln w="14400">
                <a:solidFill>
                  <a:srgbClr val="ffffff"/>
                </a:solidFill>
                <a:round/>
              </a:ln>
            </p:spPr>
          </p:sp>
          <p:sp>
            <p:nvSpPr>
              <p:cNvPr id="327" name="Freeform 13"/>
              <p:cNvSpPr/>
              <p:nvPr/>
            </p:nvSpPr>
            <p:spPr>
              <a:xfrm>
                <a:off x="4390200" y="3214440"/>
                <a:ext cx="400320" cy="153360"/>
              </a:xfrm>
              <a:custGeom>
                <a:avLst/>
                <a:gdLst/>
                <a:ahLst/>
                <a:rect l="0" t="0" r="r" b="b"/>
                <a:pathLst>
                  <a:path w="1112" h="426">
                    <a:moveTo>
                      <a:pt x="952" y="0"/>
                    </a:moveTo>
                    <a:lnTo>
                      <a:pt x="952" y="61"/>
                    </a:lnTo>
                    <a:lnTo>
                      <a:pt x="1111" y="182"/>
                    </a:lnTo>
                    <a:lnTo>
                      <a:pt x="1111" y="243"/>
                    </a:lnTo>
                    <a:lnTo>
                      <a:pt x="952" y="243"/>
                    </a:lnTo>
                    <a:lnTo>
                      <a:pt x="635" y="182"/>
                    </a:lnTo>
                    <a:lnTo>
                      <a:pt x="476" y="182"/>
                    </a:lnTo>
                    <a:lnTo>
                      <a:pt x="476" y="243"/>
                    </a:lnTo>
                    <a:lnTo>
                      <a:pt x="635" y="364"/>
                    </a:lnTo>
                    <a:lnTo>
                      <a:pt x="635" y="425"/>
                    </a:lnTo>
                    <a:lnTo>
                      <a:pt x="476" y="425"/>
                    </a:lnTo>
                    <a:lnTo>
                      <a:pt x="159" y="364"/>
                    </a:lnTo>
                    <a:lnTo>
                      <a:pt x="0" y="364"/>
                    </a:lnTo>
                  </a:path>
                </a:pathLst>
              </a:custGeom>
              <a:solidFill>
                <a:srgbClr val="ffffff"/>
              </a:solidFill>
              <a:ln w="14400">
                <a:solidFill>
                  <a:srgbClr val="ffffff"/>
                </a:solidFill>
                <a:round/>
              </a:ln>
            </p:spPr>
          </p:sp>
          <p:sp>
            <p:nvSpPr>
              <p:cNvPr id="328" name="Freeform 14"/>
              <p:cNvSpPr/>
              <p:nvPr/>
            </p:nvSpPr>
            <p:spPr>
              <a:xfrm>
                <a:off x="4704480" y="3094200"/>
                <a:ext cx="57600" cy="251640"/>
              </a:xfrm>
              <a:custGeom>
                <a:avLst/>
                <a:gdLst/>
                <a:ahLst/>
                <a:rect l="0" t="0" r="r" b="b"/>
                <a:pathLst>
                  <a:path w="160" h="699">
                    <a:moveTo>
                      <a:pt x="79" y="698"/>
                    </a:moveTo>
                    <a:lnTo>
                      <a:pt x="79" y="121"/>
                    </a:lnTo>
                    <a:lnTo>
                      <a:pt x="0" y="60"/>
                    </a:lnTo>
                    <a:lnTo>
                      <a:pt x="79" y="0"/>
                    </a:lnTo>
                    <a:lnTo>
                      <a:pt x="159" y="60"/>
                    </a:lnTo>
                    <a:lnTo>
                      <a:pt x="79" y="121"/>
                    </a:lnTo>
                    <a:lnTo>
                      <a:pt x="79" y="698"/>
                    </a:lnTo>
                  </a:path>
                </a:pathLst>
              </a:custGeom>
              <a:solidFill>
                <a:srgbClr val="666666"/>
              </a:solidFill>
              <a:ln w="14400">
                <a:solidFill>
                  <a:srgbClr val="000000"/>
                </a:solidFill>
                <a:round/>
              </a:ln>
            </p:spPr>
          </p:sp>
          <p:sp>
            <p:nvSpPr>
              <p:cNvPr id="329" name="Freeform 15"/>
              <p:cNvSpPr/>
              <p:nvPr/>
            </p:nvSpPr>
            <p:spPr>
              <a:xfrm>
                <a:off x="4790160" y="3083040"/>
                <a:ext cx="57600" cy="66240"/>
              </a:xfrm>
              <a:custGeom>
                <a:avLst/>
                <a:gdLst/>
                <a:ahLst/>
                <a:rect l="0" t="0" r="r" b="b"/>
                <a:pathLst>
                  <a:path w="160" h="184">
                    <a:moveTo>
                      <a:pt x="0" y="0"/>
                    </a:moveTo>
                    <a:cubicBezTo>
                      <a:pt x="159" y="31"/>
                      <a:pt x="159" y="152"/>
                      <a:pt x="0" y="183"/>
                    </a:cubicBezTo>
                  </a:path>
                </a:pathLst>
              </a:custGeom>
              <a:ln w="14400">
                <a:solidFill>
                  <a:srgbClr val="333333"/>
                </a:solidFill>
                <a:round/>
              </a:ln>
            </p:spPr>
          </p:sp>
          <p:sp>
            <p:nvSpPr>
              <p:cNvPr id="330" name="Freeform 16"/>
              <p:cNvSpPr/>
              <p:nvPr/>
            </p:nvSpPr>
            <p:spPr>
              <a:xfrm>
                <a:off x="4618800" y="3083040"/>
                <a:ext cx="57600" cy="66240"/>
              </a:xfrm>
              <a:custGeom>
                <a:avLst/>
                <a:gdLst/>
                <a:ahLst/>
                <a:rect l="0" t="0" r="r" b="b"/>
                <a:pathLst>
                  <a:path w="160" h="184">
                    <a:moveTo>
                      <a:pt x="159" y="0"/>
                    </a:moveTo>
                    <a:cubicBezTo>
                      <a:pt x="0" y="31"/>
                      <a:pt x="0" y="152"/>
                      <a:pt x="159" y="183"/>
                    </a:cubicBezTo>
                  </a:path>
                </a:pathLst>
              </a:custGeom>
              <a:ln w="14400">
                <a:solidFill>
                  <a:srgbClr val="333333"/>
                </a:solidFill>
                <a:round/>
              </a:ln>
            </p:spPr>
          </p:sp>
          <p:sp>
            <p:nvSpPr>
              <p:cNvPr id="331" name="Freeform 17"/>
              <p:cNvSpPr/>
              <p:nvPr/>
            </p:nvSpPr>
            <p:spPr>
              <a:xfrm>
                <a:off x="4561560" y="3061440"/>
                <a:ext cx="57600" cy="109440"/>
              </a:xfrm>
              <a:custGeom>
                <a:avLst/>
                <a:gdLst/>
                <a:ahLst/>
                <a:rect l="0" t="0" r="r" b="b"/>
                <a:pathLst>
                  <a:path w="160" h="304">
                    <a:moveTo>
                      <a:pt x="159" y="0"/>
                    </a:moveTo>
                    <a:cubicBezTo>
                      <a:pt x="0" y="30"/>
                      <a:pt x="0" y="273"/>
                      <a:pt x="159" y="303"/>
                    </a:cubicBezTo>
                  </a:path>
                </a:pathLst>
              </a:custGeom>
              <a:ln w="14400">
                <a:solidFill>
                  <a:srgbClr val="333333"/>
                </a:solidFill>
                <a:round/>
              </a:ln>
            </p:spPr>
          </p:sp>
          <p:sp>
            <p:nvSpPr>
              <p:cNvPr id="332" name="Freeform 18"/>
              <p:cNvSpPr/>
              <p:nvPr/>
            </p:nvSpPr>
            <p:spPr>
              <a:xfrm>
                <a:off x="4847400" y="3061440"/>
                <a:ext cx="57240" cy="109440"/>
              </a:xfrm>
              <a:custGeom>
                <a:avLst/>
                <a:gdLst/>
                <a:ahLst/>
                <a:rect l="0" t="0" r="r" b="b"/>
                <a:pathLst>
                  <a:path w="159" h="304">
                    <a:moveTo>
                      <a:pt x="0" y="0"/>
                    </a:moveTo>
                    <a:cubicBezTo>
                      <a:pt x="158" y="30"/>
                      <a:pt x="158" y="273"/>
                      <a:pt x="0" y="303"/>
                    </a:cubicBezTo>
                  </a:path>
                </a:pathLst>
              </a:custGeom>
              <a:ln w="14400">
                <a:solidFill>
                  <a:srgbClr val="333333"/>
                </a:solidFill>
                <a:round/>
              </a:ln>
            </p:spPr>
          </p:sp>
          <p:sp>
            <p:nvSpPr>
              <p:cNvPr id="333" name="Freeform 19"/>
              <p:cNvSpPr/>
              <p:nvPr/>
            </p:nvSpPr>
            <p:spPr>
              <a:xfrm>
                <a:off x="4504680" y="3039480"/>
                <a:ext cx="57600" cy="153360"/>
              </a:xfrm>
              <a:custGeom>
                <a:avLst/>
                <a:gdLst/>
                <a:ahLst/>
                <a:rect l="0" t="0" r="r" b="b"/>
                <a:pathLst>
                  <a:path w="160" h="426">
                    <a:moveTo>
                      <a:pt x="159" y="0"/>
                    </a:moveTo>
                    <a:cubicBezTo>
                      <a:pt x="0" y="30"/>
                      <a:pt x="0" y="395"/>
                      <a:pt x="159" y="425"/>
                    </a:cubicBezTo>
                  </a:path>
                </a:pathLst>
              </a:custGeom>
              <a:ln w="14400">
                <a:solidFill>
                  <a:srgbClr val="333333"/>
                </a:solidFill>
                <a:round/>
              </a:ln>
            </p:spPr>
          </p:sp>
          <p:sp>
            <p:nvSpPr>
              <p:cNvPr id="334" name="Freeform 20"/>
              <p:cNvSpPr/>
              <p:nvPr/>
            </p:nvSpPr>
            <p:spPr>
              <a:xfrm>
                <a:off x="4904280" y="3039480"/>
                <a:ext cx="57600" cy="153360"/>
              </a:xfrm>
              <a:custGeom>
                <a:avLst/>
                <a:gdLst/>
                <a:ahLst/>
                <a:rect l="0" t="0" r="r" b="b"/>
                <a:pathLst>
                  <a:path w="160" h="426">
                    <a:moveTo>
                      <a:pt x="0" y="0"/>
                    </a:moveTo>
                    <a:cubicBezTo>
                      <a:pt x="159" y="30"/>
                      <a:pt x="151" y="388"/>
                      <a:pt x="0" y="425"/>
                    </a:cubicBezTo>
                  </a:path>
                </a:pathLst>
              </a:custGeom>
              <a:ln w="14400">
                <a:solidFill>
                  <a:srgbClr val="333333"/>
                </a:solidFill>
                <a:round/>
              </a:ln>
            </p:spPr>
          </p:sp>
          <p:sp>
            <p:nvSpPr>
              <p:cNvPr id="335" name="Freeform 21"/>
              <p:cNvSpPr/>
              <p:nvPr/>
            </p:nvSpPr>
            <p:spPr>
              <a:xfrm>
                <a:off x="4447440" y="3017520"/>
                <a:ext cx="57600" cy="197280"/>
              </a:xfrm>
              <a:custGeom>
                <a:avLst/>
                <a:gdLst/>
                <a:ahLst/>
                <a:rect l="0" t="0" r="r" b="b"/>
                <a:pathLst>
                  <a:path w="160" h="548">
                    <a:moveTo>
                      <a:pt x="159" y="0"/>
                    </a:moveTo>
                    <a:cubicBezTo>
                      <a:pt x="0" y="30"/>
                      <a:pt x="0" y="516"/>
                      <a:pt x="159" y="547"/>
                    </a:cubicBezTo>
                  </a:path>
                </a:pathLst>
              </a:custGeom>
              <a:ln w="14400">
                <a:solidFill>
                  <a:srgbClr val="333333"/>
                </a:solidFill>
                <a:round/>
              </a:ln>
            </p:spPr>
          </p:sp>
          <p:sp>
            <p:nvSpPr>
              <p:cNvPr id="336" name="Freeform 22"/>
              <p:cNvSpPr/>
              <p:nvPr/>
            </p:nvSpPr>
            <p:spPr>
              <a:xfrm>
                <a:off x="4961520" y="3017520"/>
                <a:ext cx="57240" cy="197280"/>
              </a:xfrm>
              <a:custGeom>
                <a:avLst/>
                <a:gdLst/>
                <a:ahLst/>
                <a:rect l="0" t="0" r="r" b="b"/>
                <a:pathLst>
                  <a:path w="159" h="548">
                    <a:moveTo>
                      <a:pt x="0" y="0"/>
                    </a:moveTo>
                    <a:cubicBezTo>
                      <a:pt x="158" y="30"/>
                      <a:pt x="158" y="516"/>
                      <a:pt x="0" y="547"/>
                    </a:cubicBezTo>
                  </a:path>
                </a:pathLst>
              </a:custGeom>
              <a:ln w="14400">
                <a:solidFill>
                  <a:srgbClr val="333333"/>
                </a:solidFill>
                <a:round/>
              </a:ln>
            </p:spPr>
          </p:sp>
        </p:grpSp>
      </p:grp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Comic Sans MS"/>
              </a:rPr>
              <a:t>Cables – Copper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38" name="CustomShape 2"/>
          <p:cNvSpPr/>
          <p:nvPr/>
        </p:nvSpPr>
        <p:spPr>
          <a:xfrm>
            <a:off x="504000" y="1326600"/>
            <a:ext cx="9071280" cy="370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Comic Sans MS"/>
              </a:rPr>
              <a:t>Copper Cables (LAN)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Comic Sans MS"/>
              </a:rPr>
              <a:t>Co-axial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Comic Sans MS"/>
              </a:rPr>
              <a:t>Twisted Pair</a:t>
            </a:r>
            <a:endParaRPr b="0" lang="en-US" sz="28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Comic Sans MS"/>
              </a:rPr>
              <a:t>Shielded </a:t>
            </a:r>
            <a:endParaRPr b="0" lang="en-US" sz="24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Comic Sans MS"/>
              </a:rPr>
              <a:t>Unshielded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Comic Sans MS"/>
              </a:rPr>
              <a:t>Copper Cables (WAN)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Comic Sans MS"/>
              </a:rPr>
              <a:t>Serial Cables 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339" name="" descr=""/>
          <p:cNvPicPr/>
          <p:nvPr/>
        </p:nvPicPr>
        <p:blipFill>
          <a:blip r:embed="rId1"/>
          <a:stretch/>
        </p:blipFill>
        <p:spPr>
          <a:xfrm>
            <a:off x="5603760" y="1828800"/>
            <a:ext cx="4088880" cy="2194560"/>
          </a:xfrm>
          <a:prstGeom prst="rect">
            <a:avLst/>
          </a:prstGeom>
          <a:ln>
            <a:noFill/>
          </a:ln>
        </p:spPr>
      </p:pic>
      <p:pic>
        <p:nvPicPr>
          <p:cNvPr id="340" name="" descr=""/>
          <p:cNvPicPr/>
          <p:nvPr/>
        </p:nvPicPr>
        <p:blipFill>
          <a:blip r:embed="rId2"/>
          <a:stretch/>
        </p:blipFill>
        <p:spPr>
          <a:xfrm>
            <a:off x="3656880" y="1920240"/>
            <a:ext cx="1555200" cy="1197360"/>
          </a:xfrm>
          <a:prstGeom prst="rect">
            <a:avLst/>
          </a:prstGeom>
          <a:ln>
            <a:noFill/>
          </a:ln>
        </p:spPr>
      </p:pic>
      <p:pic>
        <p:nvPicPr>
          <p:cNvPr id="341" name="" descr=""/>
          <p:cNvPicPr/>
          <p:nvPr/>
        </p:nvPicPr>
        <p:blipFill>
          <a:blip r:embed="rId3"/>
          <a:stretch/>
        </p:blipFill>
        <p:spPr>
          <a:xfrm>
            <a:off x="4340520" y="4489920"/>
            <a:ext cx="3066120" cy="941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Comic Sans MS"/>
              </a:rPr>
              <a:t>Cables – Optics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43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Comic Sans MS"/>
              </a:rPr>
              <a:t>Fiber Optic Cables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Comic Sans MS"/>
              </a:rPr>
              <a:t>MMF: Multi Mode Fiber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Comic Sans MS"/>
              </a:rPr>
              <a:t>SMF: Single Mode Fiber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344" name="" descr=""/>
          <p:cNvPicPr/>
          <p:nvPr/>
        </p:nvPicPr>
        <p:blipFill>
          <a:blip r:embed="rId1"/>
          <a:stretch/>
        </p:blipFill>
        <p:spPr>
          <a:xfrm>
            <a:off x="2743200" y="3383280"/>
            <a:ext cx="4571640" cy="2072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Comic Sans MS"/>
              </a:rPr>
              <a:t>Network/Topology Diagrams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46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47" name="Group 3"/>
          <p:cNvGrpSpPr/>
          <p:nvPr/>
        </p:nvGrpSpPr>
        <p:grpSpPr>
          <a:xfrm>
            <a:off x="7406640" y="1469880"/>
            <a:ext cx="1091160" cy="907560"/>
            <a:chOff x="7406640" y="1469880"/>
            <a:chExt cx="1091160" cy="907560"/>
          </a:xfrm>
        </p:grpSpPr>
        <p:sp>
          <p:nvSpPr>
            <p:cNvPr id="348" name="Freeform 4"/>
            <p:cNvSpPr/>
            <p:nvPr/>
          </p:nvSpPr>
          <p:spPr>
            <a:xfrm>
              <a:off x="8105040" y="1999080"/>
              <a:ext cx="393120" cy="353160"/>
            </a:xfrm>
            <a:custGeom>
              <a:avLst/>
              <a:gdLst/>
              <a:ahLst/>
              <a:rect l="0" t="0" r="r" b="b"/>
              <a:pathLst>
                <a:path w="1092" h="981">
                  <a:moveTo>
                    <a:pt x="0" y="980"/>
                  </a:moveTo>
                  <a:cubicBezTo>
                    <a:pt x="475" y="980"/>
                    <a:pt x="1091" y="700"/>
                    <a:pt x="1091" y="420"/>
                  </a:cubicBezTo>
                  <a:cubicBezTo>
                    <a:pt x="1091" y="140"/>
                    <a:pt x="1073" y="0"/>
                    <a:pt x="727" y="0"/>
                  </a:cubicBezTo>
                  <a:cubicBezTo>
                    <a:pt x="727" y="300"/>
                    <a:pt x="0" y="579"/>
                    <a:pt x="0" y="980"/>
                  </a:cubicBezTo>
                </a:path>
              </a:pathLst>
            </a:custGeom>
            <a:solidFill>
              <a:srgbClr val="dddddd"/>
            </a:solidFill>
            <a:ln w="14400">
              <a:solidFill>
                <a:srgbClr val="dddddd"/>
              </a:solidFill>
              <a:round/>
            </a:ln>
          </p:spPr>
        </p:sp>
        <p:sp>
          <p:nvSpPr>
            <p:cNvPr id="349" name="Freeform 5"/>
            <p:cNvSpPr/>
            <p:nvPr/>
          </p:nvSpPr>
          <p:spPr>
            <a:xfrm>
              <a:off x="7407000" y="1772280"/>
              <a:ext cx="960840" cy="605520"/>
            </a:xfrm>
            <a:custGeom>
              <a:avLst/>
              <a:gdLst/>
              <a:ahLst/>
              <a:rect l="0" t="0" r="r" b="b"/>
              <a:pathLst>
                <a:path w="2669" h="1682">
                  <a:moveTo>
                    <a:pt x="2667" y="0"/>
                  </a:moveTo>
                  <a:cubicBezTo>
                    <a:pt x="2667" y="0"/>
                    <a:pt x="2667" y="1121"/>
                    <a:pt x="2666" y="840"/>
                  </a:cubicBezTo>
                  <a:cubicBezTo>
                    <a:pt x="2668" y="1331"/>
                    <a:pt x="2091" y="1681"/>
                    <a:pt x="1335" y="1681"/>
                  </a:cubicBezTo>
                  <a:cubicBezTo>
                    <a:pt x="579" y="1681"/>
                    <a:pt x="1" y="1331"/>
                    <a:pt x="0" y="840"/>
                  </a:cubicBezTo>
                  <a:cubicBezTo>
                    <a:pt x="1" y="841"/>
                    <a:pt x="0" y="490"/>
                    <a:pt x="0" y="0"/>
                  </a:cubicBezTo>
                  <a:cubicBezTo>
                    <a:pt x="0" y="490"/>
                    <a:pt x="606" y="840"/>
                    <a:pt x="1334" y="840"/>
                  </a:cubicBezTo>
                  <a:cubicBezTo>
                    <a:pt x="2062" y="840"/>
                    <a:pt x="2667" y="490"/>
                    <a:pt x="2667" y="0"/>
                  </a:cubicBezTo>
                </a:path>
              </a:pathLst>
            </a:custGeom>
            <a:gradFill rotWithShape="0">
              <a:gsLst>
                <a:gs pos="0">
                  <a:srgbClr val="0073bc"/>
                </a:gs>
                <a:gs pos="50000">
                  <a:srgbClr val="7fb9dd"/>
                </a:gs>
                <a:gs pos="100000">
                  <a:srgbClr val="0073bc"/>
                </a:gs>
              </a:gsLst>
              <a:lin ang="0"/>
            </a:gradFill>
            <a:ln w="14400">
              <a:solidFill>
                <a:srgbClr val="ffffff"/>
              </a:solidFill>
              <a:round/>
            </a:ln>
          </p:spPr>
        </p:sp>
        <p:sp>
          <p:nvSpPr>
            <p:cNvPr id="350" name="Freeform 6"/>
            <p:cNvSpPr/>
            <p:nvPr/>
          </p:nvSpPr>
          <p:spPr>
            <a:xfrm>
              <a:off x="7406640" y="1469880"/>
              <a:ext cx="960120" cy="604800"/>
            </a:xfrm>
            <a:custGeom>
              <a:avLst/>
              <a:gdLst/>
              <a:ahLst/>
              <a:rect l="0" t="0" r="r" b="b"/>
              <a:pathLst>
                <a:path w="2667" h="1680">
                  <a:moveTo>
                    <a:pt x="1333" y="0"/>
                  </a:moveTo>
                  <a:cubicBezTo>
                    <a:pt x="2089" y="0"/>
                    <a:pt x="2666" y="363"/>
                    <a:pt x="2666" y="839"/>
                  </a:cubicBezTo>
                  <a:cubicBezTo>
                    <a:pt x="2666" y="1315"/>
                    <a:pt x="2089" y="1679"/>
                    <a:pt x="1333" y="1679"/>
                  </a:cubicBezTo>
                  <a:cubicBezTo>
                    <a:pt x="577" y="1679"/>
                    <a:pt x="0" y="1315"/>
                    <a:pt x="0" y="839"/>
                  </a:cubicBezTo>
                  <a:cubicBezTo>
                    <a:pt x="0" y="363"/>
                    <a:pt x="577" y="0"/>
                    <a:pt x="1333" y="0"/>
                  </a:cubicBezTo>
                </a:path>
              </a:pathLst>
            </a:custGeom>
            <a:gradFill rotWithShape="0">
              <a:gsLst>
                <a:gs pos="0">
                  <a:srgbClr val="0073bc"/>
                </a:gs>
                <a:gs pos="100000">
                  <a:srgbClr val="7fb9dd"/>
                </a:gs>
              </a:gsLst>
              <a:lin ang="5400000"/>
            </a:gradFill>
            <a:ln w="14400">
              <a:solidFill>
                <a:srgbClr val="ffffff"/>
              </a:solidFill>
              <a:round/>
            </a:ln>
          </p:spPr>
        </p:sp>
        <p:sp>
          <p:nvSpPr>
            <p:cNvPr id="351" name="Freeform 7"/>
            <p:cNvSpPr/>
            <p:nvPr/>
          </p:nvSpPr>
          <p:spPr>
            <a:xfrm>
              <a:off x="7930440" y="1797480"/>
              <a:ext cx="262440" cy="151560"/>
            </a:xfrm>
            <a:custGeom>
              <a:avLst/>
              <a:gdLst/>
              <a:ahLst/>
              <a:rect l="0" t="0" r="r" b="b"/>
              <a:pathLst>
                <a:path w="729" h="421">
                  <a:moveTo>
                    <a:pt x="364" y="0"/>
                  </a:moveTo>
                  <a:lnTo>
                    <a:pt x="243" y="70"/>
                  </a:lnTo>
                  <a:lnTo>
                    <a:pt x="728" y="350"/>
                  </a:lnTo>
                  <a:lnTo>
                    <a:pt x="606" y="420"/>
                  </a:lnTo>
                  <a:lnTo>
                    <a:pt x="121" y="140"/>
                  </a:lnTo>
                  <a:lnTo>
                    <a:pt x="0" y="210"/>
                  </a:lnTo>
                  <a:lnTo>
                    <a:pt x="0" y="0"/>
                  </a:lnTo>
                  <a:lnTo>
                    <a:pt x="364" y="0"/>
                  </a:lnTo>
                </a:path>
              </a:pathLst>
            </a:custGeom>
            <a:solidFill>
              <a:srgbClr val="ffffff"/>
            </a:solidFill>
            <a:ln w="14400">
              <a:solidFill>
                <a:srgbClr val="ffffff"/>
              </a:solidFill>
              <a:round/>
            </a:ln>
          </p:spPr>
        </p:sp>
        <p:sp>
          <p:nvSpPr>
            <p:cNvPr id="352" name="Freeform 8"/>
            <p:cNvSpPr/>
            <p:nvPr/>
          </p:nvSpPr>
          <p:spPr>
            <a:xfrm>
              <a:off x="7581240" y="1595880"/>
              <a:ext cx="262080" cy="151560"/>
            </a:xfrm>
            <a:custGeom>
              <a:avLst/>
              <a:gdLst/>
              <a:ahLst/>
              <a:rect l="0" t="0" r="r" b="b"/>
              <a:pathLst>
                <a:path w="728" h="421">
                  <a:moveTo>
                    <a:pt x="606" y="280"/>
                  </a:moveTo>
                  <a:lnTo>
                    <a:pt x="727" y="210"/>
                  </a:lnTo>
                  <a:lnTo>
                    <a:pt x="727" y="420"/>
                  </a:lnTo>
                  <a:lnTo>
                    <a:pt x="363" y="420"/>
                  </a:lnTo>
                  <a:lnTo>
                    <a:pt x="484" y="350"/>
                  </a:lnTo>
                  <a:lnTo>
                    <a:pt x="0" y="70"/>
                  </a:lnTo>
                  <a:lnTo>
                    <a:pt x="121" y="0"/>
                  </a:lnTo>
                  <a:lnTo>
                    <a:pt x="606" y="280"/>
                  </a:lnTo>
                </a:path>
              </a:pathLst>
            </a:custGeom>
            <a:solidFill>
              <a:srgbClr val="ffffff"/>
            </a:solidFill>
            <a:ln w="14400">
              <a:solidFill>
                <a:srgbClr val="ffffff"/>
              </a:solidFill>
              <a:round/>
            </a:ln>
          </p:spPr>
        </p:sp>
        <p:sp>
          <p:nvSpPr>
            <p:cNvPr id="353" name="Freeform 9"/>
            <p:cNvSpPr/>
            <p:nvPr/>
          </p:nvSpPr>
          <p:spPr>
            <a:xfrm>
              <a:off x="7581240" y="1797480"/>
              <a:ext cx="262440" cy="151560"/>
            </a:xfrm>
            <a:custGeom>
              <a:avLst/>
              <a:gdLst/>
              <a:ahLst/>
              <a:rect l="0" t="0" r="r" b="b"/>
              <a:pathLst>
                <a:path w="729" h="421">
                  <a:moveTo>
                    <a:pt x="121" y="280"/>
                  </a:moveTo>
                  <a:lnTo>
                    <a:pt x="607" y="0"/>
                  </a:lnTo>
                  <a:lnTo>
                    <a:pt x="728" y="70"/>
                  </a:lnTo>
                  <a:lnTo>
                    <a:pt x="242" y="350"/>
                  </a:lnTo>
                  <a:lnTo>
                    <a:pt x="363" y="420"/>
                  </a:lnTo>
                  <a:lnTo>
                    <a:pt x="0" y="420"/>
                  </a:lnTo>
                  <a:lnTo>
                    <a:pt x="0" y="210"/>
                  </a:lnTo>
                  <a:lnTo>
                    <a:pt x="121" y="280"/>
                  </a:lnTo>
                </a:path>
              </a:pathLst>
            </a:custGeom>
            <a:solidFill>
              <a:srgbClr val="ffffff"/>
            </a:solidFill>
            <a:ln w="14400">
              <a:solidFill>
                <a:srgbClr val="ffffff"/>
              </a:solidFill>
              <a:round/>
            </a:ln>
          </p:spPr>
        </p:sp>
        <p:sp>
          <p:nvSpPr>
            <p:cNvPr id="354" name="Freeform 10"/>
            <p:cNvSpPr/>
            <p:nvPr/>
          </p:nvSpPr>
          <p:spPr>
            <a:xfrm>
              <a:off x="7930440" y="1595880"/>
              <a:ext cx="262080" cy="151560"/>
            </a:xfrm>
            <a:custGeom>
              <a:avLst/>
              <a:gdLst/>
              <a:ahLst/>
              <a:rect l="0" t="0" r="r" b="b"/>
              <a:pathLst>
                <a:path w="728" h="421">
                  <a:moveTo>
                    <a:pt x="484" y="70"/>
                  </a:moveTo>
                  <a:lnTo>
                    <a:pt x="363" y="0"/>
                  </a:lnTo>
                  <a:lnTo>
                    <a:pt x="727" y="0"/>
                  </a:lnTo>
                  <a:lnTo>
                    <a:pt x="727" y="210"/>
                  </a:lnTo>
                  <a:lnTo>
                    <a:pt x="606" y="140"/>
                  </a:lnTo>
                  <a:lnTo>
                    <a:pt x="121" y="420"/>
                  </a:lnTo>
                  <a:lnTo>
                    <a:pt x="0" y="350"/>
                  </a:lnTo>
                  <a:lnTo>
                    <a:pt x="484" y="70"/>
                  </a:lnTo>
                </a:path>
              </a:pathLst>
            </a:custGeom>
            <a:solidFill>
              <a:srgbClr val="ffffff"/>
            </a:solidFill>
            <a:ln w="14400">
              <a:solidFill>
                <a:srgbClr val="ffffff"/>
              </a:solidFill>
              <a:round/>
            </a:ln>
          </p:spPr>
        </p:sp>
        <p:sp>
          <p:nvSpPr>
            <p:cNvPr id="355" name="Freeform 11"/>
            <p:cNvSpPr/>
            <p:nvPr/>
          </p:nvSpPr>
          <p:spPr>
            <a:xfrm>
              <a:off x="7406640" y="1469880"/>
              <a:ext cx="960840" cy="907560"/>
            </a:xfrm>
            <a:custGeom>
              <a:avLst/>
              <a:gdLst/>
              <a:ahLst/>
              <a:rect l="0" t="0" r="r" b="b"/>
              <a:pathLst>
                <a:path w="2669" h="2521">
                  <a:moveTo>
                    <a:pt x="1333" y="0"/>
                  </a:moveTo>
                  <a:cubicBezTo>
                    <a:pt x="2089" y="0"/>
                    <a:pt x="2668" y="364"/>
                    <a:pt x="2668" y="840"/>
                  </a:cubicBezTo>
                  <a:lnTo>
                    <a:pt x="2667" y="1680"/>
                  </a:lnTo>
                  <a:cubicBezTo>
                    <a:pt x="2667" y="2170"/>
                    <a:pt x="2061" y="2520"/>
                    <a:pt x="1334" y="2520"/>
                  </a:cubicBezTo>
                  <a:cubicBezTo>
                    <a:pt x="607" y="2520"/>
                    <a:pt x="0" y="2170"/>
                    <a:pt x="0" y="1680"/>
                  </a:cubicBezTo>
                  <a:cubicBezTo>
                    <a:pt x="0" y="1680"/>
                    <a:pt x="1" y="840"/>
                    <a:pt x="0" y="839"/>
                  </a:cubicBezTo>
                  <a:cubicBezTo>
                    <a:pt x="0" y="363"/>
                    <a:pt x="577" y="0"/>
                    <a:pt x="1333" y="0"/>
                  </a:cubicBezTo>
                </a:path>
              </a:pathLst>
            </a:custGeom>
            <a:noFill/>
            <a:ln w="14400">
              <a:solidFill>
                <a:srgbClr val="000000"/>
              </a:solidFill>
              <a:round/>
            </a:ln>
          </p:spPr>
        </p:sp>
      </p:grpSp>
      <p:grpSp>
        <p:nvGrpSpPr>
          <p:cNvPr id="356" name="Group 12"/>
          <p:cNvGrpSpPr/>
          <p:nvPr/>
        </p:nvGrpSpPr>
        <p:grpSpPr>
          <a:xfrm>
            <a:off x="3291840" y="1643760"/>
            <a:ext cx="1309680" cy="1008000"/>
            <a:chOff x="3291840" y="1643760"/>
            <a:chExt cx="1309680" cy="1008000"/>
          </a:xfrm>
        </p:grpSpPr>
        <p:sp>
          <p:nvSpPr>
            <p:cNvPr id="357" name="Freeform 13"/>
            <p:cNvSpPr/>
            <p:nvPr/>
          </p:nvSpPr>
          <p:spPr>
            <a:xfrm>
              <a:off x="3934800" y="2198160"/>
              <a:ext cx="698760" cy="428760"/>
            </a:xfrm>
            <a:custGeom>
              <a:avLst/>
              <a:gdLst/>
              <a:ahLst/>
              <a:rect l="0" t="0" r="r" b="b"/>
              <a:pathLst>
                <a:path w="1941" h="1191">
                  <a:moveTo>
                    <a:pt x="0" y="1190"/>
                  </a:moveTo>
                  <a:cubicBezTo>
                    <a:pt x="475" y="1190"/>
                    <a:pt x="1698" y="630"/>
                    <a:pt x="1819" y="420"/>
                  </a:cubicBezTo>
                  <a:cubicBezTo>
                    <a:pt x="1940" y="210"/>
                    <a:pt x="1698" y="0"/>
                    <a:pt x="1577" y="0"/>
                  </a:cubicBezTo>
                  <a:cubicBezTo>
                    <a:pt x="1577" y="300"/>
                    <a:pt x="0" y="690"/>
                    <a:pt x="0" y="1190"/>
                  </a:cubicBezTo>
                </a:path>
              </a:pathLst>
            </a:custGeom>
            <a:solidFill>
              <a:srgbClr val="dddddd"/>
            </a:solidFill>
            <a:ln w="14400">
              <a:solidFill>
                <a:srgbClr val="dddddd"/>
              </a:solidFill>
              <a:round/>
            </a:ln>
          </p:spPr>
        </p:sp>
        <p:grpSp>
          <p:nvGrpSpPr>
            <p:cNvPr id="358" name="Group 14"/>
            <p:cNvGrpSpPr/>
            <p:nvPr/>
          </p:nvGrpSpPr>
          <p:grpSpPr>
            <a:xfrm>
              <a:off x="3291840" y="1643760"/>
              <a:ext cx="1222200" cy="1008000"/>
              <a:chOff x="3291840" y="1643760"/>
              <a:chExt cx="1222200" cy="1008000"/>
            </a:xfrm>
          </p:grpSpPr>
          <p:sp>
            <p:nvSpPr>
              <p:cNvPr id="359" name="Freeform 15"/>
              <p:cNvSpPr/>
              <p:nvPr/>
            </p:nvSpPr>
            <p:spPr>
              <a:xfrm>
                <a:off x="3291840" y="1996560"/>
                <a:ext cx="611640" cy="655560"/>
              </a:xfrm>
              <a:custGeom>
                <a:avLst/>
                <a:gdLst/>
                <a:ahLst/>
                <a:rect l="0" t="0" r="r" b="b"/>
                <a:pathLst>
                  <a:path w="1699" h="1821">
                    <a:moveTo>
                      <a:pt x="0" y="840"/>
                    </a:moveTo>
                    <a:lnTo>
                      <a:pt x="0" y="0"/>
                    </a:lnTo>
                    <a:lnTo>
                      <a:pt x="1698" y="980"/>
                    </a:lnTo>
                    <a:lnTo>
                      <a:pt x="1698" y="1820"/>
                    </a:lnTo>
                    <a:lnTo>
                      <a:pt x="0" y="840"/>
                    </a:lnTo>
                  </a:path>
                </a:pathLst>
              </a:custGeom>
              <a:gradFill rotWithShape="0">
                <a:gsLst>
                  <a:gs pos="0">
                    <a:srgbClr val="0073bc"/>
                  </a:gs>
                  <a:gs pos="100000">
                    <a:srgbClr val="7fb9dd"/>
                  </a:gs>
                </a:gsLst>
                <a:lin ang="0"/>
              </a:gradFill>
              <a:ln w="14400">
                <a:solidFill>
                  <a:srgbClr val="ffffff"/>
                </a:solidFill>
                <a:round/>
              </a:ln>
            </p:spPr>
          </p:sp>
          <p:sp>
            <p:nvSpPr>
              <p:cNvPr id="360" name="Freeform 16"/>
              <p:cNvSpPr/>
              <p:nvPr/>
            </p:nvSpPr>
            <p:spPr>
              <a:xfrm>
                <a:off x="3903120" y="1996560"/>
                <a:ext cx="611280" cy="655560"/>
              </a:xfrm>
              <a:custGeom>
                <a:avLst/>
                <a:gdLst/>
                <a:ahLst/>
                <a:rect l="0" t="0" r="r" b="b"/>
                <a:pathLst>
                  <a:path w="1698" h="1821">
                    <a:moveTo>
                      <a:pt x="0" y="1820"/>
                    </a:moveTo>
                    <a:lnTo>
                      <a:pt x="0" y="980"/>
                    </a:lnTo>
                    <a:lnTo>
                      <a:pt x="1697" y="0"/>
                    </a:lnTo>
                    <a:lnTo>
                      <a:pt x="1697" y="840"/>
                    </a:lnTo>
                    <a:lnTo>
                      <a:pt x="0" y="1820"/>
                    </a:lnTo>
                  </a:path>
                </a:pathLst>
              </a:custGeom>
              <a:gradFill rotWithShape="0">
                <a:gsLst>
                  <a:gs pos="0">
                    <a:srgbClr val="7fb9dd"/>
                  </a:gs>
                  <a:gs pos="100000">
                    <a:srgbClr val="0073bc"/>
                  </a:gs>
                </a:gsLst>
                <a:path path="rect"/>
              </a:gradFill>
              <a:ln w="14400">
                <a:solidFill>
                  <a:srgbClr val="ffffff"/>
                </a:solidFill>
                <a:round/>
              </a:ln>
            </p:spPr>
          </p:sp>
          <p:sp>
            <p:nvSpPr>
              <p:cNvPr id="361" name="Freeform 17"/>
              <p:cNvSpPr/>
              <p:nvPr/>
            </p:nvSpPr>
            <p:spPr>
              <a:xfrm>
                <a:off x="3291840" y="1643760"/>
                <a:ext cx="1222560" cy="705960"/>
              </a:xfrm>
              <a:custGeom>
                <a:avLst/>
                <a:gdLst/>
                <a:ahLst/>
                <a:rect l="0" t="0" r="r" b="b"/>
                <a:pathLst>
                  <a:path w="3396" h="1961">
                    <a:moveTo>
                      <a:pt x="1698" y="1960"/>
                    </a:moveTo>
                    <a:lnTo>
                      <a:pt x="0" y="980"/>
                    </a:lnTo>
                    <a:lnTo>
                      <a:pt x="1698" y="0"/>
                    </a:lnTo>
                    <a:lnTo>
                      <a:pt x="3395" y="980"/>
                    </a:lnTo>
                    <a:lnTo>
                      <a:pt x="1698" y="1960"/>
                    </a:lnTo>
                  </a:path>
                </a:pathLst>
              </a:custGeom>
              <a:gradFill rotWithShape="0">
                <a:gsLst>
                  <a:gs pos="0">
                    <a:srgbClr val="0073bc"/>
                  </a:gs>
                  <a:gs pos="100000">
                    <a:srgbClr val="7fb9dd"/>
                  </a:gs>
                </a:gsLst>
                <a:lin ang="5400000"/>
              </a:gradFill>
              <a:ln w="14400">
                <a:solidFill>
                  <a:srgbClr val="ffffff"/>
                </a:solidFill>
                <a:round/>
              </a:ln>
            </p:spPr>
          </p:sp>
          <p:sp>
            <p:nvSpPr>
              <p:cNvPr id="362" name="Freeform 18"/>
              <p:cNvSpPr/>
              <p:nvPr/>
            </p:nvSpPr>
            <p:spPr>
              <a:xfrm>
                <a:off x="3291840" y="1643760"/>
                <a:ext cx="1222560" cy="1008360"/>
              </a:xfrm>
              <a:custGeom>
                <a:avLst/>
                <a:gdLst/>
                <a:ahLst/>
                <a:rect l="0" t="0" r="r" b="b"/>
                <a:pathLst>
                  <a:path w="3396" h="2801">
                    <a:moveTo>
                      <a:pt x="0" y="1820"/>
                    </a:moveTo>
                    <a:lnTo>
                      <a:pt x="0" y="980"/>
                    </a:lnTo>
                    <a:lnTo>
                      <a:pt x="1698" y="0"/>
                    </a:lnTo>
                    <a:lnTo>
                      <a:pt x="3395" y="980"/>
                    </a:lnTo>
                    <a:lnTo>
                      <a:pt x="3395" y="1820"/>
                    </a:lnTo>
                    <a:lnTo>
                      <a:pt x="1698" y="2800"/>
                    </a:lnTo>
                    <a:lnTo>
                      <a:pt x="0" y="1820"/>
                    </a:lnTo>
                  </a:path>
                </a:pathLst>
              </a:custGeom>
              <a:noFill/>
              <a:ln w="14400">
                <a:solidFill>
                  <a:srgbClr val="000000"/>
                </a:solidFill>
                <a:round/>
              </a:ln>
            </p:spPr>
          </p:sp>
          <p:sp>
            <p:nvSpPr>
              <p:cNvPr id="363" name="Freeform 19"/>
              <p:cNvSpPr/>
              <p:nvPr/>
            </p:nvSpPr>
            <p:spPr>
              <a:xfrm>
                <a:off x="4033440" y="1971360"/>
                <a:ext cx="306000" cy="176760"/>
              </a:xfrm>
              <a:custGeom>
                <a:avLst/>
                <a:gdLst/>
                <a:ahLst/>
                <a:rect l="0" t="0" r="r" b="b"/>
                <a:pathLst>
                  <a:path w="850" h="491">
                    <a:moveTo>
                      <a:pt x="728" y="140"/>
                    </a:moveTo>
                    <a:lnTo>
                      <a:pt x="121" y="490"/>
                    </a:lnTo>
                    <a:lnTo>
                      <a:pt x="0" y="420"/>
                    </a:lnTo>
                    <a:lnTo>
                      <a:pt x="607" y="70"/>
                    </a:lnTo>
                    <a:lnTo>
                      <a:pt x="486" y="0"/>
                    </a:lnTo>
                    <a:lnTo>
                      <a:pt x="849" y="0"/>
                    </a:lnTo>
                    <a:lnTo>
                      <a:pt x="849" y="210"/>
                    </a:lnTo>
                    <a:lnTo>
                      <a:pt x="728" y="140"/>
                    </a:lnTo>
                  </a:path>
                </a:pathLst>
              </a:custGeom>
              <a:solidFill>
                <a:srgbClr val="ffffff"/>
              </a:solidFill>
              <a:ln w="14400">
                <a:solidFill>
                  <a:srgbClr val="ffffff"/>
                </a:solidFill>
                <a:round/>
              </a:ln>
            </p:spPr>
          </p:sp>
          <p:sp>
            <p:nvSpPr>
              <p:cNvPr id="364" name="Freeform 20"/>
              <p:cNvSpPr/>
              <p:nvPr/>
            </p:nvSpPr>
            <p:spPr>
              <a:xfrm>
                <a:off x="3728160" y="1996560"/>
                <a:ext cx="305640" cy="176760"/>
              </a:xfrm>
              <a:custGeom>
                <a:avLst/>
                <a:gdLst/>
                <a:ahLst/>
                <a:rect l="0" t="0" r="r" b="b"/>
                <a:pathLst>
                  <a:path w="849" h="491">
                    <a:moveTo>
                      <a:pt x="243" y="420"/>
                    </a:moveTo>
                    <a:lnTo>
                      <a:pt x="364" y="490"/>
                    </a:lnTo>
                    <a:lnTo>
                      <a:pt x="0" y="490"/>
                    </a:lnTo>
                    <a:lnTo>
                      <a:pt x="0" y="280"/>
                    </a:lnTo>
                    <a:lnTo>
                      <a:pt x="121" y="350"/>
                    </a:lnTo>
                    <a:lnTo>
                      <a:pt x="727" y="0"/>
                    </a:lnTo>
                    <a:lnTo>
                      <a:pt x="848" y="70"/>
                    </a:lnTo>
                    <a:lnTo>
                      <a:pt x="243" y="420"/>
                    </a:lnTo>
                  </a:path>
                </a:pathLst>
              </a:custGeom>
              <a:solidFill>
                <a:srgbClr val="ffffff"/>
              </a:solidFill>
              <a:ln w="14400">
                <a:solidFill>
                  <a:srgbClr val="ffffff"/>
                </a:solidFill>
                <a:round/>
              </a:ln>
            </p:spPr>
          </p:sp>
          <p:sp>
            <p:nvSpPr>
              <p:cNvPr id="365" name="Freeform 21"/>
              <p:cNvSpPr/>
              <p:nvPr/>
            </p:nvSpPr>
            <p:spPr>
              <a:xfrm>
                <a:off x="3771720" y="1820160"/>
                <a:ext cx="305640" cy="176760"/>
              </a:xfrm>
              <a:custGeom>
                <a:avLst/>
                <a:gdLst/>
                <a:ahLst/>
                <a:rect l="0" t="0" r="r" b="b"/>
                <a:pathLst>
                  <a:path w="849" h="491">
                    <a:moveTo>
                      <a:pt x="727" y="140"/>
                    </a:moveTo>
                    <a:lnTo>
                      <a:pt x="121" y="490"/>
                    </a:lnTo>
                    <a:lnTo>
                      <a:pt x="0" y="420"/>
                    </a:lnTo>
                    <a:lnTo>
                      <a:pt x="606" y="70"/>
                    </a:lnTo>
                    <a:lnTo>
                      <a:pt x="485" y="0"/>
                    </a:lnTo>
                    <a:lnTo>
                      <a:pt x="848" y="0"/>
                    </a:lnTo>
                    <a:lnTo>
                      <a:pt x="848" y="210"/>
                    </a:lnTo>
                    <a:lnTo>
                      <a:pt x="727" y="140"/>
                    </a:lnTo>
                  </a:path>
                </a:pathLst>
              </a:custGeom>
              <a:solidFill>
                <a:srgbClr val="ffffff"/>
              </a:solidFill>
              <a:ln w="14400">
                <a:solidFill>
                  <a:srgbClr val="ffffff"/>
                </a:solidFill>
                <a:round/>
              </a:ln>
            </p:spPr>
          </p:sp>
          <p:sp>
            <p:nvSpPr>
              <p:cNvPr id="366" name="Freeform 22"/>
              <p:cNvSpPr/>
              <p:nvPr/>
            </p:nvSpPr>
            <p:spPr>
              <a:xfrm>
                <a:off x="3466080" y="1845360"/>
                <a:ext cx="305640" cy="176760"/>
              </a:xfrm>
              <a:custGeom>
                <a:avLst/>
                <a:gdLst/>
                <a:ahLst/>
                <a:rect l="0" t="0" r="r" b="b"/>
                <a:pathLst>
                  <a:path w="849" h="491">
                    <a:moveTo>
                      <a:pt x="243" y="420"/>
                    </a:moveTo>
                    <a:lnTo>
                      <a:pt x="364" y="490"/>
                    </a:lnTo>
                    <a:lnTo>
                      <a:pt x="0" y="490"/>
                    </a:lnTo>
                    <a:lnTo>
                      <a:pt x="0" y="280"/>
                    </a:lnTo>
                    <a:lnTo>
                      <a:pt x="121" y="350"/>
                    </a:lnTo>
                    <a:lnTo>
                      <a:pt x="727" y="0"/>
                    </a:lnTo>
                    <a:lnTo>
                      <a:pt x="848" y="70"/>
                    </a:lnTo>
                    <a:lnTo>
                      <a:pt x="243" y="420"/>
                    </a:lnTo>
                  </a:path>
                </a:pathLst>
              </a:custGeom>
              <a:solidFill>
                <a:srgbClr val="ffffff"/>
              </a:solidFill>
              <a:ln w="14400">
                <a:solidFill>
                  <a:srgbClr val="ffffff"/>
                </a:solidFill>
                <a:round/>
              </a:ln>
            </p:spPr>
          </p:sp>
        </p:grpSp>
      </p:grpSp>
      <p:cxnSp>
        <p:nvCxnSpPr>
          <p:cNvPr id="367" name="Line 23"/>
          <p:cNvCxnSpPr>
            <a:stCxn id="356" idx="3"/>
            <a:endCxn id="347" idx="1"/>
          </p:cNvCxnSpPr>
          <p:nvPr/>
        </p:nvCxnSpPr>
        <p:spPr>
          <a:xfrm flipV="1">
            <a:off x="4447080" y="1923480"/>
            <a:ext cx="2959920" cy="42480"/>
          </a:xfrm>
          <a:prstGeom prst="curvedConnector3">
            <a:avLst/>
          </a:prstGeom>
          <a:ln>
            <a:solidFill>
              <a:srgbClr val="000000"/>
            </a:solidFill>
          </a:ln>
        </p:spPr>
      </p:cxnSp>
      <p:pic>
        <p:nvPicPr>
          <p:cNvPr id="368" name="" descr=""/>
          <p:cNvPicPr/>
          <p:nvPr/>
        </p:nvPicPr>
        <p:blipFill>
          <a:blip r:embed="rId1"/>
          <a:stretch/>
        </p:blipFill>
        <p:spPr>
          <a:xfrm>
            <a:off x="1937880" y="3840480"/>
            <a:ext cx="713880" cy="599760"/>
          </a:xfrm>
          <a:prstGeom prst="rect">
            <a:avLst/>
          </a:prstGeom>
          <a:ln>
            <a:noFill/>
          </a:ln>
        </p:spPr>
      </p:pic>
      <p:pic>
        <p:nvPicPr>
          <p:cNvPr id="369" name="" descr=""/>
          <p:cNvPicPr/>
          <p:nvPr/>
        </p:nvPicPr>
        <p:blipFill>
          <a:blip r:embed="rId2"/>
          <a:stretch/>
        </p:blipFill>
        <p:spPr>
          <a:xfrm>
            <a:off x="4114800" y="3840480"/>
            <a:ext cx="713880" cy="599760"/>
          </a:xfrm>
          <a:prstGeom prst="rect">
            <a:avLst/>
          </a:prstGeom>
          <a:ln>
            <a:noFill/>
          </a:ln>
        </p:spPr>
      </p:pic>
      <p:cxnSp>
        <p:nvCxnSpPr>
          <p:cNvPr id="370" name="Line 24"/>
          <p:cNvCxnSpPr>
            <a:stCxn id="356" idx="2"/>
            <a:endCxn id="369" idx="0"/>
          </p:cNvCxnSpPr>
          <p:nvPr/>
        </p:nvCxnSpPr>
        <p:spPr>
          <a:xfrm>
            <a:off x="3946680" y="2651760"/>
            <a:ext cx="525240" cy="1189080"/>
          </a:xfrm>
          <a:prstGeom prst="curvedConnector3">
            <a:avLst/>
          </a:prstGeom>
          <a:ln>
            <a:solidFill>
              <a:srgbClr val="000000"/>
            </a:solidFill>
          </a:ln>
        </p:spPr>
      </p:cxnSp>
      <p:cxnSp>
        <p:nvCxnSpPr>
          <p:cNvPr id="371" name="Line 25"/>
          <p:cNvCxnSpPr>
            <a:stCxn id="356" idx="2"/>
            <a:endCxn id="368" idx="0"/>
          </p:cNvCxnSpPr>
          <p:nvPr/>
        </p:nvCxnSpPr>
        <p:spPr>
          <a:xfrm flipH="1">
            <a:off x="2294640" y="2651760"/>
            <a:ext cx="1575720" cy="1189080"/>
          </a:xfrm>
          <a:prstGeom prst="curvedConnector3">
            <a:avLst/>
          </a:prstGeom>
          <a:ln>
            <a:solidFill>
              <a:srgbClr val="000000"/>
            </a:solidFill>
          </a:ln>
        </p:spPr>
      </p:cxn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Comic Sans MS"/>
              </a:rPr>
              <a:t>Topologies – Logical and Physical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73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Comic Sans MS"/>
              </a:rPr>
              <a:t>Logical Topology 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Comic Sans MS"/>
              </a:rPr>
              <a:t>What the network looks like to the end-device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Comic Sans MS"/>
              </a:rPr>
              <a:t>Physical Topology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Comic Sans MS"/>
              </a:rPr>
              <a:t>How the network is actually cabled</a:t>
            </a:r>
            <a:endParaRPr b="0" lang="en-US" sz="28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Comic Sans MS"/>
              </a:rPr>
              <a:t>Bus</a:t>
            </a:r>
            <a:endParaRPr b="0" lang="en-US" sz="24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Comic Sans MS"/>
              </a:rPr>
              <a:t>Star </a:t>
            </a:r>
            <a:endParaRPr b="0" lang="en-US" sz="24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Comic Sans MS"/>
              </a:rPr>
              <a:t>Ring 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Comic Sans MS"/>
              </a:rPr>
              <a:t>Fully-Meshed vs. Partially-Meshed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</TotalTime>
  <Application>LibreOffice/6.0.2.1$Linux_X86_64 LibreOffice_project/00m0$Build-1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2018-03-09T11:02:39Z</dcterms:created>
  <dc:creator/>
  <dc:description/>
  <dc:language>en-US</dc:language>
  <cp:lastModifiedBy/>
  <dcterms:modified xsi:type="dcterms:W3CDTF">2018-03-09T15:56:52Z</dcterms:modified>
  <cp:revision>28</cp:revision>
  <dc:subject/>
  <dc:title/>
</cp:coreProperties>
</file>