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9" r:id="rId3"/>
    <p:sldId id="260" r:id="rId4"/>
    <p:sldId id="261" r:id="rId5"/>
    <p:sldId id="262" r:id="rId6"/>
    <p:sldId id="263" r:id="rId7"/>
    <p:sldId id="257" r:id="rId8"/>
    <p:sldId id="258" r:id="rId9"/>
    <p:sldId id="264" r:id="rId10"/>
    <p:sldId id="265" r:id="rId11"/>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1B8ABB09-4A1D-463E-8065-109CC2B7EFAA}" type="datetimeFigureOut">
              <a:rPr lang="ar-SA" smtClean="0"/>
              <a:t>04/08/1442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ar-SA" smtClean="0"/>
              <a:t>انقر لتحرير نمط العنوان الرئيسي</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Date Placeholder 3"/>
          <p:cNvSpPr>
            <a:spLocks noGrp="1"/>
          </p:cNvSpPr>
          <p:nvPr>
            <p:ph type="dt" sz="half" idx="10"/>
          </p:nvPr>
        </p:nvSpPr>
        <p:spPr/>
        <p:txBody>
          <a:bodyPr/>
          <a:lstStyle/>
          <a:p>
            <a:fld id="{1B8ABB09-4A1D-463E-8065-109CC2B7EFAA}" type="datetimeFigureOut">
              <a:rPr lang="ar-SA" smtClean="0"/>
              <a:t>04/08/1442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Date Placeholder 3"/>
          <p:cNvSpPr>
            <a:spLocks noGrp="1"/>
          </p:cNvSpPr>
          <p:nvPr>
            <p:ph type="dt" sz="half" idx="10"/>
          </p:nvPr>
        </p:nvSpPr>
        <p:spPr/>
        <p:txBody>
          <a:bodyPr/>
          <a:lstStyle/>
          <a:p>
            <a:fld id="{1B8ABB09-4A1D-463E-8065-109CC2B7EFAA}" type="datetimeFigureOut">
              <a:rPr lang="ar-SA" smtClean="0"/>
              <a:t>04/08/1442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ar-SA" smtClean="0"/>
              <a:t>انقر لتحرير نمط العنوان الرئيسي</a:t>
            </a:r>
            <a:endParaRPr lang="en-US" dirty="0"/>
          </a:p>
        </p:txBody>
      </p:sp>
      <p:sp>
        <p:nvSpPr>
          <p:cNvPr id="4" name="Date Placeholder 3"/>
          <p:cNvSpPr>
            <a:spLocks noGrp="1"/>
          </p:cNvSpPr>
          <p:nvPr>
            <p:ph type="dt" sz="half" idx="10"/>
          </p:nvPr>
        </p:nvSpPr>
        <p:spPr/>
        <p:txBody>
          <a:bodyPr/>
          <a:lstStyle/>
          <a:p>
            <a:fld id="{1B8ABB09-4A1D-463E-8065-109CC2B7EFAA}" type="datetimeFigureOut">
              <a:rPr lang="ar-SA" smtClean="0"/>
              <a:t>04/08/1442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
        <p:nvSpPr>
          <p:cNvPr id="8" name="Content Placeholder 7"/>
          <p:cNvSpPr>
            <a:spLocks noGrp="1"/>
          </p:cNvSpPr>
          <p:nvPr>
            <p:ph sz="quarter" idx="13"/>
          </p:nvPr>
        </p:nvSpPr>
        <p:spPr>
          <a:xfrm>
            <a:off x="609600" y="1600200"/>
            <a:ext cx="7924800" cy="411480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p>
            <a:fld id="{1B8ABB09-4A1D-463E-8065-109CC2B7EFAA}" type="datetimeFigureOut">
              <a:rPr lang="ar-SA" smtClean="0"/>
              <a:t>04/08/1442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smtClean="0"/>
          </a:p>
        </p:txBody>
      </p:sp>
      <p:sp>
        <p:nvSpPr>
          <p:cNvPr id="2" name="Title 1"/>
          <p:cNvSpPr>
            <a:spLocks noGrp="1"/>
          </p:cNvSpPr>
          <p:nvPr>
            <p:ph type="title"/>
          </p:nvPr>
        </p:nvSpPr>
        <p:spPr>
          <a:xfrm>
            <a:off x="609600" y="274638"/>
            <a:ext cx="7924800" cy="1143000"/>
          </a:xfrm>
        </p:spPr>
        <p:txBody>
          <a:bodyPr/>
          <a:lstStyle/>
          <a:p>
            <a:r>
              <a:rPr lang="ar-SA" smtClean="0"/>
              <a:t>انقر لتحرير نمط العنوان الرئيسي</a:t>
            </a:r>
            <a:endParaRPr lang="en-US" dirty="0"/>
          </a:p>
        </p:txBody>
      </p:sp>
      <p:sp>
        <p:nvSpPr>
          <p:cNvPr id="5" name="Date Placeholder 4"/>
          <p:cNvSpPr>
            <a:spLocks noGrp="1"/>
          </p:cNvSpPr>
          <p:nvPr>
            <p:ph type="dt" sz="half" idx="10"/>
          </p:nvPr>
        </p:nvSpPr>
        <p:spPr/>
        <p:txBody>
          <a:bodyPr/>
          <a:lstStyle/>
          <a:p>
            <a:fld id="{1B8ABB09-4A1D-463E-8065-109CC2B7EFAA}" type="datetimeFigureOut">
              <a:rPr lang="ar-SA" smtClean="0"/>
              <a:t>04/08/1442</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7" name="Date Placeholder 6"/>
          <p:cNvSpPr>
            <a:spLocks noGrp="1"/>
          </p:cNvSpPr>
          <p:nvPr>
            <p:ph type="dt" sz="half" idx="10"/>
          </p:nvPr>
        </p:nvSpPr>
        <p:spPr/>
        <p:txBody>
          <a:bodyPr/>
          <a:lstStyle/>
          <a:p>
            <a:fld id="{1B8ABB09-4A1D-463E-8065-109CC2B7EFAA}" type="datetimeFigureOut">
              <a:rPr lang="ar-SA" smtClean="0"/>
              <a:t>04/08/1442</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ar-SA" smtClean="0"/>
              <a:t>انقر لتحرير نمط العنوان الرئيسي</a:t>
            </a:r>
            <a:endParaRPr lang="en-US" dirty="0"/>
          </a:p>
        </p:txBody>
      </p:sp>
      <p:sp>
        <p:nvSpPr>
          <p:cNvPr id="3" name="Date Placeholder 2"/>
          <p:cNvSpPr>
            <a:spLocks noGrp="1"/>
          </p:cNvSpPr>
          <p:nvPr>
            <p:ph type="dt" sz="half" idx="10"/>
          </p:nvPr>
        </p:nvSpPr>
        <p:spPr/>
        <p:txBody>
          <a:bodyPr/>
          <a:lstStyle/>
          <a:p>
            <a:fld id="{1B8ABB09-4A1D-463E-8065-109CC2B7EFAA}" type="datetimeFigureOut">
              <a:rPr lang="ar-SA" smtClean="0"/>
              <a:t>04/08/1442</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8ABB09-4A1D-463E-8065-109CC2B7EFAA}" type="datetimeFigureOut">
              <a:rPr lang="ar-SA" smtClean="0"/>
              <a:t>04/08/1442</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ar-SA" smtClean="0"/>
              <a:t>انقر لتحرير نمط العنوان الرئيسي</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1B8ABB09-4A1D-463E-8065-109CC2B7EFAA}" type="datetimeFigureOut">
              <a:rPr lang="ar-SA" smtClean="0"/>
              <a:t>04/08/1442</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ar-SA" smtClean="0"/>
              <a:t>انقر لتحرير نمط العنوان الرئيسي</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1B8ABB09-4A1D-463E-8065-109CC2B7EFAA}" type="datetimeFigureOut">
              <a:rPr lang="ar-SA" smtClean="0"/>
              <a:t>04/08/1442</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1B8ABB09-4A1D-463E-8065-109CC2B7EFAA}" type="datetimeFigureOut">
              <a:rPr lang="ar-SA" smtClean="0"/>
              <a:t>04/08/1442</a:t>
            </a:fld>
            <a:endParaRPr lang="ar-SA"/>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ar-SA"/>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0B34F065-1154-456A-91E3-76DE8E75E17B}" type="slidenum">
              <a:rPr lang="ar-SA" smtClean="0"/>
              <a:t>‹#›</a:t>
            </a:fld>
            <a:endParaRPr lang="ar-SA"/>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وان 3"/>
          <p:cNvSpPr>
            <a:spLocks noGrp="1"/>
          </p:cNvSpPr>
          <p:nvPr>
            <p:ph type="title"/>
          </p:nvPr>
        </p:nvSpPr>
        <p:spPr/>
        <p:txBody>
          <a:bodyPr/>
          <a:lstStyle/>
          <a:p>
            <a:pPr algn="ctr"/>
            <a:r>
              <a:rPr lang="en-US" b="1" u="sng" dirty="0" smtClean="0">
                <a:latin typeface="Times New Roman" pitchFamily="18" charset="0"/>
                <a:cs typeface="Times New Roman" pitchFamily="18" charset="0"/>
              </a:rPr>
              <a:t>CANDLE app</a:t>
            </a:r>
            <a:endParaRPr lang="en-US" b="1" u="sng" dirty="0">
              <a:latin typeface="Times New Roman" pitchFamily="18" charset="0"/>
              <a:cs typeface="Times New Roman" pitchFamily="18" charset="0"/>
            </a:endParaRPr>
          </a:p>
        </p:txBody>
      </p:sp>
      <p:sp>
        <p:nvSpPr>
          <p:cNvPr id="5" name="عنصر نائب للمحتوى 4"/>
          <p:cNvSpPr>
            <a:spLocks noGrp="1"/>
          </p:cNvSpPr>
          <p:nvPr>
            <p:ph sz="quarter" idx="13"/>
          </p:nvPr>
        </p:nvSpPr>
        <p:spPr>
          <a:xfrm>
            <a:off x="611560" y="1628800"/>
            <a:ext cx="7924800" cy="4114800"/>
          </a:xfrm>
        </p:spPr>
        <p:txBody>
          <a:bodyPr>
            <a:normAutofit lnSpcReduction="10000"/>
          </a:bodyPr>
          <a:lstStyle/>
          <a:p>
            <a:pPr marL="0" indent="0">
              <a:buNone/>
            </a:pPr>
            <a:endParaRPr lang="en-US" dirty="0">
              <a:latin typeface="Times New Roman" pitchFamily="18" charset="0"/>
              <a:cs typeface="Times New Roman" pitchFamily="18" charset="0"/>
            </a:endParaRPr>
          </a:p>
          <a:p>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PROJECT ADVISORS: </a:t>
            </a:r>
          </a:p>
          <a:p>
            <a:pPr marL="400050" lvl="1" indent="0">
              <a:buNone/>
            </a:pPr>
            <a:r>
              <a:rPr lang="en-US" dirty="0" smtClean="0">
                <a:latin typeface="Times New Roman" pitchFamily="18" charset="0"/>
                <a:cs typeface="Times New Roman" pitchFamily="18" charset="0"/>
              </a:rPr>
              <a:t>-DR/MOHAMED </a:t>
            </a:r>
            <a:r>
              <a:rPr lang="en-US" dirty="0">
                <a:latin typeface="Times New Roman" pitchFamily="18" charset="0"/>
                <a:cs typeface="Times New Roman" pitchFamily="18" charset="0"/>
              </a:rPr>
              <a:t>ATTA KHAFAGY </a:t>
            </a:r>
          </a:p>
          <a:p>
            <a:pPr marL="400050" lvl="1" indent="0">
              <a:buNone/>
            </a:pPr>
            <a:r>
              <a:rPr lang="en-US" dirty="0" smtClean="0">
                <a:latin typeface="Times New Roman" pitchFamily="18" charset="0"/>
                <a:cs typeface="Times New Roman" pitchFamily="18" charset="0"/>
              </a:rPr>
              <a:t>-DR/SAFYNAZ </a:t>
            </a:r>
            <a:r>
              <a:rPr lang="en-US" dirty="0">
                <a:latin typeface="Times New Roman" pitchFamily="18" charset="0"/>
                <a:cs typeface="Times New Roman" pitchFamily="18" charset="0"/>
              </a:rPr>
              <a:t>ABDELFATTAH </a:t>
            </a:r>
          </a:p>
          <a:p>
            <a:pPr marL="0" indent="0">
              <a:buNone/>
            </a:pPr>
            <a:endParaRPr lang="en-US" dirty="0">
              <a:latin typeface="Times New Roman" pitchFamily="18" charset="0"/>
              <a:cs typeface="Times New Roman" pitchFamily="18" charset="0"/>
            </a:endParaRPr>
          </a:p>
          <a:p>
            <a:r>
              <a:rPr lang="en-US" sz="1800" b="1" dirty="0">
                <a:latin typeface="Times New Roman" pitchFamily="18" charset="0"/>
                <a:cs typeface="Times New Roman" pitchFamily="18" charset="0"/>
              </a:rPr>
              <a:t>BY: </a:t>
            </a:r>
          </a:p>
          <a:p>
            <a:pPr marL="400050" lvl="1" indent="0">
              <a:buNone/>
            </a:pPr>
            <a:r>
              <a:rPr lang="en-US" dirty="0">
                <a:latin typeface="Times New Roman" pitchFamily="18" charset="0"/>
                <a:cs typeface="Times New Roman" pitchFamily="18" charset="0"/>
              </a:rPr>
              <a:t>-MUHAMMAD REFAAY ALALLAMY </a:t>
            </a:r>
          </a:p>
          <a:p>
            <a:pPr marL="400050" lvl="1" indent="0">
              <a:buNone/>
            </a:pPr>
            <a:r>
              <a:rPr lang="en-US" dirty="0">
                <a:latin typeface="Times New Roman" pitchFamily="18" charset="0"/>
                <a:cs typeface="Times New Roman" pitchFamily="18" charset="0"/>
              </a:rPr>
              <a:t>-ABDELRHMAN AHMED ALI </a:t>
            </a:r>
          </a:p>
          <a:p>
            <a:pPr marL="400050" lvl="1" indent="0">
              <a:buNone/>
            </a:pPr>
            <a:r>
              <a:rPr lang="en-US" dirty="0">
                <a:latin typeface="Times New Roman" pitchFamily="18" charset="0"/>
                <a:cs typeface="Times New Roman" pitchFamily="18" charset="0"/>
              </a:rPr>
              <a:t>-AHMED MOHAMMED HASSAAN </a:t>
            </a:r>
          </a:p>
          <a:p>
            <a:pPr marL="400050" lvl="1" indent="0">
              <a:buNone/>
            </a:pPr>
            <a:r>
              <a:rPr lang="en-US" dirty="0">
                <a:latin typeface="Times New Roman" pitchFamily="18" charset="0"/>
                <a:cs typeface="Times New Roman" pitchFamily="18" charset="0"/>
              </a:rPr>
              <a:t>-MAHMOUD RAGAB HEZAYEN </a:t>
            </a:r>
          </a:p>
          <a:p>
            <a:pPr marL="400050" lvl="1" indent="0">
              <a:buNone/>
            </a:pPr>
            <a:r>
              <a:rPr lang="en-US" dirty="0">
                <a:latin typeface="Times New Roman" pitchFamily="18" charset="0"/>
                <a:cs typeface="Times New Roman" pitchFamily="18" charset="0"/>
              </a:rPr>
              <a:t>-TAHA MAHMOUD FARG </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79433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عنصر نائب للمحتوى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0"/>
            <a:ext cx="9143999" cy="6858000"/>
          </a:xfrm>
        </p:spPr>
      </p:pic>
    </p:spTree>
    <p:extLst>
      <p:ext uri="{BB962C8B-B14F-4D97-AF65-F5344CB8AC3E}">
        <p14:creationId xmlns:p14="http://schemas.microsoft.com/office/powerpoint/2010/main" val="36158018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b="1" dirty="0" smtClean="0">
                <a:latin typeface="Times New Roman" pitchFamily="18" charset="0"/>
                <a:cs typeface="Times New Roman" pitchFamily="18" charset="0"/>
              </a:rPr>
              <a:t>INTRO</a:t>
            </a:r>
            <a:endParaRPr lang="en-US" b="1" dirty="0">
              <a:latin typeface="Times New Roman" pitchFamily="18" charset="0"/>
              <a:cs typeface="Times New Roman" pitchFamily="18" charset="0"/>
            </a:endParaRPr>
          </a:p>
        </p:txBody>
      </p:sp>
      <p:sp>
        <p:nvSpPr>
          <p:cNvPr id="3" name="عنصر نائب للمحتوى 2"/>
          <p:cNvSpPr>
            <a:spLocks noGrp="1"/>
          </p:cNvSpPr>
          <p:nvPr>
            <p:ph sz="quarter" idx="13"/>
          </p:nvPr>
        </p:nvSpPr>
        <p:spPr/>
        <p:txBody>
          <a:bodyPr/>
          <a:lstStyle/>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Our </a:t>
            </a:r>
            <a:r>
              <a:rPr lang="en-US" sz="2400" dirty="0">
                <a:latin typeface="Times New Roman" pitchFamily="18" charset="0"/>
                <a:cs typeface="Times New Roman" pitchFamily="18" charset="0"/>
              </a:rPr>
              <a:t>project derives its importance from the importance of reading, but what is the importance of </a:t>
            </a:r>
            <a:r>
              <a:rPr lang="en-US" sz="2400" dirty="0" smtClean="0">
                <a:latin typeface="Times New Roman" pitchFamily="18" charset="0"/>
                <a:cs typeface="Times New Roman" pitchFamily="18" charset="0"/>
              </a:rPr>
              <a:t>reading?</a:t>
            </a:r>
            <a:endParaRPr lang="ar-EG" sz="2400" dirty="0" smtClean="0">
              <a:latin typeface="Times New Roman" pitchFamily="18" charset="0"/>
              <a:cs typeface="Times New Roman" pitchFamily="18" charset="0"/>
            </a:endParaRPr>
          </a:p>
          <a:p>
            <a:pPr marL="400050" lvl="1" indent="0">
              <a:buNone/>
            </a:pPr>
            <a:r>
              <a:rPr lang="en-US" sz="2400" dirty="0" smtClean="0">
                <a:latin typeface="Times New Roman" pitchFamily="18" charset="0"/>
                <a:cs typeface="Times New Roman" pitchFamily="18" charset="0"/>
              </a:rPr>
              <a:t>Reading </a:t>
            </a:r>
            <a:r>
              <a:rPr lang="en-US" sz="2400" dirty="0">
                <a:latin typeface="Times New Roman" pitchFamily="18" charset="0"/>
                <a:cs typeface="Times New Roman" pitchFamily="18" charset="0"/>
              </a:rPr>
              <a:t>has always instilled ideas in the heads of creative people and developed into new </a:t>
            </a:r>
            <a:r>
              <a:rPr lang="en-US" sz="2400" dirty="0" smtClean="0">
                <a:latin typeface="Times New Roman" pitchFamily="18" charset="0"/>
                <a:cs typeface="Times New Roman" pitchFamily="18" charset="0"/>
              </a:rPr>
              <a:t>inventions</a:t>
            </a:r>
            <a:r>
              <a:rPr lang="ar-EG" sz="2400" dirty="0" smtClean="0">
                <a:latin typeface="Times New Roman" pitchFamily="18" charset="0"/>
                <a:cs typeface="Times New Roman" pitchFamily="18" charset="0"/>
              </a:rPr>
              <a:t>.</a:t>
            </a:r>
          </a:p>
          <a:p>
            <a:pPr marL="400050" lvl="1" indent="0">
              <a:buNone/>
            </a:pPr>
            <a:r>
              <a:rPr lang="en-US" sz="2400" dirty="0" smtClean="0">
                <a:latin typeface="Times New Roman" pitchFamily="18" charset="0"/>
                <a:cs typeface="Times New Roman" pitchFamily="18" charset="0"/>
              </a:rPr>
              <a:t>We will </a:t>
            </a:r>
            <a:r>
              <a:rPr lang="en-US" sz="2400" dirty="0">
                <a:latin typeface="Times New Roman" pitchFamily="18" charset="0"/>
                <a:cs typeface="Times New Roman" pitchFamily="18" charset="0"/>
              </a:rPr>
              <a:t>show some examples that will explain the importance of </a:t>
            </a:r>
            <a:r>
              <a:rPr lang="en-US" sz="2400" dirty="0" smtClean="0">
                <a:latin typeface="Times New Roman" pitchFamily="18" charset="0"/>
                <a:cs typeface="Times New Roman" pitchFamily="18" charset="0"/>
              </a:rPr>
              <a:t>reading</a:t>
            </a:r>
            <a:r>
              <a:rPr lang="ar-EG"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and </a:t>
            </a:r>
            <a:r>
              <a:rPr lang="en-US" sz="2400" dirty="0">
                <a:latin typeface="Times New Roman" pitchFamily="18" charset="0"/>
                <a:cs typeface="Times New Roman" pitchFamily="18" charset="0"/>
              </a:rPr>
              <a:t>thus the importance of our idea </a:t>
            </a:r>
            <a:endParaRPr lang="ar-EG" dirty="0" smtClean="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36114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sz="quarter" idx="13"/>
          </p:nvPr>
        </p:nvSpPr>
        <p:spPr>
          <a:xfrm>
            <a:off x="21107" y="1628800"/>
            <a:ext cx="4682480" cy="4114800"/>
          </a:xfrm>
        </p:spPr>
        <p:txBody>
          <a:bodyPr>
            <a:normAutofit/>
          </a:bodyPr>
          <a:lstStyle/>
          <a:p>
            <a:r>
              <a:rPr lang="en-US" sz="2000" dirty="0">
                <a:latin typeface="Times New Roman" pitchFamily="18" charset="0"/>
                <a:cs typeface="Times New Roman" pitchFamily="18" charset="0"/>
              </a:rPr>
              <a:t>When a Falcon rocket blasted into space in February 2018, it was carrying an unexpected payload. Unlike the red "Tesla </a:t>
            </a:r>
            <a:r>
              <a:rPr lang="en-US" sz="2000" dirty="0" err="1">
                <a:latin typeface="Times New Roman" pitchFamily="18" charset="0"/>
                <a:cs typeface="Times New Roman" pitchFamily="18" charset="0"/>
              </a:rPr>
              <a:t>Roadstar</a:t>
            </a:r>
            <a:r>
              <a:rPr lang="en-US" sz="2000" dirty="0">
                <a:latin typeface="Times New Roman" pitchFamily="18" charset="0"/>
                <a:cs typeface="Times New Roman" pitchFamily="18" charset="0"/>
              </a:rPr>
              <a:t>" car and the doll in the astronaut suit behind the steering wheel, </a:t>
            </a:r>
            <a:r>
              <a:rPr lang="en-US" sz="2000" dirty="0" err="1">
                <a:latin typeface="Times New Roman" pitchFamily="18" charset="0"/>
                <a:cs typeface="Times New Roman" pitchFamily="18" charset="0"/>
              </a:rPr>
              <a:t>SpaceX</a:t>
            </a:r>
            <a:r>
              <a:rPr lang="en-US" sz="2000" dirty="0">
                <a:latin typeface="Times New Roman" pitchFamily="18" charset="0"/>
                <a:cs typeface="Times New Roman" pitchFamily="18" charset="0"/>
              </a:rPr>
              <a:t> founder </a:t>
            </a:r>
            <a:r>
              <a:rPr lang="en-US" sz="2000" dirty="0" err="1">
                <a:latin typeface="Times New Roman" pitchFamily="18" charset="0"/>
                <a:cs typeface="Times New Roman" pitchFamily="18" charset="0"/>
              </a:rPr>
              <a:t>Elon</a:t>
            </a:r>
            <a:r>
              <a:rPr lang="en-US" sz="2000" dirty="0">
                <a:latin typeface="Times New Roman" pitchFamily="18" charset="0"/>
                <a:cs typeface="Times New Roman" pitchFamily="18" charset="0"/>
              </a:rPr>
              <a:t> Musk put in the front glove box of the car the "foundation" series of novels by Isaac Asimov recorded on an optical disk. Its events took place in a future era after nearly 50,000 years, igniting his passion for space travel as a teenager</a:t>
            </a:r>
            <a:endParaRPr lang="en-US" sz="2000" dirty="0">
              <a:latin typeface="Times New Roman" pitchFamily="18" charset="0"/>
              <a:cs typeface="Times New Roman" pitchFamily="18" charset="0"/>
            </a:endParaRPr>
          </a:p>
        </p:txBody>
      </p:sp>
      <p:pic>
        <p:nvPicPr>
          <p:cNvPr id="5" name="عنصر نائب للمحتوى 4"/>
          <p:cNvPicPr>
            <a:picLocks noGrp="1" noChangeAspect="1"/>
          </p:cNvPicPr>
          <p:nvPr>
            <p:ph sz="quarter" idx="14"/>
          </p:nvPr>
        </p:nvPicPr>
        <p:blipFill>
          <a:blip r:embed="rId2" cstate="print">
            <a:extLst>
              <a:ext uri="{28A0092B-C50C-407E-A947-70E740481C1C}">
                <a14:useLocalDpi xmlns:a14="http://schemas.microsoft.com/office/drawing/2010/main" val="0"/>
              </a:ext>
            </a:extLst>
          </a:blip>
          <a:stretch>
            <a:fillRect/>
          </a:stretch>
        </p:blipFill>
        <p:spPr>
          <a:xfrm>
            <a:off x="4572000" y="1772816"/>
            <a:ext cx="4392488" cy="3960440"/>
          </a:xfrm>
          <a:prstGeom prst="rect">
            <a:avLst/>
          </a:prstGeom>
          <a:ln w="38100" cap="sq">
            <a:solidFill>
              <a:schemeClr val="tx2"/>
            </a:solidFill>
            <a:prstDash val="solid"/>
            <a:miter lim="800000"/>
          </a:ln>
          <a:effectLst>
            <a:outerShdw blurRad="50800" dist="38100" dir="2700000" algn="tl" rotWithShape="0">
              <a:srgbClr val="000000">
                <a:alpha val="43000"/>
              </a:srgbClr>
            </a:outerShdw>
          </a:effectLst>
        </p:spPr>
      </p:pic>
      <p:sp>
        <p:nvSpPr>
          <p:cNvPr id="4" name="عنوان 3"/>
          <p:cNvSpPr>
            <a:spLocks noGrp="1"/>
          </p:cNvSpPr>
          <p:nvPr>
            <p:ph type="title"/>
          </p:nvPr>
        </p:nvSpPr>
        <p:spPr/>
        <p:txBody>
          <a:bodyPr/>
          <a:lstStyle/>
          <a:p>
            <a:pPr algn="ctr"/>
            <a:r>
              <a:rPr lang="en-US" sz="3200" b="1" dirty="0">
                <a:latin typeface="Times New Roman" pitchFamily="18" charset="0"/>
                <a:cs typeface="Times New Roman" pitchFamily="18" charset="0"/>
              </a:rPr>
              <a:t>Falcon rocket </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764687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sz="quarter" idx="13"/>
          </p:nvPr>
        </p:nvSpPr>
        <p:spPr>
          <a:xfrm>
            <a:off x="107504" y="1628800"/>
            <a:ext cx="4104456" cy="4114800"/>
          </a:xfrm>
        </p:spPr>
        <p:txBody>
          <a:bodyPr>
            <a:normAutofit/>
          </a:bodyPr>
          <a:lstStyle/>
          <a:p>
            <a:r>
              <a:rPr lang="en-US" sz="2400" dirty="0"/>
              <a:t>"</a:t>
            </a:r>
            <a:r>
              <a:rPr lang="en-US" sz="2400" dirty="0" smtClean="0"/>
              <a:t>Earth"</a:t>
            </a:r>
            <a:r>
              <a:rPr lang="ar-EG" sz="2400" dirty="0" smtClean="0"/>
              <a:t> </a:t>
            </a:r>
            <a:r>
              <a:rPr lang="en-US" sz="2400" dirty="0" smtClean="0"/>
              <a:t>program </a:t>
            </a:r>
            <a:r>
              <a:rPr lang="en-US" sz="2400" dirty="0"/>
              <a:t>in Neil Stephenson's novel "The </a:t>
            </a:r>
            <a:r>
              <a:rPr lang="en-US" sz="2400" dirty="0" smtClean="0"/>
              <a:t>Avalanche“ , from </a:t>
            </a:r>
            <a:r>
              <a:rPr lang="en-US" sz="2400" dirty="0"/>
              <a:t>which the "Google Earth" application </a:t>
            </a:r>
            <a:r>
              <a:rPr lang="en-US" sz="2400" dirty="0" smtClean="0"/>
              <a:t>was </a:t>
            </a:r>
            <a:r>
              <a:rPr lang="en-US" sz="2400" dirty="0"/>
              <a:t>inspired</a:t>
            </a:r>
          </a:p>
        </p:txBody>
      </p:sp>
      <p:pic>
        <p:nvPicPr>
          <p:cNvPr id="5" name="عنصر نائب للمحتوى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211960" y="1628800"/>
            <a:ext cx="4754488" cy="3960440"/>
          </a:xfrm>
          <a:prstGeom prst="rect">
            <a:avLst/>
          </a:prstGeom>
          <a:ln w="38100" cap="sq">
            <a:solidFill>
              <a:schemeClr val="tx2"/>
            </a:solidFill>
            <a:prstDash val="solid"/>
            <a:miter lim="800000"/>
          </a:ln>
          <a:effectLst>
            <a:outerShdw blurRad="50800" dist="38100" dir="2700000" algn="tl" rotWithShape="0">
              <a:srgbClr val="000000">
                <a:alpha val="43000"/>
              </a:srgbClr>
            </a:outerShdw>
          </a:effectLst>
        </p:spPr>
      </p:pic>
      <p:sp>
        <p:nvSpPr>
          <p:cNvPr id="4" name="عنوان 3"/>
          <p:cNvSpPr>
            <a:spLocks noGrp="1"/>
          </p:cNvSpPr>
          <p:nvPr>
            <p:ph type="title"/>
          </p:nvPr>
        </p:nvSpPr>
        <p:spPr/>
        <p:txBody>
          <a:bodyPr/>
          <a:lstStyle/>
          <a:p>
            <a:pPr algn="ctr"/>
            <a:r>
              <a:rPr lang="en-US" sz="3200" dirty="0">
                <a:latin typeface="Times New Roman" pitchFamily="18" charset="0"/>
                <a:cs typeface="Times New Roman" pitchFamily="18" charset="0"/>
              </a:rPr>
              <a:t>Google Earth</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19057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sz="quarter" idx="13"/>
          </p:nvPr>
        </p:nvSpPr>
        <p:spPr>
          <a:xfrm>
            <a:off x="251520" y="1628800"/>
            <a:ext cx="4032448" cy="4114800"/>
          </a:xfrm>
        </p:spPr>
        <p:txBody>
          <a:bodyPr>
            <a:normAutofit/>
          </a:bodyPr>
          <a:lstStyle/>
          <a:p>
            <a:r>
              <a:rPr lang="en-US" sz="2400" dirty="0">
                <a:latin typeface="Times New Roman" pitchFamily="18" charset="0"/>
                <a:cs typeface="Times New Roman" pitchFamily="18" charset="0"/>
              </a:rPr>
              <a:t>phones that have the ability to sense in Arthur C. Clarks' </a:t>
            </a:r>
            <a:r>
              <a:rPr lang="en-US" sz="2400" dirty="0" smtClean="0">
                <a:latin typeface="Times New Roman" pitchFamily="18" charset="0"/>
                <a:cs typeface="Times New Roman" pitchFamily="18" charset="0"/>
              </a:rPr>
              <a:t>novel</a:t>
            </a:r>
            <a:r>
              <a:rPr lang="ar-EG"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which She led Tim Berners-Lee to invent the World Wide Web</a:t>
            </a:r>
          </a:p>
        </p:txBody>
      </p:sp>
      <p:sp>
        <p:nvSpPr>
          <p:cNvPr id="4" name="عنوان 3"/>
          <p:cNvSpPr>
            <a:spLocks noGrp="1"/>
          </p:cNvSpPr>
          <p:nvPr>
            <p:ph type="title"/>
          </p:nvPr>
        </p:nvSpPr>
        <p:spPr/>
        <p:txBody>
          <a:bodyPr/>
          <a:lstStyle/>
          <a:p>
            <a:pPr algn="ctr"/>
            <a:r>
              <a:rPr lang="en-US" sz="3200" dirty="0">
                <a:latin typeface="Times New Roman" pitchFamily="18" charset="0"/>
                <a:cs typeface="Times New Roman" pitchFamily="18" charset="0"/>
              </a:rPr>
              <a:t>World Wide Web</a:t>
            </a:r>
            <a:br>
              <a:rPr lang="en-US" sz="3200" dirty="0">
                <a:latin typeface="Times New Roman" pitchFamily="18" charset="0"/>
                <a:cs typeface="Times New Roman" pitchFamily="18" charset="0"/>
              </a:rPr>
            </a:br>
            <a:endParaRPr lang="en-US" dirty="0"/>
          </a:p>
        </p:txBody>
      </p:sp>
      <p:pic>
        <p:nvPicPr>
          <p:cNvPr id="7" name="عنصر نائب للمحتوى 6"/>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499992" y="1844824"/>
            <a:ext cx="4464496" cy="3528392"/>
          </a:xfrm>
          <a:prstGeom prst="rect">
            <a:avLst/>
          </a:prstGeom>
          <a:ln w="38100" cap="sq">
            <a:solidFill>
              <a:schemeClr val="tx2"/>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55204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11560" y="476672"/>
            <a:ext cx="7924800" cy="1143000"/>
          </a:xfrm>
        </p:spPr>
        <p:txBody>
          <a:bodyPr/>
          <a:lstStyle/>
          <a:p>
            <a:pPr algn="ctr"/>
            <a:r>
              <a:rPr lang="en-US" sz="2400" b="1" dirty="0" smtClean="0">
                <a:latin typeface="Times New Roman" pitchFamily="18" charset="0"/>
                <a:cs typeface="Times New Roman" pitchFamily="18" charset="0"/>
              </a:rPr>
              <a:t>what </a:t>
            </a:r>
            <a:r>
              <a:rPr lang="en-US" sz="2400" b="1" dirty="0">
                <a:latin typeface="Times New Roman" pitchFamily="18" charset="0"/>
                <a:cs typeface="Times New Roman" pitchFamily="18" charset="0"/>
              </a:rPr>
              <a:t>is the relationship of all this to our project? </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عنصر نائب للمحتوى 2"/>
          <p:cNvSpPr>
            <a:spLocks noGrp="1"/>
          </p:cNvSpPr>
          <p:nvPr>
            <p:ph sz="quarter" idx="13"/>
          </p:nvPr>
        </p:nvSpPr>
        <p:spPr/>
        <p:txBody>
          <a:bodyPr>
            <a:normAutofit/>
          </a:bodyPr>
          <a:lstStyle/>
          <a:p>
            <a:r>
              <a:rPr lang="en-US" sz="2400" dirty="0">
                <a:latin typeface="Times New Roman" pitchFamily="18" charset="0"/>
                <a:cs typeface="Times New Roman" pitchFamily="18" charset="0"/>
              </a:rPr>
              <a:t>Our project aims to launch many services that facilitate the task of reading, and we can mention, for example, the word cloud, the mind map, and the summary of texts. All these services will help attract many readers and help them to reach the purpose of every article, report or scientific content that they read easily and Without effort, our project will help many creative people to continue achievements, change the concept of reading for some, and continue working until reading becomes an enjoyable activity.</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325986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sz="quarter" idx="13"/>
          </p:nvPr>
        </p:nvSpPr>
        <p:spPr>
          <a:xfrm>
            <a:off x="0" y="1628800"/>
            <a:ext cx="4036074" cy="4114800"/>
          </a:xfrm>
        </p:spPr>
        <p:txBody>
          <a:bodyPr/>
          <a:lstStyle/>
          <a:p>
            <a:pPr>
              <a:buFont typeface="+mj-lt"/>
              <a:buAutoNum type="arabicPeriod"/>
            </a:pPr>
            <a:r>
              <a:rPr lang="en-US" sz="2200" dirty="0" smtClean="0">
                <a:latin typeface="Times New Roman" pitchFamily="18" charset="0"/>
                <a:cs typeface="Times New Roman" pitchFamily="18" charset="0"/>
              </a:rPr>
              <a:t>Automatically </a:t>
            </a:r>
            <a:r>
              <a:rPr lang="en-US" sz="2200" dirty="0">
                <a:latin typeface="Times New Roman" pitchFamily="18" charset="0"/>
                <a:cs typeface="Times New Roman" pitchFamily="18" charset="0"/>
              </a:rPr>
              <a:t>generating mind maps out of pure text and that requires many stages of text </a:t>
            </a:r>
            <a:r>
              <a:rPr lang="en-US" sz="2200" dirty="0" smtClean="0">
                <a:latin typeface="Times New Roman" pitchFamily="18" charset="0"/>
                <a:cs typeface="Times New Roman" pitchFamily="18" charset="0"/>
              </a:rPr>
              <a:t>processing .</a:t>
            </a:r>
            <a:endParaRPr lang="en-US" sz="2200" dirty="0">
              <a:latin typeface="Times New Roman" pitchFamily="18" charset="0"/>
              <a:cs typeface="Times New Roman" pitchFamily="18" charset="0"/>
            </a:endParaRPr>
          </a:p>
          <a:p>
            <a:pPr marL="0" indent="0">
              <a:buNone/>
            </a:pPr>
            <a:endParaRPr lang="en-US" sz="2200" dirty="0">
              <a:latin typeface="Times New Roman" pitchFamily="18" charset="0"/>
              <a:cs typeface="Times New Roman" pitchFamily="18" charset="0"/>
            </a:endParaRPr>
          </a:p>
        </p:txBody>
      </p:sp>
      <p:pic>
        <p:nvPicPr>
          <p:cNvPr id="5" name="عنصر نائب للمحتوى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067944" y="1700808"/>
            <a:ext cx="4968552" cy="3816423"/>
          </a:xfrm>
        </p:spPr>
      </p:pic>
      <p:sp>
        <p:nvSpPr>
          <p:cNvPr id="2" name="عنوان 1"/>
          <p:cNvSpPr>
            <a:spLocks noGrp="1"/>
          </p:cNvSpPr>
          <p:nvPr>
            <p:ph type="title"/>
          </p:nvPr>
        </p:nvSpPr>
        <p:spPr/>
        <p:txBody>
          <a:bodyPr/>
          <a:lstStyle/>
          <a:p>
            <a:pPr algn="ctr"/>
            <a:r>
              <a:rPr lang="en-US" b="1" dirty="0">
                <a:latin typeface="Times New Roman" pitchFamily="18" charset="0"/>
                <a:cs typeface="Times New Roman" pitchFamily="18" charset="0"/>
              </a:rPr>
              <a:t>Features</a:t>
            </a:r>
          </a:p>
        </p:txBody>
      </p:sp>
    </p:spTree>
    <p:extLst>
      <p:ext uri="{BB962C8B-B14F-4D97-AF65-F5344CB8AC3E}">
        <p14:creationId xmlns:p14="http://schemas.microsoft.com/office/powerpoint/2010/main" val="236409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sz="quarter" idx="13"/>
          </p:nvPr>
        </p:nvSpPr>
        <p:spPr>
          <a:xfrm>
            <a:off x="251520" y="1340768"/>
            <a:ext cx="3733800" cy="4114800"/>
          </a:xfrm>
        </p:spPr>
        <p:txBody>
          <a:bodyPr/>
          <a:lstStyle/>
          <a:p>
            <a:pPr marL="57150" indent="0">
              <a:buNone/>
            </a:pPr>
            <a:r>
              <a:rPr lang="en-US" sz="2200" dirty="0" smtClean="0">
                <a:solidFill>
                  <a:schemeClr val="tx2"/>
                </a:solidFill>
                <a:latin typeface="Times New Roman" pitchFamily="18" charset="0"/>
                <a:cs typeface="Times New Roman" pitchFamily="18" charset="0"/>
              </a:rPr>
              <a:t>2. </a:t>
            </a:r>
            <a:r>
              <a:rPr lang="en-US" sz="2200" dirty="0" smtClean="0">
                <a:latin typeface="Times New Roman" pitchFamily="18" charset="0"/>
                <a:cs typeface="Times New Roman" pitchFamily="18" charset="0"/>
              </a:rPr>
              <a:t>Automatically </a:t>
            </a:r>
            <a:r>
              <a:rPr lang="en-US" sz="2200" dirty="0">
                <a:latin typeface="Times New Roman" pitchFamily="18" charset="0"/>
                <a:cs typeface="Times New Roman" pitchFamily="18" charset="0"/>
              </a:rPr>
              <a:t>generating summary , summary is a shortened version of a text. It contains the main points in the text .</a:t>
            </a:r>
          </a:p>
          <a:p>
            <a:endParaRPr lang="en-US" dirty="0"/>
          </a:p>
        </p:txBody>
      </p:sp>
      <p:pic>
        <p:nvPicPr>
          <p:cNvPr id="6" name="عنصر نائب للمحتوى 5"/>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139952" y="1412776"/>
            <a:ext cx="4752528" cy="3744416"/>
          </a:xfrm>
          <a:prstGeom prst="rect">
            <a:avLst/>
          </a:prstGeom>
          <a:ln w="38100" cap="sq">
            <a:solidFill>
              <a:schemeClr val="tx2"/>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48009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sz="quarter" idx="13"/>
          </p:nvPr>
        </p:nvSpPr>
        <p:spPr>
          <a:xfrm>
            <a:off x="-396552" y="908720"/>
            <a:ext cx="4248472" cy="4114800"/>
          </a:xfrm>
        </p:spPr>
        <p:txBody>
          <a:bodyPr>
            <a:normAutofit fontScale="92500"/>
          </a:bodyPr>
          <a:lstStyle/>
          <a:p>
            <a:pPr marL="857250" lvl="2" indent="-457200">
              <a:buAutoNum type="arabicPeriod" startAt="3"/>
            </a:pPr>
            <a:r>
              <a:rPr lang="en-US" sz="2200" dirty="0" smtClean="0">
                <a:latin typeface="Times New Roman" pitchFamily="18" charset="0"/>
                <a:cs typeface="Times New Roman" pitchFamily="18" charset="0"/>
              </a:rPr>
              <a:t>Automatically </a:t>
            </a:r>
            <a:r>
              <a:rPr lang="en-US" sz="2200" dirty="0">
                <a:latin typeface="Times New Roman" pitchFamily="18" charset="0"/>
                <a:cs typeface="Times New Roman" pitchFamily="18" charset="0"/>
              </a:rPr>
              <a:t>generating Word cloud A word cloud is a collection or cluster, of words depicted in different sizes. The bigger and bolder the word appears, the more often it’s mentioned within a given text and the more important it is</a:t>
            </a:r>
            <a:r>
              <a:rPr lang="en-US" sz="2200" dirty="0" smtClean="0">
                <a:latin typeface="Times New Roman" pitchFamily="18" charset="0"/>
                <a:cs typeface="Times New Roman" pitchFamily="18" charset="0"/>
              </a:rPr>
              <a:t>.</a:t>
            </a:r>
          </a:p>
          <a:p>
            <a:pPr marL="857250" lvl="3" indent="0">
              <a:buNone/>
            </a:pPr>
            <a:r>
              <a:rPr lang="en-US" sz="2200" dirty="0">
                <a:solidFill>
                  <a:schemeClr val="tx2"/>
                </a:solidFill>
                <a:latin typeface="Times New Roman" pitchFamily="18" charset="0"/>
                <a:cs typeface="Times New Roman" pitchFamily="18" charset="0"/>
              </a:rPr>
              <a:t>Note</a:t>
            </a:r>
            <a:r>
              <a:rPr lang="en-US" sz="2200" dirty="0" smtClean="0">
                <a:solidFill>
                  <a:schemeClr val="tx2"/>
                </a:solidFill>
                <a:latin typeface="Times New Roman" pitchFamily="18" charset="0"/>
                <a:cs typeface="Times New Roman" pitchFamily="18" charset="0"/>
              </a:rPr>
              <a:t>: </a:t>
            </a:r>
            <a:r>
              <a:rPr lang="en-US" sz="2200" dirty="0">
                <a:latin typeface="Times New Roman" pitchFamily="18" charset="0"/>
                <a:cs typeface="Times New Roman" pitchFamily="18" charset="0"/>
              </a:rPr>
              <a:t>this is a word cloud for our document and this pic generated by code in python</a:t>
            </a:r>
          </a:p>
          <a:p>
            <a:endParaRPr lang="en-US" dirty="0"/>
          </a:p>
        </p:txBody>
      </p:sp>
      <p:pic>
        <p:nvPicPr>
          <p:cNvPr id="5" name="عنصر نائب للمحتوى 4"/>
          <p:cNvPicPr>
            <a:picLocks noGrp="1" noChangeAspect="1"/>
          </p:cNvPicPr>
          <p:nvPr>
            <p:ph sz="quarter" idx="14"/>
          </p:nvPr>
        </p:nvPicPr>
        <p:blipFill>
          <a:blip r:embed="rId2" cstate="print">
            <a:extLst>
              <a:ext uri="{28A0092B-C50C-407E-A947-70E740481C1C}">
                <a14:useLocalDpi xmlns:a14="http://schemas.microsoft.com/office/drawing/2010/main" val="0"/>
              </a:ext>
            </a:extLst>
          </a:blip>
          <a:stretch>
            <a:fillRect/>
          </a:stretch>
        </p:blipFill>
        <p:spPr>
          <a:xfrm>
            <a:off x="4211960" y="1124744"/>
            <a:ext cx="4608512" cy="3744416"/>
          </a:xfrm>
          <a:prstGeom prst="rect">
            <a:avLst/>
          </a:prstGeom>
          <a:ln w="38100" cap="sq">
            <a:solidFill>
              <a:schemeClr val="tx2">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81312649"/>
      </p:ext>
    </p:extLst>
  </p:cSld>
  <p:clrMapOvr>
    <a:masterClrMapping/>
  </p:clrMapOvr>
  <p:timing>
    <p:tnLst>
      <p:par>
        <p:cTn id="1" dur="indefinite" restart="never" nodeType="tmRoot"/>
      </p:par>
    </p:tnLst>
  </p:timing>
</p:sld>
</file>

<file path=ppt/theme/theme1.xml><?xml version="1.0" encoding="utf-8"?>
<a:theme xmlns:a="http://schemas.openxmlformats.org/drawingml/2006/main" name="أفق">
  <a:themeElements>
    <a:clrScheme name="أفق">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أفق">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أفق">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135</TotalTime>
  <Words>447</Words>
  <Application>Microsoft Office PowerPoint</Application>
  <PresentationFormat>عرض على الشاشة (3:4)‏</PresentationFormat>
  <Paragraphs>30</Paragraphs>
  <Slides>10</Slides>
  <Notes>0</Notes>
  <HiddenSlides>0</HiddenSlides>
  <MMClips>0</MMClips>
  <ScaleCrop>false</ScaleCrop>
  <HeadingPairs>
    <vt:vector size="4" baseType="variant">
      <vt:variant>
        <vt:lpstr>نسق</vt:lpstr>
      </vt:variant>
      <vt:variant>
        <vt:i4>1</vt:i4>
      </vt:variant>
      <vt:variant>
        <vt:lpstr>عناوين الشرائح</vt:lpstr>
      </vt:variant>
      <vt:variant>
        <vt:i4>10</vt:i4>
      </vt:variant>
    </vt:vector>
  </HeadingPairs>
  <TitlesOfParts>
    <vt:vector size="11" baseType="lpstr">
      <vt:lpstr>أفق</vt:lpstr>
      <vt:lpstr>CANDLE app</vt:lpstr>
      <vt:lpstr>INTRO</vt:lpstr>
      <vt:lpstr>Falcon rocket </vt:lpstr>
      <vt:lpstr>Google Earth</vt:lpstr>
      <vt:lpstr>World Wide Web </vt:lpstr>
      <vt:lpstr>what is the relationship of all this to our project?  </vt:lpstr>
      <vt:lpstr>Features</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CANDLE app</dc:title>
  <dc:creator>Alallamy</dc:creator>
  <cp:lastModifiedBy>Windows User</cp:lastModifiedBy>
  <cp:revision>10</cp:revision>
  <dcterms:created xsi:type="dcterms:W3CDTF">2021-03-16T23:14:23Z</dcterms:created>
  <dcterms:modified xsi:type="dcterms:W3CDTF">2021-03-17T01:40:25Z</dcterms:modified>
</cp:coreProperties>
</file>