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1"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C3F76-887B-4892-B080-9A44F71BB2CE}"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4F6E7-9CDB-49E8-B1FA-344092622F12}" type="slidenum">
              <a:rPr lang="en-US" smtClean="0"/>
              <a:t>‹#›</a:t>
            </a:fld>
            <a:endParaRPr lang="en-US"/>
          </a:p>
        </p:txBody>
      </p:sp>
    </p:spTree>
    <p:extLst>
      <p:ext uri="{BB962C8B-B14F-4D97-AF65-F5344CB8AC3E}">
        <p14:creationId xmlns:p14="http://schemas.microsoft.com/office/powerpoint/2010/main" val="134337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04F6E7-9CDB-49E8-B1FA-344092622F12}" type="slidenum">
              <a:rPr lang="en-US" smtClean="0"/>
              <a:t>11</a:t>
            </a:fld>
            <a:endParaRPr lang="en-US"/>
          </a:p>
        </p:txBody>
      </p:sp>
    </p:spTree>
    <p:extLst>
      <p:ext uri="{BB962C8B-B14F-4D97-AF65-F5344CB8AC3E}">
        <p14:creationId xmlns:p14="http://schemas.microsoft.com/office/powerpoint/2010/main" val="402691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30907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396874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375364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8B855-1A2E-4F20-AE69-F8CFC4D8F82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89078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8B855-1A2E-4F20-AE69-F8CFC4D8F829}"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9461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8B855-1A2E-4F20-AE69-F8CFC4D8F82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39780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8B855-1A2E-4F20-AE69-F8CFC4D8F829}"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239223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8B855-1A2E-4F20-AE69-F8CFC4D8F829}"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8020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8B855-1A2E-4F20-AE69-F8CFC4D8F829}"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5735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8B855-1A2E-4F20-AE69-F8CFC4D8F82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123698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8B855-1A2E-4F20-AE69-F8CFC4D8F829}"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32FB1-74B2-44D6-96C0-63235EDC78A0}" type="slidenum">
              <a:rPr lang="en-US" smtClean="0"/>
              <a:t>‹#›</a:t>
            </a:fld>
            <a:endParaRPr lang="en-US"/>
          </a:p>
        </p:txBody>
      </p:sp>
    </p:spTree>
    <p:extLst>
      <p:ext uri="{BB962C8B-B14F-4D97-AF65-F5344CB8AC3E}">
        <p14:creationId xmlns:p14="http://schemas.microsoft.com/office/powerpoint/2010/main" val="201955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8B855-1A2E-4F20-AE69-F8CFC4D8F829}" type="datetimeFigureOut">
              <a:rPr lang="en-US" smtClean="0"/>
              <a:t>3/18/2022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32FB1-74B2-44D6-96C0-63235EDC78A0}" type="slidenum">
              <a:rPr lang="en-US" smtClean="0"/>
              <a:t>‹#›</a:t>
            </a:fld>
            <a:endParaRPr lang="en-US"/>
          </a:p>
        </p:txBody>
      </p:sp>
    </p:spTree>
    <p:extLst>
      <p:ext uri="{BB962C8B-B14F-4D97-AF65-F5344CB8AC3E}">
        <p14:creationId xmlns:p14="http://schemas.microsoft.com/office/powerpoint/2010/main" val="283693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Subtitle 2"/>
          <p:cNvSpPr>
            <a:spLocks noGrp="1"/>
          </p:cNvSpPr>
          <p:nvPr>
            <p:ph idx="1"/>
          </p:nvPr>
        </p:nvSpPr>
        <p:spPr>
          <a:xfrm>
            <a:off x="3043492" y="411481"/>
            <a:ext cx="6172200" cy="1033271"/>
          </a:xfrm>
          <a:pattFill prst="pct5">
            <a:fgClr>
              <a:srgbClr val="FF99FF"/>
            </a:fgClr>
            <a:bgClr>
              <a:schemeClr val="bg1"/>
            </a:bgClr>
          </a:pattFill>
        </p:spPr>
        <p:txBody>
          <a:bodyPr>
            <a:normAutofit/>
          </a:bodyPr>
          <a:lstStyle/>
          <a:p>
            <a:pPr marL="0" indent="0" algn="ctr">
              <a:buNone/>
            </a:pPr>
            <a:r>
              <a:rPr lang="en-US" sz="2800" b="1" dirty="0" smtClean="0">
                <a:solidFill>
                  <a:schemeClr val="tx1">
                    <a:lumMod val="95000"/>
                    <a:lumOff val="5000"/>
                  </a:schemeClr>
                </a:solidFill>
                <a:effectLst>
                  <a:outerShdw blurRad="38100" dist="38100" dir="2700000" algn="tl">
                    <a:srgbClr val="000000">
                      <a:alpha val="43137"/>
                    </a:srgbClr>
                  </a:outerShdw>
                </a:effectLst>
              </a:rPr>
              <a:t>Breast Cancer detection (IDC)</a:t>
            </a:r>
          </a:p>
          <a:p>
            <a:pPr marL="0" indent="0" algn="ctr">
              <a:buNone/>
            </a:pPr>
            <a:r>
              <a:rPr lang="en-US" sz="2200" b="1" dirty="0" smtClean="0">
                <a:solidFill>
                  <a:schemeClr val="tx1">
                    <a:lumMod val="95000"/>
                    <a:lumOff val="5000"/>
                  </a:schemeClr>
                </a:solidFill>
              </a:rPr>
              <a:t>(Using deep learning)</a:t>
            </a:r>
          </a:p>
          <a:p>
            <a:pPr marL="0" indent="0">
              <a:buNone/>
            </a:pPr>
            <a:endParaRPr lang="en-US" b="1" dirty="0" smtClean="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smtClean="0">
              <a:solidFill>
                <a:schemeClr val="accent5">
                  <a:lumMod val="75000"/>
                </a:schemeClr>
              </a:solidFill>
              <a:effectLst>
                <a:outerShdw blurRad="38100" dist="38100" dir="2700000" algn="tl">
                  <a:srgbClr val="000000">
                    <a:alpha val="43137"/>
                  </a:srgbClr>
                </a:outerShdw>
              </a:effectLst>
            </a:endParaRPr>
          </a:p>
          <a:p>
            <a:pPr marL="0" indent="0">
              <a:buNone/>
            </a:pPr>
            <a:endParaRPr lang="en-US" b="1" dirty="0">
              <a:solidFill>
                <a:schemeClr val="accent5">
                  <a:lumMod val="75000"/>
                </a:schemeClr>
              </a:solidFill>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586869" y="1972964"/>
            <a:ext cx="3932237" cy="2641156"/>
          </a:xfrm>
        </p:spPr>
        <p:txBody>
          <a:bodyPr>
            <a:normAutofit/>
          </a:bodyPr>
          <a:lstStyle/>
          <a:p>
            <a:pPr algn="ctr"/>
            <a:r>
              <a:rPr lang="en-US" sz="2000" b="1" dirty="0" smtClean="0">
                <a:solidFill>
                  <a:schemeClr val="tx1">
                    <a:lumMod val="95000"/>
                    <a:lumOff val="5000"/>
                  </a:schemeClr>
                </a:solidFill>
                <a:latin typeface="Arial" panose="020B0604020202020204" pitchFamily="34" charset="0"/>
                <a:cs typeface="Arial" panose="020B0604020202020204" pitchFamily="34" charset="0"/>
              </a:rPr>
              <a:t>Teamwork</a:t>
            </a:r>
            <a:endParaRPr lang="en-US" sz="2000"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smtClean="0">
                <a:solidFill>
                  <a:schemeClr val="tx1">
                    <a:lumMod val="95000"/>
                    <a:lumOff val="5000"/>
                  </a:schemeClr>
                </a:solidFill>
                <a:latin typeface="Arial" panose="020B0604020202020204" pitchFamily="34" charset="0"/>
                <a:cs typeface="Arial" panose="020B0604020202020204" pitchFamily="34" charset="0"/>
              </a:rPr>
              <a:t>Ahmed Mohamed Mahrous</a:t>
            </a:r>
          </a:p>
          <a:p>
            <a:pPr marL="285750" indent="-285750">
              <a:buFont typeface="Arial" panose="020B0604020202020204" pitchFamily="34" charset="0"/>
              <a:buChar char="•"/>
            </a:pPr>
            <a:r>
              <a:rPr lang="en-US" sz="1800" dirty="0" smtClean="0">
                <a:solidFill>
                  <a:schemeClr val="tx1">
                    <a:lumMod val="95000"/>
                    <a:lumOff val="5000"/>
                  </a:schemeClr>
                </a:solidFill>
                <a:latin typeface="Arial" panose="020B0604020202020204" pitchFamily="34" charset="0"/>
                <a:cs typeface="Arial" panose="020B0604020202020204" pitchFamily="34" charset="0"/>
              </a:rPr>
              <a:t>Ahmed </a:t>
            </a:r>
            <a:r>
              <a:rPr lang="en-US" sz="1800" dirty="0" smtClean="0">
                <a:solidFill>
                  <a:schemeClr val="tx1">
                    <a:lumMod val="95000"/>
                    <a:lumOff val="5000"/>
                  </a:schemeClr>
                </a:solidFill>
                <a:latin typeface="Arial" panose="020B0604020202020204" pitchFamily="34" charset="0"/>
                <a:cs typeface="Arial" panose="020B0604020202020204" pitchFamily="34" charset="0"/>
              </a:rPr>
              <a:t>Hany</a:t>
            </a:r>
          </a:p>
          <a:p>
            <a:pPr marL="285750" indent="-285750">
              <a:buFont typeface="Arial" panose="020B0604020202020204" pitchFamily="34" charset="0"/>
              <a:buChar char="•"/>
            </a:pPr>
            <a:r>
              <a:rPr lang="en-US" sz="1800" dirty="0" smtClean="0">
                <a:solidFill>
                  <a:schemeClr val="tx1">
                    <a:lumMod val="95000"/>
                    <a:lumOff val="5000"/>
                  </a:schemeClr>
                </a:solidFill>
                <a:latin typeface="Arial" panose="020B0604020202020204" pitchFamily="34" charset="0"/>
                <a:cs typeface="Arial" panose="020B0604020202020204" pitchFamily="34" charset="0"/>
              </a:rPr>
              <a:t>Ahmed Ayman Mansour</a:t>
            </a:r>
            <a:endParaRPr lang="en-US" sz="1800"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err="1" smtClean="0">
                <a:solidFill>
                  <a:schemeClr val="tx1">
                    <a:lumMod val="95000"/>
                    <a:lumOff val="5000"/>
                  </a:schemeClr>
                </a:solidFill>
                <a:latin typeface="Arial" panose="020B0604020202020204" pitchFamily="34" charset="0"/>
                <a:cs typeface="Arial" panose="020B0604020202020204" pitchFamily="34" charset="0"/>
              </a:rPr>
              <a:t>Sameh</a:t>
            </a:r>
            <a:r>
              <a:rPr lang="en-US" sz="1800" dirty="0" smtClean="0">
                <a:solidFill>
                  <a:schemeClr val="tx1">
                    <a:lumMod val="95000"/>
                    <a:lumOff val="5000"/>
                  </a:schemeClr>
                </a:solidFill>
                <a:latin typeface="Arial" panose="020B0604020202020204" pitchFamily="34" charset="0"/>
                <a:cs typeface="Arial" panose="020B0604020202020204" pitchFamily="34" charset="0"/>
              </a:rPr>
              <a:t> Salah</a:t>
            </a:r>
          </a:p>
          <a:p>
            <a:pPr marL="285750" indent="-285750">
              <a:buFont typeface="Arial" panose="020B0604020202020204" pitchFamily="34" charset="0"/>
              <a:buChar char="•"/>
            </a:pPr>
            <a:r>
              <a:rPr lang="en-US" sz="1800" dirty="0" smtClean="0">
                <a:solidFill>
                  <a:schemeClr val="tx1">
                    <a:lumMod val="95000"/>
                    <a:lumOff val="5000"/>
                  </a:schemeClr>
                </a:solidFill>
                <a:latin typeface="Arial" panose="020B0604020202020204" pitchFamily="34" charset="0"/>
                <a:cs typeface="Arial" panose="020B0604020202020204" pitchFamily="34" charset="0"/>
              </a:rPr>
              <a:t>Mohamed </a:t>
            </a:r>
            <a:r>
              <a:rPr lang="en-US" sz="1800" dirty="0" err="1" smtClean="0">
                <a:solidFill>
                  <a:schemeClr val="tx1">
                    <a:lumMod val="95000"/>
                    <a:lumOff val="5000"/>
                  </a:schemeClr>
                </a:solidFill>
                <a:latin typeface="Arial" panose="020B0604020202020204" pitchFamily="34" charset="0"/>
                <a:cs typeface="Arial" panose="020B0604020202020204" pitchFamily="34" charset="0"/>
              </a:rPr>
              <a:t>Mesbah</a:t>
            </a:r>
            <a:endParaRPr lang="en-US" sz="1800"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err="1" smtClean="0">
                <a:solidFill>
                  <a:schemeClr val="tx1">
                    <a:lumMod val="95000"/>
                    <a:lumOff val="5000"/>
                  </a:schemeClr>
                </a:solidFill>
                <a:latin typeface="Arial" panose="020B0604020202020204" pitchFamily="34" charset="0"/>
                <a:cs typeface="Arial" panose="020B0604020202020204" pitchFamily="34" charset="0"/>
              </a:rPr>
              <a:t>Abdelkallek</a:t>
            </a:r>
            <a:r>
              <a:rPr lang="en-US" sz="1800" dirty="0" smtClean="0">
                <a:solidFill>
                  <a:schemeClr val="tx1">
                    <a:lumMod val="95000"/>
                    <a:lumOff val="5000"/>
                  </a:schemeClr>
                </a:solidFill>
                <a:latin typeface="Arial" panose="020B0604020202020204" pitchFamily="34" charset="0"/>
                <a:cs typeface="Arial" panose="020B0604020202020204" pitchFamily="34" charset="0"/>
              </a:rPr>
              <a:t> </a:t>
            </a:r>
            <a:r>
              <a:rPr lang="en-US" sz="1800" dirty="0" err="1" smtClean="0">
                <a:solidFill>
                  <a:schemeClr val="tx1">
                    <a:lumMod val="95000"/>
                    <a:lumOff val="5000"/>
                  </a:schemeClr>
                </a:solidFill>
                <a:latin typeface="Arial" panose="020B0604020202020204" pitchFamily="34" charset="0"/>
                <a:cs typeface="Arial" panose="020B0604020202020204" pitchFamily="34" charset="0"/>
              </a:rPr>
              <a:t>Harbi</a:t>
            </a:r>
            <a:endParaRPr lang="en-US" sz="1800" dirty="0" smtClean="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912" y="1645920"/>
            <a:ext cx="6350000" cy="4325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5"/>
          <p:cNvSpPr txBox="1">
            <a:spLocks/>
          </p:cNvSpPr>
          <p:nvPr/>
        </p:nvSpPr>
        <p:spPr>
          <a:xfrm>
            <a:off x="457167" y="4970834"/>
            <a:ext cx="3932237" cy="12256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2000" b="1" i="1" dirty="0" smtClean="0">
                <a:latin typeface="Tw Cen MT" panose="020B0602020104020603" pitchFamily="34" charset="0"/>
              </a:rPr>
              <a:t>Under supervision of</a:t>
            </a:r>
          </a:p>
          <a:p>
            <a:pPr algn="ctr"/>
            <a:r>
              <a:rPr lang="en-US" sz="2400" b="1" dirty="0" smtClean="0">
                <a:latin typeface="Tw Cen MT" panose="020B0602020104020603" pitchFamily="34" charset="0"/>
              </a:rPr>
              <a:t>   </a:t>
            </a:r>
            <a:r>
              <a:rPr lang="en-US" sz="2400" b="1" dirty="0" err="1" smtClean="0">
                <a:latin typeface="Tw Cen MT" panose="020B0602020104020603" pitchFamily="34" charset="0"/>
              </a:rPr>
              <a:t>Dr</a:t>
            </a:r>
            <a:r>
              <a:rPr lang="en-US" sz="2400" b="1" dirty="0" smtClean="0">
                <a:latin typeface="Tw Cen MT" panose="020B0602020104020603" pitchFamily="34" charset="0"/>
              </a:rPr>
              <a:t> / Amr </a:t>
            </a:r>
            <a:r>
              <a:rPr lang="en-US" sz="2400" b="1" dirty="0" err="1" smtClean="0">
                <a:latin typeface="Tw Cen MT" panose="020B0602020104020603" pitchFamily="34" charset="0"/>
              </a:rPr>
              <a:t>Abd-Ellatif</a:t>
            </a:r>
            <a:endParaRPr lang="en-US" sz="2400" b="1" dirty="0" smtClean="0">
              <a:latin typeface="Tw Cen MT" panose="020B0602020104020603" pitchFamily="34" charset="0"/>
            </a:endParaRPr>
          </a:p>
          <a:p>
            <a:pPr marL="285750" indent="-285750">
              <a:buFont typeface="Arial" panose="020B0604020202020204" pitchFamily="34" charset="0"/>
              <a:buChar char="•"/>
            </a:pPr>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17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We can see that the class 0 images are higher in number that of class </a:t>
            </a:r>
            <a:r>
              <a:rPr lang="en-US" sz="2000" dirty="0" smtClean="0"/>
              <a:t>1 </a:t>
            </a:r>
            <a:r>
              <a:rPr lang="en-US" sz="2000" dirty="0"/>
              <a:t>to prevent this we unbalance the dataset</a:t>
            </a:r>
          </a:p>
          <a:p>
            <a:r>
              <a:rPr lang="en-US" sz="2000" dirty="0" smtClean="0"/>
              <a:t>We take </a:t>
            </a:r>
            <a:r>
              <a:rPr lang="en-US" sz="2000" dirty="0"/>
              <a:t>a sample of class </a:t>
            </a:r>
            <a:r>
              <a:rPr lang="en-US" sz="2000" dirty="0" smtClean="0"/>
              <a:t>0 </a:t>
            </a:r>
            <a:r>
              <a:rPr lang="en-US" sz="2000" dirty="0"/>
              <a:t>(total = 78786</a:t>
            </a:r>
            <a:r>
              <a:rPr lang="en-US" sz="2000" dirty="0" smtClean="0"/>
              <a:t>) &amp; </a:t>
            </a:r>
            <a:r>
              <a:rPr lang="en-US" sz="2000" dirty="0"/>
              <a:t>class </a:t>
            </a:r>
            <a:r>
              <a:rPr lang="en-US" sz="2000" dirty="0" smtClean="0"/>
              <a:t>1 </a:t>
            </a:r>
            <a:r>
              <a:rPr lang="en-US" sz="2000" dirty="0"/>
              <a:t>(total = 78786</a:t>
            </a:r>
            <a:r>
              <a:rPr lang="en-US" sz="2000" dirty="0" smtClean="0"/>
              <a:t>)</a:t>
            </a:r>
          </a:p>
          <a:p>
            <a:r>
              <a:rPr lang="en-US" sz="2000" dirty="0"/>
              <a:t>Then Creating train and test </a:t>
            </a:r>
            <a:r>
              <a:rPr lang="en-US" sz="2000" dirty="0" smtClean="0"/>
              <a:t>sets (test size = 10%)</a:t>
            </a:r>
          </a:p>
          <a:p>
            <a:r>
              <a:rPr lang="en-US" sz="2000" dirty="0" smtClean="0"/>
              <a:t> We make train &amp; Val batch size </a:t>
            </a:r>
            <a:r>
              <a:rPr lang="en-US" sz="2000" dirty="0"/>
              <a:t>= </a:t>
            </a:r>
            <a:r>
              <a:rPr lang="en-US" sz="2000" dirty="0" smtClean="0"/>
              <a:t>10</a:t>
            </a:r>
          </a:p>
          <a:p>
            <a:r>
              <a:rPr lang="en-US" sz="2000" dirty="0" smtClean="0"/>
              <a:t>We make Rescaling to our </a:t>
            </a:r>
            <a:r>
              <a:rPr lang="en-US" sz="2000" dirty="0"/>
              <a:t>data to speed up the training </a:t>
            </a:r>
            <a:r>
              <a:rPr lang="en-US" sz="2000" dirty="0" smtClean="0"/>
              <a:t>process</a:t>
            </a:r>
          </a:p>
          <a:p>
            <a:r>
              <a:rPr lang="en-US" sz="2000" dirty="0"/>
              <a:t>We use </a:t>
            </a:r>
            <a:r>
              <a:rPr lang="en-US" sz="2000" dirty="0" smtClean="0"/>
              <a:t>class mode</a:t>
            </a:r>
            <a:r>
              <a:rPr lang="en-US" sz="2000" dirty="0"/>
              <a:t>=</a:t>
            </a:r>
            <a:r>
              <a:rPr lang="en-US" sz="2000" dirty="0" smtClean="0"/>
              <a:t>'binary‘ because our target are 0 or 1 only </a:t>
            </a:r>
            <a:endParaRPr lang="en-US" sz="2000" dirty="0"/>
          </a:p>
        </p:txBody>
      </p:sp>
      <p:sp>
        <p:nvSpPr>
          <p:cNvPr id="4" name="Title 1"/>
          <p:cNvSpPr txBox="1">
            <a:spLocks noGrp="1"/>
          </p:cNvSpPr>
          <p:nvPr>
            <p:ph type="title"/>
          </p:nvPr>
        </p:nvSpPr>
        <p:spPr>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Data Preprocessing</a:t>
            </a:r>
            <a:endParaRPr lang="en-US" sz="4000" dirty="0"/>
          </a:p>
        </p:txBody>
      </p:sp>
    </p:spTree>
    <p:extLst>
      <p:ext uri="{BB962C8B-B14F-4D97-AF65-F5344CB8AC3E}">
        <p14:creationId xmlns:p14="http://schemas.microsoft.com/office/powerpoint/2010/main" val="12558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1"/>
          <p:cNvSpPr txBox="1">
            <a:spLocks noGrp="1"/>
          </p:cNvSpPr>
          <p:nvPr>
            <p:ph type="title"/>
          </p:nvPr>
        </p:nvSpPr>
        <p:spPr>
          <a:xfrm>
            <a:off x="780288" y="99950"/>
            <a:ext cx="10515600" cy="902716"/>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design</a:t>
            </a:r>
            <a:endParaRPr lang="en-US" sz="4000"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1544" y="1165835"/>
            <a:ext cx="5181600"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12"/>
          <p:cNvSpPr>
            <a:spLocks noGrp="1"/>
          </p:cNvSpPr>
          <p:nvPr>
            <p:ph sz="half" idx="2"/>
          </p:nvPr>
        </p:nvSpPr>
        <p:spPr>
          <a:xfrm>
            <a:off x="161544" y="4177384"/>
            <a:ext cx="2682240" cy="2121409"/>
          </a:xfrm>
        </p:spPr>
        <p:txBody>
          <a:bodyPr>
            <a:normAutofit/>
          </a:bodyPr>
          <a:lstStyle/>
          <a:p>
            <a:pPr marL="0" indent="0" algn="ctr">
              <a:buNone/>
            </a:pPr>
            <a:r>
              <a:rPr lang="en-US" sz="2000" dirty="0" smtClean="0"/>
              <a:t>First </a:t>
            </a:r>
            <a:r>
              <a:rPr lang="en-US" sz="2000" dirty="0"/>
              <a:t>CNN Layer</a:t>
            </a:r>
          </a:p>
          <a:p>
            <a:r>
              <a:rPr lang="en-US" sz="1600" dirty="0" smtClean="0"/>
              <a:t>filters</a:t>
            </a:r>
            <a:r>
              <a:rPr lang="en-US" sz="1600" dirty="0"/>
              <a:t>: 32</a:t>
            </a:r>
          </a:p>
          <a:p>
            <a:r>
              <a:rPr lang="en-US" sz="1600" dirty="0" smtClean="0"/>
              <a:t>kernel size:4</a:t>
            </a:r>
            <a:endParaRPr lang="en-US" sz="1600" dirty="0"/>
          </a:p>
          <a:p>
            <a:r>
              <a:rPr lang="en-US" sz="1600" dirty="0" smtClean="0"/>
              <a:t>padding</a:t>
            </a:r>
            <a:r>
              <a:rPr lang="en-US" sz="1600" dirty="0"/>
              <a:t>: same</a:t>
            </a:r>
          </a:p>
          <a:p>
            <a:r>
              <a:rPr lang="en-US" sz="1600" dirty="0" smtClean="0"/>
              <a:t>activation</a:t>
            </a:r>
            <a:r>
              <a:rPr lang="en-US" sz="1600" dirty="0"/>
              <a:t>: </a:t>
            </a:r>
            <a:r>
              <a:rPr lang="en-US" sz="1600" dirty="0" err="1"/>
              <a:t>relu</a:t>
            </a:r>
            <a:endParaRPr lang="en-US" sz="1600" dirty="0"/>
          </a:p>
          <a:p>
            <a:r>
              <a:rPr lang="en-US" sz="1600" dirty="0" smtClean="0"/>
              <a:t>input shape</a:t>
            </a:r>
            <a:r>
              <a:rPr lang="en-US" sz="1600" dirty="0"/>
              <a:t>: (25, 25, 3)</a:t>
            </a: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 r="17466"/>
          <a:stretch/>
        </p:blipFill>
        <p:spPr>
          <a:xfrm>
            <a:off x="5343145" y="1165835"/>
            <a:ext cx="3197352"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7490" y="1451597"/>
            <a:ext cx="1581647" cy="2276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Content Placeholder 12"/>
          <p:cNvSpPr txBox="1">
            <a:spLocks/>
          </p:cNvSpPr>
          <p:nvPr/>
        </p:nvSpPr>
        <p:spPr>
          <a:xfrm>
            <a:off x="2843784" y="4177384"/>
            <a:ext cx="4178808" cy="2359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Second </a:t>
            </a:r>
            <a:r>
              <a:rPr lang="en-US" sz="2000" dirty="0"/>
              <a:t>CNN Layer and max pool </a:t>
            </a:r>
            <a:r>
              <a:rPr lang="en-US" sz="2000" dirty="0" smtClean="0"/>
              <a:t>layer</a:t>
            </a:r>
          </a:p>
          <a:p>
            <a:r>
              <a:rPr lang="en-US" sz="1600" dirty="0" smtClean="0"/>
              <a:t>filters: 32                                    pool size: 2</a:t>
            </a:r>
          </a:p>
          <a:p>
            <a:r>
              <a:rPr lang="en-US" sz="1600" dirty="0" smtClean="0"/>
              <a:t>kernel size:4                               strides: 2</a:t>
            </a:r>
          </a:p>
          <a:p>
            <a:r>
              <a:rPr lang="en-US" sz="1600" dirty="0" smtClean="0"/>
              <a:t>padding: same                           padding: valid</a:t>
            </a:r>
          </a:p>
          <a:p>
            <a:r>
              <a:rPr lang="en-US" sz="1600" dirty="0" smtClean="0"/>
              <a:t>activation: </a:t>
            </a:r>
            <a:r>
              <a:rPr lang="en-US" sz="1600" dirty="0" err="1" smtClean="0"/>
              <a:t>relu</a:t>
            </a:r>
            <a:r>
              <a:rPr lang="en-US" sz="1600" dirty="0"/>
              <a:t>                           Dropout: 0.3</a:t>
            </a:r>
            <a:endParaRPr lang="en-US" sz="1600" dirty="0" smtClean="0"/>
          </a:p>
          <a:p>
            <a:r>
              <a:rPr lang="en-US" sz="1600" dirty="0" smtClean="0"/>
              <a:t>input shape: (25, 25, 3)</a:t>
            </a:r>
            <a:endParaRPr lang="en-US" sz="1600"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7751" y="1165835"/>
            <a:ext cx="1989739" cy="284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Content Placeholder 12"/>
          <p:cNvSpPr txBox="1">
            <a:spLocks/>
          </p:cNvSpPr>
          <p:nvPr/>
        </p:nvSpPr>
        <p:spPr>
          <a:xfrm>
            <a:off x="7354110" y="4177384"/>
            <a:ext cx="4474723" cy="2442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Adding the Flatten </a:t>
            </a:r>
            <a:r>
              <a:rPr lang="en-US" sz="1600" dirty="0" smtClean="0"/>
              <a:t>layer</a:t>
            </a:r>
          </a:p>
          <a:p>
            <a:r>
              <a:rPr lang="en-US" sz="1600" dirty="0"/>
              <a:t>Adding the first Dense </a:t>
            </a:r>
            <a:r>
              <a:rPr lang="en-US" sz="1600" dirty="0" smtClean="0"/>
              <a:t>layer with (neurons</a:t>
            </a:r>
            <a:r>
              <a:rPr lang="en-US" sz="1600" dirty="0"/>
              <a:t>: </a:t>
            </a:r>
            <a:r>
              <a:rPr lang="en-US" sz="1600" dirty="0" smtClean="0"/>
              <a:t>256 activation</a:t>
            </a:r>
            <a:r>
              <a:rPr lang="en-US" sz="1600" dirty="0"/>
              <a:t>: </a:t>
            </a:r>
            <a:r>
              <a:rPr lang="en-US" sz="1600" dirty="0" err="1" smtClean="0"/>
              <a:t>relu</a:t>
            </a:r>
            <a:r>
              <a:rPr lang="en-US" sz="1600" dirty="0" smtClean="0"/>
              <a:t>)</a:t>
            </a:r>
          </a:p>
          <a:p>
            <a:r>
              <a:rPr lang="en-US" sz="1600" dirty="0"/>
              <a:t>Adding the second Dense layer (output layer</a:t>
            </a:r>
            <a:r>
              <a:rPr lang="en-US" sz="1600" dirty="0" smtClean="0"/>
              <a:t>)</a:t>
            </a:r>
          </a:p>
          <a:p>
            <a:r>
              <a:rPr lang="en-US" sz="1600" dirty="0" smtClean="0"/>
              <a:t>neurons</a:t>
            </a:r>
            <a:r>
              <a:rPr lang="en-US" sz="1600" dirty="0"/>
              <a:t>: 2 (number of </a:t>
            </a:r>
            <a:r>
              <a:rPr lang="en-US" sz="1600" dirty="0" smtClean="0"/>
              <a:t>classes) activation</a:t>
            </a:r>
            <a:r>
              <a:rPr lang="en-US" sz="1600" dirty="0"/>
              <a:t>: </a:t>
            </a:r>
            <a:r>
              <a:rPr lang="en-US" sz="1600" dirty="0" err="1"/>
              <a:t>softmax</a:t>
            </a:r>
            <a:endParaRPr lang="en-US" sz="1600" dirty="0"/>
          </a:p>
        </p:txBody>
      </p:sp>
    </p:spTree>
    <p:extLst>
      <p:ext uri="{BB962C8B-B14F-4D97-AF65-F5344CB8AC3E}">
        <p14:creationId xmlns:p14="http://schemas.microsoft.com/office/powerpoint/2010/main" val="187517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err="1"/>
              <a:t>my_model</a:t>
            </a:r>
            <a:r>
              <a:rPr lang="en-US" dirty="0"/>
              <a:t> =Sequential()</a:t>
            </a:r>
          </a:p>
          <a:p>
            <a:r>
              <a:rPr lang="en-US" dirty="0" err="1"/>
              <a:t>my_model.add</a:t>
            </a:r>
            <a:r>
              <a:rPr lang="en-US" dirty="0"/>
              <a:t>(Conv2D(filters=32,kernel_size=(4,4),</a:t>
            </a:r>
            <a:r>
              <a:rPr lang="en-US" dirty="0" err="1"/>
              <a:t>input_shape</a:t>
            </a:r>
            <a:r>
              <a:rPr lang="en-US" dirty="0"/>
              <a:t>=(25,25,3),activation='</a:t>
            </a:r>
            <a:r>
              <a:rPr lang="en-US" dirty="0" err="1"/>
              <a:t>relu</a:t>
            </a:r>
            <a:r>
              <a:rPr lang="en-US" dirty="0"/>
              <a:t>'))</a:t>
            </a:r>
          </a:p>
          <a:p>
            <a:r>
              <a:rPr lang="en-US" dirty="0" err="1"/>
              <a:t>my_model.add</a:t>
            </a:r>
            <a:r>
              <a:rPr lang="en-US" dirty="0"/>
              <a:t>(Conv2D(filters=32,kernel_size=(4,4),</a:t>
            </a:r>
            <a:r>
              <a:rPr lang="en-US" dirty="0" err="1"/>
              <a:t>input_shape</a:t>
            </a:r>
            <a:r>
              <a:rPr lang="en-US" dirty="0"/>
              <a:t>=(25,25,3),activation='</a:t>
            </a:r>
            <a:r>
              <a:rPr lang="en-US" dirty="0" err="1"/>
              <a:t>relu</a:t>
            </a:r>
            <a:r>
              <a:rPr lang="en-US" dirty="0"/>
              <a:t>'))</a:t>
            </a:r>
          </a:p>
          <a:p>
            <a:r>
              <a:rPr lang="en-US" dirty="0" err="1"/>
              <a:t>my_model.add</a:t>
            </a:r>
            <a:r>
              <a:rPr lang="en-US" dirty="0"/>
              <a:t>(MaxPool2D(</a:t>
            </a:r>
            <a:r>
              <a:rPr lang="en-US" dirty="0" err="1"/>
              <a:t>pool_size</a:t>
            </a:r>
            <a:r>
              <a:rPr lang="en-US" dirty="0"/>
              <a:t>=(2,2)))</a:t>
            </a:r>
          </a:p>
          <a:p>
            <a:r>
              <a:rPr lang="en-US" dirty="0" err="1"/>
              <a:t>my_model.add</a:t>
            </a:r>
            <a:r>
              <a:rPr lang="en-US" dirty="0"/>
              <a:t>(Dropout(.3))</a:t>
            </a:r>
          </a:p>
          <a:p>
            <a:endParaRPr lang="en-US" dirty="0"/>
          </a:p>
          <a:p>
            <a:r>
              <a:rPr lang="en-US" dirty="0" err="1"/>
              <a:t>my_model.add</a:t>
            </a:r>
            <a:r>
              <a:rPr lang="en-US" dirty="0"/>
              <a:t>(Flatten())</a:t>
            </a:r>
          </a:p>
          <a:p>
            <a:endParaRPr lang="en-US" dirty="0"/>
          </a:p>
          <a:p>
            <a:r>
              <a:rPr lang="en-US" dirty="0" err="1"/>
              <a:t>my_model.add</a:t>
            </a:r>
            <a:r>
              <a:rPr lang="en-US" dirty="0"/>
              <a:t>(Dense(256,activation='</a:t>
            </a:r>
            <a:r>
              <a:rPr lang="en-US" dirty="0" err="1"/>
              <a:t>relu</a:t>
            </a:r>
            <a:r>
              <a:rPr lang="en-US" dirty="0"/>
              <a:t>'))</a:t>
            </a:r>
          </a:p>
          <a:p>
            <a:endParaRPr lang="en-US" dirty="0"/>
          </a:p>
          <a:p>
            <a:r>
              <a:rPr lang="en-US" dirty="0" err="1"/>
              <a:t>my_model.add</a:t>
            </a:r>
            <a:r>
              <a:rPr lang="en-US" dirty="0"/>
              <a:t>(Dense(2,activation='</a:t>
            </a:r>
            <a:r>
              <a:rPr lang="en-US" dirty="0" err="1"/>
              <a:t>softmax</a:t>
            </a:r>
            <a:r>
              <a:rPr lang="en-US" dirty="0"/>
              <a:t>'))</a:t>
            </a:r>
          </a:p>
          <a:p>
            <a:endParaRPr lang="en-US" dirty="0"/>
          </a:p>
          <a:p>
            <a:r>
              <a:rPr lang="en-US" dirty="0" err="1"/>
              <a:t>my_model.compile</a:t>
            </a:r>
            <a:r>
              <a:rPr lang="en-US" dirty="0"/>
              <a:t>(loss = '</a:t>
            </a:r>
            <a:r>
              <a:rPr lang="en-US" dirty="0" err="1"/>
              <a:t>binary_crossentropy</a:t>
            </a:r>
            <a:r>
              <a:rPr lang="en-US" dirty="0"/>
              <a:t>', optimizer ='</a:t>
            </a:r>
            <a:r>
              <a:rPr lang="en-US" dirty="0" err="1"/>
              <a:t>adam</a:t>
            </a:r>
            <a:r>
              <a:rPr lang="en-US" dirty="0"/>
              <a:t>', metrics= ['accuracy'])</a:t>
            </a:r>
          </a:p>
          <a:p>
            <a:endParaRPr lang="en-US" dirty="0"/>
          </a:p>
        </p:txBody>
      </p:sp>
      <p:sp>
        <p:nvSpPr>
          <p:cNvPr id="4" name="Title 1"/>
          <p:cNvSpPr txBox="1">
            <a:spLocks noGrp="1"/>
          </p:cNvSpPr>
          <p:nvPr>
            <p:ph type="title"/>
          </p:nvPr>
        </p:nvSpPr>
        <p:spPr>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Code For The Model</a:t>
            </a:r>
            <a:endParaRPr lang="en-US" sz="4000" dirty="0"/>
          </a:p>
        </p:txBody>
      </p:sp>
    </p:spTree>
    <p:extLst>
      <p:ext uri="{BB962C8B-B14F-4D97-AF65-F5344CB8AC3E}">
        <p14:creationId xmlns:p14="http://schemas.microsoft.com/office/powerpoint/2010/main" val="109744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706" y="1595336"/>
            <a:ext cx="8715983" cy="5077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38200" y="141389"/>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Summary</a:t>
            </a:r>
            <a:endParaRPr lang="en-US" sz="4000" dirty="0"/>
          </a:p>
        </p:txBody>
      </p:sp>
    </p:spTree>
    <p:extLst>
      <p:ext uri="{BB962C8B-B14F-4D97-AF65-F5344CB8AC3E}">
        <p14:creationId xmlns:p14="http://schemas.microsoft.com/office/powerpoint/2010/main" val="28237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349" y="1391056"/>
            <a:ext cx="9844391" cy="5116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18745" y="267849"/>
            <a:ext cx="10515600" cy="1035658"/>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fitting</a:t>
            </a:r>
            <a:endParaRPr lang="en-US" sz="4000" dirty="0"/>
          </a:p>
        </p:txBody>
      </p:sp>
    </p:spTree>
    <p:extLst>
      <p:ext uri="{BB962C8B-B14F-4D97-AF65-F5344CB8AC3E}">
        <p14:creationId xmlns:p14="http://schemas.microsoft.com/office/powerpoint/2010/main" val="237293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946" t="35516" r="12917"/>
          <a:stretch/>
        </p:blipFill>
        <p:spPr>
          <a:xfrm>
            <a:off x="3638144" y="992221"/>
            <a:ext cx="5029200" cy="2743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1"/>
          <p:cNvSpPr txBox="1">
            <a:spLocks noGrp="1"/>
          </p:cNvSpPr>
          <p:nvPr>
            <p:ph type="title"/>
          </p:nvPr>
        </p:nvSpPr>
        <p:spPr>
          <a:xfrm>
            <a:off x="838200" y="102478"/>
            <a:ext cx="10515600" cy="782739"/>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Test</a:t>
            </a:r>
            <a:endParaRPr lang="en-US" sz="4000" dirty="0"/>
          </a:p>
        </p:txBody>
      </p:sp>
      <p:sp>
        <p:nvSpPr>
          <p:cNvPr id="6" name="TextBox 5">
            <a:extLst>
              <a:ext uri="{FF2B5EF4-FFF2-40B4-BE49-F238E27FC236}">
                <a16:creationId xmlns:a16="http://schemas.microsoft.com/office/drawing/2014/main" xmlns="" id="{E089A51A-0ADE-4144-AA5F-F155BED0E156}"/>
              </a:ext>
            </a:extLst>
          </p:cNvPr>
          <p:cNvSpPr txBox="1"/>
          <p:nvPr/>
        </p:nvSpPr>
        <p:spPr>
          <a:xfrm>
            <a:off x="838200" y="1902157"/>
            <a:ext cx="3159868" cy="461665"/>
          </a:xfrm>
          <a:prstGeom prst="rect">
            <a:avLst/>
          </a:prstGeom>
          <a:noFill/>
        </p:spPr>
        <p:txBody>
          <a:bodyPr wrap="square" rtlCol="0">
            <a:spAutoFit/>
          </a:bodyPr>
          <a:lstStyle/>
          <a:p>
            <a:pPr algn="l"/>
            <a:r>
              <a:rPr lang="en-US" sz="2400" dirty="0"/>
              <a:t>History of model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79" y="3842428"/>
            <a:ext cx="5209842" cy="2615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863" y="3842427"/>
            <a:ext cx="5894962" cy="26158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3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0587"/>
            <a:ext cx="10515600" cy="5126376"/>
          </a:xfrm>
        </p:spPr>
        <p:txBody>
          <a:bodyPr/>
          <a:lstStyle/>
          <a:p>
            <a:r>
              <a:rPr lang="en-US" b="1" dirty="0"/>
              <a:t>Model Evaluation :</a:t>
            </a:r>
          </a:p>
          <a:p>
            <a:pPr marL="0" indent="0">
              <a:buNone/>
            </a:pPr>
            <a:r>
              <a:rPr lang="en-US" dirty="0" smtClean="0"/>
              <a:t>                 Val Loss = 0.4146</a:t>
            </a:r>
          </a:p>
          <a:p>
            <a:pPr marL="0" indent="0">
              <a:buNone/>
            </a:pPr>
            <a:r>
              <a:rPr lang="en-US" dirty="0"/>
              <a:t> </a:t>
            </a:r>
            <a:r>
              <a:rPr lang="en-US" dirty="0" smtClean="0"/>
              <a:t>                Val accuracy = 0.8202</a:t>
            </a:r>
          </a:p>
          <a:p>
            <a:pPr marL="0" indent="0">
              <a:buNone/>
            </a:pPr>
            <a:endParaRPr lang="en-US" dirty="0"/>
          </a:p>
          <a:p>
            <a:pPr marL="285750" indent="-285750"/>
            <a:r>
              <a:rPr lang="en-US" sz="2400" dirty="0">
                <a:solidFill>
                  <a:srgbClr val="000000"/>
                </a:solidFill>
                <a:latin typeface="Helvetica Neue"/>
              </a:rPr>
              <a:t>After several attempts, we made a good model </a:t>
            </a:r>
            <a:r>
              <a:rPr lang="en-US" sz="2400" dirty="0" smtClean="0">
                <a:solidFill>
                  <a:srgbClr val="000000"/>
                </a:solidFill>
                <a:latin typeface="Helvetica Neue"/>
              </a:rPr>
              <a:t>design but we will try to improve accuracy</a:t>
            </a:r>
            <a:endParaRPr lang="en-US" sz="2400" dirty="0">
              <a:solidFill>
                <a:srgbClr val="000000"/>
              </a:solidFill>
              <a:latin typeface="Helvetica Neue"/>
            </a:endParaRPr>
          </a:p>
          <a:p>
            <a:pPr marL="285750" indent="-285750"/>
            <a:r>
              <a:rPr lang="en-US" sz="2400" dirty="0">
                <a:solidFill>
                  <a:srgbClr val="000000"/>
                </a:solidFill>
                <a:latin typeface="Helvetica Neue"/>
              </a:rPr>
              <a:t>Our model have a good </a:t>
            </a:r>
            <a:r>
              <a:rPr lang="en-US" sz="2400" dirty="0" smtClean="0">
                <a:solidFill>
                  <a:srgbClr val="000000"/>
                </a:solidFill>
                <a:latin typeface="Helvetica Neue"/>
              </a:rPr>
              <a:t>accuracy= 82.02 </a:t>
            </a:r>
            <a:r>
              <a:rPr lang="en-US" sz="2400" dirty="0">
                <a:solidFill>
                  <a:srgbClr val="000000"/>
                </a:solidFill>
                <a:latin typeface="Helvetica Neue"/>
              </a:rPr>
              <a:t>%</a:t>
            </a:r>
          </a:p>
          <a:p>
            <a:pPr marL="285750" indent="-285750"/>
            <a:r>
              <a:rPr lang="en-US" sz="2400" dirty="0">
                <a:solidFill>
                  <a:srgbClr val="000000"/>
                </a:solidFill>
                <a:latin typeface="Helvetica Neue"/>
              </a:rPr>
              <a:t>over fitting is so </a:t>
            </a:r>
            <a:r>
              <a:rPr lang="en-US" sz="2400" dirty="0" smtClean="0">
                <a:solidFill>
                  <a:srgbClr val="000000"/>
                </a:solidFill>
                <a:latin typeface="Helvetica Neue"/>
              </a:rPr>
              <a:t>small</a:t>
            </a:r>
          </a:p>
          <a:p>
            <a:r>
              <a:rPr lang="en-US" sz="2400" dirty="0"/>
              <a:t>The model took 12.34 hours to train</a:t>
            </a:r>
          </a:p>
          <a:p>
            <a:r>
              <a:rPr lang="en-US" sz="2400" dirty="0"/>
              <a:t> </a:t>
            </a:r>
            <a:r>
              <a:rPr lang="en-US" sz="2400" dirty="0" smtClean="0"/>
              <a:t>Run </a:t>
            </a:r>
            <a:r>
              <a:rPr lang="en-US" sz="2400" dirty="0"/>
              <a:t>on CPU</a:t>
            </a:r>
          </a:p>
          <a:p>
            <a:r>
              <a:rPr lang="en-US" sz="2400" dirty="0"/>
              <a:t>The environment</a:t>
            </a:r>
            <a:r>
              <a:rPr lang="ar-EG" sz="2400" dirty="0"/>
              <a:t> :</a:t>
            </a:r>
            <a:r>
              <a:rPr lang="en-US" sz="2400" dirty="0"/>
              <a:t> </a:t>
            </a:r>
            <a:r>
              <a:rPr lang="en-US" sz="2400" dirty="0" err="1"/>
              <a:t>Jupyter</a:t>
            </a:r>
            <a:r>
              <a:rPr lang="en-US" sz="2400" dirty="0"/>
              <a:t> Notebook</a:t>
            </a:r>
          </a:p>
          <a:p>
            <a:pPr marL="285750" indent="-285750"/>
            <a:endParaRPr lang="en-US" sz="2400" dirty="0" smtClean="0">
              <a:solidFill>
                <a:srgbClr val="000000"/>
              </a:solidFill>
              <a:latin typeface="Helvetica Neue"/>
            </a:endParaRPr>
          </a:p>
          <a:p>
            <a:pPr marL="285750" indent="-285750"/>
            <a:endParaRPr lang="en-US" sz="2400" dirty="0">
              <a:solidFill>
                <a:srgbClr val="000000"/>
              </a:solidFill>
              <a:latin typeface="Helvetica Neue"/>
            </a:endParaRPr>
          </a:p>
          <a:p>
            <a:pPr marL="0" indent="0">
              <a:buNone/>
            </a:pPr>
            <a:endParaRPr lang="en-US" dirty="0"/>
          </a:p>
        </p:txBody>
      </p:sp>
      <p:sp>
        <p:nvSpPr>
          <p:cNvPr id="4" name="Title 1"/>
          <p:cNvSpPr txBox="1">
            <a:spLocks noGrp="1"/>
          </p:cNvSpPr>
          <p:nvPr>
            <p:ph type="title"/>
          </p:nvPr>
        </p:nvSpPr>
        <p:spPr>
          <a:xfrm>
            <a:off x="838200" y="102478"/>
            <a:ext cx="10515600" cy="734101"/>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Model Outputs</a:t>
            </a:r>
            <a:endParaRPr lang="en-US" sz="4000" dirty="0"/>
          </a:p>
        </p:txBody>
      </p:sp>
    </p:spTree>
    <p:extLst>
      <p:ext uri="{BB962C8B-B14F-4D97-AF65-F5344CB8AC3E}">
        <p14:creationId xmlns:p14="http://schemas.microsoft.com/office/powerpoint/2010/main" val="4022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 name="Oval 9"/>
          <p:cNvSpPr/>
          <p:nvPr/>
        </p:nvSpPr>
        <p:spPr>
          <a:xfrm>
            <a:off x="2947481" y="1585608"/>
            <a:ext cx="5612859" cy="3511686"/>
          </a:xfrm>
          <a:prstGeom prst="ellipse">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dirty="0">
                <a:solidFill>
                  <a:schemeClr val="tx1">
                    <a:lumMod val="65000"/>
                    <a:lumOff val="35000"/>
                  </a:schemeClr>
                </a:solidFill>
                <a:latin typeface="Tw Cen MT" panose="020B0602020104020603" pitchFamily="34" charset="0"/>
              </a:rPr>
              <a:t>Thanks for </a:t>
            </a:r>
            <a:r>
              <a:rPr lang="en-US" sz="4000" b="1" dirty="0" smtClean="0">
                <a:solidFill>
                  <a:schemeClr val="accent2"/>
                </a:solidFill>
                <a:latin typeface="Tw Cen MT" panose="020B0602020104020603" pitchFamily="34" charset="0"/>
              </a:rPr>
              <a:t>Listening!</a:t>
            </a:r>
            <a:endParaRPr lang="en-US" sz="4000" dirty="0">
              <a:solidFill>
                <a:schemeClr val="accent2"/>
              </a:solidFill>
            </a:endParaRPr>
          </a:p>
        </p:txBody>
      </p:sp>
    </p:spTree>
    <p:extLst>
      <p:ext uri="{BB962C8B-B14F-4D97-AF65-F5344CB8AC3E}">
        <p14:creationId xmlns:p14="http://schemas.microsoft.com/office/powerpoint/2010/main" val="157065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28938"/>
            <a:ext cx="10515600" cy="1325563"/>
          </a:xfrm>
          <a:pattFill prst="pct60">
            <a:fgClr>
              <a:schemeClr val="bg1">
                <a:lumMod val="75000"/>
              </a:schemeClr>
            </a:fgClr>
            <a:bgClr>
              <a:schemeClr val="bg1"/>
            </a:bgClr>
          </a:pattFill>
        </p:spPr>
        <p:txBody>
          <a:bodyPr/>
          <a:lstStyle/>
          <a:p>
            <a:pPr algn="ctr"/>
            <a:r>
              <a:rPr lang="en-US" sz="4000" dirty="0" smtClean="0"/>
              <a:t>Abstract</a:t>
            </a:r>
            <a:endParaRPr lang="en-US" sz="4000" dirty="0"/>
          </a:p>
        </p:txBody>
      </p:sp>
      <p:sp>
        <p:nvSpPr>
          <p:cNvPr id="3" name="Content Placeholder 2"/>
          <p:cNvSpPr>
            <a:spLocks noGrp="1"/>
          </p:cNvSpPr>
          <p:nvPr>
            <p:ph idx="1"/>
          </p:nvPr>
        </p:nvSpPr>
        <p:spPr/>
        <p:txBody>
          <a:bodyPr>
            <a:normAutofit/>
          </a:bodyPr>
          <a:lstStyle/>
          <a:p>
            <a:r>
              <a:rPr lang="en-US" sz="2000" dirty="0" err="1"/>
              <a:t>Inasive</a:t>
            </a:r>
            <a:r>
              <a:rPr lang="en-US" sz="2000" dirty="0"/>
              <a:t> ductal carcinoma (IDC) is - with ~ 80 % of cases - one of the most common types of breast cancer. It's malicious and able to form metastases which makes it especially dangerous. Often a biopsy is done to remove small tissue samples. Then a pathologist has to decide whether a patient has IDC, another type of breast cancer or is healthy. In addition sick cells need to be located to find out how advanced the disease is and which grade should be assigned. This has to be done manually and is a time consuming process. Furthermore the decision depends on the expertise of the pathologist and his or her equipment. Therefor deep learning could be of great help to automatically detect and locate tumor tissue cells and to speed up the process. In order to exploit the full potential one could build a pipeline using massive amounts of tissue image data of various hospitals that were evaluated by different experts. This way one would be able to overcome the dependence on the pathologist which would be especially useful in regions where no experts are available.</a:t>
            </a:r>
          </a:p>
        </p:txBody>
      </p:sp>
    </p:spTree>
    <p:extLst>
      <p:ext uri="{BB962C8B-B14F-4D97-AF65-F5344CB8AC3E}">
        <p14:creationId xmlns:p14="http://schemas.microsoft.com/office/powerpoint/2010/main" val="285762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normAutofit/>
          </a:bodyPr>
          <a:lstStyle/>
          <a:p>
            <a:r>
              <a:rPr lang="en-US" sz="2000" dirty="0"/>
              <a:t>Breast cancer is the second leading cause of cancer deaths among U.S. women, it is a type of cancer that starts when cells begin to grow out of control Most breast cancers begin in the ducts that carry milk to the nipple (ductal cancers), Breast cancer can spread when the cancer cells get into the blood or lymph system and are carried to other parts of the body. Cancerous breast tumors are detected by a special type of examination, which is screening mammogram</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1825625"/>
            <a:ext cx="4495800" cy="3699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p:cNvSpPr txBox="1">
            <a:spLocks/>
          </p:cNvSpPr>
          <p:nvPr/>
        </p:nvSpPr>
        <p:spPr>
          <a:xfrm>
            <a:off x="838200" y="196513"/>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Introduction</a:t>
            </a:r>
            <a:endParaRPr lang="en-US" sz="4000" b="1" dirty="0"/>
          </a:p>
        </p:txBody>
      </p:sp>
    </p:spTree>
    <p:extLst>
      <p:ext uri="{BB962C8B-B14F-4D97-AF65-F5344CB8AC3E}">
        <p14:creationId xmlns:p14="http://schemas.microsoft.com/office/powerpoint/2010/main" val="5758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Problem</a:t>
            </a:r>
            <a:r>
              <a:rPr lang="en-US" sz="2400" dirty="0" smtClean="0"/>
              <a:t>:</a:t>
            </a:r>
            <a:r>
              <a:rPr lang="ar-EG" sz="2400" dirty="0" smtClean="0"/>
              <a:t>  </a:t>
            </a:r>
            <a:r>
              <a:rPr lang="en-US" sz="2400" dirty="0" smtClean="0"/>
              <a:t>Suffering from breast cancer</a:t>
            </a:r>
          </a:p>
          <a:p>
            <a:endParaRPr lang="en-US" sz="2400" dirty="0" smtClean="0"/>
          </a:p>
          <a:p>
            <a:r>
              <a:rPr lang="en-US" sz="2400" b="1" dirty="0" smtClean="0"/>
              <a:t>Objective</a:t>
            </a:r>
            <a:r>
              <a:rPr lang="en-US" sz="2400" dirty="0" smtClean="0"/>
              <a:t>:  building a system for breast cancer detection using deep learning</a:t>
            </a:r>
          </a:p>
          <a:p>
            <a:endParaRPr lang="en-US" sz="2400" dirty="0" smtClean="0"/>
          </a:p>
          <a:p>
            <a:r>
              <a:rPr lang="en-US" sz="2400" b="1" dirty="0" smtClean="0"/>
              <a:t>Data</a:t>
            </a:r>
            <a:r>
              <a:rPr lang="en-US" sz="2400" dirty="0" smtClean="0"/>
              <a:t>: screening mammograms images </a:t>
            </a:r>
          </a:p>
          <a:p>
            <a:endParaRPr lang="en-US" sz="2400" dirty="0" smtClean="0"/>
          </a:p>
          <a:p>
            <a:r>
              <a:rPr lang="en-US" sz="2400" b="1" dirty="0" smtClean="0"/>
              <a:t>Technique</a:t>
            </a:r>
            <a:r>
              <a:rPr lang="en-US" sz="2400" dirty="0" smtClean="0"/>
              <a:t>: Using Deep Learning (CNN)</a:t>
            </a:r>
            <a:endParaRPr lang="ar-EG" sz="2400" dirty="0" smtClean="0"/>
          </a:p>
          <a:p>
            <a:endParaRPr lang="en-US" dirty="0"/>
          </a:p>
        </p:txBody>
      </p:sp>
      <p:sp>
        <p:nvSpPr>
          <p:cNvPr id="5" name="Title 1"/>
          <p:cNvSpPr txBox="1">
            <a:spLocks noGrp="1"/>
          </p:cNvSpPr>
          <p:nvPr>
            <p:ph type="title"/>
          </p:nvPr>
        </p:nvSpPr>
        <p:spPr>
          <a:xfrm>
            <a:off x="838200" y="219210"/>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Project Headlines</a:t>
            </a:r>
            <a:endParaRPr lang="en-US" sz="4000" b="1" dirty="0"/>
          </a:p>
        </p:txBody>
      </p:sp>
    </p:spTree>
    <p:extLst>
      <p:ext uri="{BB962C8B-B14F-4D97-AF65-F5344CB8AC3E}">
        <p14:creationId xmlns:p14="http://schemas.microsoft.com/office/powerpoint/2010/main" val="184809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The structure of the data: </a:t>
            </a:r>
          </a:p>
          <a:p>
            <a:r>
              <a:rPr lang="en-US" sz="2400" dirty="0" smtClean="0"/>
              <a:t>2</a:t>
            </a:r>
            <a:r>
              <a:rPr lang="en-US" sz="2400" i="1" dirty="0" smtClean="0">
                <a:solidFill>
                  <a:srgbClr val="000000"/>
                </a:solidFill>
                <a:effectLst/>
              </a:rPr>
              <a:t>79 files for each patient named with their id, and each file contains mammograms images of its owner</a:t>
            </a:r>
          </a:p>
          <a:p>
            <a:r>
              <a:rPr lang="en-US" sz="2400" i="0" dirty="0" smtClean="0">
                <a:solidFill>
                  <a:srgbClr val="000000"/>
                </a:solidFill>
                <a:effectLst/>
              </a:rPr>
              <a:t>To facilitate the process of dealing with screening mammograms images, we will collect all the images in one place “</a:t>
            </a:r>
            <a:r>
              <a:rPr kumimoji="0" lang="en-US" altLang="en-US" sz="2400" i="0" u="none" strike="noStrike" cap="none" normalizeH="0" baseline="0" dirty="0" err="1" smtClean="0">
                <a:ln>
                  <a:noFill/>
                </a:ln>
                <a:solidFill>
                  <a:srgbClr val="BA2121"/>
                </a:solidFill>
                <a:effectLst/>
              </a:rPr>
              <a:t>all_rays_dir</a:t>
            </a:r>
            <a:r>
              <a:rPr kumimoji="0" lang="en-US" altLang="en-US" sz="2400" i="0" u="none" strike="noStrike" cap="none" normalizeH="0" baseline="0" dirty="0" smtClean="0">
                <a:ln>
                  <a:noFill/>
                </a:ln>
                <a:solidFill>
                  <a:schemeClr val="tx1"/>
                </a:solidFill>
                <a:effectLst/>
              </a:rPr>
              <a:t> </a:t>
            </a:r>
            <a:r>
              <a:rPr lang="en-US" sz="2400" i="0" dirty="0" smtClean="0">
                <a:solidFill>
                  <a:srgbClr val="000000"/>
                </a:solidFill>
                <a:effectLst/>
              </a:rPr>
              <a:t>”, while retaining ownership of each image and its class as well...</a:t>
            </a:r>
            <a:endParaRPr lang="ar-EG" sz="2400" dirty="0" smtClean="0">
              <a:solidFill>
                <a:srgbClr val="000000"/>
              </a:solidFill>
            </a:endParaRPr>
          </a:p>
          <a:p>
            <a:endParaRPr lang="ar-EG" sz="2400" b="1" dirty="0" smtClean="0">
              <a:solidFill>
                <a:srgbClr val="000000"/>
              </a:solidFill>
            </a:endParaRPr>
          </a:p>
          <a:p>
            <a:r>
              <a:rPr lang="en-US" sz="2400" b="1" dirty="0" smtClean="0"/>
              <a:t>Then, we obtained 277,524 images</a:t>
            </a:r>
            <a:r>
              <a:rPr lang="ar-EG" sz="2400" b="1" dirty="0" smtClean="0"/>
              <a:t>!</a:t>
            </a:r>
          </a:p>
          <a:p>
            <a:endParaRPr lang="en-US" dirty="0"/>
          </a:p>
        </p:txBody>
      </p:sp>
      <p:sp>
        <p:nvSpPr>
          <p:cNvPr id="4" name="Title 1"/>
          <p:cNvSpPr txBox="1">
            <a:spLocks noGrp="1"/>
          </p:cNvSpPr>
          <p:nvPr>
            <p:ph type="title"/>
          </p:nvPr>
        </p:nvSpPr>
        <p:spPr>
          <a:xfrm>
            <a:off x="838200" y="219211"/>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Details about the Dataset</a:t>
            </a:r>
            <a:endParaRPr lang="en-US" sz="4000" b="1" dirty="0"/>
          </a:p>
        </p:txBody>
      </p:sp>
    </p:spTree>
    <p:extLst>
      <p:ext uri="{BB962C8B-B14F-4D97-AF65-F5344CB8AC3E}">
        <p14:creationId xmlns:p14="http://schemas.microsoft.com/office/powerpoint/2010/main" val="8775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832" y="2167128"/>
            <a:ext cx="6967728" cy="4498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noGrp="1"/>
          </p:cNvSpPr>
          <p:nvPr>
            <p:ph type="title"/>
          </p:nvPr>
        </p:nvSpPr>
        <p:spPr>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Then, it's time to put images in a data frame for easy </a:t>
            </a:r>
            <a:r>
              <a:rPr lang="en-US" sz="4000" dirty="0" smtClean="0"/>
              <a:t>access</a:t>
            </a:r>
            <a:r>
              <a:rPr lang="ar-EG" sz="4000" dirty="0" smtClean="0"/>
              <a:t>.</a:t>
            </a:r>
            <a:endParaRPr lang="en-US" sz="4000" dirty="0"/>
          </a:p>
        </p:txBody>
      </p:sp>
    </p:spTree>
    <p:extLst>
      <p:ext uri="{BB962C8B-B14F-4D97-AF65-F5344CB8AC3E}">
        <p14:creationId xmlns:p14="http://schemas.microsoft.com/office/powerpoint/2010/main" val="51456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1"/>
          <p:cNvSpPr txBox="1">
            <a:spLocks noGrp="1"/>
          </p:cNvSpPr>
          <p:nvPr>
            <p:ph type="ctrTitle"/>
          </p:nvPr>
        </p:nvSpPr>
        <p:spPr>
          <a:xfrm>
            <a:off x="758757" y="139870"/>
            <a:ext cx="10885252" cy="1309551"/>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srgbClr val="000000"/>
                </a:solidFill>
                <a:latin typeface="Helvetica Neue"/>
              </a:rPr>
              <a:t>How </a:t>
            </a:r>
            <a:r>
              <a:rPr lang="en-US" sz="4000" dirty="0">
                <a:solidFill>
                  <a:srgbClr val="000000"/>
                </a:solidFill>
                <a:latin typeface="Helvetica Neue"/>
              </a:rPr>
              <a:t>many </a:t>
            </a:r>
            <a:r>
              <a:rPr lang="en-US" sz="4000" dirty="0" smtClean="0">
                <a:solidFill>
                  <a:srgbClr val="000000"/>
                </a:solidFill>
                <a:latin typeface="Helvetica Neue"/>
              </a:rPr>
              <a:t>Healthy </a:t>
            </a:r>
            <a:r>
              <a:rPr lang="en-US" sz="4000" dirty="0">
                <a:solidFill>
                  <a:srgbClr val="000000"/>
                </a:solidFill>
                <a:latin typeface="Helvetica Neue"/>
              </a:rPr>
              <a:t>and </a:t>
            </a:r>
            <a:r>
              <a:rPr lang="en-US" sz="4000" dirty="0" err="1" smtClean="0">
                <a:solidFill>
                  <a:srgbClr val="000000"/>
                </a:solidFill>
                <a:latin typeface="Helvetica Neue"/>
              </a:rPr>
              <a:t>Cancered</a:t>
            </a:r>
            <a:r>
              <a:rPr lang="en-US" sz="4000" dirty="0" smtClean="0">
                <a:solidFill>
                  <a:srgbClr val="000000"/>
                </a:solidFill>
                <a:latin typeface="Helvetica Neue"/>
              </a:rPr>
              <a:t> </a:t>
            </a:r>
            <a:r>
              <a:rPr lang="en-US" sz="4000" dirty="0">
                <a:solidFill>
                  <a:srgbClr val="000000"/>
                </a:solidFill>
                <a:latin typeface="Helvetica Neue"/>
              </a:rPr>
              <a:t>mammograms are in the data?</a:t>
            </a:r>
          </a:p>
        </p:txBody>
      </p:sp>
      <p:sp>
        <p:nvSpPr>
          <p:cNvPr id="10" name="Subtitle 9"/>
          <p:cNvSpPr>
            <a:spLocks noGrp="1"/>
          </p:cNvSpPr>
          <p:nvPr>
            <p:ph type="subTitle" idx="1"/>
          </p:nvPr>
        </p:nvSpPr>
        <p:spPr>
          <a:xfrm>
            <a:off x="1524000" y="4925000"/>
            <a:ext cx="9302885" cy="1611987"/>
          </a:xfrm>
        </p:spPr>
        <p:txBody>
          <a:bodyPr>
            <a:normAutofit/>
          </a:bodyPr>
          <a:lstStyle/>
          <a:p>
            <a:r>
              <a:rPr lang="en-US" sz="2000" dirty="0" smtClean="0"/>
              <a:t>Number of class (0)    198738</a:t>
            </a:r>
          </a:p>
          <a:p>
            <a:r>
              <a:rPr lang="en-US" sz="2000" dirty="0" smtClean="0"/>
              <a:t>Number of class (1)     78786</a:t>
            </a:r>
          </a:p>
          <a:p>
            <a:pPr marL="342900" indent="-342900">
              <a:buFont typeface="Arial" panose="020B0604020202020204" pitchFamily="34" charset="0"/>
              <a:buChar char="•"/>
            </a:pPr>
            <a:r>
              <a:rPr lang="en-US" sz="2000" dirty="0"/>
              <a:t>It also seems that the number of healthy rays is greater than the number of infected rays</a:t>
            </a:r>
          </a:p>
          <a:p>
            <a:endParaRPr lang="en-US" sz="2000" dirty="0"/>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4000" y="1680656"/>
            <a:ext cx="4921250" cy="2909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643" y="1680054"/>
            <a:ext cx="3813242" cy="291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653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52628" y="3054485"/>
            <a:ext cx="2342744" cy="436022"/>
          </a:xfrm>
        </p:spPr>
        <p:txBody>
          <a:bodyPr>
            <a:normAutofit/>
          </a:bodyPr>
          <a:lstStyle/>
          <a:p>
            <a:r>
              <a:rPr lang="en-US" sz="2000" b="1" dirty="0">
                <a:solidFill>
                  <a:srgbClr val="000000"/>
                </a:solidFill>
                <a:latin typeface="Helvetica Neue"/>
              </a:rPr>
              <a:t>Healthy patches</a:t>
            </a:r>
            <a:endParaRPr lang="en-US" sz="2000" dirty="0"/>
          </a:p>
        </p:txBody>
      </p:sp>
      <p:sp>
        <p:nvSpPr>
          <p:cNvPr id="7" name="Subtitle 6"/>
          <p:cNvSpPr>
            <a:spLocks noGrp="1"/>
          </p:cNvSpPr>
          <p:nvPr>
            <p:ph type="subTitle" idx="1"/>
          </p:nvPr>
        </p:nvSpPr>
        <p:spPr>
          <a:xfrm>
            <a:off x="389917" y="5194570"/>
            <a:ext cx="2305455" cy="479761"/>
          </a:xfrm>
        </p:spPr>
        <p:txBody>
          <a:bodyPr>
            <a:normAutofit/>
          </a:bodyPr>
          <a:lstStyle/>
          <a:p>
            <a:r>
              <a:rPr lang="en-US" sz="2000" b="1" dirty="0">
                <a:solidFill>
                  <a:srgbClr val="000000"/>
                </a:solidFill>
                <a:latin typeface="Helvetica Neue"/>
              </a:rPr>
              <a:t>Cancer patches</a:t>
            </a:r>
            <a:endParaRPr lang="en-US" sz="2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38514" y="1885950"/>
            <a:ext cx="8015287" cy="4806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838201" y="143349"/>
            <a:ext cx="10515600" cy="1325563"/>
          </a:xfrm>
          <a:prstGeom prst="rect">
            <a:avLst/>
          </a:prstGeom>
          <a:pattFill prst="pct60">
            <a:fgClr>
              <a:schemeClr val="bg1">
                <a:lumMod val="75000"/>
              </a:schemeClr>
            </a:fgClr>
            <a:bgClr>
              <a:schemeClr val="bg1"/>
            </a:bgClr>
          </a:patt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let's take a look at the nature of mammograms</a:t>
            </a:r>
            <a:endParaRPr lang="en-US" sz="4000" dirty="0"/>
          </a:p>
        </p:txBody>
      </p:sp>
    </p:spTree>
    <p:extLst>
      <p:ext uri="{BB962C8B-B14F-4D97-AF65-F5344CB8AC3E}">
        <p14:creationId xmlns:p14="http://schemas.microsoft.com/office/powerpoint/2010/main" val="424977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a:noFill/>
        </p:spPr>
        <p:txBody>
          <a:bodyPr>
            <a:normAutofit/>
          </a:bodyPr>
          <a:lstStyle/>
          <a:p>
            <a:pPr marL="0" indent="0">
              <a:buNone/>
            </a:pPr>
            <a:r>
              <a:rPr lang="en-US" sz="4000" dirty="0"/>
              <a:t>Insights</a:t>
            </a:r>
            <a:r>
              <a:rPr lang="en-US" sz="4000" dirty="0" smtClean="0"/>
              <a:t>:</a:t>
            </a:r>
            <a:endParaRPr lang="ar-EG" sz="4000" dirty="0" smtClean="0"/>
          </a:p>
          <a:p>
            <a:pPr marL="0" indent="0">
              <a:buNone/>
            </a:pPr>
            <a:endParaRPr lang="en-US" b="1" dirty="0"/>
          </a:p>
          <a:p>
            <a:r>
              <a:rPr lang="en-US" sz="2400" dirty="0"/>
              <a:t>Most of the healthy mammograms are light pink, but there are some dark ones too.</a:t>
            </a:r>
          </a:p>
          <a:p>
            <a:pPr marL="285750" indent="-285750">
              <a:buFontTx/>
              <a:buChar char="-"/>
            </a:pPr>
            <a:endParaRPr lang="en-US" sz="2400" dirty="0"/>
          </a:p>
          <a:p>
            <a:r>
              <a:rPr lang="en-US" sz="2400" dirty="0"/>
              <a:t>Patches with cancer look more violet and crowded than healthy ones.</a:t>
            </a:r>
          </a:p>
          <a:p>
            <a:pPr marL="285750" indent="-285750">
              <a:buFontTx/>
              <a:buChar char="-"/>
            </a:pPr>
            <a:endParaRPr lang="en-US" sz="2400" dirty="0"/>
          </a:p>
          <a:p>
            <a:r>
              <a:rPr lang="en-US" sz="2400" dirty="0" smtClean="0"/>
              <a:t>In </a:t>
            </a:r>
            <a:r>
              <a:rPr lang="en-US" sz="2400" dirty="0"/>
              <a:t>fact, we could not determine the actual difference between the two types with the </a:t>
            </a:r>
            <a:r>
              <a:rPr lang="en-US" sz="2400" dirty="0" smtClean="0"/>
              <a:t>naked </a:t>
            </a:r>
            <a:r>
              <a:rPr lang="en-US" sz="2400" dirty="0"/>
              <a:t>eye, but I think that the model is able to detect hidden patterns in these images that enable us to determine the state of each image.</a:t>
            </a:r>
          </a:p>
          <a:p>
            <a:pPr marL="0" indent="0">
              <a:buNone/>
            </a:pPr>
            <a:endParaRPr lang="en-US" dirty="0"/>
          </a:p>
        </p:txBody>
      </p:sp>
    </p:spTree>
    <p:extLst>
      <p:ext uri="{BB962C8B-B14F-4D97-AF65-F5344CB8AC3E}">
        <p14:creationId xmlns:p14="http://schemas.microsoft.com/office/powerpoint/2010/main" val="20512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913</Words>
  <Application>Microsoft Office PowerPoint</Application>
  <PresentationFormat>Widescreen</PresentationFormat>
  <Paragraphs>102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Helvetica Neue</vt:lpstr>
      <vt:lpstr>Times New Roman</vt:lpstr>
      <vt:lpstr>Tw Cen MT</vt:lpstr>
      <vt:lpstr>Office Theme</vt:lpstr>
      <vt:lpstr>PowerPoint Presentation</vt:lpstr>
      <vt:lpstr>Abstract</vt:lpstr>
      <vt:lpstr>PowerPoint Presentation</vt:lpstr>
      <vt:lpstr>Project Headlines</vt:lpstr>
      <vt:lpstr>Details about the Dataset</vt:lpstr>
      <vt:lpstr>Then, it's time to put images in a data frame for easy access.</vt:lpstr>
      <vt:lpstr>How many Healthy and Cancered mammograms are in the data?</vt:lpstr>
      <vt:lpstr>Healthy patches</vt:lpstr>
      <vt:lpstr>PowerPoint Presentation</vt:lpstr>
      <vt:lpstr>Data Preprocessing</vt:lpstr>
      <vt:lpstr>Model design</vt:lpstr>
      <vt:lpstr>Code For The Model</vt:lpstr>
      <vt:lpstr>Model Summary</vt:lpstr>
      <vt:lpstr>Model fitting</vt:lpstr>
      <vt:lpstr>Test</vt:lpstr>
      <vt:lpstr>Model Outputs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25</cp:revision>
  <dcterms:created xsi:type="dcterms:W3CDTF">2022-03-07T16:35:16Z</dcterms:created>
  <dcterms:modified xsi:type="dcterms:W3CDTF">2022-03-18T12:42:00Z</dcterms:modified>
</cp:coreProperties>
</file>