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2"/>
  </p:notesMasterIdLst>
  <p:sldIdLst>
    <p:sldId id="256" r:id="rId2"/>
    <p:sldId id="305" r:id="rId3"/>
    <p:sldId id="304" r:id="rId4"/>
    <p:sldId id="260" r:id="rId5"/>
    <p:sldId id="306" r:id="rId6"/>
    <p:sldId id="261" r:id="rId7"/>
    <p:sldId id="278" r:id="rId8"/>
    <p:sldId id="279" r:id="rId9"/>
    <p:sldId id="280" r:id="rId10"/>
    <p:sldId id="281" r:id="rId11"/>
    <p:sldId id="282" r:id="rId12"/>
    <p:sldId id="283" r:id="rId13"/>
    <p:sldId id="265" r:id="rId14"/>
    <p:sldId id="284" r:id="rId15"/>
    <p:sldId id="285" r:id="rId16"/>
    <p:sldId id="286" r:id="rId17"/>
    <p:sldId id="287" r:id="rId18"/>
    <p:sldId id="288" r:id="rId19"/>
    <p:sldId id="295" r:id="rId20"/>
    <p:sldId id="293" r:id="rId21"/>
    <p:sldId id="294" r:id="rId22"/>
    <p:sldId id="296" r:id="rId23"/>
    <p:sldId id="297" r:id="rId24"/>
    <p:sldId id="298" r:id="rId25"/>
    <p:sldId id="299" r:id="rId26"/>
    <p:sldId id="302" r:id="rId27"/>
    <p:sldId id="301" r:id="rId28"/>
    <p:sldId id="300" r:id="rId29"/>
    <p:sldId id="303" r:id="rId30"/>
    <p:sldId id="268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08" autoAdjust="0"/>
    <p:restoredTop sz="90366" autoAdjust="0"/>
  </p:normalViewPr>
  <p:slideViewPr>
    <p:cSldViewPr>
      <p:cViewPr varScale="1">
        <p:scale>
          <a:sx n="81" d="100"/>
          <a:sy n="81" d="100"/>
        </p:scale>
        <p:origin x="154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4B34C-9282-45EA-B5EF-44A53235346C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268CC-B821-452D-8365-79AB3FC14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38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59944329 words total</a:t>
            </a:r>
          </a:p>
          <a:p>
            <a:r>
              <a:rPr lang="en-US" sz="2800" dirty="0" smtClean="0"/>
              <a:t> Max sentence length is 77292 </a:t>
            </a:r>
          </a:p>
          <a:p>
            <a:r>
              <a:rPr lang="en-US" sz="2800" dirty="0" smtClean="0"/>
              <a:t>Mean sentence length is 3002.</a:t>
            </a:r>
          </a:p>
          <a:p>
            <a:r>
              <a:rPr lang="en-US" sz="2800" dirty="0" smtClean="0"/>
              <a:t>Min sentence length is 3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7268CC-B821-452D-8365-79AB3FC1417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94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see above that there is not  a clear distinction between the two colors. This should make it easier for our classifier to separate both groups. Let’s see if this leads to better performance</a:t>
            </a:r>
          </a:p>
          <a:p>
            <a:r>
              <a:rPr lang="en-US" dirty="0" err="1" smtClean="0"/>
              <a:t>mr</a:t>
            </a:r>
            <a:r>
              <a:rPr lang="en-US" dirty="0" smtClean="0"/>
              <a:t> </a:t>
            </a:r>
            <a:r>
              <a:rPr lang="en-US" baseline="0" dirty="0" smtClean="0"/>
              <a:t> , </a:t>
            </a:r>
            <a:r>
              <a:rPr lang="en-US" dirty="0" err="1" smtClean="0"/>
              <a:t>breitbart</a:t>
            </a:r>
            <a:r>
              <a:rPr lang="en-US" dirty="0" smtClean="0"/>
              <a:t> ,say ,</a:t>
            </a:r>
            <a:r>
              <a:rPr lang="en-US" dirty="0" err="1" smtClean="0"/>
              <a:t>hillary</a:t>
            </a:r>
            <a:r>
              <a:rPr lang="en-US" dirty="0" smtClean="0"/>
              <a:t> ,</a:t>
            </a:r>
            <a:r>
              <a:rPr lang="en-US" dirty="0" err="1" smtClean="0"/>
              <a:t>october</a:t>
            </a:r>
            <a:r>
              <a:rPr lang="en-US" dirty="0" smtClean="0"/>
              <a:t> ,twitter ,anti ,</a:t>
            </a:r>
            <a:r>
              <a:rPr lang="en-US" dirty="0" err="1" smtClean="0"/>
              <a:t>november</a:t>
            </a:r>
            <a:r>
              <a:rPr lang="en-US" dirty="0" smtClean="0"/>
              <a:t> ,follow ,non ,</a:t>
            </a:r>
            <a:r>
              <a:rPr lang="en-US" dirty="0" err="1" smtClean="0"/>
              <a:t>facebook</a:t>
            </a:r>
            <a:r>
              <a:rPr lang="en-US" dirty="0" smtClean="0"/>
              <a:t> ,</a:t>
            </a:r>
            <a:r>
              <a:rPr lang="en-US" dirty="0" err="1" smtClean="0"/>
              <a:t>clinton</a:t>
            </a:r>
            <a:r>
              <a:rPr lang="en-US" dirty="0" smtClean="0"/>
              <a:t> ,source ,share ,president ,season ,email ,advertisement ,pic ,include 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7268CC-B821-452D-8365-79AB3FC1417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38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Least </a:t>
            </a:r>
          </a:p>
          <a:p>
            <a:r>
              <a:rPr lang="en-US" dirty="0" err="1" smtClean="0"/>
              <a:t>gaya</a:t>
            </a:r>
            <a:r>
              <a:rPr lang="en-US" dirty="0" smtClean="0"/>
              <a:t> , gay ,</a:t>
            </a:r>
            <a:r>
              <a:rPr lang="en-US" dirty="0" err="1" smtClean="0"/>
              <a:t>gaxiola</a:t>
            </a:r>
            <a:r>
              <a:rPr lang="en-US" dirty="0" smtClean="0"/>
              <a:t> ,</a:t>
            </a:r>
            <a:r>
              <a:rPr lang="en-US" dirty="0" err="1" smtClean="0"/>
              <a:t>gawronski</a:t>
            </a:r>
            <a:r>
              <a:rPr lang="en-US" dirty="0" smtClean="0"/>
              <a:t> ,</a:t>
            </a:r>
            <a:r>
              <a:rPr lang="en-US" dirty="0" err="1" smtClean="0"/>
              <a:t>gaux</a:t>
            </a:r>
            <a:r>
              <a:rPr lang="en-US" dirty="0" smtClean="0"/>
              <a:t> ,</a:t>
            </a:r>
            <a:r>
              <a:rPr lang="en-US" dirty="0" err="1" smtClean="0"/>
              <a:t>gauvreau</a:t>
            </a:r>
            <a:r>
              <a:rPr lang="en-US" dirty="0" smtClean="0"/>
              <a:t> ,</a:t>
            </a:r>
            <a:r>
              <a:rPr lang="en-US" dirty="0" err="1" smtClean="0"/>
              <a:t>gautreaux</a:t>
            </a:r>
            <a:r>
              <a:rPr lang="en-US" dirty="0" smtClean="0"/>
              <a:t> ,</a:t>
            </a:r>
            <a:r>
              <a:rPr lang="en-US" dirty="0" err="1" smtClean="0"/>
              <a:t>gautreau</a:t>
            </a:r>
            <a:r>
              <a:rPr lang="en-US" dirty="0" smtClean="0"/>
              <a:t> ,</a:t>
            </a:r>
            <a:r>
              <a:rPr lang="en-US" dirty="0" err="1" smtClean="0"/>
              <a:t>gautier</a:t>
            </a:r>
            <a:r>
              <a:rPr lang="en-US" dirty="0" smtClean="0"/>
              <a:t> ,</a:t>
            </a:r>
            <a:r>
              <a:rPr lang="en-US" dirty="0" err="1" smtClean="0"/>
              <a:t>gauteng</a:t>
            </a:r>
            <a:r>
              <a:rPr lang="en-US" dirty="0" smtClean="0"/>
              <a:t> ,</a:t>
            </a:r>
            <a:r>
              <a:rPr lang="en-US" dirty="0" err="1" smtClean="0"/>
              <a:t>gaussian</a:t>
            </a:r>
            <a:r>
              <a:rPr lang="en-US" dirty="0" smtClean="0"/>
              <a:t> ,</a:t>
            </a:r>
            <a:r>
              <a:rPr lang="en-US" dirty="0" err="1" smtClean="0"/>
              <a:t>gause</a:t>
            </a:r>
            <a:r>
              <a:rPr lang="en-US" dirty="0" smtClean="0"/>
              <a:t> ,gauntlet ,gaunt ,</a:t>
            </a:r>
            <a:r>
              <a:rPr lang="en-US" dirty="0" err="1" smtClean="0"/>
              <a:t>gaultier</a:t>
            </a:r>
            <a:r>
              <a:rPr lang="en-US" dirty="0" smtClean="0"/>
              <a:t> ,</a:t>
            </a:r>
            <a:r>
              <a:rPr lang="en-US" dirty="0" err="1" smtClean="0"/>
              <a:t>gaullist</a:t>
            </a:r>
            <a:r>
              <a:rPr lang="en-US" dirty="0" smtClean="0"/>
              <a:t> ,</a:t>
            </a:r>
            <a:r>
              <a:rPr lang="en-US" dirty="0" err="1" smtClean="0"/>
              <a:t>gaulle</a:t>
            </a:r>
            <a:r>
              <a:rPr lang="en-US" dirty="0" smtClean="0"/>
              <a:t> ,</a:t>
            </a:r>
            <a:r>
              <a:rPr lang="en-US" dirty="0" err="1" smtClean="0"/>
              <a:t>gauldin</a:t>
            </a:r>
            <a:r>
              <a:rPr lang="en-US" dirty="0" smtClean="0"/>
              <a:t> ,</a:t>
            </a:r>
            <a:r>
              <a:rPr lang="en-US" dirty="0" err="1" smtClean="0"/>
              <a:t>gaul</a:t>
            </a:r>
            <a:r>
              <a:rPr lang="en-US" dirty="0" smtClean="0"/>
              <a:t> ,</a:t>
            </a:r>
            <a:r>
              <a:rPr lang="en-US" dirty="0" err="1" smtClean="0"/>
              <a:t>gaukel</a:t>
            </a:r>
            <a:r>
              <a:rPr lang="en-US" dirty="0" smtClean="0"/>
              <a:t> 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7268CC-B821-452D-8365-79AB3FC1417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61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7268CC-B821-452D-8365-79AB3FC1417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437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E8614911-09A1-4186-BAE5-3FDA466C0BBE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4014246B-B6F1-498F-9BBD-15AF9D948E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4911-09A1-4186-BAE5-3FDA466C0BBE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246B-B6F1-498F-9BBD-15AF9D948E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4911-09A1-4186-BAE5-3FDA466C0BBE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246B-B6F1-498F-9BBD-15AF9D948E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4911-09A1-4186-BAE5-3FDA466C0BBE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246B-B6F1-498F-9BBD-15AF9D948E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4911-09A1-4186-BAE5-3FDA466C0BBE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246B-B6F1-498F-9BBD-15AF9D948E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4911-09A1-4186-BAE5-3FDA466C0BBE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246B-B6F1-498F-9BBD-15AF9D948EB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4911-09A1-4186-BAE5-3FDA466C0BBE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246B-B6F1-498F-9BBD-15AF9D948EB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4911-09A1-4186-BAE5-3FDA466C0BBE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246B-B6F1-498F-9BBD-15AF9D948E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4911-09A1-4186-BAE5-3FDA466C0BBE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246B-B6F1-498F-9BBD-15AF9D948E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E8614911-09A1-4186-BAE5-3FDA466C0BBE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4014246B-B6F1-498F-9BBD-15AF9D948E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E8614911-09A1-4186-BAE5-3FDA466C0BBE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4014246B-B6F1-498F-9BBD-15AF9D948E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E8614911-09A1-4186-BAE5-3FDA466C0BBE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4014246B-B6F1-498F-9BBD-15AF9D948EB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nlp.stanford.edu/IR-book/html/htmledition/tokenization-1.html" TargetMode="External"/><Relationship Id="rId2" Type="http://schemas.openxmlformats.org/officeDocument/2006/relationships/hyperlink" Target="https://github.com/hundredblocks/concrete_NLP_tutorial/blob/master/NLP_notebook.ipynb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lp.stanford.edu/IR-book/html/htmledition/stemming-and-lemmatization-1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1470025"/>
          </a:xfrm>
        </p:spPr>
        <p:txBody>
          <a:bodyPr/>
          <a:lstStyle/>
          <a:p>
            <a:r>
              <a:rPr lang="en-US" dirty="0" smtClean="0"/>
              <a:t>Fake News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7800" y="2895600"/>
            <a:ext cx="2590800" cy="2895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Presented By:</a:t>
            </a:r>
          </a:p>
          <a:p>
            <a:r>
              <a:rPr lang="en-US" sz="2000" dirty="0" err="1" smtClean="0"/>
              <a:t>Madbouly</a:t>
            </a:r>
            <a:r>
              <a:rPr lang="en-US" sz="2000" dirty="0" smtClean="0"/>
              <a:t> – Nagy – </a:t>
            </a:r>
            <a:r>
              <a:rPr lang="en-US" sz="2000" dirty="0" err="1" smtClean="0"/>
              <a:t>Helmy</a:t>
            </a:r>
            <a:r>
              <a:rPr lang="en-US" sz="2000" dirty="0" smtClean="0"/>
              <a:t> – Samir</a:t>
            </a:r>
          </a:p>
          <a:p>
            <a:endParaRPr lang="en-US" dirty="0"/>
          </a:p>
          <a:p>
            <a:r>
              <a:rPr lang="en-US" sz="2000" dirty="0" smtClean="0"/>
              <a:t>Supervised By:</a:t>
            </a:r>
          </a:p>
          <a:p>
            <a:r>
              <a:rPr lang="en-US" sz="2000" dirty="0" smtClean="0"/>
              <a:t>Eng. </a:t>
            </a:r>
            <a:r>
              <a:rPr lang="en-US" sz="2000" dirty="0" err="1" smtClean="0"/>
              <a:t>Sayed</a:t>
            </a:r>
            <a:endParaRPr lang="en-US" sz="2000" dirty="0" smtClean="0"/>
          </a:p>
          <a:p>
            <a:r>
              <a:rPr lang="en-US" sz="2000" dirty="0" smtClean="0"/>
              <a:t>Dr. </a:t>
            </a:r>
            <a:r>
              <a:rPr lang="en-US" sz="2000" dirty="0" err="1" smtClean="0"/>
              <a:t>Doaa</a:t>
            </a:r>
            <a:endParaRPr lang="en-US" sz="2000" dirty="0" smtClean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174" y="2895600"/>
            <a:ext cx="4211782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95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62000"/>
            <a:ext cx="7543800" cy="5486400"/>
          </a:xfrm>
        </p:spPr>
        <p:txBody>
          <a:bodyPr/>
          <a:lstStyle/>
          <a:p>
            <a:r>
              <a:rPr lang="en-US" sz="2000" b="1" dirty="0"/>
              <a:t>An introduction to </a:t>
            </a:r>
            <a:r>
              <a:rPr lang="en-US" sz="2000" b="1" dirty="0" smtClean="0"/>
              <a:t>TF-IDF</a:t>
            </a:r>
          </a:p>
          <a:p>
            <a:pPr marL="0" indent="0">
              <a:buNone/>
            </a:pPr>
            <a:endParaRPr lang="en-US" sz="2000" b="1" dirty="0"/>
          </a:p>
          <a:p>
            <a:r>
              <a:rPr lang="en-US" sz="2000" b="1" dirty="0"/>
              <a:t>TF-IDF</a:t>
            </a:r>
            <a:r>
              <a:rPr lang="en-US" sz="2000" dirty="0"/>
              <a:t> stands for “Term Frequency — Inverse Data Frequency”. First, we will learn what this term means mathematically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b="1" dirty="0"/>
              <a:t>Term Frequency (</a:t>
            </a:r>
            <a:r>
              <a:rPr lang="en-US" sz="2000" b="1" dirty="0" err="1"/>
              <a:t>tf</a:t>
            </a:r>
            <a:r>
              <a:rPr lang="en-US" sz="2000" b="1" dirty="0"/>
              <a:t>)</a:t>
            </a:r>
            <a:r>
              <a:rPr lang="en-US" sz="2000" dirty="0"/>
              <a:t>: gives us the frequency of the word in each document in the corpus. It is the ratio of number of times the word appears in a document compared to the total number of words in that document. It increases as the number of occurrences of that word within the document increases. Each document has its own </a:t>
            </a:r>
            <a:r>
              <a:rPr lang="en-US" sz="2000" dirty="0" err="1"/>
              <a:t>tf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ar-E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4953000"/>
            <a:ext cx="326707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17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62000"/>
            <a:ext cx="7467600" cy="5410200"/>
          </a:xfrm>
        </p:spPr>
        <p:txBody>
          <a:bodyPr>
            <a:normAutofit/>
          </a:bodyPr>
          <a:lstStyle/>
          <a:p>
            <a:r>
              <a:rPr lang="en-US" sz="2000" b="1" dirty="0"/>
              <a:t>Inverse Data Frequency (</a:t>
            </a:r>
            <a:r>
              <a:rPr lang="en-US" sz="2000" b="1" dirty="0" err="1"/>
              <a:t>idf</a:t>
            </a:r>
            <a:r>
              <a:rPr lang="en-US" sz="2000" b="1" dirty="0"/>
              <a:t>): </a:t>
            </a:r>
            <a:r>
              <a:rPr lang="en-US" sz="2000" dirty="0"/>
              <a:t>used to calculate the weight of rare words across all documents in the corpus. The words that occur rarely in the corpus have a high IDF score. It is given by the equation </a:t>
            </a:r>
            <a:r>
              <a:rPr lang="en-US" sz="2000" dirty="0" smtClean="0"/>
              <a:t>below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/>
              <a:t>Combining these two we come up with the TF-IDF score (w) for a word in a document in the corpus. It is the product of </a:t>
            </a:r>
            <a:r>
              <a:rPr lang="en-US" sz="2000" dirty="0" err="1"/>
              <a:t>tf</a:t>
            </a:r>
            <a:r>
              <a:rPr lang="en-US" sz="2000" dirty="0"/>
              <a:t> and </a:t>
            </a:r>
            <a:r>
              <a:rPr lang="en-US" sz="2000" dirty="0" err="1"/>
              <a:t>idf</a:t>
            </a:r>
            <a:r>
              <a:rPr lang="en-US" sz="2000" dirty="0" smtClean="0"/>
              <a:t>: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ar-EG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52600"/>
            <a:ext cx="3714750" cy="1171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937" y="3914775"/>
            <a:ext cx="4810125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5243512"/>
            <a:ext cx="320992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57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62000"/>
            <a:ext cx="7467600" cy="5410200"/>
          </a:xfrm>
        </p:spPr>
        <p:txBody>
          <a:bodyPr/>
          <a:lstStyle/>
          <a:p>
            <a:r>
              <a:rPr lang="en-US" sz="2000" dirty="0"/>
              <a:t>Let’s take an example to get a clearer understanding.</a:t>
            </a:r>
          </a:p>
          <a:p>
            <a:r>
              <a:rPr lang="en-US" sz="2000" dirty="0"/>
              <a:t>Sentence 1 : The car is driven on the road.</a:t>
            </a:r>
          </a:p>
          <a:p>
            <a:r>
              <a:rPr lang="en-US" sz="2000" dirty="0"/>
              <a:t>Sentence 2: The truck is driven on the highway.</a:t>
            </a:r>
          </a:p>
          <a:p>
            <a:r>
              <a:rPr lang="en-US" sz="2000" dirty="0"/>
              <a:t>In this example, each sentence is a separate document.</a:t>
            </a:r>
          </a:p>
          <a:p>
            <a:r>
              <a:rPr lang="en-US" sz="2000" dirty="0"/>
              <a:t>We will now calculate the TF-IDF for the above two documents, which represent our corpus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ar-E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048000"/>
            <a:ext cx="5970678" cy="299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15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3"/>
            <a:ext cx="6965245" cy="70641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Some Analysis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762000" y="1447800"/>
            <a:ext cx="6883367" cy="412287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Check the </a:t>
            </a:r>
            <a:r>
              <a:rPr lang="en-US" sz="2000" dirty="0" err="1" smtClean="0"/>
              <a:t>balace</a:t>
            </a:r>
            <a:r>
              <a:rPr lang="en-US" sz="2000" dirty="0" smtClean="0"/>
              <a:t> of the class between observations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Represent the numbers visually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3360937"/>
            <a:ext cx="2362200" cy="2265947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504388"/>
              </p:ext>
            </p:extLst>
          </p:nvPr>
        </p:nvGraphicFramePr>
        <p:xfrm>
          <a:off x="1600200" y="1904999"/>
          <a:ext cx="44196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200"/>
                <a:gridCol w="1473200"/>
                <a:gridCol w="1473200"/>
              </a:tblGrid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Label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10386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10386</a:t>
                      </a:r>
                      <a:endParaRPr lang="en-US" b="1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9576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595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38200"/>
            <a:ext cx="7315200" cy="5334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Run the size of the articles 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33" y="1676400"/>
            <a:ext cx="6498367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17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8200"/>
            <a:ext cx="7543800" cy="5410200"/>
          </a:xfrm>
        </p:spPr>
        <p:txBody>
          <a:bodyPr/>
          <a:lstStyle/>
          <a:p>
            <a:r>
              <a:rPr lang="en-US" dirty="0" smtClean="0"/>
              <a:t>Distinguish between fake and real News based on some words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81" y="1676401"/>
            <a:ext cx="6937319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55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762000"/>
            <a:ext cx="6821245" cy="4961069"/>
          </a:xfrm>
        </p:spPr>
        <p:txBody>
          <a:bodyPr/>
          <a:lstStyle/>
          <a:p>
            <a:r>
              <a:rPr lang="en-US" dirty="0" smtClean="0"/>
              <a:t>Weight of the most affected words on the model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526" y="1295400"/>
            <a:ext cx="4108874" cy="4343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114" y="1143000"/>
            <a:ext cx="2019582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97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029765"/>
            <a:ext cx="4904581" cy="3532961"/>
          </a:xfrm>
        </p:spPr>
      </p:pic>
    </p:spTree>
    <p:extLst>
      <p:ext uri="{BB962C8B-B14F-4D97-AF65-F5344CB8AC3E}">
        <p14:creationId xmlns:p14="http://schemas.microsoft.com/office/powerpoint/2010/main" val="268471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3713018"/>
            <a:ext cx="1989221" cy="23622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219200"/>
            <a:ext cx="4673504" cy="18288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657600"/>
            <a:ext cx="3200400" cy="247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24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828800"/>
            <a:ext cx="6196013" cy="3410649"/>
          </a:xfrm>
        </p:spPr>
      </p:pic>
    </p:spTree>
    <p:extLst>
      <p:ext uri="{BB962C8B-B14F-4D97-AF65-F5344CB8AC3E}">
        <p14:creationId xmlns:p14="http://schemas.microsoft.com/office/powerpoint/2010/main" val="129918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528" y="1066800"/>
            <a:ext cx="6650182" cy="4572000"/>
          </a:xfrm>
        </p:spPr>
      </p:pic>
    </p:spTree>
    <p:extLst>
      <p:ext uri="{BB962C8B-B14F-4D97-AF65-F5344CB8AC3E}">
        <p14:creationId xmlns:p14="http://schemas.microsoft.com/office/powerpoint/2010/main" val="423189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209800"/>
            <a:ext cx="6196013" cy="2799455"/>
          </a:xfrm>
        </p:spPr>
      </p:pic>
    </p:spTree>
    <p:extLst>
      <p:ext uri="{BB962C8B-B14F-4D97-AF65-F5344CB8AC3E}">
        <p14:creationId xmlns:p14="http://schemas.microsoft.com/office/powerpoint/2010/main" val="411232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057400"/>
            <a:ext cx="6196013" cy="3067803"/>
          </a:xfrm>
        </p:spPr>
      </p:pic>
    </p:spTree>
    <p:extLst>
      <p:ext uri="{BB962C8B-B14F-4D97-AF65-F5344CB8AC3E}">
        <p14:creationId xmlns:p14="http://schemas.microsoft.com/office/powerpoint/2010/main" val="99454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675" y="2423646"/>
            <a:ext cx="6196013" cy="2994958"/>
          </a:xfrm>
        </p:spPr>
      </p:pic>
    </p:spTree>
    <p:extLst>
      <p:ext uri="{BB962C8B-B14F-4D97-AF65-F5344CB8AC3E}">
        <p14:creationId xmlns:p14="http://schemas.microsoft.com/office/powerpoint/2010/main" val="27035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675" y="2424209"/>
            <a:ext cx="6196013" cy="2993833"/>
          </a:xfrm>
        </p:spPr>
      </p:pic>
    </p:spTree>
    <p:extLst>
      <p:ext uri="{BB962C8B-B14F-4D97-AF65-F5344CB8AC3E}">
        <p14:creationId xmlns:p14="http://schemas.microsoft.com/office/powerpoint/2010/main" val="357506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688" y="2119313"/>
            <a:ext cx="5491987" cy="3603625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Decision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89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Logistic Regression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675" y="2496043"/>
            <a:ext cx="6196013" cy="285016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5715000"/>
            <a:ext cx="4495800" cy="5001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5715000"/>
            <a:ext cx="2743200" cy="52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03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Random Forest Classifier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675" y="2372122"/>
            <a:ext cx="6196013" cy="3098006"/>
          </a:xfrm>
        </p:spPr>
      </p:pic>
    </p:spTree>
    <p:extLst>
      <p:ext uri="{BB962C8B-B14F-4D97-AF65-F5344CB8AC3E}">
        <p14:creationId xmlns:p14="http://schemas.microsoft.com/office/powerpoint/2010/main" val="253083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K-Nearest Neighbor (KNN)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056" y="2120900"/>
            <a:ext cx="6191250" cy="3600450"/>
          </a:xfrm>
        </p:spPr>
      </p:pic>
    </p:spTree>
    <p:extLst>
      <p:ext uri="{BB962C8B-B14F-4D97-AF65-F5344CB8AC3E}">
        <p14:creationId xmlns:p14="http://schemas.microsoft.com/office/powerpoint/2010/main" val="222136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Support Vector Machine </a:t>
            </a:r>
            <a:r>
              <a:rPr lang="en-US" b="1" dirty="0" smtClean="0"/>
              <a:t>(Linear </a:t>
            </a:r>
            <a:r>
              <a:rPr lang="en-US" b="1" dirty="0" err="1" smtClean="0"/>
              <a:t>Kernal</a:t>
            </a:r>
            <a:r>
              <a:rPr lang="en-US" b="1" dirty="0" smtClean="0"/>
              <a:t>)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286" y="2119313"/>
            <a:ext cx="5756790" cy="3603625"/>
          </a:xfrm>
        </p:spPr>
      </p:pic>
    </p:spTree>
    <p:extLst>
      <p:ext uri="{BB962C8B-B14F-4D97-AF65-F5344CB8AC3E}">
        <p14:creationId xmlns:p14="http://schemas.microsoft.com/office/powerpoint/2010/main" val="349579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Support Vector Machine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(</a:t>
            </a:r>
            <a:r>
              <a:rPr lang="en-US" b="1" dirty="0" err="1" smtClean="0"/>
              <a:t>rbf</a:t>
            </a:r>
            <a:r>
              <a:rPr lang="en-US" b="1" dirty="0" smtClean="0"/>
              <a:t> </a:t>
            </a:r>
            <a:r>
              <a:rPr lang="en-US" b="1" dirty="0" err="1" smtClean="0"/>
              <a:t>Kernal</a:t>
            </a:r>
            <a:r>
              <a:rPr lang="en-US" b="1" dirty="0" smtClean="0"/>
              <a:t>)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643" y="2119313"/>
            <a:ext cx="5468077" cy="3603625"/>
          </a:xfrm>
        </p:spPr>
      </p:pic>
    </p:spTree>
    <p:extLst>
      <p:ext uri="{BB962C8B-B14F-4D97-AF65-F5344CB8AC3E}">
        <p14:creationId xmlns:p14="http://schemas.microsoft.com/office/powerpoint/2010/main" val="419713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990600"/>
            <a:ext cx="7315201" cy="5029200"/>
          </a:xfrm>
        </p:spPr>
      </p:pic>
    </p:spTree>
    <p:extLst>
      <p:ext uri="{BB962C8B-B14F-4D97-AF65-F5344CB8AC3E}">
        <p14:creationId xmlns:p14="http://schemas.microsoft.com/office/powerpoint/2010/main" val="403880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Performance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82"/>
          <a:stretch/>
        </p:blipFill>
        <p:spPr>
          <a:xfrm>
            <a:off x="929292" y="2667000"/>
            <a:ext cx="7300308" cy="2593840"/>
          </a:xfrm>
        </p:spPr>
      </p:pic>
    </p:spTree>
    <p:extLst>
      <p:ext uri="{BB962C8B-B14F-4D97-AF65-F5344CB8AC3E}">
        <p14:creationId xmlns:p14="http://schemas.microsoft.com/office/powerpoint/2010/main" val="160299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Science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Data Gathering.</a:t>
            </a:r>
          </a:p>
          <a:p>
            <a:endParaRPr lang="en-US" dirty="0" smtClean="0"/>
          </a:p>
          <a:p>
            <a:r>
              <a:rPr lang="en-US" dirty="0" smtClean="0"/>
              <a:t>Data Preprocessing.</a:t>
            </a:r>
          </a:p>
          <a:p>
            <a:endParaRPr lang="en-US" dirty="0" smtClean="0"/>
          </a:p>
          <a:p>
            <a:r>
              <a:rPr lang="en-US" dirty="0" smtClean="0"/>
              <a:t>Modeling Creation, Training and Testing.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21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0800" y="838200"/>
            <a:ext cx="3354571" cy="5232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00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3"/>
            <a:ext cx="6965245" cy="1011218"/>
          </a:xfrm>
        </p:spPr>
        <p:txBody>
          <a:bodyPr/>
          <a:lstStyle/>
          <a:p>
            <a:r>
              <a:rPr lang="en-US" dirty="0"/>
              <a:t>Data Gathering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828801"/>
            <a:ext cx="6934200" cy="3894268"/>
          </a:xfrm>
        </p:spPr>
        <p:txBody>
          <a:bodyPr>
            <a:normAutofit/>
          </a:bodyPr>
          <a:lstStyle/>
          <a:p>
            <a:r>
              <a:rPr lang="en-US" sz="1800" dirty="0" smtClean="0"/>
              <a:t>We rely on a Kaggle dataset as a base.</a:t>
            </a:r>
          </a:p>
          <a:p>
            <a:pPr lvl="1"/>
            <a:r>
              <a:rPr lang="en-US" sz="1600" dirty="0" smtClean="0"/>
              <a:t>Title: The title of an article</a:t>
            </a:r>
          </a:p>
          <a:p>
            <a:pPr lvl="1"/>
            <a:r>
              <a:rPr lang="en-US" sz="1600" dirty="0" smtClean="0"/>
              <a:t>Text: The body of the article</a:t>
            </a:r>
          </a:p>
          <a:p>
            <a:pPr lvl="1"/>
            <a:r>
              <a:rPr lang="en-US" sz="1600" dirty="0" smtClean="0"/>
              <a:t>Label: which only have the name of the class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880" y="3733800"/>
            <a:ext cx="4948516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08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838200"/>
            <a:ext cx="7391400" cy="5334000"/>
          </a:xfrm>
        </p:spPr>
        <p:txBody>
          <a:bodyPr>
            <a:normAutofit fontScale="92500"/>
          </a:bodyPr>
          <a:lstStyle/>
          <a:p>
            <a:r>
              <a:rPr lang="en-US" dirty="0"/>
              <a:t>Here is a checklist to use to clean your data: (see the </a:t>
            </a:r>
            <a:r>
              <a:rPr lang="en-US" i="1" dirty="0">
                <a:hlinkClick r:id="rId2"/>
              </a:rPr>
              <a:t>code</a:t>
            </a:r>
            <a:r>
              <a:rPr lang="en-US" dirty="0"/>
              <a:t> for more details):</a:t>
            </a:r>
          </a:p>
          <a:p>
            <a:r>
              <a:rPr lang="en-US" dirty="0" smtClean="0"/>
              <a:t>- Remove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all </a:t>
            </a:r>
            <a:r>
              <a:rPr lang="en-US" dirty="0">
                <a:solidFill>
                  <a:srgbClr val="FF0000"/>
                </a:solidFill>
              </a:rPr>
              <a:t>irrelevant</a:t>
            </a:r>
            <a:r>
              <a:rPr lang="en-US" dirty="0"/>
              <a:t> characters such as any non alphanumeric </a:t>
            </a:r>
            <a:r>
              <a:rPr lang="en-US" dirty="0" smtClean="0"/>
              <a:t>characters</a:t>
            </a:r>
          </a:p>
          <a:p>
            <a:r>
              <a:rPr lang="en-US" dirty="0" smtClean="0"/>
              <a:t>-</a:t>
            </a:r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  <a:hlinkClick r:id="rId3"/>
              </a:rPr>
              <a:t>Tokenize</a:t>
            </a:r>
            <a:r>
              <a:rPr lang="en-US" dirty="0"/>
              <a:t> your text by separating it into individual words</a:t>
            </a:r>
          </a:p>
          <a:p>
            <a:r>
              <a:rPr lang="en-US" dirty="0" smtClean="0"/>
              <a:t>- </a:t>
            </a:r>
            <a:r>
              <a:rPr lang="en-US" dirty="0" smtClean="0">
                <a:solidFill>
                  <a:srgbClr val="FF0000"/>
                </a:solidFill>
              </a:rPr>
              <a:t>Remove</a:t>
            </a:r>
            <a:r>
              <a:rPr lang="en-US" dirty="0" smtClean="0"/>
              <a:t> </a:t>
            </a:r>
            <a:r>
              <a:rPr lang="en-US" dirty="0"/>
              <a:t>words that are not relevant, such as “@” twitter mentions or </a:t>
            </a:r>
            <a:r>
              <a:rPr lang="en-US" dirty="0" err="1"/>
              <a:t>urls</a:t>
            </a:r>
            <a:endParaRPr lang="en-US" dirty="0"/>
          </a:p>
          <a:p>
            <a:r>
              <a:rPr lang="en-US" dirty="0" smtClean="0"/>
              <a:t>- Convert </a:t>
            </a:r>
            <a:r>
              <a:rPr lang="en-US" dirty="0"/>
              <a:t>all characters to </a:t>
            </a:r>
            <a:r>
              <a:rPr lang="en-US" dirty="0">
                <a:solidFill>
                  <a:srgbClr val="FF0000"/>
                </a:solidFill>
              </a:rPr>
              <a:t>lowercase</a:t>
            </a:r>
            <a:r>
              <a:rPr lang="en-US" dirty="0"/>
              <a:t>, in order to treat words such as “hello”, “Hello”, and “HELLO” the same</a:t>
            </a:r>
          </a:p>
          <a:p>
            <a:r>
              <a:rPr lang="en-US" dirty="0" smtClean="0"/>
              <a:t>- Consider </a:t>
            </a:r>
            <a:r>
              <a:rPr lang="en-US" dirty="0"/>
              <a:t>combining misspelled or alternately spelled words to a single representation (e.g. “cool”/”</a:t>
            </a:r>
            <a:r>
              <a:rPr lang="en-US" dirty="0" err="1"/>
              <a:t>kewl</a:t>
            </a:r>
            <a:r>
              <a:rPr lang="en-US" dirty="0"/>
              <a:t>”/”</a:t>
            </a:r>
            <a:r>
              <a:rPr lang="en-US" dirty="0" err="1"/>
              <a:t>cooool</a:t>
            </a:r>
            <a:r>
              <a:rPr lang="en-US" dirty="0"/>
              <a:t>”)</a:t>
            </a:r>
          </a:p>
          <a:p>
            <a:r>
              <a:rPr lang="en-US" dirty="0" smtClean="0"/>
              <a:t>- Consider</a:t>
            </a:r>
            <a:r>
              <a:rPr lang="en-US" dirty="0"/>
              <a:t> </a:t>
            </a:r>
            <a:r>
              <a:rPr lang="en-US" dirty="0">
                <a:hlinkClick r:id="rId4"/>
              </a:rPr>
              <a:t>lemmatization</a:t>
            </a:r>
            <a:r>
              <a:rPr lang="en-US" dirty="0"/>
              <a:t> (reduce words such as “am”, “are”, and “is” to a common form such as “be”)</a:t>
            </a:r>
          </a:p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82958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62000"/>
            <a:ext cx="7543800" cy="5410200"/>
          </a:xfrm>
        </p:spPr>
        <p:txBody>
          <a:bodyPr>
            <a:normAutofit/>
          </a:bodyPr>
          <a:lstStyle/>
          <a:p>
            <a:r>
              <a:rPr lang="en-US" sz="1800" dirty="0"/>
              <a:t>Machine Learning models take numerical values as input. Models working on images, for example, take in a matrix representing the intensity of each pixel in each color channel</a:t>
            </a:r>
            <a:r>
              <a:rPr lang="en-US" sz="1800" dirty="0" smtClean="0"/>
              <a:t>.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r>
              <a:rPr lang="en-US" sz="1800" dirty="0"/>
              <a:t>Our dataset is a list of sentences, so in order for our algorithm to extract patterns from the data, we first need to find a way to represent it in a way that our algorithm can understand, i.e. as a list of numbers.</a:t>
            </a:r>
            <a:endParaRPr lang="en-US" sz="1800" dirty="0" smtClean="0"/>
          </a:p>
          <a:p>
            <a:endParaRPr lang="ar-EG" sz="18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849800"/>
              </p:ext>
            </p:extLst>
          </p:nvPr>
        </p:nvGraphicFramePr>
        <p:xfrm>
          <a:off x="1943100" y="2057400"/>
          <a:ext cx="5334000" cy="19812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334000"/>
              </a:tblGrid>
              <a:tr h="1981200">
                <a:tc>
                  <a:txBody>
                    <a:bodyPr/>
                    <a:lstStyle/>
                    <a:p>
                      <a:pPr rtl="1"/>
                      <a:endParaRPr lang="ar-EG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2209800"/>
            <a:ext cx="53340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84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762000" y="685800"/>
            <a:ext cx="7620000" cy="5486400"/>
          </a:xfrm>
        </p:spPr>
        <p:txBody>
          <a:bodyPr>
            <a:normAutofit fontScale="97500"/>
          </a:bodyPr>
          <a:lstStyle/>
          <a:p>
            <a:r>
              <a:rPr lang="en-US" dirty="0"/>
              <a:t>The bag of words model ignores grammar and order of words.</a:t>
            </a:r>
            <a:br>
              <a:rPr lang="en-US" dirty="0"/>
            </a:br>
            <a:r>
              <a:rPr lang="en-US" sz="2100" dirty="0"/>
              <a:t>We start with two documents (the corpus</a:t>
            </a:r>
            <a:r>
              <a:rPr lang="en-US" sz="2100" dirty="0" smtClean="0"/>
              <a:t>):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</a:t>
            </a:r>
            <a:r>
              <a:rPr lang="en-US" sz="1600" dirty="0" smtClean="0">
                <a:solidFill>
                  <a:srgbClr val="FF0000"/>
                </a:solidFill>
              </a:rPr>
              <a:t>- ‘</a:t>
            </a:r>
            <a:r>
              <a:rPr lang="en-US" sz="1600" dirty="0">
                <a:solidFill>
                  <a:srgbClr val="FF0000"/>
                </a:solidFill>
              </a:rPr>
              <a:t>All my cats in a row’,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 smtClean="0">
                <a:solidFill>
                  <a:srgbClr val="FF0000"/>
                </a:solidFill>
              </a:rPr>
              <a:t>   - ‘</a:t>
            </a:r>
            <a:r>
              <a:rPr lang="en-US" sz="1600" dirty="0">
                <a:solidFill>
                  <a:srgbClr val="FF0000"/>
                </a:solidFill>
              </a:rPr>
              <a:t>When my cat sits down, she looks like a </a:t>
            </a:r>
            <a:r>
              <a:rPr lang="en-US" sz="1600" dirty="0" err="1">
                <a:solidFill>
                  <a:srgbClr val="FF0000"/>
                </a:solidFill>
              </a:rPr>
              <a:t>Furby</a:t>
            </a:r>
            <a:r>
              <a:rPr lang="en-US" sz="1600" dirty="0">
                <a:solidFill>
                  <a:srgbClr val="FF0000"/>
                </a:solidFill>
              </a:rPr>
              <a:t> toy</a:t>
            </a:r>
            <a:r>
              <a:rPr lang="en-US" sz="1600" dirty="0" smtClean="0">
                <a:solidFill>
                  <a:srgbClr val="FF0000"/>
                </a:solidFill>
              </a:rPr>
              <a:t>!’,</a:t>
            </a:r>
            <a:endParaRPr lang="en-US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/>
              <a:t>A list in then created based on the two strings above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   - {‘</a:t>
            </a:r>
            <a:r>
              <a:rPr lang="en-US" sz="1600" dirty="0">
                <a:solidFill>
                  <a:srgbClr val="FF0000"/>
                </a:solidFill>
              </a:rPr>
              <a:t>all’: 0, ‘cat’: 1, ‘cats’: 2, ‘down’: 3, ‘</a:t>
            </a:r>
            <a:r>
              <a:rPr lang="en-US" sz="1600" dirty="0" err="1">
                <a:solidFill>
                  <a:srgbClr val="FF0000"/>
                </a:solidFill>
              </a:rPr>
              <a:t>furby</a:t>
            </a:r>
            <a:r>
              <a:rPr lang="en-US" sz="1600" dirty="0">
                <a:solidFill>
                  <a:srgbClr val="FF0000"/>
                </a:solidFill>
              </a:rPr>
              <a:t>’: 4, ‘in’: 5, ‘like’: 6, ‘looks’: 7, ‘my’: 8, ‘row’: 9, ‘she’: 10, ‘sits’: 11, ‘toy’: 12, ‘when’: 13 </a:t>
            </a:r>
            <a:r>
              <a:rPr lang="en-US" sz="1600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000" dirty="0"/>
              <a:t>The list contains 14 unique words: the </a:t>
            </a:r>
            <a:r>
              <a:rPr lang="en-US" sz="2000" b="1" dirty="0"/>
              <a:t>vocabulary</a:t>
            </a:r>
            <a:r>
              <a:rPr lang="en-US" sz="2000" dirty="0"/>
              <a:t>. That’s why every document is represented by a feature vector of 14 elements. The number of elements is called the </a:t>
            </a:r>
            <a:r>
              <a:rPr lang="en-US" sz="2000" b="1" dirty="0"/>
              <a:t>dimension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Then we can express the texts as numeric vectors:</a:t>
            </a:r>
          </a:p>
          <a:p>
            <a:pPr marL="0" indent="0">
              <a:buNone/>
            </a:pPr>
            <a:r>
              <a:rPr lang="ar-EG" sz="2000" dirty="0">
                <a:solidFill>
                  <a:srgbClr val="FF0000"/>
                </a:solidFill>
              </a:rPr>
              <a:t>[[1 0 1 0 0 1 0 0 1 1 0 0 0 0]</a:t>
            </a:r>
            <a:br>
              <a:rPr lang="ar-EG" sz="2000" dirty="0">
                <a:solidFill>
                  <a:srgbClr val="FF0000"/>
                </a:solidFill>
              </a:rPr>
            </a:br>
            <a:r>
              <a:rPr lang="ar-EG" sz="2000" dirty="0">
                <a:solidFill>
                  <a:srgbClr val="FF0000"/>
                </a:solidFill>
              </a:rPr>
              <a:t>[0 1 0 1 1 0 1 1 1 0 1 1 1 1</a:t>
            </a:r>
            <a:r>
              <a:rPr lang="ar-EG" sz="2000" dirty="0" smtClean="0">
                <a:solidFill>
                  <a:srgbClr val="FF0000"/>
                </a:solidFill>
              </a:rPr>
              <a:t>]]</a:t>
            </a:r>
            <a:endParaRPr lang="en-US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/>
              <a:t>‘All my cats in a row’ </a:t>
            </a:r>
            <a:r>
              <a:rPr lang="en-US" sz="2000" dirty="0">
                <a:solidFill>
                  <a:srgbClr val="FF0000"/>
                </a:solidFill>
              </a:rPr>
              <a:t>= [1 0 1 0 0 1 0 0 1 1 0 0 0 0]</a:t>
            </a:r>
          </a:p>
          <a:p>
            <a:pPr marL="0" indent="0">
              <a:buNone/>
            </a:pPr>
            <a:endParaRPr lang="en-US" sz="21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74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430</TotalTime>
  <Words>415</Words>
  <Application>Microsoft Office PowerPoint</Application>
  <PresentationFormat>On-screen Show (4:3)</PresentationFormat>
  <Paragraphs>105</Paragraphs>
  <Slides>30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Brush Script MT</vt:lpstr>
      <vt:lpstr>Calibri</vt:lpstr>
      <vt:lpstr>Constantia</vt:lpstr>
      <vt:lpstr>Franklin Gothic Book</vt:lpstr>
      <vt:lpstr>Rage Italic</vt:lpstr>
      <vt:lpstr>Pushpin</vt:lpstr>
      <vt:lpstr>Fake News</vt:lpstr>
      <vt:lpstr>PowerPoint Presentation</vt:lpstr>
      <vt:lpstr>PowerPoint Presentation</vt:lpstr>
      <vt:lpstr>Data Science Workflow</vt:lpstr>
      <vt:lpstr>PowerPoint Presentation</vt:lpstr>
      <vt:lpstr>Data Gathering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Some Analysis</vt:lpstr>
      <vt:lpstr>PowerPoint Presentation</vt:lpstr>
      <vt:lpstr>PowerPoint Presentation</vt:lpstr>
      <vt:lpstr>PowerPoint Presentation</vt:lpstr>
      <vt:lpstr>Integration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Decision Tree</vt:lpstr>
      <vt:lpstr>Logistic Regression </vt:lpstr>
      <vt:lpstr>Random Forest Classifier </vt:lpstr>
      <vt:lpstr>K-Nearest Neighbor (KNN) </vt:lpstr>
      <vt:lpstr>Support Vector Machine (Linear Kernal) </vt:lpstr>
      <vt:lpstr>Support Vector Machine  (rbf Kernal) </vt:lpstr>
      <vt:lpstr>Models Performance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Tarek Samir</dc:creator>
  <cp:lastModifiedBy>DELL</cp:lastModifiedBy>
  <cp:revision>32</cp:revision>
  <dcterms:created xsi:type="dcterms:W3CDTF">2018-12-02T23:35:03Z</dcterms:created>
  <dcterms:modified xsi:type="dcterms:W3CDTF">2018-12-03T15:07:08Z</dcterms:modified>
</cp:coreProperties>
</file>