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7" r:id="rId3"/>
    <p:sldId id="304" r:id="rId4"/>
    <p:sldId id="310" r:id="rId5"/>
    <p:sldId id="260" r:id="rId6"/>
    <p:sldId id="306" r:id="rId7"/>
    <p:sldId id="261" r:id="rId8"/>
    <p:sldId id="278" r:id="rId9"/>
    <p:sldId id="279" r:id="rId10"/>
    <p:sldId id="280" r:id="rId11"/>
    <p:sldId id="281" r:id="rId12"/>
    <p:sldId id="282" r:id="rId13"/>
    <p:sldId id="283" r:id="rId14"/>
    <p:sldId id="265" r:id="rId15"/>
    <p:sldId id="284" r:id="rId16"/>
    <p:sldId id="285" r:id="rId17"/>
    <p:sldId id="286" r:id="rId18"/>
    <p:sldId id="287" r:id="rId19"/>
    <p:sldId id="288" r:id="rId20"/>
    <p:sldId id="295" r:id="rId21"/>
    <p:sldId id="293" r:id="rId22"/>
    <p:sldId id="294" r:id="rId23"/>
    <p:sldId id="296" r:id="rId24"/>
    <p:sldId id="297" r:id="rId25"/>
    <p:sldId id="298" r:id="rId26"/>
    <p:sldId id="299" r:id="rId27"/>
    <p:sldId id="302" r:id="rId28"/>
    <p:sldId id="301" r:id="rId29"/>
    <p:sldId id="300" r:id="rId30"/>
    <p:sldId id="303" r:id="rId31"/>
    <p:sldId id="268" r:id="rId32"/>
    <p:sldId id="308" r:id="rId33"/>
    <p:sldId id="30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08" autoAdjust="0"/>
    <p:restoredTop sz="90366" autoAdjust="0"/>
  </p:normalViewPr>
  <p:slideViewPr>
    <p:cSldViewPr>
      <p:cViewPr varScale="1">
        <p:scale>
          <a:sx n="66" d="100"/>
          <a:sy n="66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CC9FA-B634-494C-8089-C7522775BD6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C2D4-DD2F-405C-88DC-D95E5BFC9C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34C-9282-45EA-B5EF-44A53235346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68CC-B821-452D-8365-79AB3FC141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53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roles:-</a:t>
            </a:r>
          </a:p>
          <a:p>
            <a:r>
              <a:rPr lang="en-US" dirty="0" err="1" smtClean="0"/>
              <a:t>Helmy</a:t>
            </a:r>
            <a:r>
              <a:rPr lang="en-US" dirty="0" smtClean="0"/>
              <a:t>:-supervision and spark</a:t>
            </a:r>
            <a:r>
              <a:rPr lang="en-US" baseline="0" dirty="0" smtClean="0"/>
              <a:t> implementation</a:t>
            </a:r>
          </a:p>
          <a:p>
            <a:r>
              <a:rPr lang="en-US" baseline="0" dirty="0" err="1" smtClean="0"/>
              <a:t>Madbouly</a:t>
            </a:r>
            <a:r>
              <a:rPr lang="en-US" baseline="0" dirty="0" smtClean="0"/>
              <a:t>:-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and server</a:t>
            </a:r>
          </a:p>
          <a:p>
            <a:r>
              <a:rPr lang="en-US" baseline="0" dirty="0" smtClean="0"/>
              <a:t>Nagy:- visualization and preprocessing</a:t>
            </a:r>
          </a:p>
          <a:p>
            <a:r>
              <a:rPr lang="en-US" baseline="0" dirty="0" err="1" smtClean="0"/>
              <a:t>Samir</a:t>
            </a:r>
            <a:r>
              <a:rPr lang="en-US" baseline="0" dirty="0" smtClean="0"/>
              <a:t>:-documentation and model training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59944329 words total</a:t>
            </a:r>
          </a:p>
          <a:p>
            <a:r>
              <a:rPr lang="en-US" sz="2800" dirty="0" smtClean="0"/>
              <a:t> Max sentence length is 77292 </a:t>
            </a:r>
          </a:p>
          <a:p>
            <a:r>
              <a:rPr lang="en-US" sz="2800" dirty="0" smtClean="0"/>
              <a:t>Mean sentence length is 3002.</a:t>
            </a:r>
          </a:p>
          <a:p>
            <a:r>
              <a:rPr lang="en-US" sz="2800" dirty="0" smtClean="0"/>
              <a:t>Min sentence length is 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79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above that there is not  a clear distinction between the two colors. This should make it easier for our classifier to separate both groups. Let’s see if this leads to better performance</a:t>
            </a:r>
          </a:p>
          <a:p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baseline="0" dirty="0" smtClean="0"/>
              <a:t> , </a:t>
            </a:r>
            <a:r>
              <a:rPr lang="en-US" dirty="0" err="1" smtClean="0"/>
              <a:t>breitbart</a:t>
            </a:r>
            <a:r>
              <a:rPr lang="en-US" dirty="0" smtClean="0"/>
              <a:t> ,say ,</a:t>
            </a:r>
            <a:r>
              <a:rPr lang="en-US" dirty="0" err="1" smtClean="0"/>
              <a:t>hillary</a:t>
            </a:r>
            <a:r>
              <a:rPr lang="en-US" dirty="0" smtClean="0"/>
              <a:t> ,</a:t>
            </a:r>
            <a:r>
              <a:rPr lang="en-US" dirty="0" err="1" smtClean="0"/>
              <a:t>october</a:t>
            </a:r>
            <a:r>
              <a:rPr lang="en-US" dirty="0" smtClean="0"/>
              <a:t> ,twitter ,anti ,</a:t>
            </a:r>
            <a:r>
              <a:rPr lang="en-US" dirty="0" err="1" smtClean="0"/>
              <a:t>november</a:t>
            </a:r>
            <a:r>
              <a:rPr lang="en-US" dirty="0" smtClean="0"/>
              <a:t> ,follow ,non ,</a:t>
            </a:r>
            <a:r>
              <a:rPr lang="en-US" dirty="0" err="1" smtClean="0"/>
              <a:t>facebook</a:t>
            </a:r>
            <a:r>
              <a:rPr lang="en-US" dirty="0" smtClean="0"/>
              <a:t> ,</a:t>
            </a:r>
            <a:r>
              <a:rPr lang="en-US" dirty="0" err="1" smtClean="0"/>
              <a:t>clinton</a:t>
            </a:r>
            <a:r>
              <a:rPr lang="en-US" dirty="0" smtClean="0"/>
              <a:t> ,source ,share ,president ,season ,email ,advertisement ,pic ,include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83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</a:p>
          <a:p>
            <a:r>
              <a:rPr lang="en-US" dirty="0" err="1" smtClean="0"/>
              <a:t>gaya</a:t>
            </a:r>
            <a:r>
              <a:rPr lang="en-US" dirty="0" smtClean="0"/>
              <a:t> , gay ,</a:t>
            </a:r>
            <a:r>
              <a:rPr lang="en-US" dirty="0" err="1" smtClean="0"/>
              <a:t>gaxiola</a:t>
            </a:r>
            <a:r>
              <a:rPr lang="en-US" dirty="0" smtClean="0"/>
              <a:t> ,</a:t>
            </a:r>
            <a:r>
              <a:rPr lang="en-US" dirty="0" err="1" smtClean="0"/>
              <a:t>gawronski</a:t>
            </a:r>
            <a:r>
              <a:rPr lang="en-US" dirty="0" smtClean="0"/>
              <a:t> ,</a:t>
            </a:r>
            <a:r>
              <a:rPr lang="en-US" dirty="0" err="1" smtClean="0"/>
              <a:t>gaux</a:t>
            </a:r>
            <a:r>
              <a:rPr lang="en-US" dirty="0" smtClean="0"/>
              <a:t> ,</a:t>
            </a:r>
            <a:r>
              <a:rPr lang="en-US" dirty="0" err="1" smtClean="0"/>
              <a:t>gauvreau</a:t>
            </a:r>
            <a:r>
              <a:rPr lang="en-US" dirty="0" smtClean="0"/>
              <a:t> ,</a:t>
            </a:r>
            <a:r>
              <a:rPr lang="en-US" dirty="0" err="1" smtClean="0"/>
              <a:t>gautreaux</a:t>
            </a:r>
            <a:r>
              <a:rPr lang="en-US" dirty="0" smtClean="0"/>
              <a:t> ,</a:t>
            </a:r>
            <a:r>
              <a:rPr lang="en-US" dirty="0" err="1" smtClean="0"/>
              <a:t>gautreau</a:t>
            </a:r>
            <a:r>
              <a:rPr lang="en-US" dirty="0" smtClean="0"/>
              <a:t> ,</a:t>
            </a:r>
            <a:r>
              <a:rPr lang="en-US" dirty="0" err="1" smtClean="0"/>
              <a:t>gautier</a:t>
            </a:r>
            <a:r>
              <a:rPr lang="en-US" dirty="0" smtClean="0"/>
              <a:t> ,</a:t>
            </a:r>
            <a:r>
              <a:rPr lang="en-US" dirty="0" err="1" smtClean="0"/>
              <a:t>gauteng</a:t>
            </a:r>
            <a:r>
              <a:rPr lang="en-US" dirty="0" smtClean="0"/>
              <a:t> ,</a:t>
            </a:r>
            <a:r>
              <a:rPr lang="en-US" dirty="0" err="1" smtClean="0"/>
              <a:t>gaussian</a:t>
            </a:r>
            <a:r>
              <a:rPr lang="en-US" dirty="0" smtClean="0"/>
              <a:t> ,</a:t>
            </a:r>
            <a:r>
              <a:rPr lang="en-US" dirty="0" err="1" smtClean="0"/>
              <a:t>gause</a:t>
            </a:r>
            <a:r>
              <a:rPr lang="en-US" dirty="0" smtClean="0"/>
              <a:t> ,gauntlet ,gaunt ,</a:t>
            </a:r>
            <a:r>
              <a:rPr lang="en-US" dirty="0" err="1" smtClean="0"/>
              <a:t>gaultier</a:t>
            </a:r>
            <a:r>
              <a:rPr lang="en-US" dirty="0" smtClean="0"/>
              <a:t> ,</a:t>
            </a:r>
            <a:r>
              <a:rPr lang="en-US" dirty="0" err="1" smtClean="0"/>
              <a:t>gaullist</a:t>
            </a:r>
            <a:r>
              <a:rPr lang="en-US" dirty="0" smtClean="0"/>
              <a:t> ,</a:t>
            </a:r>
            <a:r>
              <a:rPr lang="en-US" dirty="0" err="1" smtClean="0"/>
              <a:t>gaulle</a:t>
            </a:r>
            <a:r>
              <a:rPr lang="en-US" dirty="0" smtClean="0"/>
              <a:t> ,</a:t>
            </a:r>
            <a:r>
              <a:rPr lang="en-US" dirty="0" err="1" smtClean="0"/>
              <a:t>gauldin</a:t>
            </a:r>
            <a:r>
              <a:rPr lang="en-US" dirty="0" smtClean="0"/>
              <a:t> ,</a:t>
            </a:r>
            <a:r>
              <a:rPr lang="en-US" dirty="0" err="1" smtClean="0"/>
              <a:t>gaul</a:t>
            </a:r>
            <a:r>
              <a:rPr lang="en-US" dirty="0" smtClean="0"/>
              <a:t> ,</a:t>
            </a:r>
            <a:r>
              <a:rPr lang="en-US" dirty="0" err="1" smtClean="0"/>
              <a:t>gaukel</a:t>
            </a:r>
            <a:r>
              <a:rPr lang="en-US" dirty="0" smtClean="0"/>
              <a:t>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46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43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8614911-09A1-4186-BAE5-3FDA466C0BB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014246B-B6F1-498F-9BBD-15AF9D948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tokenization-1.html" TargetMode="External"/><Relationship Id="rId2" Type="http://schemas.openxmlformats.org/officeDocument/2006/relationships/hyperlink" Target="https://github.com/hundredblocks/concrete_NLP_tutorial/blob/master/NLP_notebook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html/htmledition/stemming-and-lemmatization-1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Fake </a:t>
            </a:r>
            <a:r>
              <a:rPr lang="en-US" dirty="0" smtClean="0"/>
              <a:t>News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895600"/>
            <a:ext cx="2590800" cy="289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err="1" smtClean="0"/>
              <a:t>Madbouly</a:t>
            </a:r>
            <a:r>
              <a:rPr lang="en-US" sz="2000" dirty="0" smtClean="0"/>
              <a:t> – Nagy – </a:t>
            </a:r>
            <a:r>
              <a:rPr lang="en-US" sz="2000" dirty="0" err="1" smtClean="0"/>
              <a:t>Helmy</a:t>
            </a:r>
            <a:r>
              <a:rPr lang="en-US" sz="2000" dirty="0" smtClean="0"/>
              <a:t> – Samir</a:t>
            </a:r>
          </a:p>
          <a:p>
            <a:endParaRPr lang="en-US" dirty="0"/>
          </a:p>
          <a:p>
            <a:r>
              <a:rPr lang="en-US" sz="2000" dirty="0" smtClean="0"/>
              <a:t>Supervised By:</a:t>
            </a:r>
          </a:p>
          <a:p>
            <a:r>
              <a:rPr lang="en-US" sz="2000" dirty="0" smtClean="0"/>
              <a:t>Eng. </a:t>
            </a:r>
            <a:r>
              <a:rPr lang="en-US" sz="2000" dirty="0" err="1" smtClean="0"/>
              <a:t>Sayed</a:t>
            </a:r>
            <a:endParaRPr lang="en-US" sz="2000" dirty="0" smtClean="0"/>
          </a:p>
          <a:p>
            <a:r>
              <a:rPr lang="en-US" sz="2000" dirty="0" smtClean="0"/>
              <a:t>Dr. </a:t>
            </a:r>
            <a:r>
              <a:rPr lang="en-US" sz="2000" dirty="0" err="1" smtClean="0"/>
              <a:t>Doaa</a:t>
            </a:r>
            <a:endParaRPr lang="en-US" sz="2000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74" y="2895600"/>
            <a:ext cx="421178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62000" y="685800"/>
            <a:ext cx="7620000" cy="5486400"/>
          </a:xfrm>
        </p:spPr>
        <p:txBody>
          <a:bodyPr>
            <a:normAutofit fontScale="97500"/>
          </a:bodyPr>
          <a:lstStyle/>
          <a:p>
            <a:r>
              <a:rPr lang="en-US" dirty="0"/>
              <a:t>The bag of words model ignores grammar and order of words.</a:t>
            </a:r>
            <a:br>
              <a:rPr lang="en-US" dirty="0"/>
            </a:br>
            <a:r>
              <a:rPr lang="en-US" sz="2100" dirty="0"/>
              <a:t>We start with two documents (the corpus</a:t>
            </a:r>
            <a:r>
              <a:rPr lang="en-US" sz="2100" dirty="0" smtClean="0"/>
              <a:t>):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- ‘</a:t>
            </a:r>
            <a:r>
              <a:rPr lang="en-US" sz="1600" dirty="0">
                <a:solidFill>
                  <a:srgbClr val="FF0000"/>
                </a:solidFill>
              </a:rPr>
              <a:t>All my cats in a row’,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 - ‘</a:t>
            </a:r>
            <a:r>
              <a:rPr lang="en-US" sz="1600" dirty="0">
                <a:solidFill>
                  <a:srgbClr val="FF0000"/>
                </a:solidFill>
              </a:rPr>
              <a:t>When my cat sits down, she looks like a </a:t>
            </a:r>
            <a:r>
              <a:rPr lang="en-US" sz="1600" dirty="0" err="1">
                <a:solidFill>
                  <a:srgbClr val="FF0000"/>
                </a:solidFill>
              </a:rPr>
              <a:t>Furby</a:t>
            </a:r>
            <a:r>
              <a:rPr lang="en-US" sz="1600" dirty="0">
                <a:solidFill>
                  <a:srgbClr val="FF0000"/>
                </a:solidFill>
              </a:rPr>
              <a:t> toy</a:t>
            </a:r>
            <a:r>
              <a:rPr lang="en-US" sz="1600" dirty="0" smtClean="0">
                <a:solidFill>
                  <a:srgbClr val="FF0000"/>
                </a:solidFill>
              </a:rPr>
              <a:t>!’,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 list in then created based on the two strings above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- {‘</a:t>
            </a:r>
            <a:r>
              <a:rPr lang="en-US" sz="1600" dirty="0">
                <a:solidFill>
                  <a:srgbClr val="FF0000"/>
                </a:solidFill>
              </a:rPr>
              <a:t>all’: 0, ‘cat’: 1, ‘cats’: 2, ‘down’: 3, ‘</a:t>
            </a:r>
            <a:r>
              <a:rPr lang="en-US" sz="1600" dirty="0" err="1">
                <a:solidFill>
                  <a:srgbClr val="FF0000"/>
                </a:solidFill>
              </a:rPr>
              <a:t>furby</a:t>
            </a:r>
            <a:r>
              <a:rPr lang="en-US" sz="1600" dirty="0">
                <a:solidFill>
                  <a:srgbClr val="FF0000"/>
                </a:solidFill>
              </a:rPr>
              <a:t>’: 4, ‘in’: 5, ‘like’: 6, ‘looks’: 7, ‘my’: 8, ‘row’: 9, ‘she’: 10, ‘sits’: 11, ‘toy’: 12, ‘when’: 13 </a:t>
            </a: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The list contains 14 unique words: the </a:t>
            </a:r>
            <a:r>
              <a:rPr lang="en-US" sz="2000" b="1" dirty="0"/>
              <a:t>vocabulary</a:t>
            </a:r>
            <a:r>
              <a:rPr lang="en-US" sz="2000" dirty="0"/>
              <a:t>. That’s why every document is represented by a feature vector of 14 elements. The number of elements is called the </a:t>
            </a:r>
            <a:r>
              <a:rPr lang="en-US" sz="2000" b="1" dirty="0"/>
              <a:t>dimension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Then we can express the texts as numeric vectors:</a:t>
            </a:r>
          </a:p>
          <a:p>
            <a:pPr marL="0" indent="0">
              <a:buNone/>
            </a:pPr>
            <a:r>
              <a:rPr lang="ar-EG" sz="2000" dirty="0">
                <a:solidFill>
                  <a:srgbClr val="FF0000"/>
                </a:solidFill>
              </a:rPr>
              <a:t>[[1 0 1 0 0 1 0 0 1 1 0 0 0 0]</a:t>
            </a:r>
            <a:br>
              <a:rPr lang="ar-EG" sz="2000" dirty="0">
                <a:solidFill>
                  <a:srgbClr val="FF0000"/>
                </a:solidFill>
              </a:rPr>
            </a:br>
            <a:r>
              <a:rPr lang="ar-EG" sz="2000" dirty="0">
                <a:solidFill>
                  <a:srgbClr val="FF0000"/>
                </a:solidFill>
              </a:rPr>
              <a:t>[0 1 0 1 1 0 1 1 1 0 1 1 1 1</a:t>
            </a:r>
            <a:r>
              <a:rPr lang="ar-EG" sz="2000" dirty="0" smtClean="0">
                <a:solidFill>
                  <a:srgbClr val="FF0000"/>
                </a:solidFill>
              </a:rPr>
              <a:t>]]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‘All my cats in a row’ </a:t>
            </a:r>
            <a:r>
              <a:rPr lang="en-US" sz="2000" dirty="0">
                <a:solidFill>
                  <a:srgbClr val="FF0000"/>
                </a:solidFill>
              </a:rPr>
              <a:t>= [1 0 1 0 0 1 0 0 1 1 0 0 0 0]</a:t>
            </a:r>
          </a:p>
          <a:p>
            <a:pPr marL="0" indent="0">
              <a:buNone/>
            </a:pPr>
            <a:endParaRPr lang="en-US" sz="2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7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543800" cy="5486400"/>
          </a:xfrm>
        </p:spPr>
        <p:txBody>
          <a:bodyPr/>
          <a:lstStyle/>
          <a:p>
            <a:r>
              <a:rPr lang="en-US" sz="2000" b="1" dirty="0"/>
              <a:t>An introduction to </a:t>
            </a:r>
            <a:r>
              <a:rPr lang="en-US" sz="2000" b="1" dirty="0" smtClean="0"/>
              <a:t>TF-IDF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TF-IDF</a:t>
            </a:r>
            <a:r>
              <a:rPr lang="en-US" sz="2000" dirty="0"/>
              <a:t> stands for “Term Frequency — Inverse Data Frequency”. First, we will learn what this term means mathematically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Term Frequency (</a:t>
            </a:r>
            <a:r>
              <a:rPr lang="en-US" sz="2000" b="1" dirty="0" err="1"/>
              <a:t>tf</a:t>
            </a:r>
            <a:r>
              <a:rPr lang="en-US" sz="2000" b="1" dirty="0"/>
              <a:t>)</a:t>
            </a:r>
            <a:r>
              <a:rPr lang="en-US" sz="2000" dirty="0"/>
              <a:t>: gives us the frequency of the word in each document in the corpus. It is the ratio of number of times the word appears in a document compared to the total number of words in that document. It increases as the number of occurrences of that word within the document increases. Each document has its own </a:t>
            </a:r>
            <a:r>
              <a:rPr lang="en-US" sz="2000" dirty="0" err="1"/>
              <a:t>tf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4953000"/>
            <a:ext cx="326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41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67600" cy="5410200"/>
          </a:xfrm>
        </p:spPr>
        <p:txBody>
          <a:bodyPr>
            <a:normAutofit/>
          </a:bodyPr>
          <a:lstStyle/>
          <a:p>
            <a:r>
              <a:rPr lang="en-US" sz="2000" b="1" dirty="0"/>
              <a:t>Inverse Data Frequency (</a:t>
            </a:r>
            <a:r>
              <a:rPr lang="en-US" sz="2000" b="1" dirty="0" err="1"/>
              <a:t>idf</a:t>
            </a:r>
            <a:r>
              <a:rPr lang="en-US" sz="2000" b="1" dirty="0"/>
              <a:t>): </a:t>
            </a:r>
            <a:r>
              <a:rPr lang="en-US" sz="2000" dirty="0"/>
              <a:t>used to calculate the weight of rare words across all documents in the corpus. The words that occur rarely in the corpus have a high IDF score. It is given by the equation </a:t>
            </a:r>
            <a:r>
              <a:rPr lang="en-US" sz="2000" dirty="0" smtClean="0"/>
              <a:t>below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Combining these two we come up with the TF-IDF score (w) for a word in a document in the corpus. It is the product of </a:t>
            </a:r>
            <a:r>
              <a:rPr lang="en-US" sz="2000" dirty="0" err="1"/>
              <a:t>tf</a:t>
            </a:r>
            <a:r>
              <a:rPr lang="en-US" sz="2000" dirty="0"/>
              <a:t> and </a:t>
            </a:r>
            <a:r>
              <a:rPr lang="en-US" sz="2000" dirty="0" err="1"/>
              <a:t>idf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ar-E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752600"/>
            <a:ext cx="371475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6937" y="3914775"/>
            <a:ext cx="48101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5243512"/>
            <a:ext cx="3209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95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67600" cy="5410200"/>
          </a:xfrm>
        </p:spPr>
        <p:txBody>
          <a:bodyPr/>
          <a:lstStyle/>
          <a:p>
            <a:r>
              <a:rPr lang="en-US" sz="2000" dirty="0"/>
              <a:t>Let’s take an example to get a clearer understanding.</a:t>
            </a:r>
          </a:p>
          <a:p>
            <a:r>
              <a:rPr lang="en-US" sz="2000" dirty="0"/>
              <a:t>Sentence 1 : The car is driven on the road.</a:t>
            </a:r>
          </a:p>
          <a:p>
            <a:r>
              <a:rPr lang="en-US" sz="2000" dirty="0"/>
              <a:t>Sentence 2: The truck is driven on the highway.</a:t>
            </a:r>
          </a:p>
          <a:p>
            <a:r>
              <a:rPr lang="en-US" sz="2000" dirty="0"/>
              <a:t>In this example, each sentence is a separate document.</a:t>
            </a:r>
          </a:p>
          <a:p>
            <a:r>
              <a:rPr lang="en-US" sz="2000" dirty="0"/>
              <a:t>We will now calculate the TF-IDF for the above two documents, which represent our corpus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3048000"/>
            <a:ext cx="5970678" cy="29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1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064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447800"/>
            <a:ext cx="6883367" cy="41228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the </a:t>
            </a:r>
            <a:r>
              <a:rPr lang="en-US" sz="2000" dirty="0" err="1" smtClean="0"/>
              <a:t>balace</a:t>
            </a:r>
            <a:r>
              <a:rPr lang="en-US" sz="2000" dirty="0" smtClean="0"/>
              <a:t> of the class between observations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Represent the numbers visually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3360937"/>
            <a:ext cx="2362200" cy="226594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6504388"/>
              </p:ext>
            </p:extLst>
          </p:nvPr>
        </p:nvGraphicFramePr>
        <p:xfrm>
          <a:off x="1600200" y="1904999"/>
          <a:ext cx="4419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10386</a:t>
                      </a:r>
                      <a:endParaRPr lang="en-US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59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315200" cy="5334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Run the size of the articles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233" y="1676400"/>
            <a:ext cx="64983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543800" cy="5410200"/>
          </a:xfrm>
        </p:spPr>
        <p:txBody>
          <a:bodyPr/>
          <a:lstStyle/>
          <a:p>
            <a:r>
              <a:rPr lang="en-US" dirty="0" smtClean="0"/>
              <a:t>Distinguish between fake and real News based on some words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481" y="1676401"/>
            <a:ext cx="693731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95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62000"/>
            <a:ext cx="6821245" cy="4961069"/>
          </a:xfrm>
        </p:spPr>
        <p:txBody>
          <a:bodyPr/>
          <a:lstStyle/>
          <a:p>
            <a:r>
              <a:rPr lang="en-US" dirty="0" smtClean="0"/>
              <a:t>Weight of the most affected words on the model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526" y="1295400"/>
            <a:ext cx="4108874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3114" y="1143000"/>
            <a:ext cx="201958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1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2029765"/>
            <a:ext cx="4904581" cy="3532961"/>
          </a:xfrm>
        </p:spPr>
      </p:pic>
    </p:spTree>
    <p:extLst>
      <p:ext uri="{BB962C8B-B14F-4D97-AF65-F5344CB8AC3E}">
        <p14:creationId xmlns:p14="http://schemas.microsoft.com/office/powerpoint/2010/main" xmlns="" val="2684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600" y="3713018"/>
            <a:ext cx="1989221" cy="2362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1219200"/>
            <a:ext cx="4673504" cy="1828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3657600"/>
            <a:ext cx="3200400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12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fake news?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Fake news is </a:t>
            </a:r>
            <a:r>
              <a:rPr lang="en-US" b="1" dirty="0" smtClean="0"/>
              <a:t>news  </a:t>
            </a:r>
            <a:r>
              <a:rPr lang="en-US" b="1" dirty="0" smtClean="0"/>
              <a:t>created to deliberately misinform or </a:t>
            </a:r>
            <a:r>
              <a:rPr lang="en-US" b="1" dirty="0" smtClean="0"/>
              <a:t>deceive </a:t>
            </a:r>
            <a:r>
              <a:rPr lang="en-US" b="1" dirty="0" smtClean="0"/>
              <a:t>readers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Such as:-</a:t>
            </a:r>
            <a:r>
              <a:rPr lang="en-US" b="1" dirty="0" err="1" smtClean="0"/>
              <a:t>clickbaits,propagandas,Parodys</a:t>
            </a:r>
            <a:r>
              <a:rPr lang="en-US" b="1" dirty="0" smtClean="0"/>
              <a:t>…etc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828800"/>
            <a:ext cx="6196013" cy="3410649"/>
          </a:xfrm>
        </p:spPr>
      </p:pic>
    </p:spTree>
    <p:extLst>
      <p:ext uri="{BB962C8B-B14F-4D97-AF65-F5344CB8AC3E}">
        <p14:creationId xmlns:p14="http://schemas.microsoft.com/office/powerpoint/2010/main" xmlns="" val="12991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2209800"/>
            <a:ext cx="6196013" cy="2799455"/>
          </a:xfrm>
        </p:spPr>
      </p:pic>
    </p:spTree>
    <p:extLst>
      <p:ext uri="{BB962C8B-B14F-4D97-AF65-F5344CB8AC3E}">
        <p14:creationId xmlns:p14="http://schemas.microsoft.com/office/powerpoint/2010/main" xmlns="" val="4112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2057400"/>
            <a:ext cx="6196013" cy="3067803"/>
          </a:xfrm>
        </p:spPr>
      </p:pic>
    </p:spTree>
    <p:extLst>
      <p:ext uri="{BB962C8B-B14F-4D97-AF65-F5344CB8AC3E}">
        <p14:creationId xmlns:p14="http://schemas.microsoft.com/office/powerpoint/2010/main" xmlns="" val="9945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3675" y="2423646"/>
            <a:ext cx="6196013" cy="2994958"/>
          </a:xfrm>
        </p:spPr>
      </p:pic>
    </p:spTree>
    <p:extLst>
      <p:ext uri="{BB962C8B-B14F-4D97-AF65-F5344CB8AC3E}">
        <p14:creationId xmlns:p14="http://schemas.microsoft.com/office/powerpoint/2010/main" xmlns="" val="2703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3675" y="2424209"/>
            <a:ext cx="6196013" cy="2993833"/>
          </a:xfrm>
        </p:spPr>
      </p:pic>
    </p:spTree>
    <p:extLst>
      <p:ext uri="{BB962C8B-B14F-4D97-AF65-F5344CB8AC3E}">
        <p14:creationId xmlns:p14="http://schemas.microsoft.com/office/powerpoint/2010/main" xmlns="" val="35750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5688" y="2119313"/>
            <a:ext cx="5491987" cy="360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8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3675" y="2496043"/>
            <a:ext cx="6196013" cy="28501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5715000"/>
            <a:ext cx="4495800" cy="500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5715000"/>
            <a:ext cx="2743200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0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3675" y="2372122"/>
            <a:ext cx="6196013" cy="3098006"/>
          </a:xfrm>
        </p:spPr>
      </p:pic>
    </p:spTree>
    <p:extLst>
      <p:ext uri="{BB962C8B-B14F-4D97-AF65-F5344CB8AC3E}">
        <p14:creationId xmlns:p14="http://schemas.microsoft.com/office/powerpoint/2010/main" xmlns="" val="2530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K-Nearest Neighbor (KNN)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056" y="2120900"/>
            <a:ext cx="6191250" cy="3600450"/>
          </a:xfrm>
        </p:spPr>
      </p:pic>
    </p:spTree>
    <p:extLst>
      <p:ext uri="{BB962C8B-B14F-4D97-AF65-F5344CB8AC3E}">
        <p14:creationId xmlns:p14="http://schemas.microsoft.com/office/powerpoint/2010/main" xmlns="" val="22213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Support Vector Machine </a:t>
            </a:r>
            <a:r>
              <a:rPr lang="en-US" b="1" dirty="0" smtClean="0"/>
              <a:t>(Linear </a:t>
            </a:r>
            <a:r>
              <a:rPr lang="en-US" b="1" dirty="0" err="1" smtClean="0"/>
              <a:t>Kernal</a:t>
            </a:r>
            <a:r>
              <a:rPr lang="en-US" b="1" dirty="0" smtClean="0"/>
              <a:t>)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3286" y="2119313"/>
            <a:ext cx="5756790" cy="3603625"/>
          </a:xfrm>
        </p:spPr>
      </p:pic>
    </p:spTree>
    <p:extLst>
      <p:ext uri="{BB962C8B-B14F-4D97-AF65-F5344CB8AC3E}">
        <p14:creationId xmlns:p14="http://schemas.microsoft.com/office/powerpoint/2010/main" xmlns="" val="3495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news effects!!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3675" y="2178497"/>
            <a:ext cx="6196013" cy="3485257"/>
          </a:xfrm>
        </p:spPr>
      </p:pic>
    </p:spTree>
    <p:extLst>
      <p:ext uri="{BB962C8B-B14F-4D97-AF65-F5344CB8AC3E}">
        <p14:creationId xmlns:p14="http://schemas.microsoft.com/office/powerpoint/2010/main" xmlns="" val="40388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Support Vector Machine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rbf</a:t>
            </a:r>
            <a:r>
              <a:rPr lang="en-US" b="1" dirty="0" smtClean="0"/>
              <a:t> </a:t>
            </a:r>
            <a:r>
              <a:rPr lang="en-US" b="1" dirty="0" err="1" smtClean="0"/>
              <a:t>Kernal</a:t>
            </a:r>
            <a:r>
              <a:rPr lang="en-US" b="1" dirty="0" smtClean="0"/>
              <a:t>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7643" y="2119313"/>
            <a:ext cx="5468077" cy="3603625"/>
          </a:xfrm>
        </p:spPr>
      </p:pic>
    </p:spTree>
    <p:extLst>
      <p:ext uri="{BB962C8B-B14F-4D97-AF65-F5344CB8AC3E}">
        <p14:creationId xmlns:p14="http://schemas.microsoft.com/office/powerpoint/2010/main" xmlns="" val="4197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482"/>
          <a:stretch/>
        </p:blipFill>
        <p:spPr>
          <a:xfrm>
            <a:off x="929292" y="2667000"/>
            <a:ext cx="7300308" cy="2593840"/>
          </a:xfrm>
        </p:spPr>
      </p:pic>
    </p:spTree>
    <p:extLst>
      <p:ext uri="{BB962C8B-B14F-4D97-AF65-F5344CB8AC3E}">
        <p14:creationId xmlns:p14="http://schemas.microsoft.com/office/powerpoint/2010/main" xmlns="" val="16029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pros and cons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Pros:-</a:t>
            </a:r>
          </a:p>
          <a:p>
            <a:pPr>
              <a:buNone/>
            </a:pPr>
            <a:r>
              <a:rPr lang="en-US" dirty="0" smtClean="0"/>
              <a:t>Simple and easy to implement </a:t>
            </a:r>
          </a:p>
          <a:p>
            <a:pPr>
              <a:buNone/>
            </a:pPr>
            <a:r>
              <a:rPr lang="en-US" dirty="0" smtClean="0"/>
              <a:t>High accuracy with enough reliable data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Cons:-</a:t>
            </a:r>
          </a:p>
          <a:p>
            <a:pPr>
              <a:buNone/>
            </a:pPr>
            <a:r>
              <a:rPr lang="en-US" dirty="0" smtClean="0"/>
              <a:t>Vulnerable to </a:t>
            </a:r>
            <a:r>
              <a:rPr lang="en-US" dirty="0" smtClean="0"/>
              <a:t>sudden changes in events </a:t>
            </a:r>
          </a:p>
          <a:p>
            <a:pPr>
              <a:buNone/>
            </a:pPr>
            <a:r>
              <a:rPr lang="en-US" dirty="0" smtClean="0"/>
              <a:t>Needs consistent data gathering from reliable sources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 and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data gathering via web scraping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ML?!!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6196405" cy="3603812"/>
          </a:xfrm>
        </p:spPr>
        <p:txBody>
          <a:bodyPr/>
          <a:lstStyle/>
          <a:p>
            <a:r>
              <a:rPr lang="en-US" dirty="0" smtClean="0"/>
              <a:t>Simply because we are bad at detecting it:-</a:t>
            </a:r>
          </a:p>
          <a:p>
            <a:pPr>
              <a:buNone/>
            </a:pPr>
            <a:r>
              <a:rPr lang="en-US" dirty="0" smtClean="0"/>
              <a:t>We are slow</a:t>
            </a:r>
          </a:p>
          <a:p>
            <a:pPr>
              <a:buNone/>
            </a:pPr>
            <a:r>
              <a:rPr lang="en-US" dirty="0" smtClean="0"/>
              <a:t>Our opinions are biased</a:t>
            </a:r>
          </a:p>
          <a:p>
            <a:pPr>
              <a:buNone/>
            </a:pPr>
            <a:r>
              <a:rPr lang="en-US" dirty="0" smtClean="0"/>
              <a:t>We don’t have enough knowledge 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Gathering.</a:t>
            </a:r>
          </a:p>
          <a:p>
            <a:endParaRPr lang="en-US" dirty="0" smtClean="0"/>
          </a:p>
          <a:p>
            <a:r>
              <a:rPr lang="en-US" dirty="0" smtClean="0"/>
              <a:t>Data Preprocessing.</a:t>
            </a:r>
          </a:p>
          <a:p>
            <a:endParaRPr lang="en-US" dirty="0" smtClean="0"/>
          </a:p>
          <a:p>
            <a:r>
              <a:rPr lang="en-US" dirty="0" smtClean="0"/>
              <a:t>Modeling Creation, Training and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2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838200"/>
            <a:ext cx="3354571" cy="52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10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11218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1"/>
            <a:ext cx="6934200" cy="38942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rely on a Kaggle dataset as a base.</a:t>
            </a:r>
          </a:p>
          <a:p>
            <a:pPr lvl="1"/>
            <a:r>
              <a:rPr lang="en-US" sz="1600" dirty="0" smtClean="0"/>
              <a:t>Title: The title of an article</a:t>
            </a:r>
          </a:p>
          <a:p>
            <a:pPr lvl="1"/>
            <a:r>
              <a:rPr lang="en-US" sz="1600" dirty="0" smtClean="0"/>
              <a:t>Text: The body of the article</a:t>
            </a:r>
          </a:p>
          <a:p>
            <a:pPr lvl="1"/>
            <a:r>
              <a:rPr lang="en-US" sz="1600" dirty="0" smtClean="0"/>
              <a:t>Label: which only have the name of the class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4880" y="3733800"/>
            <a:ext cx="494851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0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391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is a checklist to use to clean your data: (see the </a:t>
            </a:r>
            <a:r>
              <a:rPr lang="en-US" i="1" dirty="0">
                <a:hlinkClick r:id="rId2"/>
              </a:rPr>
              <a:t>code</a:t>
            </a:r>
            <a:r>
              <a:rPr lang="en-US" dirty="0"/>
              <a:t> for more details):</a:t>
            </a:r>
          </a:p>
          <a:p>
            <a:r>
              <a:rPr lang="en-US" dirty="0" smtClean="0"/>
              <a:t>- 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/>
              <a:t> characters such as any non alphanumeric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Tokenize</a:t>
            </a:r>
            <a:r>
              <a:rPr lang="en-US" dirty="0"/>
              <a:t> your text by separating it into individual words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words that are not relevant, such as “@” twitter mentions or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 smtClean="0"/>
              <a:t>- Convert </a:t>
            </a:r>
            <a:r>
              <a:rPr lang="en-US" dirty="0"/>
              <a:t>all characters to </a:t>
            </a:r>
            <a:r>
              <a:rPr lang="en-US" dirty="0">
                <a:solidFill>
                  <a:srgbClr val="FF0000"/>
                </a:solidFill>
              </a:rPr>
              <a:t>lowercase</a:t>
            </a:r>
            <a:r>
              <a:rPr lang="en-US" dirty="0"/>
              <a:t>, in order to treat words such as “hello”, “Hello”, and “HELLO” the same</a:t>
            </a:r>
          </a:p>
          <a:p>
            <a:r>
              <a:rPr lang="en-US" dirty="0" smtClean="0"/>
              <a:t>- Consider </a:t>
            </a:r>
            <a:r>
              <a:rPr lang="en-US" dirty="0"/>
              <a:t>combining misspelled or alternately spelled words to a single representation (e.g. “cool”/”</a:t>
            </a:r>
            <a:r>
              <a:rPr lang="en-US" dirty="0" err="1"/>
              <a:t>kewl</a:t>
            </a:r>
            <a:r>
              <a:rPr lang="en-US" dirty="0"/>
              <a:t>”/”</a:t>
            </a:r>
            <a:r>
              <a:rPr lang="en-US" dirty="0" err="1"/>
              <a:t>cooool</a:t>
            </a:r>
            <a:r>
              <a:rPr lang="en-US" dirty="0"/>
              <a:t>”)</a:t>
            </a:r>
          </a:p>
          <a:p>
            <a:r>
              <a:rPr lang="en-US" dirty="0" smtClean="0"/>
              <a:t>- Consider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lemmatization</a:t>
            </a:r>
            <a:r>
              <a:rPr lang="en-US" dirty="0"/>
              <a:t> (reduce words such as “am”, “are”, and “is” to a common form such as “be”)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xmlns="" val="8295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5438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Machine Learning models take numerical values as input. Models working on images, for example, take in a matrix representing the intensity of each pixel in each color channel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Our dataset is a list of sentences, so in order for our algorithm to extract patterns from the data, we first need to find a way to represent it in a way that our algorithm can understand, i.e. as a list of numbers.</a:t>
            </a:r>
            <a:endParaRPr lang="en-US" sz="1800" dirty="0" smtClean="0"/>
          </a:p>
          <a:p>
            <a:endParaRPr lang="ar-EG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5849800"/>
              </p:ext>
            </p:extLst>
          </p:nvPr>
        </p:nvGraphicFramePr>
        <p:xfrm>
          <a:off x="1943100" y="2057400"/>
          <a:ext cx="5334000" cy="1981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0"/>
              </a:tblGrid>
              <a:tr h="198120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3100" y="2209800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8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596</TotalTime>
  <Words>535</Words>
  <Application>Microsoft Office PowerPoint</Application>
  <PresentationFormat>On-screen Show (4:3)</PresentationFormat>
  <Paragraphs>130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Pushpin</vt:lpstr>
      <vt:lpstr>Fake News Detection</vt:lpstr>
      <vt:lpstr>What is fake news?</vt:lpstr>
      <vt:lpstr>Fake news effects!!</vt:lpstr>
      <vt:lpstr>Why we need ML?!!</vt:lpstr>
      <vt:lpstr>Data Science Workflow</vt:lpstr>
      <vt:lpstr>Slide 6</vt:lpstr>
      <vt:lpstr>Data Gathering</vt:lpstr>
      <vt:lpstr>Slide 8</vt:lpstr>
      <vt:lpstr>Slide 9</vt:lpstr>
      <vt:lpstr>Slide 10</vt:lpstr>
      <vt:lpstr>Slide 11</vt:lpstr>
      <vt:lpstr>Slide 12</vt:lpstr>
      <vt:lpstr>Slide 13</vt:lpstr>
      <vt:lpstr>Some Analysis</vt:lpstr>
      <vt:lpstr>Slide 15</vt:lpstr>
      <vt:lpstr>Slide 16</vt:lpstr>
      <vt:lpstr>Slide 17</vt:lpstr>
      <vt:lpstr>Integration</vt:lpstr>
      <vt:lpstr>Slide 19</vt:lpstr>
      <vt:lpstr>Slide 20</vt:lpstr>
      <vt:lpstr>Slide 21</vt:lpstr>
      <vt:lpstr>Slide 22</vt:lpstr>
      <vt:lpstr>Slide 23</vt:lpstr>
      <vt:lpstr>Slide 24</vt:lpstr>
      <vt:lpstr>Decision Tree</vt:lpstr>
      <vt:lpstr>Logistic Regression </vt:lpstr>
      <vt:lpstr>Random Forest Classifier </vt:lpstr>
      <vt:lpstr>K-Nearest Neighbor (KNN) </vt:lpstr>
      <vt:lpstr>Support Vector Machine (Linear Kernal) </vt:lpstr>
      <vt:lpstr>Support Vector Machine  (rbf Kernal) </vt:lpstr>
      <vt:lpstr>Models Performance</vt:lpstr>
      <vt:lpstr>Approach pros and cons  </vt:lpstr>
      <vt:lpstr>Future work and improvements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Samir</dc:creator>
  <cp:lastModifiedBy>abdelrahman helmy</cp:lastModifiedBy>
  <cp:revision>49</cp:revision>
  <dcterms:created xsi:type="dcterms:W3CDTF">2018-12-02T23:35:03Z</dcterms:created>
  <dcterms:modified xsi:type="dcterms:W3CDTF">2018-12-03T22:08:23Z</dcterms:modified>
</cp:coreProperties>
</file>