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78" r:id="rId5"/>
    <p:sldId id="279" r:id="rId6"/>
    <p:sldId id="280" r:id="rId7"/>
    <p:sldId id="281" r:id="rId8"/>
    <p:sldId id="282" r:id="rId9"/>
    <p:sldId id="283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73" autoAdjust="0"/>
  </p:normalViewPr>
  <p:slideViewPr>
    <p:cSldViewPr>
      <p:cViewPr varScale="1">
        <p:scale>
          <a:sx n="128" d="100"/>
          <a:sy n="128" d="100"/>
        </p:scale>
        <p:origin x="11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8614911-09A1-4186-BAE5-3FDA466C0BB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014246B-B6F1-498F-9BBD-15AF9D948E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tokenization-1.html" TargetMode="External"/><Relationship Id="rId2" Type="http://schemas.openxmlformats.org/officeDocument/2006/relationships/hyperlink" Target="https://github.com/hundredblocks/concrete_NLP_tutorial/blob/master/NLP_notebook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IR-book/html/htmledition/stemming-and-lemmatization-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Fake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6400800" cy="2743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</a:t>
            </a:r>
          </a:p>
          <a:p>
            <a:r>
              <a:rPr lang="en-US" sz="2000" dirty="0" err="1" smtClean="0"/>
              <a:t>Madbouly</a:t>
            </a:r>
            <a:r>
              <a:rPr lang="en-US" sz="2000" dirty="0" smtClean="0"/>
              <a:t> – Nagy – </a:t>
            </a:r>
            <a:r>
              <a:rPr lang="en-US" sz="2000" dirty="0" err="1" smtClean="0"/>
              <a:t>Helmy</a:t>
            </a:r>
            <a:r>
              <a:rPr lang="en-US" sz="2000" dirty="0" smtClean="0"/>
              <a:t> – Samir</a:t>
            </a:r>
          </a:p>
          <a:p>
            <a:endParaRPr lang="en-US" dirty="0"/>
          </a:p>
          <a:p>
            <a:r>
              <a:rPr lang="en-US" sz="2000" dirty="0" smtClean="0"/>
              <a:t>Supervised By:</a:t>
            </a:r>
          </a:p>
          <a:p>
            <a:r>
              <a:rPr lang="en-US" sz="2000" dirty="0" smtClean="0"/>
              <a:t>Eng. </a:t>
            </a:r>
            <a:r>
              <a:rPr lang="en-US" sz="2000" dirty="0" err="1" smtClean="0"/>
              <a:t>Sayed</a:t>
            </a:r>
            <a:endParaRPr lang="en-US" sz="2000" dirty="0" smtClean="0"/>
          </a:p>
          <a:p>
            <a:r>
              <a:rPr lang="en-US" sz="2000" dirty="0" smtClean="0"/>
              <a:t>Dr. </a:t>
            </a:r>
            <a:r>
              <a:rPr lang="en-US" sz="2000" dirty="0" err="1" smtClean="0"/>
              <a:t>Doaa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709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2" y="2667000"/>
            <a:ext cx="7296706" cy="2593840"/>
          </a:xfrm>
        </p:spPr>
      </p:pic>
    </p:spTree>
    <p:extLst>
      <p:ext uri="{BB962C8B-B14F-4D97-AF65-F5344CB8AC3E}">
        <p14:creationId xmlns:p14="http://schemas.microsoft.com/office/powerpoint/2010/main" val="160299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Gathering.</a:t>
            </a:r>
          </a:p>
          <a:p>
            <a:endParaRPr lang="en-US" dirty="0" smtClean="0"/>
          </a:p>
          <a:p>
            <a:r>
              <a:rPr lang="en-US" dirty="0" smtClean="0"/>
              <a:t>Data Preprocessing.</a:t>
            </a:r>
          </a:p>
          <a:p>
            <a:endParaRPr lang="en-US" dirty="0" smtClean="0"/>
          </a:p>
          <a:p>
            <a:r>
              <a:rPr lang="en-US" dirty="0" smtClean="0"/>
              <a:t>Modeling Creation, Training and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11218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1"/>
            <a:ext cx="6934200" cy="38942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rely on a Kaggle dataset as a base.</a:t>
            </a:r>
          </a:p>
          <a:p>
            <a:pPr lvl="1"/>
            <a:r>
              <a:rPr lang="en-US" sz="1600" dirty="0" smtClean="0"/>
              <a:t>Title: The title of an article</a:t>
            </a:r>
          </a:p>
          <a:p>
            <a:pPr lvl="1"/>
            <a:r>
              <a:rPr lang="en-US" sz="1600" dirty="0" smtClean="0"/>
              <a:t>Text: The body of the article</a:t>
            </a:r>
          </a:p>
          <a:p>
            <a:pPr lvl="1"/>
            <a:r>
              <a:rPr lang="en-US" sz="1600" dirty="0" smtClean="0"/>
              <a:t>Label: which only have the name of the class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80" y="3733800"/>
            <a:ext cx="494851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39140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a checklist to use to clean your data: (see the </a:t>
            </a:r>
            <a:r>
              <a:rPr lang="en-US" i="1" dirty="0">
                <a:hlinkClick r:id="rId2"/>
              </a:rPr>
              <a:t>code</a:t>
            </a:r>
            <a:r>
              <a:rPr lang="en-US" dirty="0"/>
              <a:t> for more details):</a:t>
            </a:r>
          </a:p>
          <a:p>
            <a:r>
              <a:rPr lang="en-US" dirty="0" smtClean="0"/>
              <a:t>- Remove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irrelevant</a:t>
            </a:r>
            <a:r>
              <a:rPr lang="en-US" dirty="0"/>
              <a:t> characters such as any non alphanumeric </a:t>
            </a:r>
            <a:r>
              <a:rPr lang="en-US" dirty="0" smtClean="0"/>
              <a:t>characters</a:t>
            </a:r>
          </a:p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Tokenize</a:t>
            </a:r>
            <a:r>
              <a:rPr lang="en-US" dirty="0"/>
              <a:t> your text by separating it into individual words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words that are not relevant, such as “@” twitter mentions or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 smtClean="0"/>
              <a:t>- Convert </a:t>
            </a:r>
            <a:r>
              <a:rPr lang="en-US" dirty="0"/>
              <a:t>all characters to </a:t>
            </a:r>
            <a:r>
              <a:rPr lang="en-US" dirty="0">
                <a:solidFill>
                  <a:srgbClr val="FF0000"/>
                </a:solidFill>
              </a:rPr>
              <a:t>lowercase</a:t>
            </a:r>
            <a:r>
              <a:rPr lang="en-US" dirty="0"/>
              <a:t>, in order to treat words such as “hello”, “Hello”, and “HELLO” the same</a:t>
            </a:r>
          </a:p>
          <a:p>
            <a:r>
              <a:rPr lang="en-US" dirty="0" smtClean="0"/>
              <a:t>- Consider </a:t>
            </a:r>
            <a:r>
              <a:rPr lang="en-US" dirty="0"/>
              <a:t>combining misspelled or alternately spelled words to a single representation (e.g. “cool”/”</a:t>
            </a:r>
            <a:r>
              <a:rPr lang="en-US" dirty="0" err="1"/>
              <a:t>kewl</a:t>
            </a:r>
            <a:r>
              <a:rPr lang="en-US" dirty="0"/>
              <a:t>”/”</a:t>
            </a:r>
            <a:r>
              <a:rPr lang="en-US" dirty="0" err="1"/>
              <a:t>cooool</a:t>
            </a:r>
            <a:r>
              <a:rPr lang="en-US" dirty="0"/>
              <a:t>”)</a:t>
            </a:r>
          </a:p>
          <a:p>
            <a:r>
              <a:rPr lang="en-US" dirty="0" smtClean="0"/>
              <a:t>- Consider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lemmatization</a:t>
            </a:r>
            <a:r>
              <a:rPr lang="en-US" dirty="0"/>
              <a:t> (reduce words such as “am”, “are”, and “is” to a common form such as “be”)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295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543800" cy="5410200"/>
          </a:xfrm>
        </p:spPr>
        <p:txBody>
          <a:bodyPr>
            <a:normAutofit/>
          </a:bodyPr>
          <a:lstStyle/>
          <a:p>
            <a:r>
              <a:rPr lang="en-US" sz="1800" dirty="0"/>
              <a:t>Machine Learning models take numerical values as input. Models working on images, for example, take in a matrix representing the intensity of each pixel in each color channel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Our dataset is a list of sentences, so in order for our algorithm to extract patterns from the data, we first need to find a way to represent it in a way that our algorithm can understand, i.e. as a list of numbers.</a:t>
            </a:r>
            <a:endParaRPr lang="en-US" sz="1800" dirty="0" smtClean="0"/>
          </a:p>
          <a:p>
            <a:endParaRPr lang="ar-EG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49800"/>
              </p:ext>
            </p:extLst>
          </p:nvPr>
        </p:nvGraphicFramePr>
        <p:xfrm>
          <a:off x="1943100" y="2057400"/>
          <a:ext cx="5334000" cy="1981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34000"/>
              </a:tblGrid>
              <a:tr h="1981200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209800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762000" y="685800"/>
            <a:ext cx="7620000" cy="5486400"/>
          </a:xfrm>
        </p:spPr>
        <p:txBody>
          <a:bodyPr>
            <a:normAutofit fontScale="97500"/>
          </a:bodyPr>
          <a:lstStyle/>
          <a:p>
            <a:r>
              <a:rPr lang="en-US" dirty="0"/>
              <a:t>The bag of words model ignores grammar and order of words.</a:t>
            </a:r>
            <a:r>
              <a:rPr lang="en-US" dirty="0"/>
              <a:t/>
            </a:r>
            <a:br>
              <a:rPr lang="en-US" dirty="0"/>
            </a:br>
            <a:r>
              <a:rPr lang="en-US" sz="2100" dirty="0"/>
              <a:t>We start with two documents (the corpus</a:t>
            </a:r>
            <a:r>
              <a:rPr lang="en-US" sz="2100" dirty="0" smtClean="0"/>
              <a:t>):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- ‘</a:t>
            </a:r>
            <a:r>
              <a:rPr lang="en-US" sz="1600" dirty="0">
                <a:solidFill>
                  <a:srgbClr val="FF0000"/>
                </a:solidFill>
              </a:rPr>
              <a:t>All my cats in a row’,</a:t>
            </a:r>
            <a:r>
              <a:rPr lang="en-US" sz="1600" dirty="0">
                <a:solidFill>
                  <a:srgbClr val="FF0000"/>
                </a:solidFill>
              </a:rPr>
              <a:t/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  - ‘</a:t>
            </a:r>
            <a:r>
              <a:rPr lang="en-US" sz="1600" dirty="0">
                <a:solidFill>
                  <a:srgbClr val="FF0000"/>
                </a:solidFill>
              </a:rPr>
              <a:t>When my cat sits down, she looks like a </a:t>
            </a:r>
            <a:r>
              <a:rPr lang="en-US" sz="1600" dirty="0" err="1">
                <a:solidFill>
                  <a:srgbClr val="FF0000"/>
                </a:solidFill>
              </a:rPr>
              <a:t>Furby</a:t>
            </a:r>
            <a:r>
              <a:rPr lang="en-US" sz="1600" dirty="0">
                <a:solidFill>
                  <a:srgbClr val="FF0000"/>
                </a:solidFill>
              </a:rPr>
              <a:t> toy</a:t>
            </a:r>
            <a:r>
              <a:rPr lang="en-US" sz="1600" dirty="0" smtClean="0">
                <a:solidFill>
                  <a:srgbClr val="FF0000"/>
                </a:solidFill>
              </a:rPr>
              <a:t>!’,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A list in then created based on the two strings above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- {‘</a:t>
            </a:r>
            <a:r>
              <a:rPr lang="en-US" sz="1600" dirty="0">
                <a:solidFill>
                  <a:srgbClr val="FF0000"/>
                </a:solidFill>
              </a:rPr>
              <a:t>all’: 0, ‘cat’: 1, ‘cats’: 2, ‘down’: 3, ‘</a:t>
            </a:r>
            <a:r>
              <a:rPr lang="en-US" sz="1600" dirty="0" err="1">
                <a:solidFill>
                  <a:srgbClr val="FF0000"/>
                </a:solidFill>
              </a:rPr>
              <a:t>furby</a:t>
            </a:r>
            <a:r>
              <a:rPr lang="en-US" sz="1600" dirty="0">
                <a:solidFill>
                  <a:srgbClr val="FF0000"/>
                </a:solidFill>
              </a:rPr>
              <a:t>’: 4, ‘in’: 5, ‘like’: 6, ‘looks’: 7, ‘my’: 8, ‘row’: 9, ‘she’: 10, ‘sits’: 11, ‘toy’: 12, ‘when’: 13 </a:t>
            </a:r>
            <a:r>
              <a:rPr lang="en-US" sz="1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The list contains 14 unique words: the </a:t>
            </a:r>
            <a:r>
              <a:rPr lang="en-US" sz="2000" b="1" dirty="0"/>
              <a:t>vocabulary</a:t>
            </a:r>
            <a:r>
              <a:rPr lang="en-US" sz="2000" dirty="0"/>
              <a:t>. That’s why every document is represented by a feature vector of 14 elements. The number of elements is called the </a:t>
            </a:r>
            <a:r>
              <a:rPr lang="en-US" sz="2000" b="1" dirty="0"/>
              <a:t>dimension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Then we can express the texts as numeric vectors:</a:t>
            </a:r>
          </a:p>
          <a:p>
            <a:pPr marL="0" indent="0">
              <a:buNone/>
            </a:pPr>
            <a:r>
              <a:rPr lang="ar-EG" sz="2000" dirty="0">
                <a:solidFill>
                  <a:srgbClr val="FF0000"/>
                </a:solidFill>
              </a:rPr>
              <a:t>[[1 0 1 0 0 1 0 0 1 1 0 0 0 0]</a:t>
            </a:r>
            <a:r>
              <a:rPr lang="ar-EG" sz="2000" dirty="0">
                <a:solidFill>
                  <a:srgbClr val="FF0000"/>
                </a:solidFill>
              </a:rPr>
              <a:t/>
            </a:r>
            <a:br>
              <a:rPr lang="ar-EG" sz="2000" dirty="0">
                <a:solidFill>
                  <a:srgbClr val="FF0000"/>
                </a:solidFill>
              </a:rPr>
            </a:br>
            <a:r>
              <a:rPr lang="ar-EG" sz="2000" dirty="0">
                <a:solidFill>
                  <a:srgbClr val="FF0000"/>
                </a:solidFill>
              </a:rPr>
              <a:t>[0 1 0 1 1 0 1 1 1 0 1 1 1 1</a:t>
            </a:r>
            <a:r>
              <a:rPr lang="ar-EG" sz="2000" dirty="0" smtClean="0">
                <a:solidFill>
                  <a:srgbClr val="FF0000"/>
                </a:solidFill>
              </a:rPr>
              <a:t>]]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‘All my cats in a row’ </a:t>
            </a:r>
            <a:r>
              <a:rPr lang="en-US" sz="2000" dirty="0">
                <a:solidFill>
                  <a:srgbClr val="FF0000"/>
                </a:solidFill>
              </a:rPr>
              <a:t>= [1 0 1 0 0 1 0 0 1 1 0 0 0 0]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4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543800" cy="5486400"/>
          </a:xfrm>
        </p:spPr>
        <p:txBody>
          <a:bodyPr/>
          <a:lstStyle/>
          <a:p>
            <a:r>
              <a:rPr lang="en-US" sz="2000" b="1" dirty="0"/>
              <a:t>An introduction to </a:t>
            </a:r>
            <a:r>
              <a:rPr lang="en-US" sz="2000" b="1" dirty="0" smtClean="0"/>
              <a:t>TF-IDF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TF-IDF</a:t>
            </a:r>
            <a:r>
              <a:rPr lang="en-US" sz="2000" dirty="0"/>
              <a:t> stands for “Term Frequency — Inverse Data Frequency”. First, we will learn what this term means mathematically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Term Frequency (</a:t>
            </a:r>
            <a:r>
              <a:rPr lang="en-US" sz="2000" b="1" dirty="0" err="1"/>
              <a:t>tf</a:t>
            </a:r>
            <a:r>
              <a:rPr lang="en-US" sz="2000" b="1" dirty="0"/>
              <a:t>)</a:t>
            </a:r>
            <a:r>
              <a:rPr lang="en-US" sz="2000" dirty="0"/>
              <a:t>: gives us the frequency of the word in each document in the corpus. It is the ratio of number of times the word appears in a document compared to the total number of words in that document. It increases as the number of occurrences of that word within the document increases. Each document has its own </a:t>
            </a:r>
            <a:r>
              <a:rPr lang="en-US" sz="2000" dirty="0" err="1"/>
              <a:t>tf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953000"/>
            <a:ext cx="3267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7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467600" cy="5410200"/>
          </a:xfrm>
        </p:spPr>
        <p:txBody>
          <a:bodyPr>
            <a:normAutofit/>
          </a:bodyPr>
          <a:lstStyle/>
          <a:p>
            <a:r>
              <a:rPr lang="en-US" sz="2000" b="1" dirty="0"/>
              <a:t>Inverse Data Frequency (</a:t>
            </a:r>
            <a:r>
              <a:rPr lang="en-US" sz="2000" b="1" dirty="0" err="1"/>
              <a:t>idf</a:t>
            </a:r>
            <a:r>
              <a:rPr lang="en-US" sz="2000" b="1" dirty="0"/>
              <a:t>): </a:t>
            </a:r>
            <a:r>
              <a:rPr lang="en-US" sz="2000" dirty="0"/>
              <a:t>used to calculate the weight of rare words across all documents in the corpus. The words that occur rarely in the corpus have a high IDF score. It is given by the equation </a:t>
            </a:r>
            <a:r>
              <a:rPr lang="en-US" sz="2000" dirty="0" smtClean="0"/>
              <a:t>below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Combining these two we come up with the TF-IDF score (w) for a word in a document in the corpus. It is the product of </a:t>
            </a:r>
            <a:r>
              <a:rPr lang="en-US" sz="2000" dirty="0" err="1"/>
              <a:t>tf</a:t>
            </a:r>
            <a:r>
              <a:rPr lang="en-US" sz="2000" dirty="0"/>
              <a:t> and </a:t>
            </a:r>
            <a:r>
              <a:rPr lang="en-US" sz="2000" dirty="0" err="1"/>
              <a:t>idf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ar-E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52600"/>
            <a:ext cx="371475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3914775"/>
            <a:ext cx="48101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243512"/>
            <a:ext cx="3209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7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7467600" cy="5410200"/>
          </a:xfrm>
        </p:spPr>
        <p:txBody>
          <a:bodyPr/>
          <a:lstStyle/>
          <a:p>
            <a:r>
              <a:rPr lang="en-US" sz="2000" dirty="0"/>
              <a:t>Let’s take an example to get a clearer understanding.</a:t>
            </a:r>
          </a:p>
          <a:p>
            <a:r>
              <a:rPr lang="en-US" sz="2000" dirty="0"/>
              <a:t>Sentence 1 : The car is driven on the road.</a:t>
            </a:r>
          </a:p>
          <a:p>
            <a:r>
              <a:rPr lang="en-US" sz="2000" dirty="0"/>
              <a:t>Sentence 2: The truck is driven on the highway.</a:t>
            </a:r>
          </a:p>
          <a:p>
            <a:r>
              <a:rPr lang="en-US" sz="2000" dirty="0"/>
              <a:t>In this example, each sentence is a separate document.</a:t>
            </a:r>
          </a:p>
          <a:p>
            <a:r>
              <a:rPr lang="en-US" sz="2000" dirty="0"/>
              <a:t>We will now calculate the TF-IDF for the above two documents, which represent our corpus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5970678" cy="29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50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343</TotalTime>
  <Words>202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Brush Script MT</vt:lpstr>
      <vt:lpstr>Constantia</vt:lpstr>
      <vt:lpstr>Franklin Gothic Book</vt:lpstr>
      <vt:lpstr>Rage Italic</vt:lpstr>
      <vt:lpstr>Pushpin</vt:lpstr>
      <vt:lpstr>Fake News</vt:lpstr>
      <vt:lpstr>Data Science Workflow</vt:lpstr>
      <vt:lpstr>Data Gathering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Performance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Samir</dc:creator>
  <cp:lastModifiedBy>DELL</cp:lastModifiedBy>
  <cp:revision>19</cp:revision>
  <dcterms:created xsi:type="dcterms:W3CDTF">2018-12-02T23:35:03Z</dcterms:created>
  <dcterms:modified xsi:type="dcterms:W3CDTF">2018-12-03T13:20:55Z</dcterms:modified>
</cp:coreProperties>
</file>