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y="6858000" cx="12192000"/>
  <p:notesSz cx="6858000" cy="9144000"/>
  <p:embeddedFontLst>
    <p:embeddedFont>
      <p:font typeface="Century Gothic"/>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61" roundtripDataSignature="AMtx7mjrKQmoYfA2ltOynDxdv/rS63MF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2706EE7-0C4A-46F1-B7B9-5A36F216FF30}">
  <a:tblStyle styleId="{22706EE7-0C4A-46F1-B7B9-5A36F216FF30}"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2FA"/>
          </a:solidFill>
        </a:fill>
      </a:tcStyle>
    </a:wholeTbl>
    <a:band1H>
      <a:tcTxStyle/>
      <a:tcStyle>
        <a:fill>
          <a:solidFill>
            <a:srgbClr val="CCE5F5"/>
          </a:solidFill>
        </a:fill>
      </a:tcStyle>
    </a:band1H>
    <a:band2H>
      <a:tcTxStyle/>
    </a:band2H>
    <a:band1V>
      <a:tcTxStyle/>
      <a:tcStyle>
        <a:fill>
          <a:solidFill>
            <a:srgbClr val="CCE5F5"/>
          </a:solidFill>
        </a:fill>
      </a:tcStyle>
    </a:band1V>
    <a:band2V>
      <a:tcTxStyle/>
    </a:band2V>
    <a:lastCol>
      <a:tcTxStyle b="on" i="off">
        <a:font>
          <a:latin typeface="Century Gothic"/>
          <a:ea typeface="Century Gothic"/>
          <a:cs typeface="Century Gothic"/>
        </a:font>
        <a:schemeClr val="lt1"/>
      </a:tcTxStyle>
      <a:tcStyle>
        <a:fill>
          <a:solidFill>
            <a:schemeClr val="accent2"/>
          </a:solidFill>
        </a:fill>
      </a:tcStyle>
    </a:lastCol>
    <a:firstCol>
      <a:tcTxStyle b="on" i="off">
        <a:font>
          <a:latin typeface="Century Gothic"/>
          <a:ea typeface="Century Gothic"/>
          <a:cs typeface="Century Gothic"/>
        </a:font>
        <a:schemeClr val="lt1"/>
      </a:tcTxStyle>
      <a:tcStyle>
        <a:fill>
          <a:solidFill>
            <a:schemeClr val="accent2"/>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a:neCell>
    <a:nwCell>
      <a:tcTxStyle/>
    </a:nwCell>
  </a:tblStyle>
  <a:tblStyle styleId="{A438F961-F55E-4102-8ED9-24A86C0B47B3}" styleName="Table_1">
    <a:wholeTbl>
      <a:tcTxStyle b="off" i="off">
        <a:font>
          <a:latin typeface="Century Gothic"/>
          <a:ea typeface="Century Gothic"/>
          <a:cs typeface="Century Gothic"/>
        </a:font>
        <a:schemeClr val="lt1"/>
      </a:tcTxStyle>
      <a:tcStyle>
        <a:tcBdr>
          <a:left>
            <a:ln cap="flat" cmpd="sng" w="9525">
              <a:solidFill>
                <a:srgbClr val="BBC2D1"/>
              </a:solidFill>
              <a:prstDash val="solid"/>
              <a:round/>
              <a:headEnd len="sm" w="sm" type="none"/>
              <a:tailEnd len="sm" w="sm" type="none"/>
            </a:ln>
          </a:left>
          <a:right>
            <a:ln cap="flat" cmpd="sng" w="9525">
              <a:solidFill>
                <a:srgbClr val="BBC2D1"/>
              </a:solidFill>
              <a:prstDash val="solid"/>
              <a:round/>
              <a:headEnd len="sm" w="sm" type="none"/>
              <a:tailEnd len="sm" w="sm" type="none"/>
            </a:ln>
          </a:right>
          <a:top>
            <a:ln cap="flat" cmpd="sng" w="9525">
              <a:solidFill>
                <a:srgbClr val="BBC2D1"/>
              </a:solidFill>
              <a:prstDash val="solid"/>
              <a:round/>
              <a:headEnd len="sm" w="sm" type="none"/>
              <a:tailEnd len="sm" w="sm" type="none"/>
            </a:ln>
          </a:top>
          <a:bottom>
            <a:ln cap="flat" cmpd="sng" w="9525">
              <a:solidFill>
                <a:srgbClr val="BBC2D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lt1">
              <a:alpha val="20000"/>
            </a:schemeClr>
          </a:solidFill>
        </a:fill>
      </a:tcStyle>
    </a:band1H>
    <a:band2H>
      <a:tcTxStyle/>
    </a:band2H>
    <a:band1V>
      <a:tcTxStyle/>
      <a:tcStyle>
        <a:fill>
          <a:solidFill>
            <a:schemeClr val="lt1">
              <a:alpha val="20000"/>
            </a:schemeClr>
          </a:solidFill>
        </a:fill>
      </a:tcStyle>
    </a:band1V>
    <a:band2V>
      <a:tcTxStyle/>
    </a:band2V>
    <a:lastCol>
      <a:tcTxStyle b="on" i="off"/>
      <a:tcStyle>
        <a:tcBdr>
          <a:left>
            <a:ln cap="flat" cmpd="sng" w="9525">
              <a:solidFill>
                <a:schemeClr val="lt1"/>
              </a:solidFill>
              <a:prstDash val="solid"/>
              <a:round/>
              <a:headEnd len="sm" w="sm" type="none"/>
              <a:tailEnd len="sm" w="sm" type="none"/>
            </a:ln>
          </a:left>
        </a:tcBdr>
      </a:tcStyle>
    </a:lastCol>
    <a:firstCol>
      <a:tcTxStyle b="on" i="off"/>
      <a:tcStyle>
        <a:tcBdr>
          <a:right>
            <a:ln cap="flat" cmpd="sng" w="9525">
              <a:solidFill>
                <a:schemeClr val="lt1"/>
              </a:solidFill>
              <a:prstDash val="solid"/>
              <a:round/>
              <a:headEnd len="sm" w="sm" type="none"/>
              <a:tailEnd len="sm" w="sm" type="none"/>
            </a:ln>
          </a:right>
        </a:tcBdr>
      </a:tcStyle>
    </a:firstCol>
    <a:lastRow>
      <a:tcTxStyle b="on" i="off"/>
      <a:tcStyle>
        <a:tcBdr>
          <a:top>
            <a:ln cap="flat" cmpd="sng" w="9525">
              <a:solidFill>
                <a:schemeClr val="lt1"/>
              </a:solidFill>
              <a:prstDash val="solid"/>
              <a:round/>
              <a:headEnd len="sm" w="sm" type="none"/>
              <a:tailEnd len="sm" w="sm" type="none"/>
            </a:ln>
          </a:top>
        </a:tcBdr>
        <a:fill>
          <a:solidFill>
            <a:srgbClr val="FFFFFF">
              <a:alpha val="0"/>
            </a:srgbClr>
          </a:solidFill>
        </a:fill>
      </a:tcStyle>
    </a:lastRow>
    <a:seCell>
      <a:tcTxStyle/>
      <a:tcStyle>
        <a:tcBdr>
          <a:left>
            <a:ln cap="flat" cmpd="sng" w="9525">
              <a:solidFill>
                <a:srgbClr val="000000">
                  <a:alpha val="0"/>
                </a:srgbClr>
              </a:solidFill>
              <a:prstDash val="solid"/>
              <a:round/>
              <a:headEnd len="sm" w="sm" type="none"/>
              <a:tailEnd len="sm" w="sm" type="none"/>
            </a:ln>
          </a:left>
          <a:top>
            <a:ln cap="flat" cmpd="sng" w="9525">
              <a:solidFill>
                <a:srgbClr val="000000">
                  <a:alpha val="0"/>
                </a:srgbClr>
              </a:solidFill>
              <a:prstDash val="solid"/>
              <a:round/>
              <a:headEnd len="sm" w="sm" type="none"/>
              <a:tailEnd len="sm" w="sm" type="none"/>
            </a:ln>
          </a:top>
        </a:tcBdr>
      </a:tcStyle>
    </a:seCell>
    <a:swCell>
      <a:tcTxStyle/>
      <a:tcStyle>
        <a:tcBdr>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tcBdr>
      </a:tcStyle>
    </a:swCell>
    <a:firstRow>
      <a:tcTxStyle b="on" i="off"/>
      <a:tcStyle>
        <a:tcBdr>
          <a:bottom>
            <a:ln cap="flat" cmpd="sng" w="9525">
              <a:solidFill>
                <a:schemeClr val="lt1"/>
              </a:solidFill>
              <a:prstDash val="solid"/>
              <a:round/>
              <a:headEnd len="sm" w="sm" type="none"/>
              <a:tailEnd len="sm" w="sm" type="none"/>
            </a:ln>
          </a:bottom>
        </a:tcBdr>
        <a:fill>
          <a:solidFill>
            <a:srgbClr val="FFFFFF">
              <a:alpha val="0"/>
            </a:srgbClr>
          </a:solidFill>
        </a:fill>
      </a:tcStyle>
    </a:firstRow>
    <a:neCell>
      <a:tcTxStyle/>
      <a:tcStyle>
        <a:tcBdr>
          <a:bottom>
            <a:ln cap="flat" cmpd="sng" w="9525">
              <a:solidFill>
                <a:srgbClr val="000000">
                  <a:alpha val="0"/>
                </a:srgbClr>
              </a:solidFill>
              <a:prstDash val="solid"/>
              <a:round/>
              <a:headEnd len="sm" w="sm" type="none"/>
              <a:tailEnd len="sm" w="sm" type="none"/>
            </a:ln>
          </a:bottom>
        </a:tcBdr>
      </a:tc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1"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CenturyGothic-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CenturyGothic-regular.fntdata"/><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CenturyGothic-italic.fntdata"/><Relationship Id="rId14" Type="http://schemas.openxmlformats.org/officeDocument/2006/relationships/slide" Target="slides/slide8.xml"/><Relationship Id="rId58" Type="http://schemas.openxmlformats.org/officeDocument/2006/relationships/font" Target="fonts/CenturyGothic-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u="none" strike="noStrike"/>
              <a:t>Future improvements and modifications in CNN architectures and addition of complementary information from other imaging modalities such as Positron Emission Tomography (PET), Magnetic Resonance Spectroscopy (MRS) and Diffusion Tensor Imaging (DTI) may improve the current methods.</a:t>
            </a:r>
            <a:endParaRPr b="0" sz="1200"/>
          </a:p>
          <a:p>
            <a:pPr indent="0" lvl="0" marL="0" rtl="0" algn="l">
              <a:spcBef>
                <a:spcPts val="0"/>
              </a:spcBef>
              <a:spcAft>
                <a:spcPts val="0"/>
              </a:spcAft>
              <a:buNone/>
            </a:pPr>
            <a:r>
              <a:t/>
            </a:r>
            <a:endParaRPr/>
          </a:p>
        </p:txBody>
      </p:sp>
      <p:sp>
        <p:nvSpPr>
          <p:cNvPr id="226" name="Google Shape;226;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2" name="Shape 42"/>
        <p:cNvGrpSpPr/>
        <p:nvPr/>
      </p:nvGrpSpPr>
      <p:grpSpPr>
        <a:xfrm>
          <a:off x="0" y="0"/>
          <a:ext cx="0" cy="0"/>
          <a:chOff x="0" y="0"/>
          <a:chExt cx="0" cy="0"/>
        </a:xfrm>
      </p:grpSpPr>
      <p:sp>
        <p:nvSpPr>
          <p:cNvPr id="43" name="Google Shape;43;p52"/>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2"/>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5" name="Google Shape;45;p5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2"/>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2"/>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8" name="Shape 108"/>
        <p:cNvGrpSpPr/>
        <p:nvPr/>
      </p:nvGrpSpPr>
      <p:grpSpPr>
        <a:xfrm>
          <a:off x="0" y="0"/>
          <a:ext cx="0" cy="0"/>
          <a:chOff x="0" y="0"/>
          <a:chExt cx="0" cy="0"/>
        </a:xfrm>
      </p:grpSpPr>
      <p:sp>
        <p:nvSpPr>
          <p:cNvPr id="109" name="Google Shape;109;p61"/>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61"/>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1" name="Google Shape;111;p6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6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61"/>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1"/>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5" name="Shape 115"/>
        <p:cNvGrpSpPr/>
        <p:nvPr/>
      </p:nvGrpSpPr>
      <p:grpSpPr>
        <a:xfrm>
          <a:off x="0" y="0"/>
          <a:ext cx="0" cy="0"/>
          <a:chOff x="0" y="0"/>
          <a:chExt cx="0" cy="0"/>
        </a:xfrm>
      </p:grpSpPr>
      <p:sp>
        <p:nvSpPr>
          <p:cNvPr id="116" name="Google Shape;116;p62"/>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62"/>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8" name="Google Shape;118;p62"/>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9" name="Google Shape;119;p6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6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62"/>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3" name="Google Shape;123;p62"/>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124" name="Google Shape;124;p62"/>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5" name="Shape 125"/>
        <p:cNvGrpSpPr/>
        <p:nvPr/>
      </p:nvGrpSpPr>
      <p:grpSpPr>
        <a:xfrm>
          <a:off x="0" y="0"/>
          <a:ext cx="0" cy="0"/>
          <a:chOff x="0" y="0"/>
          <a:chExt cx="0" cy="0"/>
        </a:xfrm>
      </p:grpSpPr>
      <p:sp>
        <p:nvSpPr>
          <p:cNvPr id="126" name="Google Shape;126;p63"/>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63"/>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8" name="Google Shape;128;p6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6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6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32" name="Shape 132"/>
        <p:cNvGrpSpPr/>
        <p:nvPr/>
      </p:nvGrpSpPr>
      <p:grpSpPr>
        <a:xfrm>
          <a:off x="0" y="0"/>
          <a:ext cx="0" cy="0"/>
          <a:chOff x="0" y="0"/>
          <a:chExt cx="0" cy="0"/>
        </a:xfrm>
      </p:grpSpPr>
      <p:sp>
        <p:nvSpPr>
          <p:cNvPr id="133" name="Google Shape;133;p64"/>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64"/>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5" name="Google Shape;135;p64"/>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6" name="Google Shape;136;p6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6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64"/>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0" name="Google Shape;140;p64"/>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141" name="Google Shape;141;p64"/>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42" name="Shape 142"/>
        <p:cNvGrpSpPr/>
        <p:nvPr/>
      </p:nvGrpSpPr>
      <p:grpSpPr>
        <a:xfrm>
          <a:off x="0" y="0"/>
          <a:ext cx="0" cy="0"/>
          <a:chOff x="0" y="0"/>
          <a:chExt cx="0" cy="0"/>
        </a:xfrm>
      </p:grpSpPr>
      <p:sp>
        <p:nvSpPr>
          <p:cNvPr id="143" name="Google Shape;143;p65"/>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65"/>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5" name="Google Shape;145;p65"/>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6" name="Google Shape;146;p6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6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6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0" name="Shape 150"/>
        <p:cNvGrpSpPr/>
        <p:nvPr/>
      </p:nvGrpSpPr>
      <p:grpSpPr>
        <a:xfrm>
          <a:off x="0" y="0"/>
          <a:ext cx="0" cy="0"/>
          <a:chOff x="0" y="0"/>
          <a:chExt cx="0" cy="0"/>
        </a:xfrm>
      </p:grpSpPr>
      <p:sp>
        <p:nvSpPr>
          <p:cNvPr id="151" name="Google Shape;151;p6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66"/>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3" name="Google Shape;153;p6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6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6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67"/>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67"/>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60" name="Google Shape;160;p6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6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6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9" name="Shape 49"/>
        <p:cNvGrpSpPr/>
        <p:nvPr/>
      </p:nvGrpSpPr>
      <p:grpSpPr>
        <a:xfrm>
          <a:off x="0" y="0"/>
          <a:ext cx="0" cy="0"/>
          <a:chOff x="0" y="0"/>
          <a:chExt cx="0" cy="0"/>
        </a:xfrm>
      </p:grpSpPr>
      <p:sp>
        <p:nvSpPr>
          <p:cNvPr id="50" name="Google Shape;50;p5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52" name="Google Shape;52;p5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5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4"/>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55"/>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5"/>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4" name="Google Shape;64;p55"/>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65" name="Google Shape;65;p5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9" name="Shape 69"/>
        <p:cNvGrpSpPr/>
        <p:nvPr/>
      </p:nvGrpSpPr>
      <p:grpSpPr>
        <a:xfrm>
          <a:off x="0" y="0"/>
          <a:ext cx="0" cy="0"/>
          <a:chOff x="0" y="0"/>
          <a:chExt cx="0" cy="0"/>
        </a:xfrm>
      </p:grpSpPr>
      <p:sp>
        <p:nvSpPr>
          <p:cNvPr id="70" name="Google Shape;70;p56"/>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6"/>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72" name="Google Shape;72;p5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56"/>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6"/>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6" name="Shape 76"/>
        <p:cNvGrpSpPr/>
        <p:nvPr/>
      </p:nvGrpSpPr>
      <p:grpSpPr>
        <a:xfrm>
          <a:off x="0" y="0"/>
          <a:ext cx="0" cy="0"/>
          <a:chOff x="0" y="0"/>
          <a:chExt cx="0" cy="0"/>
        </a:xfrm>
      </p:grpSpPr>
      <p:sp>
        <p:nvSpPr>
          <p:cNvPr id="77" name="Google Shape;77;p5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7"/>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9" name="Google Shape;79;p57"/>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80" name="Google Shape;80;p5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5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4" name="Shape 84"/>
        <p:cNvGrpSpPr/>
        <p:nvPr/>
      </p:nvGrpSpPr>
      <p:grpSpPr>
        <a:xfrm>
          <a:off x="0" y="0"/>
          <a:ext cx="0" cy="0"/>
          <a:chOff x="0" y="0"/>
          <a:chExt cx="0" cy="0"/>
        </a:xfrm>
      </p:grpSpPr>
      <p:sp>
        <p:nvSpPr>
          <p:cNvPr id="85" name="Google Shape;85;p58"/>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58"/>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87" name="Google Shape;87;p58"/>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88" name="Google Shape;88;p58"/>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89" name="Google Shape;89;p58"/>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0" name="Google Shape;90;p5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5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5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59"/>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5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5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5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0" name="Shape 100"/>
        <p:cNvGrpSpPr/>
        <p:nvPr/>
      </p:nvGrpSpPr>
      <p:grpSpPr>
        <a:xfrm>
          <a:off x="0" y="0"/>
          <a:ext cx="0" cy="0"/>
          <a:chOff x="0" y="0"/>
          <a:chExt cx="0" cy="0"/>
        </a:xfrm>
      </p:grpSpPr>
      <p:sp>
        <p:nvSpPr>
          <p:cNvPr id="101" name="Google Shape;101;p60"/>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60"/>
          <p:cNvSpPr/>
          <p:nvPr>
            <p:ph idx="2" type="pic"/>
          </p:nvPr>
        </p:nvSpPr>
        <p:spPr>
          <a:xfrm>
            <a:off x="2589212" y="634965"/>
            <a:ext cx="8915400" cy="3854970"/>
          </a:xfrm>
          <a:prstGeom prst="rect">
            <a:avLst/>
          </a:prstGeom>
          <a:noFill/>
          <a:ln>
            <a:noFill/>
          </a:ln>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03" name="Google Shape;103;p60"/>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4" name="Google Shape;104;p6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6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6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4DCE3"/>
            </a:gs>
          </a:gsLst>
          <a:lin ang="5400000" scaled="0"/>
        </a:gradFill>
      </p:bgPr>
    </p:bg>
    <p:spTree>
      <p:nvGrpSpPr>
        <p:cNvPr id="9" name="Shape 9"/>
        <p:cNvGrpSpPr/>
        <p:nvPr/>
      </p:nvGrpSpPr>
      <p:grpSpPr>
        <a:xfrm>
          <a:off x="0" y="0"/>
          <a:ext cx="0" cy="0"/>
          <a:chOff x="0" y="0"/>
          <a:chExt cx="0" cy="0"/>
        </a:xfrm>
      </p:grpSpPr>
      <p:grpSp>
        <p:nvGrpSpPr>
          <p:cNvPr id="10" name="Google Shape;10;p51"/>
          <p:cNvGrpSpPr/>
          <p:nvPr/>
        </p:nvGrpSpPr>
        <p:grpSpPr>
          <a:xfrm>
            <a:off x="1" y="228600"/>
            <a:ext cx="2851516" cy="6638628"/>
            <a:chOff x="2487613" y="285750"/>
            <a:chExt cx="2428875" cy="5654676"/>
          </a:xfrm>
        </p:grpSpPr>
        <p:sp>
          <p:nvSpPr>
            <p:cNvPr id="11" name="Google Shape;11;p5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5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5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5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5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5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5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5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5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5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5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5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51"/>
          <p:cNvGrpSpPr/>
          <p:nvPr/>
        </p:nvGrpSpPr>
        <p:grpSpPr>
          <a:xfrm>
            <a:off x="27222" y="157"/>
            <a:ext cx="2356674" cy="6853096"/>
            <a:chOff x="6627813" y="195610"/>
            <a:chExt cx="1952625" cy="5678141"/>
          </a:xfrm>
        </p:grpSpPr>
        <p:sp>
          <p:nvSpPr>
            <p:cNvPr id="24" name="Google Shape;24;p51"/>
            <p:cNvSpPr/>
            <p:nvPr/>
          </p:nvSpPr>
          <p:spPr>
            <a:xfrm>
              <a:off x="6627813" y="195610"/>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1"/>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168DBA"/>
              </a:buClr>
              <a:buSzPts val="3600"/>
              <a:buFont typeface="Century Gothic"/>
              <a:buNone/>
              <a:defRPr b="0" i="0" sz="3600" u="none" cap="none" strike="noStrike">
                <a:solidFill>
                  <a:srgbClr val="168DB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8" name="Google Shape;38;p51"/>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9" name="Google Shape;39;p5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0" name="Google Shape;40;p5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1" name="Google Shape;41;p5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jpg"/><Relationship Id="rId4" Type="http://schemas.openxmlformats.org/officeDocument/2006/relationships/image" Target="../media/image1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jpg"/><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jpg"/><Relationship Id="rId4"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6.jpg"/><Relationship Id="rId4" Type="http://schemas.openxmlformats.org/officeDocument/2006/relationships/image" Target="../media/image14.jpg"/><Relationship Id="rId5" Type="http://schemas.openxmlformats.org/officeDocument/2006/relationships/image" Target="../media/image1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
          <p:cNvSpPr txBox="1"/>
          <p:nvPr>
            <p:ph type="ctrTitle"/>
          </p:nvPr>
        </p:nvSpPr>
        <p:spPr>
          <a:xfrm>
            <a:off x="2362200" y="11546"/>
            <a:ext cx="7848600" cy="1500781"/>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168DBA"/>
              </a:buClr>
              <a:buSzPts val="3500"/>
              <a:buFont typeface="Century Gothic"/>
              <a:buNone/>
            </a:pPr>
            <a:r>
              <a:rPr b="1" lang="en-US" sz="3500"/>
              <a:t>Diagnosing Cancer Using Deep-Learning Models</a:t>
            </a:r>
            <a:endParaRPr/>
          </a:p>
        </p:txBody>
      </p:sp>
      <p:graphicFrame>
        <p:nvGraphicFramePr>
          <p:cNvPr id="170" name="Google Shape;170;p1"/>
          <p:cNvGraphicFramePr/>
          <p:nvPr/>
        </p:nvGraphicFramePr>
        <p:xfrm>
          <a:off x="3238500" y="3884950"/>
          <a:ext cx="3000000" cy="3000000"/>
        </p:xfrm>
        <a:graphic>
          <a:graphicData uri="http://schemas.openxmlformats.org/drawingml/2006/table">
            <a:tbl>
              <a:tblPr bandRow="1" firstCol="1" firstRow="1">
                <a:noFill/>
                <a:tableStyleId>{22706EE7-0C4A-46F1-B7B9-5A36F216FF30}</a:tableStyleId>
              </a:tblPr>
              <a:tblGrid>
                <a:gridCol w="4056775"/>
                <a:gridCol w="2420225"/>
              </a:tblGrid>
              <a:tr h="324775">
                <a:tc>
                  <a:txBody>
                    <a:bodyPr/>
                    <a:lstStyle/>
                    <a:p>
                      <a:pPr indent="0" lvl="0" marL="0" marR="0" rtl="0" algn="ctr">
                        <a:spcBef>
                          <a:spcPts val="0"/>
                        </a:spcBef>
                        <a:spcAft>
                          <a:spcPts val="0"/>
                        </a:spcAft>
                        <a:buClr>
                          <a:schemeClr val="dk1"/>
                        </a:buClr>
                        <a:buSzPts val="1200"/>
                        <a:buFont typeface="Century Gothic"/>
                        <a:buNone/>
                      </a:pPr>
                      <a:r>
                        <a:rPr lang="en-US" sz="1200" u="none" cap="none" strike="noStrike"/>
                        <a:t>Member name</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spcBef>
                          <a:spcPts val="0"/>
                        </a:spcBef>
                        <a:spcAft>
                          <a:spcPts val="0"/>
                        </a:spcAft>
                        <a:buClr>
                          <a:schemeClr val="dk1"/>
                        </a:buClr>
                        <a:buSzPts val="1200"/>
                        <a:buFont typeface="Century Gothic"/>
                        <a:buNone/>
                      </a:pPr>
                      <a:r>
                        <a:rPr lang="en-US" sz="1200" u="none" cap="none" strike="noStrike"/>
                        <a:t>Department</a:t>
                      </a:r>
                      <a:endParaRPr sz="1200" u="none" cap="none" strike="noStrike">
                        <a:latin typeface="Times New Roman"/>
                        <a:ea typeface="Times New Roman"/>
                        <a:cs typeface="Times New Roman"/>
                        <a:sym typeface="Times New Roman"/>
                      </a:endParaRPr>
                    </a:p>
                  </a:txBody>
                  <a:tcPr marT="0" marB="0" marR="68575" marL="68575"/>
                </a:tc>
              </a:tr>
              <a:tr h="324775">
                <a:tc>
                  <a:txBody>
                    <a:bodyPr/>
                    <a:lstStyle/>
                    <a:p>
                      <a:pPr indent="0" lvl="0" marL="0" marR="0" rtl="0" algn="just">
                        <a:spcBef>
                          <a:spcPts val="0"/>
                        </a:spcBef>
                        <a:spcAft>
                          <a:spcPts val="0"/>
                        </a:spcAft>
                        <a:buClr>
                          <a:schemeClr val="dk1"/>
                        </a:buClr>
                        <a:buSzPts val="1200"/>
                        <a:buFont typeface="Century Gothic"/>
                        <a:buNone/>
                      </a:pPr>
                      <a:r>
                        <a:rPr lang="en-US" sz="1200" u="none" cap="none" strike="noStrike"/>
                        <a:t>El Bara Mohamed Mahmoud </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spcBef>
                          <a:spcPts val="0"/>
                        </a:spcBef>
                        <a:spcAft>
                          <a:spcPts val="0"/>
                        </a:spcAft>
                        <a:buClr>
                          <a:schemeClr val="dk1"/>
                        </a:buClr>
                        <a:buSzPts val="1200"/>
                        <a:buFont typeface="Century Gothic"/>
                        <a:buNone/>
                      </a:pPr>
                      <a:r>
                        <a:rPr lang="en-US" sz="1200" u="none" cap="none" strike="noStrike"/>
                        <a:t>Computer Science</a:t>
                      </a:r>
                      <a:endParaRPr sz="1200" u="none" cap="none" strike="noStrike">
                        <a:latin typeface="Times New Roman"/>
                        <a:ea typeface="Times New Roman"/>
                        <a:cs typeface="Times New Roman"/>
                        <a:sym typeface="Times New Roman"/>
                      </a:endParaRPr>
                    </a:p>
                  </a:txBody>
                  <a:tcPr marT="0" marB="0" marR="68575" marL="68575"/>
                </a:tc>
              </a:tr>
              <a:tr h="324775">
                <a:tc>
                  <a:txBody>
                    <a:bodyPr/>
                    <a:lstStyle/>
                    <a:p>
                      <a:pPr indent="0" lvl="0" marL="0" marR="0" rtl="0" algn="just">
                        <a:spcBef>
                          <a:spcPts val="0"/>
                        </a:spcBef>
                        <a:spcAft>
                          <a:spcPts val="0"/>
                        </a:spcAft>
                        <a:buClr>
                          <a:schemeClr val="dk1"/>
                        </a:buClr>
                        <a:buSzPts val="1200"/>
                        <a:buFont typeface="Century Gothic"/>
                        <a:buNone/>
                      </a:pPr>
                      <a:r>
                        <a:rPr lang="en-US" sz="1200" u="none" cap="none" strike="noStrike"/>
                        <a:t>Islam Hesham Hussein</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spcBef>
                          <a:spcPts val="0"/>
                        </a:spcBef>
                        <a:spcAft>
                          <a:spcPts val="0"/>
                        </a:spcAft>
                        <a:buClr>
                          <a:schemeClr val="dk1"/>
                        </a:buClr>
                        <a:buSzPts val="1200"/>
                        <a:buFont typeface="Century Gothic"/>
                        <a:buNone/>
                      </a:pPr>
                      <a:r>
                        <a:rPr lang="en-US" sz="1200" u="none" cap="none" strike="noStrike"/>
                        <a:t>Computer Science</a:t>
                      </a:r>
                      <a:endParaRPr sz="1200" u="none" cap="none" strike="noStrike">
                        <a:latin typeface="Times New Roman"/>
                        <a:ea typeface="Times New Roman"/>
                        <a:cs typeface="Times New Roman"/>
                        <a:sym typeface="Times New Roman"/>
                      </a:endParaRPr>
                    </a:p>
                  </a:txBody>
                  <a:tcPr marT="0" marB="0" marR="68575" marL="68575"/>
                </a:tc>
              </a:tr>
              <a:tr h="324775">
                <a:tc>
                  <a:txBody>
                    <a:bodyPr/>
                    <a:lstStyle/>
                    <a:p>
                      <a:pPr indent="0" lvl="0" marL="0" marR="0" rtl="0" algn="just">
                        <a:spcBef>
                          <a:spcPts val="0"/>
                        </a:spcBef>
                        <a:spcAft>
                          <a:spcPts val="0"/>
                        </a:spcAft>
                        <a:buClr>
                          <a:schemeClr val="dk1"/>
                        </a:buClr>
                        <a:buSzPts val="1200"/>
                        <a:buFont typeface="Century Gothic"/>
                        <a:buNone/>
                      </a:pPr>
                      <a:r>
                        <a:rPr lang="en-US" sz="1200" u="none" cap="none" strike="noStrike"/>
                        <a:t>Eslam Yahiya Abd El Aziz </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spcBef>
                          <a:spcPts val="0"/>
                        </a:spcBef>
                        <a:spcAft>
                          <a:spcPts val="0"/>
                        </a:spcAft>
                        <a:buClr>
                          <a:schemeClr val="dk1"/>
                        </a:buClr>
                        <a:buSzPts val="1200"/>
                        <a:buFont typeface="Century Gothic"/>
                        <a:buNone/>
                      </a:pPr>
                      <a:r>
                        <a:rPr lang="en-US" sz="1200" u="none" cap="none" strike="noStrike"/>
                        <a:t>Computer Science</a:t>
                      </a:r>
                      <a:endParaRPr sz="1200" u="none" cap="none" strike="noStrike">
                        <a:latin typeface="Times New Roman"/>
                        <a:ea typeface="Times New Roman"/>
                        <a:cs typeface="Times New Roman"/>
                        <a:sym typeface="Times New Roman"/>
                      </a:endParaRPr>
                    </a:p>
                  </a:txBody>
                  <a:tcPr marT="0" marB="0" marR="68575" marL="68575"/>
                </a:tc>
              </a:tr>
              <a:tr h="324775">
                <a:tc>
                  <a:txBody>
                    <a:bodyPr/>
                    <a:lstStyle/>
                    <a:p>
                      <a:pPr indent="0" lvl="0" marL="0" marR="0" rtl="0" algn="just">
                        <a:spcBef>
                          <a:spcPts val="0"/>
                        </a:spcBef>
                        <a:spcAft>
                          <a:spcPts val="0"/>
                        </a:spcAft>
                        <a:buClr>
                          <a:schemeClr val="dk1"/>
                        </a:buClr>
                        <a:buSzPts val="1200"/>
                        <a:buFont typeface="Century Gothic"/>
                        <a:buNone/>
                      </a:pPr>
                      <a:r>
                        <a:rPr lang="en-US" sz="1200" u="none" cap="none" strike="noStrike"/>
                        <a:t>Ahmed Magdy Ali</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spcBef>
                          <a:spcPts val="0"/>
                        </a:spcBef>
                        <a:spcAft>
                          <a:spcPts val="0"/>
                        </a:spcAft>
                        <a:buClr>
                          <a:schemeClr val="dk1"/>
                        </a:buClr>
                        <a:buSzPts val="1200"/>
                        <a:buFont typeface="Century Gothic"/>
                        <a:buNone/>
                      </a:pPr>
                      <a:r>
                        <a:rPr lang="en-US" sz="1200" u="none" cap="none" strike="noStrike"/>
                        <a:t>Computer Science</a:t>
                      </a:r>
                      <a:endParaRPr sz="1200" u="none" cap="none" strike="noStrike">
                        <a:latin typeface="Times New Roman"/>
                        <a:ea typeface="Times New Roman"/>
                        <a:cs typeface="Times New Roman"/>
                        <a:sym typeface="Times New Roman"/>
                      </a:endParaRPr>
                    </a:p>
                  </a:txBody>
                  <a:tcPr marT="0" marB="0" marR="68575" marL="68575"/>
                </a:tc>
              </a:tr>
              <a:tr h="324775">
                <a:tc>
                  <a:txBody>
                    <a:bodyPr/>
                    <a:lstStyle/>
                    <a:p>
                      <a:pPr indent="0" lvl="0" marL="0" marR="0" rtl="0" algn="just">
                        <a:spcBef>
                          <a:spcPts val="0"/>
                        </a:spcBef>
                        <a:spcAft>
                          <a:spcPts val="0"/>
                        </a:spcAft>
                        <a:buClr>
                          <a:schemeClr val="dk1"/>
                        </a:buClr>
                        <a:buSzPts val="1200"/>
                        <a:buFont typeface="Century Gothic"/>
                        <a:buNone/>
                      </a:pPr>
                      <a:r>
                        <a:rPr lang="en-US" sz="1200" u="none" cap="none" strike="noStrike"/>
                        <a:t>Islam Mohamed Zakaria</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spcBef>
                          <a:spcPts val="0"/>
                        </a:spcBef>
                        <a:spcAft>
                          <a:spcPts val="0"/>
                        </a:spcAft>
                        <a:buClr>
                          <a:schemeClr val="dk1"/>
                        </a:buClr>
                        <a:buSzPts val="1200"/>
                        <a:buFont typeface="Century Gothic"/>
                        <a:buNone/>
                      </a:pPr>
                      <a:r>
                        <a:rPr lang="en-US" sz="1200" u="none" cap="none" strike="noStrike"/>
                        <a:t>Computer Science</a:t>
                      </a:r>
                      <a:endParaRPr sz="1200" u="none" cap="none" strike="noStrike">
                        <a:latin typeface="Times New Roman"/>
                        <a:ea typeface="Times New Roman"/>
                        <a:cs typeface="Times New Roman"/>
                        <a:sym typeface="Times New Roman"/>
                      </a:endParaRPr>
                    </a:p>
                  </a:txBody>
                  <a:tcPr marT="0" marB="0" marR="68575" marL="68575"/>
                </a:tc>
              </a:tr>
            </a:tbl>
          </a:graphicData>
        </a:graphic>
      </p:graphicFrame>
      <p:sp>
        <p:nvSpPr>
          <p:cNvPr id="171" name="Google Shape;171;p1"/>
          <p:cNvSpPr/>
          <p:nvPr/>
        </p:nvSpPr>
        <p:spPr>
          <a:xfrm>
            <a:off x="5297077" y="1905001"/>
            <a:ext cx="221887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dk1"/>
                </a:solidFill>
                <a:latin typeface="Century Gothic"/>
                <a:ea typeface="Century Gothic"/>
                <a:cs typeface="Century Gothic"/>
                <a:sym typeface="Century Gothic"/>
              </a:rPr>
              <a:t>Supervised By</a:t>
            </a:r>
            <a:endParaRPr/>
          </a:p>
        </p:txBody>
      </p:sp>
      <p:sp>
        <p:nvSpPr>
          <p:cNvPr id="172" name="Google Shape;172;p1"/>
          <p:cNvSpPr/>
          <p:nvPr/>
        </p:nvSpPr>
        <p:spPr>
          <a:xfrm>
            <a:off x="3048000" y="2403611"/>
            <a:ext cx="6858000"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rgbClr val="168DBA"/>
                </a:solidFill>
                <a:latin typeface="Century Gothic"/>
                <a:ea typeface="Century Gothic"/>
                <a:cs typeface="Century Gothic"/>
                <a:sym typeface="Century Gothic"/>
              </a:rPr>
              <a:t>Dr. Manal Mohsen Tantawi</a:t>
            </a:r>
            <a:endParaRPr/>
          </a:p>
          <a:p>
            <a:pPr indent="0" lvl="0" marL="0" marR="0" rtl="0" algn="ctr">
              <a:spcBef>
                <a:spcPts val="0"/>
              </a:spcBef>
              <a:spcAft>
                <a:spcPts val="0"/>
              </a:spcAft>
              <a:buNone/>
            </a:pPr>
            <a:r>
              <a:rPr b="1" i="0" lang="en-US" sz="2800" u="none" cap="none" strike="noStrike">
                <a:solidFill>
                  <a:srgbClr val="168DBA"/>
                </a:solidFill>
                <a:latin typeface="Century Gothic"/>
                <a:ea typeface="Century Gothic"/>
                <a:cs typeface="Century Gothic"/>
                <a:sym typeface="Century Gothic"/>
              </a:rPr>
              <a:t>TA. Hadeer Elsaadawy</a:t>
            </a:r>
            <a:endParaRPr b="0" i="0" sz="2800" u="none" cap="none" strike="noStrike">
              <a:solidFill>
                <a:srgbClr val="168DBA"/>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graphicFrame>
        <p:nvGraphicFramePr>
          <p:cNvPr id="228" name="Google Shape;228;p10"/>
          <p:cNvGraphicFramePr/>
          <p:nvPr/>
        </p:nvGraphicFramePr>
        <p:xfrm>
          <a:off x="1541834" y="555486"/>
          <a:ext cx="3000000" cy="3000000"/>
        </p:xfrm>
        <a:graphic>
          <a:graphicData uri="http://schemas.openxmlformats.org/drawingml/2006/table">
            <a:tbl>
              <a:tblPr bandRow="1" firstRow="1">
                <a:gradFill>
                  <a:gsLst>
                    <a:gs pos="0">
                      <a:srgbClr val="466B9D"/>
                    </a:gs>
                    <a:gs pos="100000">
                      <a:srgbClr val="225286"/>
                    </a:gs>
                  </a:gsLst>
                  <a:lin ang="5400000" scaled="0"/>
                </a:gradFill>
                <a:tableStyleId>{A438F961-F55E-4102-8ED9-24A86C0B47B3}</a:tableStyleId>
              </a:tblPr>
              <a:tblGrid>
                <a:gridCol w="1702825"/>
                <a:gridCol w="1548375"/>
                <a:gridCol w="2357125"/>
                <a:gridCol w="2357125"/>
                <a:gridCol w="1788150"/>
              </a:tblGrid>
              <a:tr h="563050">
                <a:tc>
                  <a:txBody>
                    <a:bodyPr/>
                    <a:lstStyle/>
                    <a:p>
                      <a:pPr indent="0" lvl="0" marL="0" marR="0" rtl="0" algn="l">
                        <a:spcBef>
                          <a:spcPts val="0"/>
                        </a:spcBef>
                        <a:spcAft>
                          <a:spcPts val="0"/>
                        </a:spcAft>
                        <a:buNone/>
                      </a:pPr>
                      <a:r>
                        <a:rPr lang="en-US" sz="2000" u="none" cap="none" strike="noStrike"/>
                        <a:t>References</a:t>
                      </a:r>
                      <a:endParaRPr/>
                    </a:p>
                  </a:txBody>
                  <a:tcPr marT="45725" marB="45725" marR="91450" marL="91450"/>
                </a:tc>
                <a:tc>
                  <a:txBody>
                    <a:bodyPr/>
                    <a:lstStyle/>
                    <a:p>
                      <a:pPr indent="0" lvl="0" marL="0" marR="0" rtl="0" algn="l">
                        <a:spcBef>
                          <a:spcPts val="0"/>
                        </a:spcBef>
                        <a:spcAft>
                          <a:spcPts val="0"/>
                        </a:spcAft>
                        <a:buNone/>
                      </a:pPr>
                      <a:r>
                        <a:rPr lang="en-US" sz="2000"/>
                        <a:t>Dataset</a:t>
                      </a:r>
                      <a:endParaRPr/>
                    </a:p>
                  </a:txBody>
                  <a:tcPr marT="45725" marB="45725" marR="91450" marL="91450"/>
                </a:tc>
                <a:tc>
                  <a:txBody>
                    <a:bodyPr/>
                    <a:lstStyle/>
                    <a:p>
                      <a:pPr indent="0" lvl="0" marL="0" marR="0" rtl="0" algn="l">
                        <a:spcBef>
                          <a:spcPts val="0"/>
                        </a:spcBef>
                        <a:spcAft>
                          <a:spcPts val="0"/>
                        </a:spcAft>
                        <a:buNone/>
                      </a:pPr>
                      <a:r>
                        <a:rPr lang="en-US" sz="1800"/>
                        <a:t>Preprocessing</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u="none" strike="noStrike"/>
                        <a:t>Features &amp; Classifiers</a:t>
                      </a:r>
                      <a:endParaRPr b="1"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Accuracy</a:t>
                      </a:r>
                      <a:endParaRPr/>
                    </a:p>
                    <a:p>
                      <a:pPr indent="0" lvl="0" marL="0" marR="0" rtl="0" algn="l">
                        <a:spcBef>
                          <a:spcPts val="0"/>
                        </a:spcBef>
                        <a:spcAft>
                          <a:spcPts val="0"/>
                        </a:spcAft>
                        <a:buNone/>
                      </a:pPr>
                      <a:r>
                        <a:t/>
                      </a:r>
                      <a:endParaRPr sz="1800"/>
                    </a:p>
                  </a:txBody>
                  <a:tcPr marT="45725" marB="45725" marR="91450" marL="91450"/>
                </a:tc>
              </a:tr>
              <a:tr h="2848975">
                <a:tc>
                  <a:txBody>
                    <a:bodyPr/>
                    <a:lstStyle/>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Isin  et al. [1] (2016)</a:t>
                      </a:r>
                      <a:endParaRPr/>
                    </a:p>
                  </a:txBody>
                  <a:tcPr marT="45725" marB="45725" marR="91450" marL="91450"/>
                </a:tc>
                <a:tc>
                  <a:txBody>
                    <a:bodyPr/>
                    <a:lstStyle/>
                    <a:p>
                      <a:pPr indent="0" lvl="0" marL="0" marR="0" rtl="0" algn="l">
                        <a:spcBef>
                          <a:spcPts val="0"/>
                        </a:spcBef>
                        <a:spcAft>
                          <a:spcPts val="0"/>
                        </a:spcAft>
                        <a:buNone/>
                      </a:pPr>
                      <a:r>
                        <a:rPr b="1" lang="en-US" sz="1100" u="none" strike="noStrike">
                          <a:solidFill>
                            <a:schemeClr val="lt1"/>
                          </a:solidFill>
                          <a:latin typeface="Arial"/>
                          <a:ea typeface="Arial"/>
                          <a:cs typeface="Arial"/>
                          <a:sym typeface="Arial"/>
                        </a:rPr>
                        <a:t>BRATS 2013</a:t>
                      </a:r>
                      <a:endParaRPr b="1" sz="1100" u="none" strike="noStrike">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274 mri scan of patients with gliomas(both high and low grades) .</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110 scans are available with unknown grades and unknown ground truths for testing. </a:t>
                      </a:r>
                      <a:endParaRPr/>
                    </a:p>
                    <a:p>
                      <a:pPr indent="-107950" lvl="0" marL="171450" marR="0" rtl="0" algn="l">
                        <a:spcBef>
                          <a:spcPts val="0"/>
                        </a:spcBef>
                        <a:spcAft>
                          <a:spcPts val="0"/>
                        </a:spcAft>
                        <a:buClr>
                          <a:schemeClr val="dk1"/>
                        </a:buClr>
                        <a:buSzPts val="1000"/>
                        <a:buFont typeface="Noto Sans Symbols"/>
                        <a:buNone/>
                      </a:pPr>
                      <a:r>
                        <a:t/>
                      </a:r>
                      <a:endParaRPr b="0" i="0" sz="1000" u="none" strike="noStrike">
                        <a:solidFill>
                          <a:schemeClr val="dk1"/>
                        </a:solidFill>
                        <a:latin typeface="Century Gothic"/>
                        <a:ea typeface="Century Gothic"/>
                        <a:cs typeface="Century Gothic"/>
                        <a:sym typeface="Century Gothic"/>
                      </a:endParaRPr>
                    </a:p>
                  </a:txBody>
                  <a:tcPr marT="45725" marB="45725" marR="91450" marL="91450"/>
                </a:tc>
                <a:tc>
                  <a:txBody>
                    <a:bodyPr/>
                    <a:lstStyle/>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Noise removal</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Skull-stripping</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Intensity base correction</a:t>
                      </a:r>
                      <a:endParaRPr/>
                    </a:p>
                  </a:txBody>
                  <a:tcPr marT="45725" marB="45725" marR="91450" marL="91450"/>
                </a:tc>
                <a:tc>
                  <a:txBody>
                    <a:bodyPr/>
                    <a:lstStyle/>
                    <a:p>
                      <a:pPr indent="0" lvl="0" marL="0" marR="0" rtl="0" algn="l">
                        <a:spcBef>
                          <a:spcPts val="0"/>
                        </a:spcBef>
                        <a:spcAft>
                          <a:spcPts val="0"/>
                        </a:spcAft>
                        <a:buClr>
                          <a:schemeClr val="lt1"/>
                        </a:buClr>
                        <a:buSzPts val="1100"/>
                        <a:buFont typeface="Courier New"/>
                        <a:buChar char="o"/>
                      </a:pPr>
                      <a:r>
                        <a:rPr b="1" lang="en-US" sz="1100" u="none" strike="noStrike">
                          <a:solidFill>
                            <a:schemeClr val="lt1"/>
                          </a:solidFill>
                          <a:latin typeface="Arial"/>
                          <a:ea typeface="Arial"/>
                          <a:cs typeface="Arial"/>
                          <a:sym typeface="Arial"/>
                        </a:rPr>
                        <a:t>Features :-</a:t>
                      </a:r>
                      <a:endParaRPr/>
                    </a:p>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Discrete wavelet transforms (DWT)</a:t>
                      </a:r>
                      <a:endParaRPr/>
                    </a:p>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Textons</a:t>
                      </a:r>
                      <a:endParaRPr/>
                    </a:p>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Multifractal Brownian motion</a:t>
                      </a:r>
                      <a:endParaRPr/>
                    </a:p>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First order statistical</a:t>
                      </a:r>
                      <a:endParaRPr/>
                    </a:p>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Raw intensities</a:t>
                      </a:r>
                      <a:endParaRPr/>
                    </a:p>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 Local image textures</a:t>
                      </a:r>
                      <a:endParaRPr/>
                    </a:p>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Intensity gradients</a:t>
                      </a:r>
                      <a:endParaRPr/>
                    </a:p>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Edge based</a:t>
                      </a:r>
                      <a:endParaRPr/>
                    </a:p>
                    <a:p>
                      <a:pPr indent="0" lvl="0" marL="0" marR="0" rtl="0" algn="l">
                        <a:spcBef>
                          <a:spcPts val="0"/>
                        </a:spcBef>
                        <a:spcAft>
                          <a:spcPts val="0"/>
                        </a:spcAft>
                        <a:buClr>
                          <a:schemeClr val="lt1"/>
                        </a:buClr>
                        <a:buSzPts val="1100"/>
                        <a:buFont typeface="Courier New"/>
                        <a:buChar char="o"/>
                      </a:pPr>
                      <a:r>
                        <a:rPr b="1" lang="en-US" sz="1100" u="none" strike="noStrike">
                          <a:solidFill>
                            <a:schemeClr val="lt1"/>
                          </a:solidFill>
                          <a:latin typeface="Arial"/>
                          <a:ea typeface="Arial"/>
                          <a:cs typeface="Arial"/>
                          <a:sym typeface="Arial"/>
                        </a:rPr>
                        <a:t>Classifiers :-</a:t>
                      </a:r>
                      <a:endParaRPr/>
                    </a:p>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NN</a:t>
                      </a:r>
                      <a:endParaRPr/>
                    </a:p>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SVM </a:t>
                      </a:r>
                      <a:endParaRPr/>
                    </a:p>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AdaBoost</a:t>
                      </a:r>
                      <a:endParaRPr/>
                    </a:p>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KNN</a:t>
                      </a:r>
                      <a:endParaRPr/>
                    </a:p>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SOM</a:t>
                      </a:r>
                      <a:endParaRPr/>
                    </a:p>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RFs</a:t>
                      </a:r>
                      <a:endParaRPr/>
                    </a:p>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CRF</a:t>
                      </a:r>
                      <a:endParaRPr/>
                    </a:p>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CC</a:t>
                      </a:r>
                      <a:endParaRPr/>
                    </a:p>
                  </a:txBody>
                  <a:tcPr marT="45725" marB="45725" marR="91450" marL="91450"/>
                </a:tc>
                <a:tc>
                  <a:txBody>
                    <a:bodyPr/>
                    <a:lstStyle/>
                    <a:p>
                      <a:pPr indent="0" lvl="0" marL="0" marR="0" rtl="0" algn="ctr">
                        <a:spcBef>
                          <a:spcPts val="0"/>
                        </a:spcBef>
                        <a:spcAft>
                          <a:spcPts val="0"/>
                        </a:spcAft>
                        <a:buNone/>
                      </a:pPr>
                      <a:r>
                        <a:rPr lang="en-US" sz="1800" u="none" strike="noStrike"/>
                        <a:t> 67%</a:t>
                      </a:r>
                      <a:endParaRPr sz="1800"/>
                    </a:p>
                  </a:txBody>
                  <a:tcPr marT="45725" marB="45725" marR="91450" marL="91450" anchor="ctr"/>
                </a:tc>
              </a:tr>
              <a:tr h="1238100">
                <a:tc>
                  <a:txBody>
                    <a:bodyPr/>
                    <a:lstStyle/>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Zacharaki et al. [2] (2017)</a:t>
                      </a:r>
                      <a:endParaRPr/>
                    </a:p>
                  </a:txBody>
                  <a:tcPr marT="45725" marB="45725" marR="91450" marL="91450"/>
                </a:tc>
                <a:tc>
                  <a:txBody>
                    <a:bodyPr/>
                    <a:lstStyle/>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98 patient(52 woman - 46 men)        age (17 - 83) 4 had  multiple tumors </a:t>
                      </a:r>
                      <a:endParaRPr/>
                    </a:p>
                    <a:p>
                      <a:pPr indent="-107950" lvl="0" marL="171450" marR="0" rtl="0" algn="l">
                        <a:spcBef>
                          <a:spcPts val="0"/>
                        </a:spcBef>
                        <a:spcAft>
                          <a:spcPts val="0"/>
                        </a:spcAft>
                        <a:buClr>
                          <a:schemeClr val="dk1"/>
                        </a:buClr>
                        <a:buSzPts val="1000"/>
                        <a:buFont typeface="Arial"/>
                        <a:buNone/>
                      </a:pPr>
                      <a:r>
                        <a:t/>
                      </a:r>
                      <a:endParaRPr b="1" sz="1000"/>
                    </a:p>
                  </a:txBody>
                  <a:tcPr marT="45725" marB="45725" marR="91450" marL="91450"/>
                </a:tc>
                <a:tc>
                  <a:txBody>
                    <a:bodyPr/>
                    <a:lstStyle/>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Noise Reduction </a:t>
                      </a:r>
                      <a:endParaRPr/>
                    </a:p>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Inhomogeneity correction </a:t>
                      </a:r>
                      <a:endParaRPr/>
                    </a:p>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rigid intra subject registration using the public software (FSL) </a:t>
                      </a:r>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100"/>
                        <a:buFont typeface="Courier New"/>
                        <a:buChar char="o"/>
                      </a:pPr>
                      <a:r>
                        <a:rPr b="1" lang="en-US" sz="1100" u="none" strike="noStrike">
                          <a:solidFill>
                            <a:schemeClr val="lt1"/>
                          </a:solidFill>
                          <a:latin typeface="Arial"/>
                          <a:ea typeface="Arial"/>
                          <a:cs typeface="Arial"/>
                          <a:sym typeface="Arial"/>
                        </a:rPr>
                        <a:t>Features :-</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forward selection method </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subset selection method </a:t>
                      </a:r>
                      <a:endParaRPr/>
                    </a:p>
                    <a:p>
                      <a:pPr indent="0" lvl="0" marL="0" marR="0" rtl="0" algn="l">
                        <a:lnSpc>
                          <a:spcPct val="100000"/>
                        </a:lnSpc>
                        <a:spcBef>
                          <a:spcPts val="0"/>
                        </a:spcBef>
                        <a:spcAft>
                          <a:spcPts val="0"/>
                        </a:spcAft>
                        <a:buClr>
                          <a:schemeClr val="lt1"/>
                        </a:buClr>
                        <a:buSzPts val="1100"/>
                        <a:buFont typeface="Courier New"/>
                        <a:buChar char="o"/>
                      </a:pPr>
                      <a:r>
                        <a:rPr b="1" lang="en-US" sz="1100" u="none" strike="noStrike">
                          <a:solidFill>
                            <a:schemeClr val="lt1"/>
                          </a:solidFill>
                          <a:latin typeface="Arial"/>
                          <a:ea typeface="Arial"/>
                          <a:cs typeface="Arial"/>
                          <a:sym typeface="Arial"/>
                        </a:rPr>
                        <a:t>Classifiers :-</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SVM</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RFs</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Leave-one-out </a:t>
                      </a:r>
                      <a:endParaRPr/>
                    </a:p>
                  </a:txBody>
                  <a:tcPr marT="45725" marB="45725" marR="91450" marL="91450"/>
                </a:tc>
                <a:tc>
                  <a:txBody>
                    <a:bodyPr/>
                    <a:lstStyle/>
                    <a:p>
                      <a:pPr indent="0" lvl="0" marL="0" marR="0" rtl="0" algn="ctr">
                        <a:spcBef>
                          <a:spcPts val="0"/>
                        </a:spcBef>
                        <a:spcAft>
                          <a:spcPts val="0"/>
                        </a:spcAft>
                        <a:buNone/>
                      </a:pPr>
                      <a:r>
                        <a:rPr lang="en-US" sz="1800"/>
                        <a:t> 98.2%</a:t>
                      </a:r>
                      <a:endParaRPr/>
                    </a:p>
                  </a:txBody>
                  <a:tcPr marT="45725" marB="45725" marR="91450" marL="91450" anchor="ctr"/>
                </a:tc>
              </a:tr>
              <a:tr h="1099825">
                <a:tc>
                  <a:txBody>
                    <a:bodyPr/>
                    <a:lstStyle/>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Sudha et al. [3] (2014)</a:t>
                      </a:r>
                      <a:endParaRPr/>
                    </a:p>
                  </a:txBody>
                  <a:tcPr marT="45725" marB="45725" marR="91450" marL="91450"/>
                </a:tc>
                <a:tc>
                  <a:txBody>
                    <a:bodyPr/>
                    <a:lstStyle/>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42 (25 abnormal 17 normal) testing data 30 (12 abnormal) </a:t>
                      </a:r>
                      <a:endParaRPr/>
                    </a:p>
                    <a:p>
                      <a:pPr indent="0" lvl="0" marL="0" marR="0" rtl="0" algn="l">
                        <a:spcBef>
                          <a:spcPts val="0"/>
                        </a:spcBef>
                        <a:spcAft>
                          <a:spcPts val="0"/>
                        </a:spcAft>
                        <a:buClr>
                          <a:schemeClr val="dk1"/>
                        </a:buClr>
                        <a:buSzPts val="1000"/>
                        <a:buFont typeface="Arial"/>
                        <a:buNone/>
                      </a:pPr>
                      <a:r>
                        <a:t/>
                      </a:r>
                      <a:endParaRPr b="1" sz="1000"/>
                    </a:p>
                  </a:txBody>
                  <a:tcPr marT="45725" marB="45725" marR="91450" marL="91450"/>
                </a:tc>
                <a:tc>
                  <a:txBody>
                    <a:bodyPr/>
                    <a:lstStyle/>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Noise removal</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Intensity base correction</a:t>
                      </a:r>
                      <a:endParaRPr/>
                    </a:p>
                    <a:p>
                      <a:pPr indent="-196850" lvl="0" marL="285750" marR="0" rtl="0" algn="l">
                        <a:spcBef>
                          <a:spcPts val="0"/>
                        </a:spcBef>
                        <a:spcAft>
                          <a:spcPts val="0"/>
                        </a:spcAft>
                        <a:buClr>
                          <a:schemeClr val="dk1"/>
                        </a:buClr>
                        <a:buSzPts val="1400"/>
                        <a:buFont typeface="Courier New"/>
                        <a:buNone/>
                      </a:pPr>
                      <a:r>
                        <a:t/>
                      </a:r>
                      <a:endParaRPr sz="1400"/>
                    </a:p>
                  </a:txBody>
                  <a:tcPr marT="45725" marB="45725" marR="91450" marL="91450"/>
                </a:tc>
                <a:tc>
                  <a:txBody>
                    <a:bodyPr/>
                    <a:lstStyle/>
                    <a:p>
                      <a:pPr indent="0" lvl="0" marL="0" marR="0" rtl="0" algn="l">
                        <a:lnSpc>
                          <a:spcPct val="100000"/>
                        </a:lnSpc>
                        <a:spcBef>
                          <a:spcPts val="0"/>
                        </a:spcBef>
                        <a:spcAft>
                          <a:spcPts val="0"/>
                        </a:spcAft>
                        <a:buClr>
                          <a:schemeClr val="lt1"/>
                        </a:buClr>
                        <a:buSzPts val="1100"/>
                        <a:buFont typeface="Courier New"/>
                        <a:buChar char="o"/>
                      </a:pPr>
                      <a:r>
                        <a:rPr b="1" lang="en-US" sz="1100" u="none" strike="noStrike">
                          <a:solidFill>
                            <a:schemeClr val="lt1"/>
                          </a:solidFill>
                          <a:latin typeface="Arial"/>
                          <a:ea typeface="Arial"/>
                          <a:cs typeface="Arial"/>
                          <a:sym typeface="Arial"/>
                        </a:rPr>
                        <a:t>Features :-</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FFNN</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MLP</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BPN</a:t>
                      </a:r>
                      <a:endParaRPr/>
                    </a:p>
                    <a:p>
                      <a:pPr indent="0" lvl="0" marL="0" marR="0" rtl="0" algn="l">
                        <a:lnSpc>
                          <a:spcPct val="100000"/>
                        </a:lnSpc>
                        <a:spcBef>
                          <a:spcPts val="0"/>
                        </a:spcBef>
                        <a:spcAft>
                          <a:spcPts val="0"/>
                        </a:spcAft>
                        <a:buClr>
                          <a:schemeClr val="lt1"/>
                        </a:buClr>
                        <a:buSzPts val="1100"/>
                        <a:buFont typeface="Courier New"/>
                        <a:buChar char="o"/>
                      </a:pPr>
                      <a:r>
                        <a:rPr b="1" lang="en-US" sz="1100" u="none" strike="noStrike">
                          <a:solidFill>
                            <a:schemeClr val="lt1"/>
                          </a:solidFill>
                          <a:latin typeface="Arial"/>
                          <a:ea typeface="Arial"/>
                          <a:cs typeface="Arial"/>
                          <a:sym typeface="Arial"/>
                        </a:rPr>
                        <a:t>Classifiers :-</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GLCM &amp; GLRM AND Fuzzy Entropy Measure</a:t>
                      </a:r>
                      <a:endParaRPr/>
                    </a:p>
                  </a:txBody>
                  <a:tcPr marT="45725" marB="45725" marR="91450" marL="91450"/>
                </a:tc>
                <a:tc>
                  <a:txBody>
                    <a:bodyPr/>
                    <a:lstStyle/>
                    <a:p>
                      <a:pPr indent="0" lvl="0" marL="0" marR="0" rtl="0" algn="ctr">
                        <a:spcBef>
                          <a:spcPts val="0"/>
                        </a:spcBef>
                        <a:spcAft>
                          <a:spcPts val="0"/>
                        </a:spcAft>
                        <a:buNone/>
                      </a:pPr>
                      <a:r>
                        <a:rPr lang="en-US" sz="1800"/>
                        <a:t>  96%</a:t>
                      </a:r>
                      <a:endParaRPr/>
                    </a:p>
                  </a:txBody>
                  <a:tcPr marT="45725" marB="45725" marR="91450" marL="91450" anchor="ctr"/>
                </a:tc>
              </a:tr>
            </a:tbl>
          </a:graphicData>
        </a:graphic>
      </p:graphicFrame>
      <p:sp>
        <p:nvSpPr>
          <p:cNvPr id="229" name="Google Shape;229;p10"/>
          <p:cNvSpPr/>
          <p:nvPr/>
        </p:nvSpPr>
        <p:spPr>
          <a:xfrm>
            <a:off x="4323134" y="-152400"/>
            <a:ext cx="41910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000" u="sng" cap="none" strike="noStrike">
                <a:solidFill>
                  <a:srgbClr val="168DBA"/>
                </a:solidFill>
                <a:latin typeface="Century Gothic"/>
                <a:ea typeface="Century Gothic"/>
                <a:cs typeface="Century Gothic"/>
                <a:sym typeface="Century Gothic"/>
              </a:rPr>
              <a:t>Related Work</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graphicFrame>
        <p:nvGraphicFramePr>
          <p:cNvPr id="234" name="Google Shape;234;p11"/>
          <p:cNvGraphicFramePr/>
          <p:nvPr/>
        </p:nvGraphicFramePr>
        <p:xfrm>
          <a:off x="1524000" y="280176"/>
          <a:ext cx="3000000" cy="3000000"/>
        </p:xfrm>
        <a:graphic>
          <a:graphicData uri="http://schemas.openxmlformats.org/drawingml/2006/table">
            <a:tbl>
              <a:tblPr bandRow="1" firstRow="1">
                <a:noFill/>
                <a:tableStyleId>{A438F961-F55E-4102-8ED9-24A86C0B47B3}</a:tableStyleId>
              </a:tblPr>
              <a:tblGrid>
                <a:gridCol w="1816100"/>
                <a:gridCol w="1651000"/>
                <a:gridCol w="2971800"/>
                <a:gridCol w="1993475"/>
                <a:gridCol w="1473625"/>
              </a:tblGrid>
              <a:tr h="702700">
                <a:tc>
                  <a:txBody>
                    <a:bodyPr/>
                    <a:lstStyle/>
                    <a:p>
                      <a:pPr indent="0" lvl="0" marL="0" marR="0" rtl="0" algn="l">
                        <a:lnSpc>
                          <a:spcPct val="100000"/>
                        </a:lnSpc>
                        <a:spcBef>
                          <a:spcPts val="0"/>
                        </a:spcBef>
                        <a:spcAft>
                          <a:spcPts val="0"/>
                        </a:spcAft>
                        <a:buClr>
                          <a:schemeClr val="dk1"/>
                        </a:buClr>
                        <a:buSzPts val="2000"/>
                        <a:buFont typeface="Century Gothic"/>
                        <a:buNone/>
                      </a:pPr>
                      <a:r>
                        <a:rPr lang="en-US" sz="2000"/>
                        <a:t>References</a:t>
                      </a:r>
                      <a:endParaRPr/>
                    </a:p>
                    <a:p>
                      <a:pPr indent="0" lvl="0" marL="0" marR="0" rtl="0" algn="l">
                        <a:spcBef>
                          <a:spcPts val="0"/>
                        </a:spcBef>
                        <a:spcAft>
                          <a:spcPts val="0"/>
                        </a:spcAft>
                        <a:buNone/>
                      </a:pPr>
                      <a:r>
                        <a:t/>
                      </a:r>
                      <a:endParaRPr sz="2000"/>
                    </a:p>
                  </a:txBody>
                  <a:tcPr marT="45725" marB="45725" marR="91450" marL="91450"/>
                </a:tc>
                <a:tc>
                  <a:txBody>
                    <a:bodyPr/>
                    <a:lstStyle/>
                    <a:p>
                      <a:pPr indent="0" lvl="0" marL="0" marR="0" rtl="0" algn="l">
                        <a:spcBef>
                          <a:spcPts val="0"/>
                        </a:spcBef>
                        <a:spcAft>
                          <a:spcPts val="0"/>
                        </a:spcAft>
                        <a:buNone/>
                      </a:pPr>
                      <a:r>
                        <a:rPr lang="en-US" sz="2000"/>
                        <a:t>Dataset</a:t>
                      </a:r>
                      <a:endParaRPr/>
                    </a:p>
                  </a:txBody>
                  <a:tcPr marT="45725" marB="45725" marR="91450" marL="91450"/>
                </a:tc>
                <a:tc>
                  <a:txBody>
                    <a:bodyPr/>
                    <a:lstStyle/>
                    <a:p>
                      <a:pPr indent="0" lvl="0" marL="0" marR="0" rtl="0" algn="l">
                        <a:spcBef>
                          <a:spcPts val="0"/>
                        </a:spcBef>
                        <a:spcAft>
                          <a:spcPts val="0"/>
                        </a:spcAft>
                        <a:buNone/>
                      </a:pPr>
                      <a:r>
                        <a:rPr lang="en-US" sz="1800"/>
                        <a:t>Preprocessing</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u="none" strike="noStrike"/>
                        <a:t>Features &amp; Classifiers</a:t>
                      </a:r>
                      <a:endParaRPr b="1"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Accuracy</a:t>
                      </a:r>
                      <a:endParaRPr/>
                    </a:p>
                    <a:p>
                      <a:pPr indent="0" lvl="0" marL="0" marR="0" rtl="0" algn="l">
                        <a:spcBef>
                          <a:spcPts val="0"/>
                        </a:spcBef>
                        <a:spcAft>
                          <a:spcPts val="0"/>
                        </a:spcAft>
                        <a:buNone/>
                      </a:pPr>
                      <a:r>
                        <a:t/>
                      </a:r>
                      <a:endParaRPr sz="1800"/>
                    </a:p>
                  </a:txBody>
                  <a:tcPr marT="45725" marB="45725" marR="91450" marL="91450" anchor="ctr"/>
                </a:tc>
              </a:tr>
              <a:tr h="1588700">
                <a:tc>
                  <a:txBody>
                    <a:bodyPr/>
                    <a:lstStyle/>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Roy et al. [4] (2019)</a:t>
                      </a:r>
                      <a:endParaRPr/>
                    </a:p>
                  </a:txBody>
                  <a:tcPr marT="45725" marB="45725" marR="91450" marL="91450"/>
                </a:tc>
                <a:tc>
                  <a:txBody>
                    <a:bodyPr/>
                    <a:lstStyle/>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Whole Brain Atlas: MR brain image</a:t>
                      </a:r>
                      <a:endParaRPr/>
                    </a:p>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 </a:t>
                      </a:r>
                      <a:endParaRPr/>
                    </a:p>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The EASI MRI Home. MR brain image </a:t>
                      </a:r>
                      <a:endParaRPr/>
                    </a:p>
                    <a:p>
                      <a:pPr indent="0" lvl="0" marL="0" marR="0" rtl="0" algn="l">
                        <a:spcBef>
                          <a:spcPts val="0"/>
                        </a:spcBef>
                        <a:spcAft>
                          <a:spcPts val="0"/>
                        </a:spcAft>
                        <a:buNone/>
                      </a:pPr>
                      <a:r>
                        <a:t/>
                      </a:r>
                      <a:endParaRPr b="0" i="0" sz="1000" u="none" strike="noStrike">
                        <a:solidFill>
                          <a:schemeClr val="dk1"/>
                        </a:solidFill>
                        <a:latin typeface="Century Gothic"/>
                        <a:ea typeface="Century Gothic"/>
                        <a:cs typeface="Century Gothic"/>
                        <a:sym typeface="Century Gothic"/>
                      </a:endParaRPr>
                    </a:p>
                  </a:txBody>
                  <a:tcPr marT="45725" marB="45725" marR="91450" marL="91450"/>
                </a:tc>
                <a:tc>
                  <a:txBody>
                    <a:bodyPr/>
                    <a:lstStyle/>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Dimension construction method</a:t>
                      </a:r>
                      <a:endParaRPr/>
                    </a:p>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Transform MRI into gray-scale using weighted summation of R,G,B components.</a:t>
                      </a:r>
                      <a:endParaRPr/>
                    </a:p>
                    <a:p>
                      <a:pPr indent="-196850" lvl="0" marL="285750" marR="0" rtl="0" algn="l">
                        <a:spcBef>
                          <a:spcPts val="0"/>
                        </a:spcBef>
                        <a:spcAft>
                          <a:spcPts val="0"/>
                        </a:spcAft>
                        <a:buClr>
                          <a:schemeClr val="dk1"/>
                        </a:buClr>
                        <a:buSzPts val="1400"/>
                        <a:buFont typeface="Courier New"/>
                        <a:buNone/>
                      </a:pPr>
                      <a:r>
                        <a:t/>
                      </a:r>
                      <a:endParaRPr sz="1400"/>
                    </a:p>
                  </a:txBody>
                  <a:tcPr marT="45725" marB="45725" marR="91450" marL="91450"/>
                </a:tc>
                <a:tc>
                  <a:txBody>
                    <a:bodyPr/>
                    <a:lstStyle/>
                    <a:p>
                      <a:pPr indent="0" lvl="0" marL="0" marR="0" rtl="0" algn="l">
                        <a:spcBef>
                          <a:spcPts val="0"/>
                        </a:spcBef>
                        <a:spcAft>
                          <a:spcPts val="0"/>
                        </a:spcAft>
                        <a:buClr>
                          <a:schemeClr val="lt1"/>
                        </a:buClr>
                        <a:buSzPts val="1100"/>
                        <a:buFont typeface="Courier New"/>
                        <a:buNone/>
                      </a:pPr>
                      <a:r>
                        <a:rPr b="1" lang="en-US" sz="1100" u="none" strike="noStrike">
                          <a:solidFill>
                            <a:schemeClr val="lt1"/>
                          </a:solidFill>
                          <a:latin typeface="Arial"/>
                          <a:ea typeface="Arial"/>
                          <a:cs typeface="Arial"/>
                          <a:sym typeface="Arial"/>
                        </a:rPr>
                        <a:t>Classifiers :-</a:t>
                      </a:r>
                      <a:endParaRPr/>
                    </a:p>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K-means</a:t>
                      </a:r>
                      <a:endParaRPr/>
                    </a:p>
                  </a:txBody>
                  <a:tcPr marT="45725" marB="45725" marR="91450" marL="91450"/>
                </a:tc>
                <a:tc>
                  <a:txBody>
                    <a:bodyPr/>
                    <a:lstStyle/>
                    <a:p>
                      <a:pPr indent="0" lvl="0" marL="0" marR="0" rtl="0" algn="ctr">
                        <a:spcBef>
                          <a:spcPts val="0"/>
                        </a:spcBef>
                        <a:spcAft>
                          <a:spcPts val="0"/>
                        </a:spcAft>
                        <a:buNone/>
                      </a:pPr>
                      <a:r>
                        <a:rPr lang="en-US" sz="1800" u="none" strike="noStrike"/>
                        <a:t>     94.4%</a:t>
                      </a:r>
                      <a:endParaRPr sz="1800"/>
                    </a:p>
                  </a:txBody>
                  <a:tcPr marT="45725" marB="45725" marR="91450" marL="91450" anchor="ctr"/>
                </a:tc>
              </a:tr>
              <a:tr h="1741450">
                <a:tc>
                  <a:txBody>
                    <a:bodyPr/>
                    <a:lstStyle/>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Akkus et al. [5] (2017)</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BRATS 2016</a:t>
                      </a:r>
                      <a:endParaRPr sz="1800" u="none" strike="noStrike"/>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 220 subjects with high grade and 54 subjects with low-grade for training.</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53 subjects with mixed grades for testing</a:t>
                      </a:r>
                      <a:endParaRPr/>
                    </a:p>
                    <a:p>
                      <a:pPr indent="-107950" lvl="0" marL="171450" marR="0" rtl="0" algn="l">
                        <a:lnSpc>
                          <a:spcPct val="100000"/>
                        </a:lnSpc>
                        <a:spcBef>
                          <a:spcPts val="0"/>
                        </a:spcBef>
                        <a:spcAft>
                          <a:spcPts val="0"/>
                        </a:spcAft>
                        <a:buClr>
                          <a:schemeClr val="dk1"/>
                        </a:buClr>
                        <a:buSzPts val="1000"/>
                        <a:buFont typeface="Arial"/>
                        <a:buNone/>
                      </a:pPr>
                      <a:r>
                        <a:t/>
                      </a:r>
                      <a:endParaRPr sz="1000" u="none" strike="noStrike"/>
                    </a:p>
                    <a:p>
                      <a:pPr indent="-107950" lvl="0" marL="171450" marR="0" rtl="0" algn="l">
                        <a:lnSpc>
                          <a:spcPct val="100000"/>
                        </a:lnSpc>
                        <a:spcBef>
                          <a:spcPts val="0"/>
                        </a:spcBef>
                        <a:spcAft>
                          <a:spcPts val="0"/>
                        </a:spcAft>
                        <a:buClr>
                          <a:schemeClr val="dk1"/>
                        </a:buClr>
                        <a:buSzPts val="1000"/>
                        <a:buFont typeface="Arial"/>
                        <a:buNone/>
                      </a:pPr>
                      <a:r>
                        <a:t/>
                      </a:r>
                      <a:endParaRPr b="0" i="0" sz="1000" u="none" strike="noStrike">
                        <a:solidFill>
                          <a:schemeClr val="dk1"/>
                        </a:solidFill>
                        <a:latin typeface="Century Gothic"/>
                        <a:ea typeface="Century Gothic"/>
                        <a:cs typeface="Century Gothic"/>
                        <a:sym typeface="Century Gothic"/>
                      </a:endParaRPr>
                    </a:p>
                  </a:txBody>
                  <a:tcPr marT="45725" marB="45725" marR="91450" marL="91450"/>
                </a:tc>
                <a:tc>
                  <a:txBody>
                    <a:bodyPr/>
                    <a:lstStyle/>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Registration</a:t>
                      </a:r>
                      <a:endParaRPr/>
                    </a:p>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skull-stripping</a:t>
                      </a:r>
                      <a:endParaRPr/>
                    </a:p>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intensity base correction</a:t>
                      </a:r>
                      <a:endParaRPr/>
                    </a:p>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Intensity Normalization</a:t>
                      </a:r>
                      <a:endParaRPr/>
                    </a:p>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noise removal</a:t>
                      </a:r>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100"/>
                        <a:buFont typeface="Courier New"/>
                        <a:buChar char="o"/>
                      </a:pPr>
                      <a:r>
                        <a:rPr b="1" lang="en-US" sz="1100" u="none" strike="noStrike">
                          <a:solidFill>
                            <a:schemeClr val="lt1"/>
                          </a:solidFill>
                          <a:latin typeface="Arial"/>
                          <a:ea typeface="Arial"/>
                          <a:cs typeface="Arial"/>
                          <a:sym typeface="Arial"/>
                        </a:rPr>
                        <a:t>Classifiers :-</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DSC</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CNN</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SVM</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RFs</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CSF</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GM</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WM</a:t>
                      </a:r>
                      <a:endParaRPr/>
                    </a:p>
                  </a:txBody>
                  <a:tcPr marT="45725" marB="45725" marR="91450" marL="91450"/>
                </a:tc>
                <a:tc>
                  <a:txBody>
                    <a:bodyPr/>
                    <a:lstStyle/>
                    <a:p>
                      <a:pPr indent="0" lvl="0" marL="0" marR="0" rtl="0" algn="ctr">
                        <a:spcBef>
                          <a:spcPts val="0"/>
                        </a:spcBef>
                        <a:spcAft>
                          <a:spcPts val="0"/>
                        </a:spcAft>
                        <a:buNone/>
                      </a:pPr>
                      <a:r>
                        <a:rPr lang="en-US" sz="1800"/>
                        <a:t>      90%</a:t>
                      </a:r>
                      <a:endParaRPr/>
                    </a:p>
                  </a:txBody>
                  <a:tcPr marT="45725" marB="45725" marR="91450" marL="91450" anchor="ctr"/>
                </a:tc>
              </a:tr>
              <a:tr h="1405375">
                <a:tc>
                  <a:txBody>
                    <a:bodyPr/>
                    <a:lstStyle/>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Cheng et al. [6] (2015)</a:t>
                      </a:r>
                      <a:endParaRPr/>
                    </a:p>
                  </a:txBody>
                  <a:tcPr marT="45725" marB="45725" marR="91450" marL="91450"/>
                </a:tc>
                <a:tc>
                  <a:txBody>
                    <a:bodyPr/>
                    <a:lstStyle/>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Brain tumor dataset</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 233 patient with 3064 image (708 meningioma’s – 1426 gliomas – 930 pituitary tumor). </a:t>
                      </a:r>
                      <a:endParaRPr/>
                    </a:p>
                  </a:txBody>
                  <a:tcPr marT="45725" marB="45725" marR="91450" marL="91450"/>
                </a:tc>
                <a:tc>
                  <a:txBody>
                    <a:bodyPr/>
                    <a:lstStyle/>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Intensity normalization.</a:t>
                      </a:r>
                      <a:endParaRPr/>
                    </a:p>
                    <a:p>
                      <a:pPr indent="-196850" lvl="0" marL="285750" marR="0" rtl="0" algn="l">
                        <a:spcBef>
                          <a:spcPts val="0"/>
                        </a:spcBef>
                        <a:spcAft>
                          <a:spcPts val="0"/>
                        </a:spcAft>
                        <a:buClr>
                          <a:schemeClr val="dk1"/>
                        </a:buClr>
                        <a:buSzPts val="1400"/>
                        <a:buFont typeface="Courier New"/>
                        <a:buNone/>
                      </a:pPr>
                      <a:r>
                        <a:t/>
                      </a:r>
                      <a:endParaRPr sz="1400"/>
                    </a:p>
                  </a:txBody>
                  <a:tcPr marT="45725" marB="45725" marR="91450" marL="91450"/>
                </a:tc>
                <a:tc>
                  <a:txBody>
                    <a:bodyPr/>
                    <a:lstStyle/>
                    <a:p>
                      <a:pPr indent="0" lvl="0" marL="0" marR="0" rtl="0" algn="l">
                        <a:lnSpc>
                          <a:spcPct val="100000"/>
                        </a:lnSpc>
                        <a:spcBef>
                          <a:spcPts val="0"/>
                        </a:spcBef>
                        <a:spcAft>
                          <a:spcPts val="0"/>
                        </a:spcAft>
                        <a:buClr>
                          <a:schemeClr val="lt1"/>
                        </a:buClr>
                        <a:buSzPts val="1100"/>
                        <a:buFont typeface="Courier New"/>
                        <a:buChar char="o"/>
                      </a:pPr>
                      <a:r>
                        <a:rPr b="1" lang="en-US" sz="1100" u="none" strike="noStrike">
                          <a:solidFill>
                            <a:schemeClr val="lt1"/>
                          </a:solidFill>
                          <a:latin typeface="Arial"/>
                          <a:ea typeface="Arial"/>
                          <a:cs typeface="Arial"/>
                          <a:sym typeface="Arial"/>
                        </a:rPr>
                        <a:t>Features :-</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intensity histogram</a:t>
                      </a:r>
                      <a:endParaRPr sz="1050">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a:latin typeface="Arial"/>
                          <a:ea typeface="Arial"/>
                          <a:cs typeface="Arial"/>
                          <a:sym typeface="Arial"/>
                        </a:rPr>
                        <a:t>BoW</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a:latin typeface="Arial"/>
                          <a:ea typeface="Arial"/>
                          <a:cs typeface="Arial"/>
                          <a:sym typeface="Arial"/>
                        </a:rPr>
                        <a:t>GLCM</a:t>
                      </a:r>
                      <a:r>
                        <a:rPr lang="en-US" sz="1050" u="none" strike="noStrike">
                          <a:solidFill>
                            <a:schemeClr val="lt1"/>
                          </a:solidFill>
                          <a:latin typeface="Arial"/>
                          <a:ea typeface="Arial"/>
                          <a:cs typeface="Arial"/>
                          <a:sym typeface="Arial"/>
                        </a:rPr>
                        <a:t> </a:t>
                      </a:r>
                      <a:endParaRPr/>
                    </a:p>
                    <a:p>
                      <a:pPr indent="0" lvl="0" marL="0" marR="0" rtl="0" algn="l">
                        <a:lnSpc>
                          <a:spcPct val="100000"/>
                        </a:lnSpc>
                        <a:spcBef>
                          <a:spcPts val="0"/>
                        </a:spcBef>
                        <a:spcAft>
                          <a:spcPts val="0"/>
                        </a:spcAft>
                        <a:buClr>
                          <a:schemeClr val="lt1"/>
                        </a:buClr>
                        <a:buSzPts val="1100"/>
                        <a:buFont typeface="Courier New"/>
                        <a:buChar char="o"/>
                      </a:pPr>
                      <a:r>
                        <a:rPr b="1" lang="en-US" sz="1100" u="none" strike="noStrike">
                          <a:solidFill>
                            <a:schemeClr val="lt1"/>
                          </a:solidFill>
                          <a:latin typeface="Arial"/>
                          <a:ea typeface="Arial"/>
                          <a:cs typeface="Arial"/>
                          <a:sym typeface="Arial"/>
                        </a:rPr>
                        <a:t>Classifiers :-</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SVM</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SRC</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(1-3-715-45)NN</a:t>
                      </a:r>
                      <a:endParaRPr/>
                    </a:p>
                  </a:txBody>
                  <a:tcPr marT="45725" marB="45725" marR="91450" marL="91450"/>
                </a:tc>
                <a:tc>
                  <a:txBody>
                    <a:bodyPr/>
                    <a:lstStyle/>
                    <a:p>
                      <a:pPr indent="0" lvl="0" marL="0" marR="0" rtl="0" algn="ctr">
                        <a:spcBef>
                          <a:spcPts val="0"/>
                        </a:spcBef>
                        <a:spcAft>
                          <a:spcPts val="0"/>
                        </a:spcAft>
                        <a:buNone/>
                      </a:pPr>
                      <a:r>
                        <a:rPr lang="en-US" sz="1800"/>
                        <a:t>     91.14%</a:t>
                      </a:r>
                      <a:endParaRPr/>
                    </a:p>
                  </a:txBody>
                  <a:tcPr marT="45725" marB="45725" marR="91450" marL="91450" anchor="ctr"/>
                </a:tc>
              </a:tr>
              <a:tr h="810175">
                <a:tc>
                  <a:txBody>
                    <a:bodyPr/>
                    <a:lstStyle/>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Thillaikkarasi  et al. [7] (2018)</a:t>
                      </a:r>
                      <a:endParaRPr/>
                    </a:p>
                  </a:txBody>
                  <a:tcPr marT="45725" marB="45725" marR="91450" marL="91450"/>
                </a:tc>
                <a:tc>
                  <a:txBody>
                    <a:bodyPr/>
                    <a:lstStyle/>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Small dataset</a:t>
                      </a:r>
                      <a:endParaRPr/>
                    </a:p>
                  </a:txBody>
                  <a:tcPr marT="45725" marB="45725" marR="91450" marL="91450"/>
                </a:tc>
                <a:tc>
                  <a:txBody>
                    <a:bodyPr/>
                    <a:lstStyle/>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Smoothing using LoG</a:t>
                      </a:r>
                      <a:endParaRPr/>
                    </a:p>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CLAHE</a:t>
                      </a:r>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100"/>
                        <a:buFont typeface="Courier New"/>
                        <a:buChar char="o"/>
                      </a:pPr>
                      <a:r>
                        <a:rPr b="1" lang="en-US" sz="1100" u="none" strike="noStrike">
                          <a:solidFill>
                            <a:schemeClr val="lt1"/>
                          </a:solidFill>
                          <a:latin typeface="Arial"/>
                          <a:ea typeface="Arial"/>
                          <a:cs typeface="Arial"/>
                          <a:sym typeface="Arial"/>
                        </a:rPr>
                        <a:t>Features :-</a:t>
                      </a:r>
                      <a:endParaRPr/>
                    </a:p>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SGLDM</a:t>
                      </a:r>
                      <a:endParaRPr/>
                    </a:p>
                    <a:p>
                      <a:pPr indent="0" lvl="0" marL="0" marR="0" rtl="0" algn="l">
                        <a:lnSpc>
                          <a:spcPct val="100000"/>
                        </a:lnSpc>
                        <a:spcBef>
                          <a:spcPts val="0"/>
                        </a:spcBef>
                        <a:spcAft>
                          <a:spcPts val="0"/>
                        </a:spcAft>
                        <a:buClr>
                          <a:schemeClr val="lt1"/>
                        </a:buClr>
                        <a:buSzPts val="1100"/>
                        <a:buFont typeface="Courier New"/>
                        <a:buChar char="o"/>
                      </a:pPr>
                      <a:r>
                        <a:rPr b="1" lang="en-US" sz="1100" u="none" strike="noStrike">
                          <a:solidFill>
                            <a:schemeClr val="lt1"/>
                          </a:solidFill>
                          <a:latin typeface="Arial"/>
                          <a:ea typeface="Arial"/>
                          <a:cs typeface="Arial"/>
                          <a:sym typeface="Arial"/>
                        </a:rPr>
                        <a:t>Classifiers :-</a:t>
                      </a:r>
                      <a:endParaRPr/>
                    </a:p>
                    <a:p>
                      <a:pPr indent="0" lvl="0" marL="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SVM</a:t>
                      </a:r>
                      <a:endParaRPr b="1" sz="1100" u="none" strike="noStrike">
                        <a:solidFill>
                          <a:schemeClr val="lt1"/>
                        </a:solidFill>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rPr lang="en-US" sz="1800" u="none" strike="noStrike"/>
                        <a:t>  84%</a:t>
                      </a:r>
                      <a:endParaRPr sz="1800"/>
                    </a:p>
                  </a:txBody>
                  <a:tcPr marT="45725" marB="45725" marR="91450" marL="91450" anchor="ct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graphicFrame>
        <p:nvGraphicFramePr>
          <p:cNvPr id="239" name="Google Shape;239;p12"/>
          <p:cNvGraphicFramePr/>
          <p:nvPr/>
        </p:nvGraphicFramePr>
        <p:xfrm>
          <a:off x="1524000" y="98816"/>
          <a:ext cx="3000000" cy="3000000"/>
        </p:xfrm>
        <a:graphic>
          <a:graphicData uri="http://schemas.openxmlformats.org/drawingml/2006/table">
            <a:tbl>
              <a:tblPr bandRow="1" firstRow="1">
                <a:noFill/>
                <a:tableStyleId>{A438F961-F55E-4102-8ED9-24A86C0B47B3}</a:tableStyleId>
              </a:tblPr>
              <a:tblGrid>
                <a:gridCol w="1828800"/>
                <a:gridCol w="2021200"/>
                <a:gridCol w="2270950"/>
                <a:gridCol w="2136850"/>
                <a:gridCol w="1495775"/>
              </a:tblGrid>
              <a:tr h="689200">
                <a:tc>
                  <a:txBody>
                    <a:bodyPr/>
                    <a:lstStyle/>
                    <a:p>
                      <a:pPr indent="0" lvl="0" marL="0" marR="0" rtl="0" algn="l">
                        <a:spcBef>
                          <a:spcPts val="0"/>
                        </a:spcBef>
                        <a:spcAft>
                          <a:spcPts val="0"/>
                        </a:spcAft>
                        <a:buNone/>
                      </a:pPr>
                      <a:r>
                        <a:rPr lang="en-US" sz="2000"/>
                        <a:t>References</a:t>
                      </a:r>
                      <a:endParaRPr/>
                    </a:p>
                  </a:txBody>
                  <a:tcPr marT="45725" marB="45725" marR="91450" marL="91450"/>
                </a:tc>
                <a:tc>
                  <a:txBody>
                    <a:bodyPr/>
                    <a:lstStyle/>
                    <a:p>
                      <a:pPr indent="0" lvl="0" marL="0" marR="0" rtl="0" algn="l">
                        <a:spcBef>
                          <a:spcPts val="0"/>
                        </a:spcBef>
                        <a:spcAft>
                          <a:spcPts val="0"/>
                        </a:spcAft>
                        <a:buNone/>
                      </a:pPr>
                      <a:r>
                        <a:rPr lang="en-US" sz="2000"/>
                        <a:t>Dataset</a:t>
                      </a:r>
                      <a:endParaRPr/>
                    </a:p>
                  </a:txBody>
                  <a:tcPr marT="45725" marB="45725" marR="91450" marL="91450"/>
                </a:tc>
                <a:tc>
                  <a:txBody>
                    <a:bodyPr/>
                    <a:lstStyle/>
                    <a:p>
                      <a:pPr indent="0" lvl="0" marL="0" marR="0" rtl="0" algn="l">
                        <a:spcBef>
                          <a:spcPts val="0"/>
                        </a:spcBef>
                        <a:spcAft>
                          <a:spcPts val="0"/>
                        </a:spcAft>
                        <a:buNone/>
                      </a:pPr>
                      <a:r>
                        <a:rPr lang="en-US" sz="1800"/>
                        <a:t>Preprocessing</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u="none" strike="noStrike"/>
                        <a:t>Features &amp; Classifiers</a:t>
                      </a:r>
                      <a:endParaRPr b="1"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Accuracy</a:t>
                      </a:r>
                      <a:endParaRPr/>
                    </a:p>
                    <a:p>
                      <a:pPr indent="0" lvl="0" marL="0" marR="0" rtl="0" algn="l">
                        <a:spcBef>
                          <a:spcPts val="0"/>
                        </a:spcBef>
                        <a:spcAft>
                          <a:spcPts val="0"/>
                        </a:spcAft>
                        <a:buNone/>
                      </a:pPr>
                      <a:r>
                        <a:t/>
                      </a:r>
                      <a:endParaRPr sz="1800"/>
                    </a:p>
                  </a:txBody>
                  <a:tcPr marT="45725" marB="45725" marR="91450" marL="91450" anchor="ctr"/>
                </a:tc>
              </a:tr>
              <a:tr h="912000">
                <a:tc>
                  <a:txBody>
                    <a:bodyPr/>
                    <a:lstStyle/>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Zhao et al. [8] (2016)</a:t>
                      </a:r>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100"/>
                        <a:buFont typeface="Courier New"/>
                        <a:buNone/>
                      </a:pPr>
                      <a:r>
                        <a:rPr b="1" lang="en-US" sz="1100" u="none" strike="noStrike">
                          <a:solidFill>
                            <a:schemeClr val="lt1"/>
                          </a:solidFill>
                          <a:latin typeface="Arial"/>
                          <a:ea typeface="Arial"/>
                          <a:cs typeface="Arial"/>
                          <a:sym typeface="Arial"/>
                        </a:rPr>
                        <a:t>BRATS 2013</a:t>
                      </a:r>
                      <a:endParaRPr/>
                    </a:p>
                    <a:p>
                      <a:pPr indent="-285750" lvl="0" marL="285750" marR="0" rtl="0" algn="l">
                        <a:lnSpc>
                          <a:spcPct val="100000"/>
                        </a:lnSpc>
                        <a:spcBef>
                          <a:spcPts val="0"/>
                        </a:spcBef>
                        <a:spcAft>
                          <a:spcPts val="0"/>
                        </a:spcAft>
                        <a:buClr>
                          <a:schemeClr val="dk1"/>
                        </a:buClr>
                        <a:buSzPts val="1000"/>
                        <a:buFont typeface="Courier New"/>
                        <a:buChar char="o"/>
                      </a:pPr>
                      <a:r>
                        <a:rPr lang="en-US" sz="1000" u="none" strike="noStrike"/>
                        <a:t> </a:t>
                      </a:r>
                      <a:r>
                        <a:rPr lang="en-US" sz="1050" u="none" strike="noStrike">
                          <a:solidFill>
                            <a:schemeClr val="lt1"/>
                          </a:solidFill>
                          <a:latin typeface="Arial"/>
                          <a:ea typeface="Arial"/>
                          <a:cs typeface="Arial"/>
                          <a:sym typeface="Arial"/>
                        </a:rPr>
                        <a:t>35 patient.</a:t>
                      </a:r>
                      <a:endParaRPr/>
                    </a:p>
                    <a:p>
                      <a:pPr indent="-107950" lvl="0" marL="171450" marR="0" rtl="0" algn="l">
                        <a:lnSpc>
                          <a:spcPct val="100000"/>
                        </a:lnSpc>
                        <a:spcBef>
                          <a:spcPts val="0"/>
                        </a:spcBef>
                        <a:spcAft>
                          <a:spcPts val="0"/>
                        </a:spcAft>
                        <a:buClr>
                          <a:schemeClr val="dk1"/>
                        </a:buClr>
                        <a:buSzPts val="1000"/>
                        <a:buFont typeface="Arial"/>
                        <a:buNone/>
                      </a:pPr>
                      <a:r>
                        <a:t/>
                      </a:r>
                      <a:endParaRPr b="0" i="0" sz="1000" u="none" strike="noStrike">
                        <a:solidFill>
                          <a:schemeClr val="dk1"/>
                        </a:solidFill>
                        <a:latin typeface="Century Gothic"/>
                        <a:ea typeface="Century Gothic"/>
                        <a:cs typeface="Century Gothic"/>
                        <a:sym typeface="Century Gothic"/>
                      </a:endParaRPr>
                    </a:p>
                  </a:txBody>
                  <a:tcPr marT="45725" marB="45725" marR="91450" marL="91450"/>
                </a:tc>
                <a:tc>
                  <a:txBody>
                    <a:bodyPr/>
                    <a:lstStyle/>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intensity base correction</a:t>
                      </a:r>
                      <a:endParaRPr/>
                    </a:p>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Intensity Normalization</a:t>
                      </a:r>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100"/>
                        <a:buFont typeface="Courier New"/>
                        <a:buNone/>
                      </a:pPr>
                      <a:r>
                        <a:rPr b="1" lang="en-US" sz="1100" u="none" strike="noStrike">
                          <a:solidFill>
                            <a:schemeClr val="lt1"/>
                          </a:solidFill>
                          <a:latin typeface="Arial"/>
                          <a:ea typeface="Arial"/>
                          <a:cs typeface="Arial"/>
                          <a:sym typeface="Arial"/>
                        </a:rPr>
                        <a:t>Classifiers :-</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FCNN</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CRF</a:t>
                      </a:r>
                      <a:endParaRPr/>
                    </a:p>
                  </a:txBody>
                  <a:tcPr marT="45725" marB="45725" marR="91450" marL="91450"/>
                </a:tc>
                <a:tc>
                  <a:txBody>
                    <a:bodyPr/>
                    <a:lstStyle/>
                    <a:p>
                      <a:pPr indent="0" lvl="0" marL="0" marR="0" rtl="0" algn="ctr">
                        <a:spcBef>
                          <a:spcPts val="0"/>
                        </a:spcBef>
                        <a:spcAft>
                          <a:spcPts val="0"/>
                        </a:spcAft>
                        <a:buNone/>
                      </a:pPr>
                      <a:r>
                        <a:rPr lang="en-US" sz="1800"/>
                        <a:t>   82%</a:t>
                      </a:r>
                      <a:endParaRPr/>
                    </a:p>
                  </a:txBody>
                  <a:tcPr marT="45725" marB="45725" marR="91450" marL="91450" anchor="ctr"/>
                </a:tc>
              </a:tr>
              <a:tr h="929175">
                <a:tc>
                  <a:txBody>
                    <a:bodyPr/>
                    <a:lstStyle/>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Gubta et al. [9] (2015)</a:t>
                      </a:r>
                      <a:endParaRPr/>
                    </a:p>
                  </a:txBody>
                  <a:tcPr marT="45725" marB="45725" marR="91450" marL="91450"/>
                </a:tc>
                <a:tc>
                  <a:txBody>
                    <a:bodyPr/>
                    <a:lstStyle/>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78 MRI brain tumor</a:t>
                      </a:r>
                      <a:endParaRPr/>
                    </a:p>
                  </a:txBody>
                  <a:tcPr marT="45725" marB="45725" marR="91450" marL="91450"/>
                </a:tc>
                <a:tc>
                  <a:txBody>
                    <a:bodyPr/>
                    <a:lstStyle/>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Morphological Opening</a:t>
                      </a:r>
                      <a:endParaRPr/>
                    </a:p>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Noise Removal</a:t>
                      </a:r>
                      <a:endParaRPr/>
                    </a:p>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gradient magnitude</a:t>
                      </a:r>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100"/>
                        <a:buFont typeface="Courier New"/>
                        <a:buNone/>
                      </a:pPr>
                      <a:r>
                        <a:rPr b="1" lang="en-US" sz="1100" u="none" strike="noStrike">
                          <a:solidFill>
                            <a:schemeClr val="lt1"/>
                          </a:solidFill>
                          <a:latin typeface="Arial"/>
                          <a:ea typeface="Arial"/>
                          <a:cs typeface="Arial"/>
                          <a:sym typeface="Arial"/>
                        </a:rPr>
                        <a:t>Classifiers :-</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CNN</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HSV</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SVM</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Naive Bayes</a:t>
                      </a:r>
                      <a:endParaRPr/>
                    </a:p>
                  </a:txBody>
                  <a:tcPr marT="45725" marB="45725" marR="91450" marL="91450"/>
                </a:tc>
                <a:tc>
                  <a:txBody>
                    <a:bodyPr/>
                    <a:lstStyle/>
                    <a:p>
                      <a:pPr indent="0" lvl="0" marL="0" marR="0" rtl="0" algn="ctr">
                        <a:spcBef>
                          <a:spcPts val="0"/>
                        </a:spcBef>
                        <a:spcAft>
                          <a:spcPts val="0"/>
                        </a:spcAft>
                        <a:buNone/>
                      </a:pPr>
                      <a:r>
                        <a:rPr lang="en-US" sz="1800"/>
                        <a:t>  91.49%</a:t>
                      </a:r>
                      <a:endParaRPr/>
                    </a:p>
                  </a:txBody>
                  <a:tcPr marT="45725" marB="45725" marR="91450" marL="91450" anchor="ctr"/>
                </a:tc>
              </a:tr>
              <a:tr h="1117950">
                <a:tc>
                  <a:txBody>
                    <a:bodyPr/>
                    <a:lstStyle/>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Kaur et al. [10] (2014)</a:t>
                      </a:r>
                      <a:endParaRPr/>
                    </a:p>
                  </a:txBody>
                  <a:tcPr marT="45725" marB="45725" marR="91450" marL="91450"/>
                </a:tc>
                <a:tc>
                  <a:txBody>
                    <a:bodyPr/>
                    <a:lstStyle/>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70 MRI from local govt. hospital</a:t>
                      </a:r>
                      <a:endParaRPr/>
                    </a:p>
                  </a:txBody>
                  <a:tcPr marT="45725" marB="45725" marR="91450" marL="91450"/>
                </a:tc>
                <a:tc>
                  <a:txBody>
                    <a:bodyPr/>
                    <a:lstStyle/>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image resizing</a:t>
                      </a:r>
                      <a:endParaRPr/>
                    </a:p>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Noise removal</a:t>
                      </a:r>
                      <a:endParaRPr/>
                    </a:p>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morphological operations like dilation and erosion</a:t>
                      </a:r>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100"/>
                        <a:buFont typeface="Courier New"/>
                        <a:buNone/>
                      </a:pPr>
                      <a:r>
                        <a:rPr b="1" lang="en-US" sz="1100" u="none" strike="noStrike">
                          <a:solidFill>
                            <a:schemeClr val="lt1"/>
                          </a:solidFill>
                          <a:latin typeface="Arial"/>
                          <a:ea typeface="Arial"/>
                          <a:cs typeface="Arial"/>
                          <a:sym typeface="Arial"/>
                        </a:rPr>
                        <a:t>Classifiers :-</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Thresholding  based methods</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Region growing based methods</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Neural network methods</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Fuzzy methods</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FVT</a:t>
                      </a:r>
                      <a:endParaRPr/>
                    </a:p>
                  </a:txBody>
                  <a:tcPr marT="45725" marB="45725" marR="91450" marL="91450"/>
                </a:tc>
                <a:tc>
                  <a:txBody>
                    <a:bodyPr/>
                    <a:lstStyle/>
                    <a:p>
                      <a:pPr indent="0" lvl="0" marL="0" marR="0" rtl="0" algn="ctr">
                        <a:spcBef>
                          <a:spcPts val="0"/>
                        </a:spcBef>
                        <a:spcAft>
                          <a:spcPts val="0"/>
                        </a:spcAft>
                        <a:buNone/>
                      </a:pPr>
                      <a:r>
                        <a:rPr lang="en-US" sz="1800"/>
                        <a:t>  99.59%</a:t>
                      </a:r>
                      <a:endParaRPr/>
                    </a:p>
                  </a:txBody>
                  <a:tcPr marT="45725" marB="45725" marR="91450" marL="91450" anchor="ctr"/>
                </a:tc>
              </a:tr>
              <a:tr h="1220900">
                <a:tc>
                  <a:txBody>
                    <a:bodyPr/>
                    <a:lstStyle/>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Seetha et al. [11] (2018)</a:t>
                      </a:r>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100"/>
                        <a:buFont typeface="Courier New"/>
                        <a:buNone/>
                      </a:pPr>
                      <a:r>
                        <a:rPr b="1" lang="en-US" sz="1100" u="none" strike="noStrike">
                          <a:solidFill>
                            <a:schemeClr val="lt1"/>
                          </a:solidFill>
                          <a:latin typeface="Arial"/>
                          <a:ea typeface="Arial"/>
                          <a:cs typeface="Arial"/>
                          <a:sym typeface="Arial"/>
                        </a:rPr>
                        <a:t>BRATS 2015</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80 MRI brain tumor</a:t>
                      </a:r>
                      <a:endParaRPr/>
                    </a:p>
                    <a:p>
                      <a:pPr indent="-107950" lvl="0" marL="171450" marR="0" rtl="0" algn="l">
                        <a:spcBef>
                          <a:spcPts val="0"/>
                        </a:spcBef>
                        <a:spcAft>
                          <a:spcPts val="0"/>
                        </a:spcAft>
                        <a:buClr>
                          <a:schemeClr val="dk1"/>
                        </a:buClr>
                        <a:buSzPts val="1000"/>
                        <a:buFont typeface="Noto Sans Symbols"/>
                        <a:buNone/>
                      </a:pPr>
                      <a:r>
                        <a:t/>
                      </a:r>
                      <a:endParaRPr b="0" sz="1000"/>
                    </a:p>
                  </a:txBody>
                  <a:tcPr marT="45725" marB="45725" marR="91450" marL="91450"/>
                </a:tc>
                <a:tc>
                  <a:txBody>
                    <a:bodyPr/>
                    <a:lstStyle/>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intensity base correction</a:t>
                      </a:r>
                      <a:endParaRPr/>
                    </a:p>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Intensity Normalization</a:t>
                      </a:r>
                      <a:endParaRPr/>
                    </a:p>
                    <a:p>
                      <a:pPr indent="-196850" lvl="0" marL="285750" marR="0" rtl="0" algn="l">
                        <a:spcBef>
                          <a:spcPts val="0"/>
                        </a:spcBef>
                        <a:spcAft>
                          <a:spcPts val="0"/>
                        </a:spcAft>
                        <a:buClr>
                          <a:schemeClr val="dk1"/>
                        </a:buClr>
                        <a:buSzPts val="1400"/>
                        <a:buFont typeface="Courier New"/>
                        <a:buNone/>
                      </a:pPr>
                      <a:r>
                        <a:t/>
                      </a:r>
                      <a:endParaRPr sz="1400"/>
                    </a:p>
                  </a:txBody>
                  <a:tcPr marT="45725" marB="45725" marR="91450" marL="91450"/>
                </a:tc>
                <a:tc>
                  <a:txBody>
                    <a:bodyPr/>
                    <a:lstStyle/>
                    <a:p>
                      <a:pPr indent="0" lvl="0" marL="0" marR="0" rtl="0" algn="l">
                        <a:lnSpc>
                          <a:spcPct val="100000"/>
                        </a:lnSpc>
                        <a:spcBef>
                          <a:spcPts val="0"/>
                        </a:spcBef>
                        <a:spcAft>
                          <a:spcPts val="0"/>
                        </a:spcAft>
                        <a:buClr>
                          <a:schemeClr val="lt1"/>
                        </a:buClr>
                        <a:buSzPts val="1100"/>
                        <a:buFont typeface="Courier New"/>
                        <a:buNone/>
                      </a:pPr>
                      <a:r>
                        <a:rPr b="1" lang="en-US" sz="1100" u="none" strike="noStrike">
                          <a:solidFill>
                            <a:schemeClr val="lt1"/>
                          </a:solidFill>
                          <a:latin typeface="Arial"/>
                          <a:ea typeface="Arial"/>
                          <a:cs typeface="Arial"/>
                          <a:sym typeface="Arial"/>
                        </a:rPr>
                        <a:t>Classifiers :-</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NN</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SVM</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KNN</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FCM</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DWT</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DNN</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LDA</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SMO</a:t>
                      </a:r>
                      <a:endParaRPr/>
                    </a:p>
                  </a:txBody>
                  <a:tcPr marT="45725" marB="45725" marR="91450" marL="91450"/>
                </a:tc>
                <a:tc>
                  <a:txBody>
                    <a:bodyPr/>
                    <a:lstStyle/>
                    <a:p>
                      <a:pPr indent="0" lvl="0" marL="0" marR="0" rtl="0" algn="ctr">
                        <a:spcBef>
                          <a:spcPts val="0"/>
                        </a:spcBef>
                        <a:spcAft>
                          <a:spcPts val="0"/>
                        </a:spcAft>
                        <a:buNone/>
                      </a:pPr>
                      <a:r>
                        <a:rPr lang="en-US" sz="1800"/>
                        <a:t>    97.5%</a:t>
                      </a:r>
                      <a:endParaRPr/>
                    </a:p>
                  </a:txBody>
                  <a:tcPr marT="45725" marB="45725" marR="91450" marL="91450" anchor="ctr"/>
                </a:tc>
              </a:tr>
              <a:tr h="1226775">
                <a:tc>
                  <a:txBody>
                    <a:bodyPr/>
                    <a:lstStyle/>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Kalapala et al. [12] (2015)</a:t>
                      </a:r>
                      <a:endParaRPr/>
                    </a:p>
                  </a:txBody>
                  <a:tcPr marT="45725" marB="45725" marR="91450" marL="91450"/>
                </a:tc>
                <a:tc>
                  <a:txBody>
                    <a:bodyPr/>
                    <a:lstStyle/>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1100 image slices (833 abnormal slices and 267 normal slices) of 150 abnormal patient volumes were considered in this work.</a:t>
                      </a:r>
                      <a:endParaRPr/>
                    </a:p>
                  </a:txBody>
                  <a:tcPr marT="45725" marB="45725" marR="91450" marL="91450"/>
                </a:tc>
                <a:tc>
                  <a:txBody>
                    <a:bodyPr/>
                    <a:lstStyle/>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Normalization</a:t>
                      </a:r>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100"/>
                        <a:buFont typeface="Courier New"/>
                        <a:buNone/>
                      </a:pPr>
                      <a:r>
                        <a:rPr b="1" lang="en-US" sz="1100" u="none" strike="noStrike">
                          <a:solidFill>
                            <a:schemeClr val="lt1"/>
                          </a:solidFill>
                          <a:latin typeface="Arial"/>
                          <a:ea typeface="Arial"/>
                          <a:cs typeface="Arial"/>
                          <a:sym typeface="Arial"/>
                        </a:rPr>
                        <a:t>Classifiers :-</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SVM</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LS</a:t>
                      </a:r>
                      <a:endParaRPr/>
                    </a:p>
                  </a:txBody>
                  <a:tcPr marT="45725" marB="45725" marR="91450" marL="91450"/>
                </a:tc>
                <a:tc>
                  <a:txBody>
                    <a:bodyPr/>
                    <a:lstStyle/>
                    <a:p>
                      <a:pPr indent="0" lvl="0" marL="0" marR="0" rtl="0" algn="ctr">
                        <a:spcBef>
                          <a:spcPts val="0"/>
                        </a:spcBef>
                        <a:spcAft>
                          <a:spcPts val="0"/>
                        </a:spcAft>
                        <a:buNone/>
                      </a:pPr>
                      <a:r>
                        <a:rPr lang="en-US" sz="1800" u="none" strike="noStrike"/>
                        <a:t>      98.92%</a:t>
                      </a:r>
                      <a:endParaRPr sz="1800"/>
                    </a:p>
                  </a:txBody>
                  <a:tcPr marT="45725" marB="45725" marR="91450" marL="91450" anchor="ct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graphicFrame>
        <p:nvGraphicFramePr>
          <p:cNvPr id="244" name="Google Shape;244;p13"/>
          <p:cNvGraphicFramePr/>
          <p:nvPr/>
        </p:nvGraphicFramePr>
        <p:xfrm>
          <a:off x="1600200" y="186225"/>
          <a:ext cx="3000000" cy="3000000"/>
        </p:xfrm>
        <a:graphic>
          <a:graphicData uri="http://schemas.openxmlformats.org/drawingml/2006/table">
            <a:tbl>
              <a:tblPr bandRow="1" firstRow="1">
                <a:noFill/>
                <a:tableStyleId>{A438F961-F55E-4102-8ED9-24A86C0B47B3}</a:tableStyleId>
              </a:tblPr>
              <a:tblGrid>
                <a:gridCol w="1706875"/>
                <a:gridCol w="2103125"/>
                <a:gridCol w="2057400"/>
                <a:gridCol w="2341875"/>
                <a:gridCol w="1544325"/>
              </a:tblGrid>
              <a:tr h="697875">
                <a:tc>
                  <a:txBody>
                    <a:bodyPr/>
                    <a:lstStyle/>
                    <a:p>
                      <a:pPr indent="0" lvl="0" marL="0" marR="0" rtl="0" algn="l">
                        <a:lnSpc>
                          <a:spcPct val="100000"/>
                        </a:lnSpc>
                        <a:spcBef>
                          <a:spcPts val="0"/>
                        </a:spcBef>
                        <a:spcAft>
                          <a:spcPts val="0"/>
                        </a:spcAft>
                        <a:buClr>
                          <a:schemeClr val="dk1"/>
                        </a:buClr>
                        <a:buSzPts val="2000"/>
                        <a:buFont typeface="Century Gothic"/>
                        <a:buNone/>
                      </a:pPr>
                      <a:r>
                        <a:rPr lang="en-US" sz="2000"/>
                        <a:t>References</a:t>
                      </a:r>
                      <a:endParaRPr/>
                    </a:p>
                    <a:p>
                      <a:pPr indent="0" lvl="0" marL="0" marR="0" rtl="0" algn="l">
                        <a:spcBef>
                          <a:spcPts val="0"/>
                        </a:spcBef>
                        <a:spcAft>
                          <a:spcPts val="0"/>
                        </a:spcAft>
                        <a:buNone/>
                      </a:pPr>
                      <a:r>
                        <a:t/>
                      </a:r>
                      <a:endParaRPr sz="2000"/>
                    </a:p>
                  </a:txBody>
                  <a:tcPr marT="45725" marB="45725" marR="91450" marL="91450"/>
                </a:tc>
                <a:tc>
                  <a:txBody>
                    <a:bodyPr/>
                    <a:lstStyle/>
                    <a:p>
                      <a:pPr indent="0" lvl="0" marL="0" marR="0" rtl="0" algn="l">
                        <a:spcBef>
                          <a:spcPts val="0"/>
                        </a:spcBef>
                        <a:spcAft>
                          <a:spcPts val="0"/>
                        </a:spcAft>
                        <a:buNone/>
                      </a:pPr>
                      <a:r>
                        <a:rPr lang="en-US" sz="2000"/>
                        <a:t>Dataset</a:t>
                      </a:r>
                      <a:endParaRPr/>
                    </a:p>
                  </a:txBody>
                  <a:tcPr marT="45725" marB="45725" marR="91450" marL="91450"/>
                </a:tc>
                <a:tc>
                  <a:txBody>
                    <a:bodyPr/>
                    <a:lstStyle/>
                    <a:p>
                      <a:pPr indent="0" lvl="0" marL="0" marR="0" rtl="0" algn="l">
                        <a:spcBef>
                          <a:spcPts val="0"/>
                        </a:spcBef>
                        <a:spcAft>
                          <a:spcPts val="0"/>
                        </a:spcAft>
                        <a:buNone/>
                      </a:pPr>
                      <a:r>
                        <a:rPr lang="en-US" sz="1800"/>
                        <a:t>Preprocessing</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u="none" strike="noStrike"/>
                        <a:t>Deep-Learning Models</a:t>
                      </a:r>
                      <a:endParaRPr b="1"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Accuracy</a:t>
                      </a:r>
                      <a:endParaRPr/>
                    </a:p>
                    <a:p>
                      <a:pPr indent="0" lvl="0" marL="0" marR="0" rtl="0" algn="l">
                        <a:spcBef>
                          <a:spcPts val="0"/>
                        </a:spcBef>
                        <a:spcAft>
                          <a:spcPts val="0"/>
                        </a:spcAft>
                        <a:buNone/>
                      </a:pPr>
                      <a:r>
                        <a:t/>
                      </a:r>
                      <a:endParaRPr sz="1800"/>
                    </a:p>
                  </a:txBody>
                  <a:tcPr marT="45725" marB="45725" marR="91450" marL="91450"/>
                </a:tc>
              </a:tr>
              <a:tr h="781175">
                <a:tc>
                  <a:txBody>
                    <a:bodyPr/>
                    <a:lstStyle/>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Ari et al. [13] (2018)</a:t>
                      </a:r>
                      <a:endParaRPr/>
                    </a:p>
                  </a:txBody>
                  <a:tcPr marT="45725" marB="45725" marR="91450" marL="91450"/>
                </a:tc>
                <a:tc>
                  <a:txBody>
                    <a:bodyPr/>
                    <a:lstStyle/>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16 patient : 9  patient used for training and 7 patient used for testing</a:t>
                      </a:r>
                      <a:endParaRPr/>
                    </a:p>
                    <a:p>
                      <a:pPr indent="-107950" lvl="0" marL="171450" marR="0" rtl="0" algn="l">
                        <a:spcBef>
                          <a:spcPts val="0"/>
                        </a:spcBef>
                        <a:spcAft>
                          <a:spcPts val="0"/>
                        </a:spcAft>
                        <a:buClr>
                          <a:schemeClr val="dk1"/>
                        </a:buClr>
                        <a:buSzPts val="1000"/>
                        <a:buFont typeface="Noto Sans Symbols"/>
                        <a:buNone/>
                      </a:pPr>
                      <a:r>
                        <a:t/>
                      </a:r>
                      <a:endParaRPr b="0" i="0" sz="1000" u="none" strike="noStrike">
                        <a:solidFill>
                          <a:schemeClr val="dk1"/>
                        </a:solidFill>
                        <a:latin typeface="Century Gothic"/>
                        <a:ea typeface="Century Gothic"/>
                        <a:cs typeface="Century Gothic"/>
                        <a:sym typeface="Century Gothic"/>
                      </a:endParaRPr>
                    </a:p>
                  </a:txBody>
                  <a:tcPr marT="45725" marB="45725" marR="91450" marL="91450"/>
                </a:tc>
                <a:tc>
                  <a:txBody>
                    <a:bodyPr/>
                    <a:lstStyle/>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Noise removal</a:t>
                      </a:r>
                      <a:endParaRPr/>
                    </a:p>
                  </a:txBody>
                  <a:tcPr marT="45725" marB="45725" marR="91450" marL="91450"/>
                </a:tc>
                <a:tc>
                  <a:txBody>
                    <a:bodyPr/>
                    <a:lstStyle/>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CNN</a:t>
                      </a:r>
                      <a:endParaRPr/>
                    </a:p>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ELM</a:t>
                      </a:r>
                      <a:endParaRPr/>
                    </a:p>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ELM-LRF</a:t>
                      </a:r>
                      <a:endParaRPr/>
                    </a:p>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AlexNet</a:t>
                      </a:r>
                      <a:endParaRPr/>
                    </a:p>
                  </a:txBody>
                  <a:tcPr marT="45725" marB="45725" marR="91450" marL="91450"/>
                </a:tc>
                <a:tc>
                  <a:txBody>
                    <a:bodyPr/>
                    <a:lstStyle/>
                    <a:p>
                      <a:pPr indent="0" lvl="0" marL="0" marR="0" rtl="0" algn="ctr">
                        <a:spcBef>
                          <a:spcPts val="0"/>
                        </a:spcBef>
                        <a:spcAft>
                          <a:spcPts val="0"/>
                        </a:spcAft>
                        <a:buNone/>
                      </a:pPr>
                      <a:r>
                        <a:rPr lang="en-US" sz="1800"/>
                        <a:t> 97.18%</a:t>
                      </a:r>
                      <a:endParaRPr sz="1800"/>
                    </a:p>
                  </a:txBody>
                  <a:tcPr marT="45725" marB="45725" marR="91450" marL="91450" anchor="ctr"/>
                </a:tc>
              </a:tr>
              <a:tr h="1960975">
                <a:tc>
                  <a:txBody>
                    <a:bodyPr/>
                    <a:lstStyle/>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Banerjee et al. [14] (2018)</a:t>
                      </a:r>
                      <a:endParaRPr/>
                    </a:p>
                  </a:txBody>
                  <a:tcPr marT="45725" marB="45725" marR="91450" marL="91450"/>
                </a:tc>
                <a:tc>
                  <a:txBody>
                    <a:bodyPr/>
                    <a:lstStyle/>
                    <a:p>
                      <a:pPr indent="-285750" lvl="0" marL="285750" marR="0" rtl="0" algn="l">
                        <a:spcBef>
                          <a:spcPts val="0"/>
                        </a:spcBef>
                        <a:spcAft>
                          <a:spcPts val="0"/>
                        </a:spcAft>
                        <a:buClr>
                          <a:schemeClr val="dk1"/>
                        </a:buClr>
                        <a:buSzPts val="1000"/>
                        <a:buFont typeface="Courier New"/>
                        <a:buChar char="o"/>
                      </a:pPr>
                      <a:r>
                        <a:rPr lang="en-US" sz="1000"/>
                        <a:t>  </a:t>
                      </a:r>
                      <a:r>
                        <a:rPr lang="en-US" sz="1050" u="none" strike="noStrike">
                          <a:solidFill>
                            <a:schemeClr val="lt1"/>
                          </a:solidFill>
                          <a:latin typeface="Arial"/>
                          <a:ea typeface="Arial"/>
                          <a:cs typeface="Arial"/>
                          <a:sym typeface="Arial"/>
                        </a:rPr>
                        <a:t>285 patient : 210 hgg and 75 lgg</a:t>
                      </a:r>
                      <a:endParaRPr/>
                    </a:p>
                    <a:p>
                      <a:pPr indent="-107950" lvl="0" marL="171450" marR="0" rtl="0" algn="l">
                        <a:spcBef>
                          <a:spcPts val="0"/>
                        </a:spcBef>
                        <a:spcAft>
                          <a:spcPts val="0"/>
                        </a:spcAft>
                        <a:buClr>
                          <a:schemeClr val="dk1"/>
                        </a:buClr>
                        <a:buSzPts val="1000"/>
                        <a:buFont typeface="Arial"/>
                        <a:buNone/>
                      </a:pPr>
                      <a:r>
                        <a:t/>
                      </a:r>
                      <a:endParaRPr b="1" sz="1000"/>
                    </a:p>
                  </a:txBody>
                  <a:tcPr marT="45725" marB="45725" marR="91450" marL="91450"/>
                </a:tc>
                <a:tc>
                  <a:txBody>
                    <a:bodyPr/>
                    <a:lstStyle/>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Noise Reduction </a:t>
                      </a:r>
                      <a:endParaRPr/>
                    </a:p>
                  </a:txBody>
                  <a:tcPr marT="45725" marB="45725" marR="91450" marL="91450"/>
                </a:tc>
                <a:tc>
                  <a:txBody>
                    <a:bodyPr/>
                    <a:lstStyle/>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PatchNet</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SliceNet</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VolumeNet</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VggNet</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ResNet</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Anfc-IH</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NB</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LR</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MIP</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SVM</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CART</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KNN</a:t>
                      </a:r>
                      <a:endParaRPr/>
                    </a:p>
                  </a:txBody>
                  <a:tcPr marT="45725" marB="45725" marR="91450" marL="91450"/>
                </a:tc>
                <a:tc>
                  <a:txBody>
                    <a:bodyPr/>
                    <a:lstStyle/>
                    <a:p>
                      <a:pPr indent="0" lvl="0" marL="0" marR="0" rtl="0" algn="ctr">
                        <a:spcBef>
                          <a:spcPts val="0"/>
                        </a:spcBef>
                        <a:spcAft>
                          <a:spcPts val="0"/>
                        </a:spcAft>
                        <a:buNone/>
                      </a:pPr>
                      <a:r>
                        <a:rPr lang="en-US" sz="1800"/>
                        <a:t>      </a:t>
                      </a:r>
                      <a:r>
                        <a:rPr lang="en-US" sz="1800" u="none" strike="noStrike"/>
                        <a:t>97.18% </a:t>
                      </a:r>
                      <a:endParaRPr sz="1800"/>
                    </a:p>
                  </a:txBody>
                  <a:tcPr marT="45725" marB="45725" marR="91450" marL="91450" anchor="ctr"/>
                </a:tc>
              </a:tr>
              <a:tr h="1396725">
                <a:tc>
                  <a:txBody>
                    <a:bodyPr/>
                    <a:lstStyle/>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Sobhaninia et al. [15] (2018)</a:t>
                      </a:r>
                      <a:endParaRPr/>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1000"/>
                        <a:buFont typeface="Courier New"/>
                        <a:buChar char="o"/>
                      </a:pPr>
                      <a:r>
                        <a:rPr lang="en-US" sz="1000"/>
                        <a:t>  </a:t>
                      </a:r>
                      <a:r>
                        <a:rPr lang="en-US" sz="1050" u="none" strike="noStrike">
                          <a:solidFill>
                            <a:schemeClr val="lt1"/>
                          </a:solidFill>
                          <a:latin typeface="Arial"/>
                          <a:ea typeface="Arial"/>
                          <a:cs typeface="Arial"/>
                          <a:sym typeface="Arial"/>
                        </a:rPr>
                        <a:t>233 patient with 3064 image (708 meningioma’s – 1426 gliomas – 930 pituitary tumor). 900 for training and 200 for testing.</a:t>
                      </a:r>
                      <a:endParaRPr/>
                    </a:p>
                    <a:p>
                      <a:pPr indent="0" lvl="0" marL="0" marR="0" rtl="0" algn="l">
                        <a:spcBef>
                          <a:spcPts val="0"/>
                        </a:spcBef>
                        <a:spcAft>
                          <a:spcPts val="0"/>
                        </a:spcAft>
                        <a:buClr>
                          <a:schemeClr val="dk1"/>
                        </a:buClr>
                        <a:buSzPts val="1000"/>
                        <a:buFont typeface="Arial"/>
                        <a:buNone/>
                      </a:pPr>
                      <a:r>
                        <a:t/>
                      </a:r>
                      <a:endParaRPr b="1" sz="1000"/>
                    </a:p>
                  </a:txBody>
                  <a:tcPr marT="45725" marB="45725" marR="91450" marL="91450"/>
                </a:tc>
                <a:tc>
                  <a:txBody>
                    <a:bodyPr/>
                    <a:lstStyle/>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Intensity normalization.</a:t>
                      </a:r>
                      <a:endParaRPr/>
                    </a:p>
                    <a:p>
                      <a:pPr indent="-196850" lvl="0" marL="285750" marR="0" rtl="0" algn="l">
                        <a:spcBef>
                          <a:spcPts val="0"/>
                        </a:spcBef>
                        <a:spcAft>
                          <a:spcPts val="0"/>
                        </a:spcAft>
                        <a:buClr>
                          <a:schemeClr val="dk1"/>
                        </a:buClr>
                        <a:buSzPts val="1400"/>
                        <a:buFont typeface="Courier New"/>
                        <a:buNone/>
                      </a:pPr>
                      <a:r>
                        <a:t/>
                      </a:r>
                      <a:endParaRPr sz="1400"/>
                    </a:p>
                  </a:txBody>
                  <a:tcPr marT="45725" marB="45725" marR="91450" marL="91450"/>
                </a:tc>
                <a:tc>
                  <a:txBody>
                    <a:bodyPr/>
                    <a:lstStyle/>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LinkNet</a:t>
                      </a:r>
                      <a:endParaRPr/>
                    </a:p>
                  </a:txBody>
                  <a:tcPr marT="45725" marB="45725" marR="91450" marL="91450"/>
                </a:tc>
                <a:tc>
                  <a:txBody>
                    <a:bodyPr/>
                    <a:lstStyle/>
                    <a:p>
                      <a:pPr indent="0" lvl="0" marL="0" marR="0" rtl="0" algn="ctr">
                        <a:spcBef>
                          <a:spcPts val="0"/>
                        </a:spcBef>
                        <a:spcAft>
                          <a:spcPts val="0"/>
                        </a:spcAft>
                        <a:buNone/>
                      </a:pPr>
                      <a:r>
                        <a:rPr lang="en-US" sz="1800"/>
                        <a:t>     79%</a:t>
                      </a:r>
                      <a:endParaRPr/>
                    </a:p>
                  </a:txBody>
                  <a:tcPr marT="45725" marB="45725" marR="91450" marL="91450" anchor="ctr"/>
                </a:tc>
              </a:tr>
              <a:tr h="1682650">
                <a:tc>
                  <a:txBody>
                    <a:bodyPr/>
                    <a:lstStyle/>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Lin et al. [16] (2016)</a:t>
                      </a:r>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100"/>
                        <a:buFont typeface="Courier New"/>
                        <a:buNone/>
                      </a:pPr>
                      <a:r>
                        <a:rPr b="1" lang="en-US" sz="1100" u="none" strike="noStrike">
                          <a:solidFill>
                            <a:schemeClr val="lt1"/>
                          </a:solidFill>
                          <a:latin typeface="Arial"/>
                          <a:ea typeface="Arial"/>
                          <a:cs typeface="Arial"/>
                          <a:sym typeface="Arial"/>
                        </a:rPr>
                        <a:t>BRATS 2015</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(213)patient 18 has been removed because of incomplete or impropriate feature disclosure</a:t>
                      </a:r>
                      <a:endParaRPr/>
                    </a:p>
                    <a:p>
                      <a:pPr indent="-107950" lvl="0" marL="171450" marR="0" rtl="0" algn="l">
                        <a:spcBef>
                          <a:spcPts val="0"/>
                        </a:spcBef>
                        <a:spcAft>
                          <a:spcPts val="0"/>
                        </a:spcAft>
                        <a:buClr>
                          <a:schemeClr val="dk1"/>
                        </a:buClr>
                        <a:buSzPts val="1000"/>
                        <a:buFont typeface="Noto Sans Symbols"/>
                        <a:buNone/>
                      </a:pPr>
                      <a:r>
                        <a:t/>
                      </a:r>
                      <a:endParaRPr b="1" sz="1000"/>
                    </a:p>
                  </a:txBody>
                  <a:tcPr marT="45725" marB="45725" marR="91450" marL="91450"/>
                </a:tc>
                <a:tc>
                  <a:txBody>
                    <a:bodyPr/>
                    <a:lstStyle/>
                    <a:p>
                      <a:pPr indent="-285750" lvl="0" marL="285750" marR="0" rtl="0" algn="l">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Resize to 60*60</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Intensity normalization.</a:t>
                      </a:r>
                      <a:endParaRPr/>
                    </a:p>
                    <a:p>
                      <a:pPr indent="-196850" lvl="0" marL="285750" marR="0" rtl="0" algn="l">
                        <a:spcBef>
                          <a:spcPts val="0"/>
                        </a:spcBef>
                        <a:spcAft>
                          <a:spcPts val="0"/>
                        </a:spcAft>
                        <a:buClr>
                          <a:schemeClr val="dk1"/>
                        </a:buClr>
                        <a:buSzPts val="1400"/>
                        <a:buFont typeface="Courier New"/>
                        <a:buNone/>
                      </a:pPr>
                      <a:r>
                        <a:t/>
                      </a:r>
                      <a:endParaRPr sz="1400"/>
                    </a:p>
                  </a:txBody>
                  <a:tcPr marT="45725" marB="45725" marR="91450" marL="91450"/>
                </a:tc>
                <a:tc>
                  <a:txBody>
                    <a:bodyPr/>
                    <a:lstStyle/>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LeNet-5</a:t>
                      </a:r>
                      <a:endParaRPr/>
                    </a:p>
                  </a:txBody>
                  <a:tcPr marT="45725" marB="45725" marR="91450" marL="91450"/>
                </a:tc>
                <a:tc>
                  <a:txBody>
                    <a:bodyPr/>
                    <a:lstStyle/>
                    <a:p>
                      <a:pPr indent="0" lvl="0" marL="0" marR="0" rtl="0" algn="ctr">
                        <a:spcBef>
                          <a:spcPts val="0"/>
                        </a:spcBef>
                        <a:spcAft>
                          <a:spcPts val="0"/>
                        </a:spcAft>
                        <a:buNone/>
                      </a:pPr>
                      <a:r>
                        <a:rPr lang="en-US" sz="1800"/>
                        <a:t>(74 – 85 )%</a:t>
                      </a:r>
                      <a:endParaRPr/>
                    </a:p>
                  </a:txBody>
                  <a:tcPr marT="45725" marB="45725" marR="91450" marL="91450" anchor="ct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graphicFrame>
        <p:nvGraphicFramePr>
          <p:cNvPr id="249" name="Google Shape;249;p14"/>
          <p:cNvGraphicFramePr/>
          <p:nvPr/>
        </p:nvGraphicFramePr>
        <p:xfrm>
          <a:off x="1600200" y="304799"/>
          <a:ext cx="3000000" cy="3000000"/>
        </p:xfrm>
        <a:graphic>
          <a:graphicData uri="http://schemas.openxmlformats.org/drawingml/2006/table">
            <a:tbl>
              <a:tblPr bandRow="1" firstRow="1">
                <a:noFill/>
                <a:tableStyleId>{A438F961-F55E-4102-8ED9-24A86C0B47B3}</a:tableStyleId>
              </a:tblPr>
              <a:tblGrid>
                <a:gridCol w="1752600"/>
                <a:gridCol w="1715125"/>
                <a:gridCol w="2096775"/>
                <a:gridCol w="2258050"/>
                <a:gridCol w="1931025"/>
              </a:tblGrid>
              <a:tr h="743175">
                <a:tc>
                  <a:txBody>
                    <a:bodyPr/>
                    <a:lstStyle/>
                    <a:p>
                      <a:pPr indent="0" lvl="0" marL="0" marR="0" rtl="0" algn="l">
                        <a:lnSpc>
                          <a:spcPct val="100000"/>
                        </a:lnSpc>
                        <a:spcBef>
                          <a:spcPts val="0"/>
                        </a:spcBef>
                        <a:spcAft>
                          <a:spcPts val="0"/>
                        </a:spcAft>
                        <a:buClr>
                          <a:schemeClr val="dk1"/>
                        </a:buClr>
                        <a:buSzPts val="2000"/>
                        <a:buFont typeface="Century Gothic"/>
                        <a:buNone/>
                      </a:pPr>
                      <a:r>
                        <a:rPr lang="en-US" sz="2000"/>
                        <a:t>References</a:t>
                      </a:r>
                      <a:endParaRPr/>
                    </a:p>
                    <a:p>
                      <a:pPr indent="0" lvl="0" marL="0" marR="0" rtl="0" algn="l">
                        <a:spcBef>
                          <a:spcPts val="0"/>
                        </a:spcBef>
                        <a:spcAft>
                          <a:spcPts val="0"/>
                        </a:spcAft>
                        <a:buNone/>
                      </a:pPr>
                      <a:r>
                        <a:t/>
                      </a:r>
                      <a:endParaRPr sz="2000"/>
                    </a:p>
                  </a:txBody>
                  <a:tcPr marT="45725" marB="45725" marR="91450" marL="91450"/>
                </a:tc>
                <a:tc>
                  <a:txBody>
                    <a:bodyPr/>
                    <a:lstStyle/>
                    <a:p>
                      <a:pPr indent="0" lvl="0" marL="0" marR="0" rtl="0" algn="l">
                        <a:spcBef>
                          <a:spcPts val="0"/>
                        </a:spcBef>
                        <a:spcAft>
                          <a:spcPts val="0"/>
                        </a:spcAft>
                        <a:buNone/>
                      </a:pPr>
                      <a:r>
                        <a:rPr lang="en-US" sz="2000"/>
                        <a:t>Dataset</a:t>
                      </a:r>
                      <a:endParaRPr/>
                    </a:p>
                  </a:txBody>
                  <a:tcPr marT="45725" marB="45725" marR="91450" marL="91450"/>
                </a:tc>
                <a:tc>
                  <a:txBody>
                    <a:bodyPr/>
                    <a:lstStyle/>
                    <a:p>
                      <a:pPr indent="0" lvl="0" marL="0" marR="0" rtl="0" algn="l">
                        <a:spcBef>
                          <a:spcPts val="0"/>
                        </a:spcBef>
                        <a:spcAft>
                          <a:spcPts val="0"/>
                        </a:spcAft>
                        <a:buNone/>
                      </a:pPr>
                      <a:r>
                        <a:rPr lang="en-US" sz="1800"/>
                        <a:t>Preprocessing</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u="none" strike="noStrike"/>
                        <a:t>Deep-Learning Models</a:t>
                      </a:r>
                      <a:endParaRPr b="1"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Accuracy</a:t>
                      </a:r>
                      <a:endParaRPr/>
                    </a:p>
                    <a:p>
                      <a:pPr indent="0" lvl="0" marL="0" marR="0" rtl="0" algn="l">
                        <a:spcBef>
                          <a:spcPts val="0"/>
                        </a:spcBef>
                        <a:spcAft>
                          <a:spcPts val="0"/>
                        </a:spcAft>
                        <a:buNone/>
                      </a:pPr>
                      <a:r>
                        <a:t/>
                      </a:r>
                      <a:endParaRPr sz="1800"/>
                    </a:p>
                  </a:txBody>
                  <a:tcPr marT="45725" marB="45725" marR="91450" marL="91450"/>
                </a:tc>
              </a:tr>
              <a:tr h="1493550">
                <a:tc>
                  <a:txBody>
                    <a:bodyPr/>
                    <a:lstStyle/>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Iqbal et al. [17] (2017)</a:t>
                      </a:r>
                      <a:endParaRPr/>
                    </a:p>
                  </a:txBody>
                  <a:tcPr marT="45725" marB="45725" marR="91450" marL="91450"/>
                </a:tc>
                <a:tc>
                  <a:txBody>
                    <a:bodyPr/>
                    <a:lstStyle/>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36 patient</a:t>
                      </a:r>
                      <a:endParaRPr/>
                    </a:p>
                    <a:p>
                      <a:pPr indent="-107950" lvl="0" marL="171450" marR="0" rtl="0" algn="l">
                        <a:spcBef>
                          <a:spcPts val="0"/>
                        </a:spcBef>
                        <a:spcAft>
                          <a:spcPts val="0"/>
                        </a:spcAft>
                        <a:buClr>
                          <a:schemeClr val="dk1"/>
                        </a:buClr>
                        <a:buSzPts val="1000"/>
                        <a:buFont typeface="Noto Sans Symbols"/>
                        <a:buNone/>
                      </a:pPr>
                      <a:r>
                        <a:t/>
                      </a:r>
                      <a:endParaRPr b="0" i="0" sz="1000" u="none" strike="noStrike">
                        <a:solidFill>
                          <a:schemeClr val="dk1"/>
                        </a:solidFill>
                        <a:latin typeface="Century Gothic"/>
                        <a:ea typeface="Century Gothic"/>
                        <a:cs typeface="Century Gothic"/>
                        <a:sym typeface="Century Gothic"/>
                      </a:endParaRPr>
                    </a:p>
                  </a:txBody>
                  <a:tcPr marT="45725" marB="45725" marR="91450" marL="91450"/>
                </a:tc>
                <a:tc>
                  <a:txBody>
                    <a:bodyPr/>
                    <a:lstStyle/>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Noise removal</a:t>
                      </a:r>
                      <a:endParaRPr/>
                    </a:p>
                    <a:p>
                      <a:pPr indent="-196850" lvl="0" marL="285750" marR="0" rtl="0" algn="l">
                        <a:spcBef>
                          <a:spcPts val="0"/>
                        </a:spcBef>
                        <a:spcAft>
                          <a:spcPts val="0"/>
                        </a:spcAft>
                        <a:buClr>
                          <a:schemeClr val="dk1"/>
                        </a:buClr>
                        <a:buSzPts val="1400"/>
                        <a:buFont typeface="Courier New"/>
                        <a:buNone/>
                      </a:pPr>
                      <a:r>
                        <a:t/>
                      </a:r>
                      <a:endParaRPr sz="1400"/>
                    </a:p>
                  </a:txBody>
                  <a:tcPr marT="45725" marB="45725" marR="91450" marL="91450"/>
                </a:tc>
                <a:tc>
                  <a:txBody>
                    <a:bodyPr/>
                    <a:lstStyle/>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SVM</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FFNN</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ELM</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EC</a:t>
                      </a:r>
                      <a:endParaRPr/>
                    </a:p>
                  </a:txBody>
                  <a:tcPr marT="45725" marB="45725" marR="91450" marL="91450"/>
                </a:tc>
                <a:tc>
                  <a:txBody>
                    <a:bodyPr/>
                    <a:lstStyle/>
                    <a:p>
                      <a:pPr indent="0" lvl="0" marL="0" marR="0" rtl="0" algn="ctr">
                        <a:spcBef>
                          <a:spcPts val="0"/>
                        </a:spcBef>
                        <a:spcAft>
                          <a:spcPts val="0"/>
                        </a:spcAft>
                        <a:buNone/>
                      </a:pPr>
                      <a:r>
                        <a:rPr lang="en-US" sz="1800"/>
                        <a:t> 91.17%</a:t>
                      </a:r>
                      <a:endParaRPr sz="1800"/>
                    </a:p>
                  </a:txBody>
                  <a:tcPr marT="45725" marB="45725" marR="91450" marL="91450" anchor="ctr"/>
                </a:tc>
              </a:tr>
              <a:tr h="1799925">
                <a:tc>
                  <a:txBody>
                    <a:bodyPr/>
                    <a:lstStyle/>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Zhang et al. [18] (2017)</a:t>
                      </a:r>
                      <a:endParaRPr/>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1000"/>
                        <a:buFont typeface="Courier New"/>
                        <a:buChar char="o"/>
                      </a:pPr>
                      <a:r>
                        <a:rPr lang="en-US" sz="1000"/>
                        <a:t>  </a:t>
                      </a:r>
                      <a:r>
                        <a:rPr lang="en-US" sz="1050" u="none" strike="noStrike">
                          <a:solidFill>
                            <a:schemeClr val="lt1"/>
                          </a:solidFill>
                          <a:latin typeface="Arial"/>
                          <a:ea typeface="Arial"/>
                          <a:cs typeface="Arial"/>
                          <a:sym typeface="Arial"/>
                        </a:rPr>
                        <a:t>274 patient : 220 hgg and 54 lgg</a:t>
                      </a:r>
                      <a:endParaRPr/>
                    </a:p>
                    <a:p>
                      <a:pPr indent="-107950" lvl="0" marL="171450" marR="0" rtl="0" algn="l">
                        <a:spcBef>
                          <a:spcPts val="0"/>
                        </a:spcBef>
                        <a:spcAft>
                          <a:spcPts val="0"/>
                        </a:spcAft>
                        <a:buClr>
                          <a:schemeClr val="dk1"/>
                        </a:buClr>
                        <a:buSzPts val="1000"/>
                        <a:buFont typeface="Arial"/>
                        <a:buNone/>
                      </a:pPr>
                      <a:r>
                        <a:t/>
                      </a:r>
                      <a:endParaRPr b="1" sz="1000"/>
                    </a:p>
                  </a:txBody>
                  <a:tcPr marT="45725" marB="45725" marR="91450" marL="91450"/>
                </a:tc>
                <a:tc>
                  <a:txBody>
                    <a:bodyPr/>
                    <a:lstStyle/>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Noise Reduction </a:t>
                      </a:r>
                      <a:endParaRPr/>
                    </a:p>
                  </a:txBody>
                  <a:tcPr marT="45725" marB="45725" marR="91450" marL="91450"/>
                </a:tc>
                <a:tc>
                  <a:txBody>
                    <a:bodyPr/>
                    <a:lstStyle/>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VGG</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U-Net</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ResNet</a:t>
                      </a:r>
                      <a:endParaRPr/>
                    </a:p>
                  </a:txBody>
                  <a:tcPr marT="45725" marB="45725" marR="91450" marL="91450"/>
                </a:tc>
                <a:tc>
                  <a:txBody>
                    <a:bodyPr/>
                    <a:lstStyle/>
                    <a:p>
                      <a:pPr indent="0" lvl="0" marL="0" marR="0" rtl="0" algn="ctr">
                        <a:spcBef>
                          <a:spcPts val="0"/>
                        </a:spcBef>
                        <a:spcAft>
                          <a:spcPts val="0"/>
                        </a:spcAft>
                        <a:buNone/>
                      </a:pPr>
                      <a:r>
                        <a:rPr lang="en-US" sz="1800"/>
                        <a:t>  </a:t>
                      </a:r>
                      <a:r>
                        <a:rPr lang="en-US" sz="1800"/>
                        <a:t> </a:t>
                      </a:r>
                      <a:r>
                        <a:rPr lang="en-US" sz="1800" u="none" strike="noStrike"/>
                        <a:t>87% </a:t>
                      </a:r>
                      <a:endParaRPr sz="1800"/>
                    </a:p>
                  </a:txBody>
                  <a:tcPr marT="45725" marB="45725" marR="91450" marL="91450" anchor="ctr"/>
                </a:tc>
              </a:tr>
              <a:tr h="2211725">
                <a:tc>
                  <a:txBody>
                    <a:bodyPr/>
                    <a:lstStyle/>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Soltaninejad et al. [19] (2018)</a:t>
                      </a:r>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100"/>
                        <a:buFont typeface="Courier New"/>
                        <a:buNone/>
                      </a:pPr>
                      <a:r>
                        <a:rPr b="1" lang="en-US" sz="1100" u="none" strike="noStrike">
                          <a:solidFill>
                            <a:schemeClr val="lt1"/>
                          </a:solidFill>
                          <a:latin typeface="Arial"/>
                          <a:ea typeface="Arial"/>
                          <a:cs typeface="Arial"/>
                          <a:sym typeface="Arial"/>
                        </a:rPr>
                        <a:t>BRATS 2017</a:t>
                      </a:r>
                      <a:endParaRPr/>
                    </a:p>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46 patient 220 hgg and 75 lgg</a:t>
                      </a:r>
                      <a:endParaRPr/>
                    </a:p>
                  </a:txBody>
                  <a:tcPr marT="45725" marB="45725" marR="91450" marL="91450"/>
                </a:tc>
                <a:tc>
                  <a:txBody>
                    <a:bodyPr/>
                    <a:lstStyle/>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Intensity normalization.</a:t>
                      </a:r>
                      <a:endParaRPr/>
                    </a:p>
                    <a:p>
                      <a:pPr indent="-196850" lvl="0" marL="285750" marR="0" rtl="0" algn="l">
                        <a:spcBef>
                          <a:spcPts val="0"/>
                        </a:spcBef>
                        <a:spcAft>
                          <a:spcPts val="0"/>
                        </a:spcAft>
                        <a:buClr>
                          <a:schemeClr val="dk1"/>
                        </a:buClr>
                        <a:buSzPts val="1400"/>
                        <a:buFont typeface="Courier New"/>
                        <a:buNone/>
                      </a:pPr>
                      <a:r>
                        <a:t/>
                      </a:r>
                      <a:endParaRPr sz="1400"/>
                    </a:p>
                  </a:txBody>
                  <a:tcPr marT="45725" marB="45725" marR="91450" marL="91450"/>
                </a:tc>
                <a:tc>
                  <a:txBody>
                    <a:bodyPr/>
                    <a:lstStyle/>
                    <a:p>
                      <a:pPr indent="-285750" lvl="0" marL="285750" marR="0" rtl="0" algn="l">
                        <a:lnSpc>
                          <a:spcPct val="100000"/>
                        </a:lnSpc>
                        <a:spcBef>
                          <a:spcPts val="0"/>
                        </a:spcBef>
                        <a:spcAft>
                          <a:spcPts val="0"/>
                        </a:spcAft>
                        <a:buClr>
                          <a:schemeClr val="lt1"/>
                        </a:buClr>
                        <a:buSzPts val="1050"/>
                        <a:buFont typeface="Courier New"/>
                        <a:buChar char="o"/>
                      </a:pPr>
                      <a:r>
                        <a:rPr lang="en-US" sz="1050" u="none" strike="noStrike">
                          <a:solidFill>
                            <a:schemeClr val="lt1"/>
                          </a:solidFill>
                          <a:latin typeface="Arial"/>
                          <a:ea typeface="Arial"/>
                          <a:cs typeface="Arial"/>
                          <a:sym typeface="Arial"/>
                        </a:rPr>
                        <a:t>VGG</a:t>
                      </a:r>
                      <a:endParaRPr/>
                    </a:p>
                  </a:txBody>
                  <a:tcPr marT="45725" marB="45725" marR="91450" marL="91450"/>
                </a:tc>
                <a:tc>
                  <a:txBody>
                    <a:bodyPr/>
                    <a:lstStyle/>
                    <a:p>
                      <a:pPr indent="0" lvl="0" marL="0" marR="0" rtl="0" algn="ctr">
                        <a:spcBef>
                          <a:spcPts val="0"/>
                        </a:spcBef>
                        <a:spcAft>
                          <a:spcPts val="0"/>
                        </a:spcAft>
                        <a:buNone/>
                      </a:pPr>
                      <a:r>
                        <a:rPr lang="en-US" sz="1800"/>
                        <a:t>     86%</a:t>
                      </a:r>
                      <a:endParaRPr/>
                    </a:p>
                  </a:txBody>
                  <a:tcPr marT="45725" marB="45725" marR="91450" marL="91450" anchor="ct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5"/>
          <p:cNvSpPr txBox="1"/>
          <p:nvPr>
            <p:ph idx="1" type="body"/>
          </p:nvPr>
        </p:nvSpPr>
        <p:spPr>
          <a:xfrm>
            <a:off x="1752600" y="533400"/>
            <a:ext cx="4114800" cy="762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700"/>
              <a:buNone/>
            </a:pPr>
            <a:r>
              <a:rPr b="1" lang="en-US" sz="2700" u="sng">
                <a:solidFill>
                  <a:srgbClr val="168DBA"/>
                </a:solidFill>
                <a:latin typeface="Century Gothic"/>
                <a:ea typeface="Century Gothic"/>
                <a:cs typeface="Century Gothic"/>
                <a:sym typeface="Century Gothic"/>
              </a:rPr>
              <a:t>Related Work Analysis</a:t>
            </a:r>
            <a:endParaRPr/>
          </a:p>
          <a:p>
            <a:pPr indent="-254000" lvl="0" marL="342900" rtl="0" algn="l">
              <a:spcBef>
                <a:spcPts val="1000"/>
              </a:spcBef>
              <a:spcAft>
                <a:spcPts val="0"/>
              </a:spcAft>
              <a:buSzPts val="1400"/>
              <a:buFont typeface="Century Gothic"/>
              <a:buNone/>
            </a:pPr>
            <a:r>
              <a:t/>
            </a:r>
            <a:endParaRPr b="1" sz="1400">
              <a:latin typeface="Arial"/>
              <a:ea typeface="Arial"/>
              <a:cs typeface="Arial"/>
              <a:sym typeface="Arial"/>
            </a:endParaRPr>
          </a:p>
        </p:txBody>
      </p:sp>
      <p:sp>
        <p:nvSpPr>
          <p:cNvPr id="255" name="Google Shape;255;p15"/>
          <p:cNvSpPr txBox="1"/>
          <p:nvPr/>
        </p:nvSpPr>
        <p:spPr>
          <a:xfrm>
            <a:off x="2590800" y="1752600"/>
            <a:ext cx="93726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entury Gothic"/>
                <a:ea typeface="Century Gothic"/>
                <a:cs typeface="Century Gothic"/>
                <a:sym typeface="Century Gothic"/>
              </a:rPr>
              <a:t>We Concluded that :</a:t>
            </a:r>
            <a:endParaRPr/>
          </a:p>
          <a:p>
            <a:pPr indent="-285750" lvl="1" marL="742950" marR="0" rtl="0" algn="l">
              <a:spcBef>
                <a:spcPts val="0"/>
              </a:spcBef>
              <a:spcAft>
                <a:spcPts val="0"/>
              </a:spcAft>
              <a:buClr>
                <a:srgbClr val="3F3F3F"/>
              </a:buClr>
              <a:buSzPts val="1800"/>
              <a:buFont typeface="Arial"/>
              <a:buChar char="•"/>
            </a:pPr>
            <a:r>
              <a:rPr b="0" i="0" lang="en-US" sz="1800" u="none" cap="none" strike="noStrike">
                <a:solidFill>
                  <a:srgbClr val="3F3F3F"/>
                </a:solidFill>
                <a:latin typeface="Century Gothic"/>
                <a:ea typeface="Century Gothic"/>
                <a:cs typeface="Century Gothic"/>
                <a:sym typeface="Century Gothic"/>
              </a:rPr>
              <a:t>Preprocessing techniques like noise removal and intensity normalization </a:t>
            </a:r>
            <a:endParaRPr/>
          </a:p>
          <a:p>
            <a:pPr indent="0" lvl="1" marL="457200" marR="0" rtl="0" algn="l">
              <a:spcBef>
                <a:spcPts val="0"/>
              </a:spcBef>
              <a:spcAft>
                <a:spcPts val="0"/>
              </a:spcAft>
              <a:buNone/>
            </a:pPr>
            <a:r>
              <a:rPr b="0" i="0" lang="en-US" sz="1800" u="none" cap="none" strike="noStrike">
                <a:solidFill>
                  <a:srgbClr val="3F3F3F"/>
                </a:solidFill>
                <a:latin typeface="Century Gothic"/>
                <a:ea typeface="Century Gothic"/>
                <a:cs typeface="Century Gothic"/>
                <a:sym typeface="Century Gothic"/>
              </a:rPr>
              <a:t>     Increases the accuracy</a:t>
            </a:r>
            <a:endParaRPr/>
          </a:p>
          <a:p>
            <a:pPr indent="0" lvl="1" marL="457200" marR="0" rtl="0" algn="l">
              <a:spcBef>
                <a:spcPts val="0"/>
              </a:spcBef>
              <a:spcAft>
                <a:spcPts val="0"/>
              </a:spcAft>
              <a:buNone/>
            </a:pPr>
            <a:r>
              <a:t/>
            </a:r>
            <a:endParaRPr b="0" i="0" sz="1800" u="none" cap="none" strike="noStrike">
              <a:solidFill>
                <a:srgbClr val="3F3F3F"/>
              </a:solidFill>
              <a:latin typeface="Century Gothic"/>
              <a:ea typeface="Century Gothic"/>
              <a:cs typeface="Century Gothic"/>
              <a:sym typeface="Century Gothic"/>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entury Gothic"/>
                <a:ea typeface="Century Gothic"/>
                <a:cs typeface="Century Gothic"/>
                <a:sym typeface="Century Gothic"/>
              </a:rPr>
              <a:t>VGG, SVM and Res-Net Models could Achieve the Best Results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lang="en-US"/>
              <a:t>Agenda</a:t>
            </a:r>
            <a:endParaRPr/>
          </a:p>
        </p:txBody>
      </p:sp>
      <p:sp>
        <p:nvSpPr>
          <p:cNvPr id="261" name="Google Shape;261;p16"/>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SzPts val="1665"/>
              <a:buFont typeface="Courier New"/>
              <a:buChar char="o"/>
            </a:pPr>
            <a:r>
              <a:rPr lang="en-US" sz="1665"/>
              <a:t>Problem Definition</a:t>
            </a:r>
            <a:endParaRPr/>
          </a:p>
          <a:p>
            <a:pPr indent="-342900" lvl="0" marL="342900" rtl="0" algn="l">
              <a:lnSpc>
                <a:spcPct val="80000"/>
              </a:lnSpc>
              <a:spcBef>
                <a:spcPts val="1000"/>
              </a:spcBef>
              <a:spcAft>
                <a:spcPts val="0"/>
              </a:spcAft>
              <a:buSzPts val="1665"/>
              <a:buFont typeface="Courier New"/>
              <a:buChar char="o"/>
            </a:pPr>
            <a:r>
              <a:rPr lang="en-US" sz="1665"/>
              <a:t>Project Motivation</a:t>
            </a:r>
            <a:endParaRPr/>
          </a:p>
          <a:p>
            <a:pPr indent="-342900" lvl="0" marL="342900" rtl="0" algn="l">
              <a:lnSpc>
                <a:spcPct val="80000"/>
              </a:lnSpc>
              <a:spcBef>
                <a:spcPts val="1000"/>
              </a:spcBef>
              <a:spcAft>
                <a:spcPts val="0"/>
              </a:spcAft>
              <a:buSzPts val="1665"/>
              <a:buFont typeface="Courier New"/>
              <a:buChar char="o"/>
            </a:pPr>
            <a:r>
              <a:rPr lang="en-US" sz="1665"/>
              <a:t>Project Objective</a:t>
            </a:r>
            <a:endParaRPr/>
          </a:p>
          <a:p>
            <a:pPr indent="-342900" lvl="0" marL="342900" rtl="0" algn="l">
              <a:lnSpc>
                <a:spcPct val="80000"/>
              </a:lnSpc>
              <a:spcBef>
                <a:spcPts val="1000"/>
              </a:spcBef>
              <a:spcAft>
                <a:spcPts val="0"/>
              </a:spcAft>
              <a:buSzPts val="1665"/>
              <a:buFont typeface="Courier New"/>
              <a:buChar char="o"/>
            </a:pPr>
            <a:r>
              <a:rPr lang="en-US" sz="1665"/>
              <a:t>Related Work</a:t>
            </a:r>
            <a:endParaRPr/>
          </a:p>
          <a:p>
            <a:pPr indent="-342900" lvl="0" marL="342900" rtl="0" algn="l">
              <a:lnSpc>
                <a:spcPct val="80000"/>
              </a:lnSpc>
              <a:spcBef>
                <a:spcPts val="1000"/>
              </a:spcBef>
              <a:spcAft>
                <a:spcPts val="0"/>
              </a:spcAft>
              <a:buSzPts val="1665"/>
              <a:buFont typeface="Courier New"/>
              <a:buChar char="o"/>
            </a:pPr>
            <a:r>
              <a:rPr b="1" lang="en-US" sz="1665">
                <a:solidFill>
                  <a:srgbClr val="FF0000"/>
                </a:solidFill>
              </a:rPr>
              <a:t>Proposed Methodology</a:t>
            </a:r>
            <a:endParaRPr/>
          </a:p>
          <a:p>
            <a:pPr indent="-342900" lvl="0" marL="342900" rtl="0" algn="l">
              <a:lnSpc>
                <a:spcPct val="80000"/>
              </a:lnSpc>
              <a:spcBef>
                <a:spcPts val="1000"/>
              </a:spcBef>
              <a:spcAft>
                <a:spcPts val="0"/>
              </a:spcAft>
              <a:buSzPts val="1665"/>
              <a:buFont typeface="Courier New"/>
              <a:buChar char="o"/>
            </a:pPr>
            <a:r>
              <a:rPr lang="en-US" sz="1665"/>
              <a:t>Dataset</a:t>
            </a:r>
            <a:endParaRPr/>
          </a:p>
          <a:p>
            <a:pPr indent="-342900" lvl="0" marL="342900" rtl="0" algn="l">
              <a:lnSpc>
                <a:spcPct val="80000"/>
              </a:lnSpc>
              <a:spcBef>
                <a:spcPts val="1000"/>
              </a:spcBef>
              <a:spcAft>
                <a:spcPts val="0"/>
              </a:spcAft>
              <a:buSzPts val="1665"/>
              <a:buFont typeface="Courier New"/>
              <a:buChar char="o"/>
            </a:pPr>
            <a:r>
              <a:rPr lang="en-US" sz="1665"/>
              <a:t>Results</a:t>
            </a:r>
            <a:endParaRPr/>
          </a:p>
          <a:p>
            <a:pPr indent="-342900" lvl="0" marL="342900" rtl="0" algn="l">
              <a:lnSpc>
                <a:spcPct val="80000"/>
              </a:lnSpc>
              <a:spcBef>
                <a:spcPts val="1000"/>
              </a:spcBef>
              <a:spcAft>
                <a:spcPts val="0"/>
              </a:spcAft>
              <a:buSzPts val="1665"/>
              <a:buFont typeface="Courier New"/>
              <a:buChar char="o"/>
            </a:pPr>
            <a:r>
              <a:rPr lang="en-US" sz="1665"/>
              <a:t>Conclusion and Future Work</a:t>
            </a:r>
            <a:endParaRPr/>
          </a:p>
          <a:p>
            <a:pPr indent="-342900" lvl="0" marL="342900" rtl="0" algn="l">
              <a:lnSpc>
                <a:spcPct val="80000"/>
              </a:lnSpc>
              <a:spcBef>
                <a:spcPts val="1000"/>
              </a:spcBef>
              <a:spcAft>
                <a:spcPts val="0"/>
              </a:spcAft>
              <a:buSzPts val="1665"/>
              <a:buFont typeface="Courier New"/>
              <a:buChar char="o"/>
            </a:pPr>
            <a:r>
              <a:rPr lang="en-US" sz="1665"/>
              <a:t>Demo</a:t>
            </a:r>
            <a:endParaRPr/>
          </a:p>
          <a:p>
            <a:pPr indent="-342900" lvl="0" marL="342900" rtl="0" algn="l">
              <a:lnSpc>
                <a:spcPct val="80000"/>
              </a:lnSpc>
              <a:spcBef>
                <a:spcPts val="1000"/>
              </a:spcBef>
              <a:spcAft>
                <a:spcPts val="0"/>
              </a:spcAft>
              <a:buSzPts val="1665"/>
              <a:buFont typeface="Courier New"/>
              <a:buChar char="o"/>
            </a:pPr>
            <a:r>
              <a:rPr lang="en-US" sz="1665"/>
              <a:t>Tools</a:t>
            </a:r>
            <a:endParaRPr/>
          </a:p>
          <a:p>
            <a:pPr indent="-342900" lvl="0" marL="342900" rtl="0" algn="l">
              <a:lnSpc>
                <a:spcPct val="80000"/>
              </a:lnSpc>
              <a:spcBef>
                <a:spcPts val="1000"/>
              </a:spcBef>
              <a:spcAft>
                <a:spcPts val="0"/>
              </a:spcAft>
              <a:buSzPts val="1665"/>
              <a:buFont typeface="Courier New"/>
              <a:buChar char="o"/>
            </a:pPr>
            <a:r>
              <a:rPr lang="en-US" sz="1665"/>
              <a:t>References</a:t>
            </a:r>
            <a:endParaRPr/>
          </a:p>
          <a:p>
            <a:pPr indent="-237172" lvl="0" marL="342900" rtl="0" algn="l">
              <a:lnSpc>
                <a:spcPct val="80000"/>
              </a:lnSpc>
              <a:spcBef>
                <a:spcPts val="1000"/>
              </a:spcBef>
              <a:spcAft>
                <a:spcPts val="0"/>
              </a:spcAft>
              <a:buSzPts val="1665"/>
              <a:buFont typeface="Courier New"/>
              <a:buNone/>
            </a:pPr>
            <a:r>
              <a:t/>
            </a:r>
            <a:endParaRPr sz="1665"/>
          </a:p>
          <a:p>
            <a:pPr indent="-237172" lvl="0" marL="342900" rtl="0" algn="l">
              <a:lnSpc>
                <a:spcPct val="80000"/>
              </a:lnSpc>
              <a:spcBef>
                <a:spcPts val="1000"/>
              </a:spcBef>
              <a:spcAft>
                <a:spcPts val="0"/>
              </a:spcAft>
              <a:buSzPts val="1665"/>
              <a:buFont typeface="Courier New"/>
              <a:buNone/>
            </a:pPr>
            <a:r>
              <a:t/>
            </a:r>
            <a:endParaRPr sz="1665"/>
          </a:p>
          <a:p>
            <a:pPr indent="0" lvl="0" marL="57150" rtl="0" algn="l">
              <a:lnSpc>
                <a:spcPct val="80000"/>
              </a:lnSpc>
              <a:spcBef>
                <a:spcPts val="1000"/>
              </a:spcBef>
              <a:spcAft>
                <a:spcPts val="0"/>
              </a:spcAft>
              <a:buSzPts val="1665"/>
              <a:buNone/>
            </a:pPr>
            <a:r>
              <a:t/>
            </a:r>
            <a:endParaRPr sz="1665"/>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7"/>
          <p:cNvSpPr txBox="1"/>
          <p:nvPr>
            <p:ph type="title"/>
          </p:nvPr>
        </p:nvSpPr>
        <p:spPr>
          <a:xfrm>
            <a:off x="2133600" y="304800"/>
            <a:ext cx="8911687" cy="7474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2700"/>
              <a:buFont typeface="Century Gothic"/>
              <a:buNone/>
            </a:pPr>
            <a:r>
              <a:rPr b="1" lang="en-US" sz="2700" u="sng"/>
              <a:t>Preprocessing Steps:</a:t>
            </a:r>
            <a:br>
              <a:rPr b="1" lang="en-US" sz="3240" u="sng"/>
            </a:br>
            <a:endParaRPr sz="3240"/>
          </a:p>
        </p:txBody>
      </p:sp>
      <p:sp>
        <p:nvSpPr>
          <p:cNvPr id="267" name="Google Shape;267;p17"/>
          <p:cNvSpPr txBox="1"/>
          <p:nvPr>
            <p:ph idx="1" type="body"/>
          </p:nvPr>
        </p:nvSpPr>
        <p:spPr>
          <a:xfrm>
            <a:off x="2667000" y="1308370"/>
            <a:ext cx="8915400" cy="2133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Resizing</a:t>
            </a:r>
            <a:endParaRPr/>
          </a:p>
          <a:p>
            <a:pPr indent="-342900" lvl="0" marL="342900" rtl="0" algn="l">
              <a:spcBef>
                <a:spcPts val="1000"/>
              </a:spcBef>
              <a:spcAft>
                <a:spcPts val="0"/>
              </a:spcAft>
              <a:buSzPts val="1800"/>
              <a:buChar char="🠶"/>
            </a:pPr>
            <a:r>
              <a:rPr lang="en-US"/>
              <a:t>Noise removal using median filter</a:t>
            </a:r>
            <a:endParaRPr/>
          </a:p>
          <a:p>
            <a:pPr indent="-342900" lvl="0" marL="342900" rtl="0" algn="l">
              <a:spcBef>
                <a:spcPts val="1000"/>
              </a:spcBef>
              <a:spcAft>
                <a:spcPts val="0"/>
              </a:spcAft>
              <a:buSzPts val="1800"/>
              <a:buChar char="🠶"/>
            </a:pPr>
            <a:r>
              <a:rPr lang="en-US"/>
              <a:t>Intensity Normalization</a:t>
            </a:r>
            <a:endParaRPr/>
          </a:p>
          <a:p>
            <a:pPr indent="-228600" lvl="0" marL="342900" rtl="0" algn="l">
              <a:spcBef>
                <a:spcPts val="1000"/>
              </a:spcBef>
              <a:spcAft>
                <a:spcPts val="0"/>
              </a:spcAft>
              <a:buSzPts val="1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8"/>
          <p:cNvSpPr txBox="1"/>
          <p:nvPr>
            <p:ph idx="2" type="body"/>
          </p:nvPr>
        </p:nvSpPr>
        <p:spPr>
          <a:xfrm>
            <a:off x="2590800" y="1187872"/>
            <a:ext cx="8001000" cy="1219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rPr lang="en-US" sz="1800"/>
              <a:t>Initially, All Images are Resized by 224x224</a:t>
            </a:r>
            <a:endParaRPr/>
          </a:p>
        </p:txBody>
      </p:sp>
      <p:pic>
        <p:nvPicPr>
          <p:cNvPr id="273" name="Google Shape;273;p18"/>
          <p:cNvPicPr preferRelativeResize="0"/>
          <p:nvPr/>
        </p:nvPicPr>
        <p:blipFill rotWithShape="1">
          <a:blip r:embed="rId3">
            <a:alphaModFix/>
          </a:blip>
          <a:srcRect b="0" l="0" r="0" t="0"/>
          <a:stretch/>
        </p:blipFill>
        <p:spPr>
          <a:xfrm>
            <a:off x="2106756" y="2438400"/>
            <a:ext cx="4038600" cy="4129881"/>
          </a:xfrm>
          <a:prstGeom prst="rect">
            <a:avLst/>
          </a:prstGeom>
          <a:noFill/>
          <a:ln>
            <a:noFill/>
          </a:ln>
        </p:spPr>
      </p:pic>
      <p:sp>
        <p:nvSpPr>
          <p:cNvPr id="274" name="Google Shape;274;p18"/>
          <p:cNvSpPr/>
          <p:nvPr/>
        </p:nvSpPr>
        <p:spPr>
          <a:xfrm>
            <a:off x="2963970" y="1889664"/>
            <a:ext cx="25362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entury Gothic"/>
                <a:ea typeface="Century Gothic"/>
                <a:cs typeface="Century Gothic"/>
                <a:sym typeface="Century Gothic"/>
              </a:rPr>
              <a:t>BEFORE Resizing</a:t>
            </a:r>
            <a:endParaRPr/>
          </a:p>
        </p:txBody>
      </p:sp>
      <p:sp>
        <p:nvSpPr>
          <p:cNvPr id="275" name="Google Shape;275;p18"/>
          <p:cNvSpPr/>
          <p:nvPr/>
        </p:nvSpPr>
        <p:spPr>
          <a:xfrm>
            <a:off x="7799042" y="1889664"/>
            <a:ext cx="2286202" cy="129266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entury Gothic"/>
                <a:ea typeface="Century Gothic"/>
                <a:cs typeface="Century Gothic"/>
                <a:sym typeface="Century Gothic"/>
              </a:rPr>
              <a:t>AFTER Resizing</a:t>
            </a:r>
            <a:endParaRPr/>
          </a:p>
          <a:p>
            <a:pPr indent="0" lvl="0" marL="0" marR="0" rtl="0" algn="ctr">
              <a:spcBef>
                <a:spcPts val="0"/>
              </a:spcBef>
              <a:spcAft>
                <a:spcPts val="0"/>
              </a:spcAft>
              <a:buNone/>
            </a:pPr>
            <a:r>
              <a:t/>
            </a:r>
            <a:endParaRPr sz="5400">
              <a:solidFill>
                <a:schemeClr val="dk1"/>
              </a:solidFill>
              <a:latin typeface="Century Gothic"/>
              <a:ea typeface="Century Gothic"/>
              <a:cs typeface="Century Gothic"/>
              <a:sym typeface="Century Gothic"/>
            </a:endParaRPr>
          </a:p>
        </p:txBody>
      </p:sp>
      <p:pic>
        <p:nvPicPr>
          <p:cNvPr id="276" name="Google Shape;276;p18"/>
          <p:cNvPicPr preferRelativeResize="0"/>
          <p:nvPr/>
        </p:nvPicPr>
        <p:blipFill rotWithShape="1">
          <a:blip r:embed="rId4">
            <a:alphaModFix/>
          </a:blip>
          <a:srcRect b="0" l="0" r="0" t="0"/>
          <a:stretch/>
        </p:blipFill>
        <p:spPr>
          <a:xfrm>
            <a:off x="6934200" y="2438400"/>
            <a:ext cx="4051667" cy="4129881"/>
          </a:xfrm>
          <a:prstGeom prst="rect">
            <a:avLst/>
          </a:prstGeom>
          <a:noFill/>
          <a:ln>
            <a:noFill/>
          </a:ln>
        </p:spPr>
      </p:pic>
      <p:sp>
        <p:nvSpPr>
          <p:cNvPr id="277" name="Google Shape;277;p18"/>
          <p:cNvSpPr txBox="1"/>
          <p:nvPr/>
        </p:nvSpPr>
        <p:spPr>
          <a:xfrm>
            <a:off x="1447800" y="650489"/>
            <a:ext cx="213552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entury Gothic"/>
                <a:ea typeface="Century Gothic"/>
                <a:cs typeface="Century Gothic"/>
                <a:sym typeface="Century Gothic"/>
              </a:rPr>
              <a:t>	1-Resizing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500"/>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500"/>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500"/>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500"/>
                                        <p:tgtEl>
                                          <p:spTgt spid="2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9"/>
          <p:cNvSpPr txBox="1"/>
          <p:nvPr>
            <p:ph idx="2" type="body"/>
          </p:nvPr>
        </p:nvSpPr>
        <p:spPr>
          <a:xfrm>
            <a:off x="2057400" y="481669"/>
            <a:ext cx="5105400" cy="72082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220"/>
              <a:buNone/>
            </a:pPr>
            <a:r>
              <a:rPr b="1" lang="en-US" sz="2220">
                <a:solidFill>
                  <a:schemeClr val="dk1"/>
                </a:solidFill>
              </a:rPr>
              <a:t>2-noise removal using median filter</a:t>
            </a:r>
            <a:endParaRPr/>
          </a:p>
        </p:txBody>
      </p:sp>
      <p:pic>
        <p:nvPicPr>
          <p:cNvPr id="283" name="Google Shape;283;p19"/>
          <p:cNvPicPr preferRelativeResize="0"/>
          <p:nvPr/>
        </p:nvPicPr>
        <p:blipFill rotWithShape="1">
          <a:blip r:embed="rId3">
            <a:alphaModFix/>
          </a:blip>
          <a:srcRect b="0" l="0" r="0" t="0"/>
          <a:stretch/>
        </p:blipFill>
        <p:spPr>
          <a:xfrm>
            <a:off x="2057400" y="2286001"/>
            <a:ext cx="4038600" cy="3895180"/>
          </a:xfrm>
          <a:prstGeom prst="rect">
            <a:avLst/>
          </a:prstGeom>
          <a:noFill/>
          <a:ln>
            <a:noFill/>
          </a:ln>
        </p:spPr>
      </p:pic>
      <p:pic>
        <p:nvPicPr>
          <p:cNvPr id="284" name="Google Shape;284;p19"/>
          <p:cNvPicPr preferRelativeResize="0"/>
          <p:nvPr/>
        </p:nvPicPr>
        <p:blipFill rotWithShape="1">
          <a:blip r:embed="rId4">
            <a:alphaModFix/>
          </a:blip>
          <a:srcRect b="0" l="0" r="0" t="0"/>
          <a:stretch/>
        </p:blipFill>
        <p:spPr>
          <a:xfrm>
            <a:off x="6223000" y="2285999"/>
            <a:ext cx="4038600" cy="3882112"/>
          </a:xfrm>
          <a:prstGeom prst="rect">
            <a:avLst/>
          </a:prstGeom>
          <a:noFill/>
          <a:ln>
            <a:noFill/>
          </a:ln>
        </p:spPr>
      </p:pic>
      <p:sp>
        <p:nvSpPr>
          <p:cNvPr id="285" name="Google Shape;285;p19"/>
          <p:cNvSpPr/>
          <p:nvPr/>
        </p:nvSpPr>
        <p:spPr>
          <a:xfrm>
            <a:off x="2278775" y="1537855"/>
            <a:ext cx="359585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entury Gothic"/>
                <a:ea typeface="Century Gothic"/>
                <a:cs typeface="Century Gothic"/>
                <a:sym typeface="Century Gothic"/>
              </a:rPr>
              <a:t>BEFORE Noise Removal</a:t>
            </a:r>
            <a:endParaRPr/>
          </a:p>
        </p:txBody>
      </p:sp>
      <p:sp>
        <p:nvSpPr>
          <p:cNvPr id="286" name="Google Shape;286;p19"/>
          <p:cNvSpPr/>
          <p:nvPr/>
        </p:nvSpPr>
        <p:spPr>
          <a:xfrm>
            <a:off x="6543638" y="1488975"/>
            <a:ext cx="3345788" cy="129266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entury Gothic"/>
                <a:ea typeface="Century Gothic"/>
                <a:cs typeface="Century Gothic"/>
                <a:sym typeface="Century Gothic"/>
              </a:rPr>
              <a:t>AFTER Noise Removal</a:t>
            </a:r>
            <a:endParaRPr/>
          </a:p>
          <a:p>
            <a:pPr indent="0" lvl="0" marL="0" marR="0" rtl="0" algn="ctr">
              <a:spcBef>
                <a:spcPts val="0"/>
              </a:spcBef>
              <a:spcAft>
                <a:spcPts val="0"/>
              </a:spcAft>
              <a:buNone/>
            </a:pPr>
            <a:r>
              <a:t/>
            </a:r>
            <a:endParaRPr sz="5400">
              <a:solidFill>
                <a:schemeClr val="dk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500"/>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500"/>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5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500"/>
                                        <p:tgtEl>
                                          <p:spTgt spid="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lang="en-US"/>
              <a:t>Agenda</a:t>
            </a:r>
            <a:endParaRPr/>
          </a:p>
        </p:txBody>
      </p:sp>
      <p:sp>
        <p:nvSpPr>
          <p:cNvPr id="178" name="Google Shape;178;p2"/>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SzPts val="1665"/>
              <a:buFont typeface="Courier New"/>
              <a:buChar char="o"/>
            </a:pPr>
            <a:r>
              <a:rPr b="1" lang="en-US" sz="1665">
                <a:solidFill>
                  <a:srgbClr val="FF0000"/>
                </a:solidFill>
              </a:rPr>
              <a:t>Problem Definition</a:t>
            </a:r>
            <a:endParaRPr/>
          </a:p>
          <a:p>
            <a:pPr indent="-342900" lvl="0" marL="342900" rtl="0" algn="l">
              <a:lnSpc>
                <a:spcPct val="80000"/>
              </a:lnSpc>
              <a:spcBef>
                <a:spcPts val="1000"/>
              </a:spcBef>
              <a:spcAft>
                <a:spcPts val="0"/>
              </a:spcAft>
              <a:buSzPts val="1665"/>
              <a:buFont typeface="Courier New"/>
              <a:buChar char="o"/>
            </a:pPr>
            <a:r>
              <a:rPr lang="en-US" sz="1665"/>
              <a:t>Project Motivation</a:t>
            </a:r>
            <a:endParaRPr/>
          </a:p>
          <a:p>
            <a:pPr indent="-342900" lvl="0" marL="342900" rtl="0" algn="l">
              <a:lnSpc>
                <a:spcPct val="80000"/>
              </a:lnSpc>
              <a:spcBef>
                <a:spcPts val="1000"/>
              </a:spcBef>
              <a:spcAft>
                <a:spcPts val="0"/>
              </a:spcAft>
              <a:buSzPts val="1665"/>
              <a:buFont typeface="Courier New"/>
              <a:buChar char="o"/>
            </a:pPr>
            <a:r>
              <a:rPr lang="en-US" sz="1665"/>
              <a:t>Project Objective</a:t>
            </a:r>
            <a:endParaRPr/>
          </a:p>
          <a:p>
            <a:pPr indent="-342900" lvl="0" marL="342900" rtl="0" algn="l">
              <a:lnSpc>
                <a:spcPct val="80000"/>
              </a:lnSpc>
              <a:spcBef>
                <a:spcPts val="1000"/>
              </a:spcBef>
              <a:spcAft>
                <a:spcPts val="0"/>
              </a:spcAft>
              <a:buSzPts val="1665"/>
              <a:buFont typeface="Courier New"/>
              <a:buChar char="o"/>
            </a:pPr>
            <a:r>
              <a:rPr lang="en-US" sz="1665"/>
              <a:t>Related Work</a:t>
            </a:r>
            <a:endParaRPr/>
          </a:p>
          <a:p>
            <a:pPr indent="-342900" lvl="0" marL="342900" rtl="0" algn="l">
              <a:lnSpc>
                <a:spcPct val="80000"/>
              </a:lnSpc>
              <a:spcBef>
                <a:spcPts val="1000"/>
              </a:spcBef>
              <a:spcAft>
                <a:spcPts val="0"/>
              </a:spcAft>
              <a:buSzPts val="1665"/>
              <a:buFont typeface="Courier New"/>
              <a:buChar char="o"/>
            </a:pPr>
            <a:r>
              <a:rPr lang="en-US" sz="1665"/>
              <a:t>Proposed Methodology</a:t>
            </a:r>
            <a:endParaRPr/>
          </a:p>
          <a:p>
            <a:pPr indent="-342900" lvl="0" marL="342900" rtl="0" algn="l">
              <a:lnSpc>
                <a:spcPct val="80000"/>
              </a:lnSpc>
              <a:spcBef>
                <a:spcPts val="1000"/>
              </a:spcBef>
              <a:spcAft>
                <a:spcPts val="0"/>
              </a:spcAft>
              <a:buSzPts val="1665"/>
              <a:buFont typeface="Courier New"/>
              <a:buChar char="o"/>
            </a:pPr>
            <a:r>
              <a:rPr lang="en-US" sz="1665"/>
              <a:t>Dataset</a:t>
            </a:r>
            <a:endParaRPr/>
          </a:p>
          <a:p>
            <a:pPr indent="-342900" lvl="0" marL="342900" rtl="0" algn="l">
              <a:lnSpc>
                <a:spcPct val="80000"/>
              </a:lnSpc>
              <a:spcBef>
                <a:spcPts val="1000"/>
              </a:spcBef>
              <a:spcAft>
                <a:spcPts val="0"/>
              </a:spcAft>
              <a:buSzPts val="1665"/>
              <a:buFont typeface="Courier New"/>
              <a:buChar char="o"/>
            </a:pPr>
            <a:r>
              <a:rPr lang="en-US" sz="1665"/>
              <a:t>Results</a:t>
            </a:r>
            <a:endParaRPr/>
          </a:p>
          <a:p>
            <a:pPr indent="-342900" lvl="0" marL="342900" rtl="0" algn="l">
              <a:lnSpc>
                <a:spcPct val="80000"/>
              </a:lnSpc>
              <a:spcBef>
                <a:spcPts val="1000"/>
              </a:spcBef>
              <a:spcAft>
                <a:spcPts val="0"/>
              </a:spcAft>
              <a:buSzPts val="1665"/>
              <a:buFont typeface="Courier New"/>
              <a:buChar char="o"/>
            </a:pPr>
            <a:r>
              <a:rPr lang="en-US" sz="1665"/>
              <a:t>Conclusion and Future Work</a:t>
            </a:r>
            <a:endParaRPr/>
          </a:p>
          <a:p>
            <a:pPr indent="-342900" lvl="0" marL="342900" rtl="0" algn="l">
              <a:lnSpc>
                <a:spcPct val="80000"/>
              </a:lnSpc>
              <a:spcBef>
                <a:spcPts val="1000"/>
              </a:spcBef>
              <a:spcAft>
                <a:spcPts val="0"/>
              </a:spcAft>
              <a:buSzPts val="1665"/>
              <a:buFont typeface="Courier New"/>
              <a:buChar char="o"/>
            </a:pPr>
            <a:r>
              <a:rPr lang="en-US" sz="1665"/>
              <a:t>Demo</a:t>
            </a:r>
            <a:endParaRPr/>
          </a:p>
          <a:p>
            <a:pPr indent="-342900" lvl="0" marL="342900" rtl="0" algn="l">
              <a:lnSpc>
                <a:spcPct val="80000"/>
              </a:lnSpc>
              <a:spcBef>
                <a:spcPts val="1000"/>
              </a:spcBef>
              <a:spcAft>
                <a:spcPts val="0"/>
              </a:spcAft>
              <a:buSzPts val="1665"/>
              <a:buFont typeface="Courier New"/>
              <a:buChar char="o"/>
            </a:pPr>
            <a:r>
              <a:rPr lang="en-US" sz="1665"/>
              <a:t>Tools</a:t>
            </a:r>
            <a:endParaRPr/>
          </a:p>
          <a:p>
            <a:pPr indent="-342900" lvl="0" marL="342900" rtl="0" algn="l">
              <a:lnSpc>
                <a:spcPct val="80000"/>
              </a:lnSpc>
              <a:spcBef>
                <a:spcPts val="1000"/>
              </a:spcBef>
              <a:spcAft>
                <a:spcPts val="0"/>
              </a:spcAft>
              <a:buSzPts val="1665"/>
              <a:buFont typeface="Courier New"/>
              <a:buChar char="o"/>
            </a:pPr>
            <a:r>
              <a:rPr lang="en-US" sz="1665"/>
              <a:t>References</a:t>
            </a:r>
            <a:endParaRPr/>
          </a:p>
          <a:p>
            <a:pPr indent="-237172" lvl="0" marL="342900" rtl="0" algn="l">
              <a:lnSpc>
                <a:spcPct val="80000"/>
              </a:lnSpc>
              <a:spcBef>
                <a:spcPts val="1000"/>
              </a:spcBef>
              <a:spcAft>
                <a:spcPts val="0"/>
              </a:spcAft>
              <a:buSzPts val="1665"/>
              <a:buFont typeface="Courier New"/>
              <a:buNone/>
            </a:pPr>
            <a:r>
              <a:t/>
            </a:r>
            <a:endParaRPr sz="1665"/>
          </a:p>
          <a:p>
            <a:pPr indent="-237172" lvl="0" marL="342900" rtl="0" algn="l">
              <a:lnSpc>
                <a:spcPct val="80000"/>
              </a:lnSpc>
              <a:spcBef>
                <a:spcPts val="1000"/>
              </a:spcBef>
              <a:spcAft>
                <a:spcPts val="0"/>
              </a:spcAft>
              <a:buSzPts val="1665"/>
              <a:buFont typeface="Courier New"/>
              <a:buNone/>
            </a:pPr>
            <a:r>
              <a:t/>
            </a:r>
            <a:endParaRPr sz="1665"/>
          </a:p>
          <a:p>
            <a:pPr indent="0" lvl="0" marL="57150" rtl="0" algn="l">
              <a:lnSpc>
                <a:spcPct val="80000"/>
              </a:lnSpc>
              <a:spcBef>
                <a:spcPts val="1000"/>
              </a:spcBef>
              <a:spcAft>
                <a:spcPts val="0"/>
              </a:spcAft>
              <a:buSzPts val="1665"/>
              <a:buNone/>
            </a:pPr>
            <a:r>
              <a:t/>
            </a:r>
            <a:endParaRPr sz="1665"/>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p20"/>
          <p:cNvPicPr preferRelativeResize="0"/>
          <p:nvPr/>
        </p:nvPicPr>
        <p:blipFill rotWithShape="1">
          <a:blip r:embed="rId3">
            <a:alphaModFix/>
          </a:blip>
          <a:srcRect b="0" l="0" r="0" t="0"/>
          <a:stretch/>
        </p:blipFill>
        <p:spPr>
          <a:xfrm>
            <a:off x="2057400" y="1981200"/>
            <a:ext cx="4038600" cy="4129881"/>
          </a:xfrm>
          <a:prstGeom prst="rect">
            <a:avLst/>
          </a:prstGeom>
          <a:noFill/>
          <a:ln>
            <a:noFill/>
          </a:ln>
        </p:spPr>
      </p:pic>
      <p:sp>
        <p:nvSpPr>
          <p:cNvPr id="292" name="Google Shape;292;p20"/>
          <p:cNvSpPr/>
          <p:nvPr/>
        </p:nvSpPr>
        <p:spPr>
          <a:xfrm>
            <a:off x="2366940" y="1233055"/>
            <a:ext cx="341952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entury Gothic"/>
                <a:ea typeface="Century Gothic"/>
                <a:cs typeface="Century Gothic"/>
                <a:sym typeface="Century Gothic"/>
              </a:rPr>
              <a:t>BEFORE Normalization</a:t>
            </a:r>
            <a:endParaRPr/>
          </a:p>
        </p:txBody>
      </p:sp>
      <p:sp>
        <p:nvSpPr>
          <p:cNvPr id="293" name="Google Shape;293;p20"/>
          <p:cNvSpPr/>
          <p:nvPr/>
        </p:nvSpPr>
        <p:spPr>
          <a:xfrm>
            <a:off x="6631806" y="1184175"/>
            <a:ext cx="3169457" cy="129266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entury Gothic"/>
                <a:ea typeface="Century Gothic"/>
                <a:cs typeface="Century Gothic"/>
                <a:sym typeface="Century Gothic"/>
              </a:rPr>
              <a:t>AFTER Normalization</a:t>
            </a:r>
            <a:endParaRPr/>
          </a:p>
          <a:p>
            <a:pPr indent="0" lvl="0" marL="0" marR="0" rtl="0" algn="ctr">
              <a:spcBef>
                <a:spcPts val="0"/>
              </a:spcBef>
              <a:spcAft>
                <a:spcPts val="0"/>
              </a:spcAft>
              <a:buNone/>
            </a:pPr>
            <a:r>
              <a:t/>
            </a:r>
            <a:endParaRPr sz="5400">
              <a:solidFill>
                <a:schemeClr val="dk1"/>
              </a:solidFill>
              <a:latin typeface="Century Gothic"/>
              <a:ea typeface="Century Gothic"/>
              <a:cs typeface="Century Gothic"/>
              <a:sym typeface="Century Gothic"/>
            </a:endParaRPr>
          </a:p>
        </p:txBody>
      </p:sp>
      <p:pic>
        <p:nvPicPr>
          <p:cNvPr id="294" name="Google Shape;294;p20"/>
          <p:cNvPicPr preferRelativeResize="0"/>
          <p:nvPr/>
        </p:nvPicPr>
        <p:blipFill rotWithShape="1">
          <a:blip r:embed="rId4">
            <a:alphaModFix/>
          </a:blip>
          <a:srcRect b="0" l="0" r="0" t="0"/>
          <a:stretch/>
        </p:blipFill>
        <p:spPr>
          <a:xfrm>
            <a:off x="6235333" y="1981199"/>
            <a:ext cx="4051667" cy="4129881"/>
          </a:xfrm>
          <a:prstGeom prst="rect">
            <a:avLst/>
          </a:prstGeom>
          <a:noFill/>
          <a:ln>
            <a:noFill/>
          </a:ln>
        </p:spPr>
      </p:pic>
      <p:sp>
        <p:nvSpPr>
          <p:cNvPr id="295" name="Google Shape;295;p20"/>
          <p:cNvSpPr txBox="1"/>
          <p:nvPr/>
        </p:nvSpPr>
        <p:spPr>
          <a:xfrm>
            <a:off x="2054157" y="443485"/>
            <a:ext cx="3587842"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Century Gothic"/>
                <a:ea typeface="Century Gothic"/>
                <a:cs typeface="Century Gothic"/>
                <a:sym typeface="Century Gothic"/>
              </a:rPr>
              <a:t>3- Intensity normalization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500"/>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500"/>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500"/>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500"/>
                                        <p:tgtEl>
                                          <p:spTgt spid="2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1"/>
          <p:cNvSpPr txBox="1"/>
          <p:nvPr>
            <p:ph type="title"/>
          </p:nvPr>
        </p:nvSpPr>
        <p:spPr>
          <a:xfrm>
            <a:off x="1600200" y="914400"/>
            <a:ext cx="6705600" cy="69691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168DBA"/>
              </a:buClr>
              <a:buSzPts val="3959"/>
              <a:buFont typeface="Century Gothic"/>
              <a:buNone/>
            </a:pPr>
            <a:r>
              <a:rPr b="1" lang="en-US" sz="3959" u="sng"/>
              <a:t>Classification:</a:t>
            </a:r>
            <a:br>
              <a:rPr b="1" lang="en-US" sz="1260" u="sng">
                <a:solidFill>
                  <a:srgbClr val="3F3F3F"/>
                </a:solidFill>
                <a:latin typeface="Arial"/>
                <a:ea typeface="Arial"/>
                <a:cs typeface="Arial"/>
                <a:sym typeface="Arial"/>
              </a:rPr>
            </a:br>
            <a:br>
              <a:rPr b="1" lang="en-US" sz="3240" u="sng"/>
            </a:br>
            <a:r>
              <a:rPr b="1" lang="en-US" sz="1440">
                <a:solidFill>
                  <a:srgbClr val="3F3F3F"/>
                </a:solidFill>
                <a:latin typeface="Arial"/>
                <a:ea typeface="Arial"/>
                <a:cs typeface="Arial"/>
                <a:sym typeface="Arial"/>
              </a:rPr>
              <a:t>	</a:t>
            </a:r>
            <a:endParaRPr/>
          </a:p>
        </p:txBody>
      </p:sp>
      <p:sp>
        <p:nvSpPr>
          <p:cNvPr id="301" name="Google Shape;301;p21"/>
          <p:cNvSpPr txBox="1"/>
          <p:nvPr>
            <p:ph idx="1" type="body"/>
          </p:nvPr>
        </p:nvSpPr>
        <p:spPr>
          <a:xfrm>
            <a:off x="2057400" y="1371600"/>
            <a:ext cx="7619315" cy="2519363"/>
          </a:xfrm>
          <a:prstGeom prst="rect">
            <a:avLst/>
          </a:prstGeom>
          <a:noFill/>
          <a:ln>
            <a:noFill/>
          </a:ln>
        </p:spPr>
        <p:txBody>
          <a:bodyPr anchorCtr="0" anchor="ctr" bIns="45700" lIns="91425" spcFirstLastPara="1" rIns="91425" wrap="square" tIns="45700">
            <a:normAutofit/>
          </a:bodyPr>
          <a:lstStyle/>
          <a:p>
            <a:pPr indent="-342900" lvl="0" marL="342900" rtl="0" algn="l">
              <a:spcBef>
                <a:spcPts val="0"/>
              </a:spcBef>
              <a:spcAft>
                <a:spcPts val="0"/>
              </a:spcAft>
              <a:buSzPts val="1800"/>
              <a:buChar char="🠶"/>
            </a:pPr>
            <a:r>
              <a:rPr lang="en-US"/>
              <a:t>We have utilized </a:t>
            </a:r>
            <a:r>
              <a:rPr b="1" lang="en-US">
                <a:solidFill>
                  <a:srgbClr val="FF0000"/>
                </a:solidFill>
              </a:rPr>
              <a:t>two different Approaches </a:t>
            </a:r>
            <a:r>
              <a:rPr lang="en-US"/>
              <a:t>to compare the results and get the best one</a:t>
            </a:r>
            <a:endParaRPr/>
          </a:p>
          <a:p>
            <a:pPr indent="-285750" lvl="1" marL="742950" rtl="0" algn="l">
              <a:spcBef>
                <a:spcPts val="1000"/>
              </a:spcBef>
              <a:spcAft>
                <a:spcPts val="0"/>
              </a:spcAft>
              <a:buSzPts val="2000"/>
              <a:buChar char="🠶"/>
            </a:pPr>
            <a:r>
              <a:rPr b="1" lang="en-US" sz="2000"/>
              <a:t>First Approach: </a:t>
            </a:r>
            <a:r>
              <a:rPr lang="en-US"/>
              <a:t>multi stage classification:</a:t>
            </a:r>
            <a:endParaRPr/>
          </a:p>
          <a:p>
            <a:pPr indent="-228600" lvl="2" marL="1143000" rtl="0" algn="l">
              <a:spcBef>
                <a:spcPts val="1000"/>
              </a:spcBef>
              <a:spcAft>
                <a:spcPts val="0"/>
              </a:spcAft>
              <a:buSzPts val="1400"/>
              <a:buChar char="🠶"/>
            </a:pPr>
            <a:r>
              <a:rPr b="1" lang="en-US"/>
              <a:t>First stage: </a:t>
            </a:r>
            <a:r>
              <a:rPr lang="en-US"/>
              <a:t>View Classification</a:t>
            </a:r>
            <a:endParaRPr/>
          </a:p>
          <a:p>
            <a:pPr indent="-228600" lvl="2" marL="1143000" rtl="0" algn="l">
              <a:spcBef>
                <a:spcPts val="1000"/>
              </a:spcBef>
              <a:spcAft>
                <a:spcPts val="0"/>
              </a:spcAft>
              <a:buSzPts val="1400"/>
              <a:buChar char="🠶"/>
            </a:pPr>
            <a:r>
              <a:rPr b="1" lang="en-US"/>
              <a:t>Second stage : </a:t>
            </a:r>
            <a:r>
              <a:rPr lang="en-US"/>
              <a:t>tumor Classification</a:t>
            </a:r>
            <a:endParaRPr/>
          </a:p>
          <a:p>
            <a:pPr indent="-285750" lvl="1" marL="742950" rtl="0" algn="l">
              <a:spcBef>
                <a:spcPts val="1000"/>
              </a:spcBef>
              <a:spcAft>
                <a:spcPts val="0"/>
              </a:spcAft>
              <a:buSzPts val="2000"/>
              <a:buChar char="🠶"/>
            </a:pPr>
            <a:r>
              <a:rPr b="1" lang="en-US" sz="2000"/>
              <a:t>Second Approach : </a:t>
            </a:r>
            <a:r>
              <a:rPr lang="en-US"/>
              <a:t>single stage classification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2"/>
          <p:cNvSpPr txBox="1"/>
          <p:nvPr>
            <p:ph type="title"/>
          </p:nvPr>
        </p:nvSpPr>
        <p:spPr>
          <a:xfrm>
            <a:off x="1676400" y="-323159"/>
            <a:ext cx="6629400" cy="91729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168DBA"/>
              </a:buClr>
              <a:buSzPts val="3200"/>
              <a:buFont typeface="Century Gothic"/>
              <a:buNone/>
            </a:pPr>
            <a:br>
              <a:rPr b="1" lang="en-US" sz="3200" u="sng"/>
            </a:br>
            <a:br>
              <a:rPr b="1" lang="en-US" sz="3200" u="sng"/>
            </a:br>
            <a:br>
              <a:rPr b="1" lang="en-US" sz="3200" u="sng"/>
            </a:br>
            <a:r>
              <a:rPr b="1" lang="en-US" sz="2700" u="sng"/>
              <a:t>Multi stage Classification</a:t>
            </a:r>
            <a:endParaRPr/>
          </a:p>
        </p:txBody>
      </p:sp>
      <p:pic>
        <p:nvPicPr>
          <p:cNvPr id="307" name="Google Shape;307;p22"/>
          <p:cNvPicPr preferRelativeResize="0"/>
          <p:nvPr/>
        </p:nvPicPr>
        <p:blipFill rotWithShape="1">
          <a:blip r:embed="rId3">
            <a:alphaModFix/>
          </a:blip>
          <a:srcRect b="-841" l="-51963" r="51962" t="842"/>
          <a:stretch/>
        </p:blipFill>
        <p:spPr>
          <a:xfrm>
            <a:off x="381000" y="3352800"/>
            <a:ext cx="11582400" cy="3405809"/>
          </a:xfrm>
          <a:prstGeom prst="rect">
            <a:avLst/>
          </a:prstGeom>
          <a:noFill/>
          <a:ln>
            <a:noFill/>
          </a:ln>
        </p:spPr>
      </p:pic>
      <p:sp>
        <p:nvSpPr>
          <p:cNvPr id="308" name="Google Shape;308;p22"/>
          <p:cNvSpPr txBox="1"/>
          <p:nvPr>
            <p:ph idx="2" type="body"/>
          </p:nvPr>
        </p:nvSpPr>
        <p:spPr>
          <a:xfrm>
            <a:off x="2743200" y="1018025"/>
            <a:ext cx="7850188" cy="93641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Font typeface="Noto Sans Symbols"/>
              <a:buChar char="🠶"/>
            </a:pPr>
            <a:r>
              <a:rPr lang="en-US" sz="1800"/>
              <a:t>The feature is extracted from the enhanced image</a:t>
            </a:r>
            <a:br>
              <a:rPr lang="en-US" sz="1800"/>
            </a:br>
            <a:r>
              <a:rPr lang="en-US" sz="1800"/>
              <a:t>The feature is selected from the extracted features based on the image view. </a:t>
            </a:r>
            <a:endParaRPr/>
          </a:p>
        </p:txBody>
      </p:sp>
      <p:sp>
        <p:nvSpPr>
          <p:cNvPr id="309" name="Google Shape;309;p22"/>
          <p:cNvSpPr txBox="1"/>
          <p:nvPr/>
        </p:nvSpPr>
        <p:spPr>
          <a:xfrm>
            <a:off x="2286000" y="648693"/>
            <a:ext cx="2819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entury Gothic"/>
                <a:ea typeface="Century Gothic"/>
                <a:cs typeface="Century Gothic"/>
                <a:sym typeface="Century Gothic"/>
              </a:rPr>
              <a:t>1- View Classification:</a:t>
            </a:r>
            <a:endParaRPr/>
          </a:p>
        </p:txBody>
      </p:sp>
      <p:sp>
        <p:nvSpPr>
          <p:cNvPr id="310" name="Google Shape;310;p22"/>
          <p:cNvSpPr txBox="1"/>
          <p:nvPr/>
        </p:nvSpPr>
        <p:spPr>
          <a:xfrm>
            <a:off x="2286000" y="1931987"/>
            <a:ext cx="3048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entury Gothic"/>
                <a:ea typeface="Century Gothic"/>
                <a:cs typeface="Century Gothic"/>
                <a:sym typeface="Century Gothic"/>
              </a:rPr>
              <a:t>2-Tumor</a:t>
            </a:r>
            <a:r>
              <a:rPr lang="en-US" sz="1800">
                <a:solidFill>
                  <a:schemeClr val="dk1"/>
                </a:solidFill>
                <a:latin typeface="Century Gothic"/>
                <a:ea typeface="Century Gothic"/>
                <a:cs typeface="Century Gothic"/>
                <a:sym typeface="Century Gothic"/>
              </a:rPr>
              <a:t> </a:t>
            </a:r>
            <a:r>
              <a:rPr b="1" lang="en-US" sz="1800">
                <a:solidFill>
                  <a:schemeClr val="dk1"/>
                </a:solidFill>
                <a:latin typeface="Century Gothic"/>
                <a:ea typeface="Century Gothic"/>
                <a:cs typeface="Century Gothic"/>
                <a:sym typeface="Century Gothic"/>
              </a:rPr>
              <a:t>Classification</a:t>
            </a:r>
            <a:r>
              <a:rPr lang="en-US" sz="1800">
                <a:solidFill>
                  <a:schemeClr val="dk1"/>
                </a:solidFill>
                <a:latin typeface="Century Gothic"/>
                <a:ea typeface="Century Gothic"/>
                <a:cs typeface="Century Gothic"/>
                <a:sym typeface="Century Gothic"/>
              </a:rPr>
              <a:t>:</a:t>
            </a:r>
            <a:endParaRPr/>
          </a:p>
        </p:txBody>
      </p:sp>
      <p:sp>
        <p:nvSpPr>
          <p:cNvPr id="311" name="Google Shape;311;p22"/>
          <p:cNvSpPr txBox="1"/>
          <p:nvPr/>
        </p:nvSpPr>
        <p:spPr>
          <a:xfrm>
            <a:off x="2743200" y="2330371"/>
            <a:ext cx="9802684" cy="117981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accent1"/>
              </a:buClr>
              <a:buSzPts val="1800"/>
              <a:buFont typeface="Noto Sans Symbols"/>
              <a:buChar char="🠶"/>
            </a:pPr>
            <a:r>
              <a:rPr lang="en-US" sz="1800">
                <a:solidFill>
                  <a:srgbClr val="3F3F3F"/>
                </a:solidFill>
                <a:latin typeface="Century Gothic"/>
                <a:ea typeface="Century Gothic"/>
                <a:cs typeface="Century Gothic"/>
                <a:sym typeface="Century Gothic"/>
              </a:rPr>
              <a:t>After deciding the view of the image we use another model to classify if the image</a:t>
            </a:r>
            <a:endParaRPr/>
          </a:p>
          <a:p>
            <a:pPr indent="-342900" lvl="0" marL="342900" marR="0" rtl="0" algn="l">
              <a:spcBef>
                <a:spcPts val="1000"/>
              </a:spcBef>
              <a:spcAft>
                <a:spcPts val="0"/>
              </a:spcAft>
              <a:buClr>
                <a:schemeClr val="accent1"/>
              </a:buClr>
              <a:buSzPts val="1800"/>
              <a:buFont typeface="Noto Sans Symbols"/>
              <a:buChar char="🠶"/>
            </a:pPr>
            <a:r>
              <a:rPr lang="en-US" sz="1800">
                <a:solidFill>
                  <a:srgbClr val="3F3F3F"/>
                </a:solidFill>
                <a:latin typeface="Century Gothic"/>
                <a:ea typeface="Century Gothic"/>
                <a:cs typeface="Century Gothic"/>
                <a:sym typeface="Century Gothic"/>
              </a:rPr>
              <a:t>is normal or abnormal then if it is abnormal the model decides what kind </a:t>
            </a:r>
            <a:endParaRPr/>
          </a:p>
          <a:p>
            <a:pPr indent="-342900" lvl="0" marL="342900" marR="0" rtl="0" algn="l">
              <a:spcBef>
                <a:spcPts val="1000"/>
              </a:spcBef>
              <a:spcAft>
                <a:spcPts val="0"/>
              </a:spcAft>
              <a:buClr>
                <a:schemeClr val="accent1"/>
              </a:buClr>
              <a:buSzPts val="1800"/>
              <a:buFont typeface="Noto Sans Symbols"/>
              <a:buChar char="🠶"/>
            </a:pPr>
            <a:r>
              <a:rPr lang="en-US" sz="1800">
                <a:solidFill>
                  <a:srgbClr val="3F3F3F"/>
                </a:solidFill>
                <a:latin typeface="Century Gothic"/>
                <a:ea typeface="Century Gothic"/>
                <a:cs typeface="Century Gothic"/>
                <a:sym typeface="Century Gothic"/>
              </a:rPr>
              <a:t>of tumor found in the image.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3"/>
          <p:cNvSpPr txBox="1"/>
          <p:nvPr/>
        </p:nvSpPr>
        <p:spPr>
          <a:xfrm>
            <a:off x="1491573" y="130737"/>
            <a:ext cx="5715685" cy="696912"/>
          </a:xfrm>
          <a:prstGeom prst="rect">
            <a:avLst/>
          </a:prstGeom>
          <a:noFill/>
          <a:ln>
            <a:noFill/>
          </a:ln>
        </p:spPr>
        <p:txBody>
          <a:bodyPr anchorCtr="0" anchor="b" bIns="45700" lIns="91425" spcFirstLastPara="1" rIns="91425" wrap="square" tIns="45700">
            <a:normAutofit/>
          </a:bodyPr>
          <a:lstStyle/>
          <a:p>
            <a:pPr indent="0" lvl="0" marL="0" marR="0" rtl="0" algn="l">
              <a:lnSpc>
                <a:spcPct val="80000"/>
              </a:lnSpc>
              <a:spcBef>
                <a:spcPts val="0"/>
              </a:spcBef>
              <a:spcAft>
                <a:spcPts val="0"/>
              </a:spcAft>
              <a:buClr>
                <a:srgbClr val="3F3F3F"/>
              </a:buClr>
              <a:buSzPts val="630"/>
              <a:buFont typeface="Arial"/>
              <a:buNone/>
            </a:pPr>
            <a:br>
              <a:rPr b="1" lang="en-US" sz="630" u="sng">
                <a:solidFill>
                  <a:srgbClr val="3F3F3F"/>
                </a:solidFill>
                <a:latin typeface="Arial"/>
                <a:ea typeface="Arial"/>
                <a:cs typeface="Arial"/>
                <a:sym typeface="Arial"/>
              </a:rPr>
            </a:br>
            <a:br>
              <a:rPr b="1" lang="en-US" sz="1620" u="sng">
                <a:solidFill>
                  <a:srgbClr val="168DBA"/>
                </a:solidFill>
                <a:latin typeface="Century Gothic"/>
                <a:ea typeface="Century Gothic"/>
                <a:cs typeface="Century Gothic"/>
                <a:sym typeface="Century Gothic"/>
              </a:rPr>
            </a:br>
            <a:r>
              <a:rPr b="1" lang="en-US" sz="720">
                <a:solidFill>
                  <a:srgbClr val="3F3F3F"/>
                </a:solidFill>
                <a:latin typeface="Arial"/>
                <a:ea typeface="Arial"/>
                <a:cs typeface="Arial"/>
                <a:sym typeface="Arial"/>
              </a:rPr>
              <a:t>	</a:t>
            </a:r>
            <a:r>
              <a:rPr b="1" lang="en-US" sz="2745" u="sng">
                <a:solidFill>
                  <a:srgbClr val="168DBA"/>
                </a:solidFill>
                <a:latin typeface="Century Gothic"/>
                <a:ea typeface="Century Gothic"/>
                <a:cs typeface="Century Gothic"/>
                <a:sym typeface="Century Gothic"/>
              </a:rPr>
              <a:t>Single Stage Classification</a:t>
            </a:r>
            <a:endParaRPr/>
          </a:p>
        </p:txBody>
      </p:sp>
      <p:pic>
        <p:nvPicPr>
          <p:cNvPr id="317" name="Google Shape;317;p23"/>
          <p:cNvPicPr preferRelativeResize="0"/>
          <p:nvPr/>
        </p:nvPicPr>
        <p:blipFill rotWithShape="1">
          <a:blip r:embed="rId3">
            <a:alphaModFix/>
          </a:blip>
          <a:srcRect b="0" l="0" r="0" t="0"/>
          <a:stretch/>
        </p:blipFill>
        <p:spPr>
          <a:xfrm>
            <a:off x="2667000" y="2743200"/>
            <a:ext cx="8382000" cy="4012660"/>
          </a:xfrm>
          <a:prstGeom prst="rect">
            <a:avLst/>
          </a:prstGeom>
          <a:noFill/>
          <a:ln>
            <a:noFill/>
          </a:ln>
        </p:spPr>
      </p:pic>
      <p:sp>
        <p:nvSpPr>
          <p:cNvPr id="318" name="Google Shape;318;p23"/>
          <p:cNvSpPr txBox="1"/>
          <p:nvPr/>
        </p:nvSpPr>
        <p:spPr>
          <a:xfrm>
            <a:off x="2749558" y="1066800"/>
            <a:ext cx="8915399" cy="1525621"/>
          </a:xfrm>
          <a:prstGeom prst="rect">
            <a:avLst/>
          </a:prstGeom>
          <a:noFill/>
          <a:ln>
            <a:noFill/>
          </a:ln>
        </p:spPr>
        <p:txBody>
          <a:bodyPr anchorCtr="0" anchor="b" bIns="45700" lIns="91425" spcFirstLastPara="1" rIns="91425" wrap="square" tIns="45700">
            <a:normAutofit/>
          </a:bodyPr>
          <a:lstStyle/>
          <a:p>
            <a:pPr indent="-342900" lvl="0" marL="342900" marR="0" rtl="0" algn="l">
              <a:lnSpc>
                <a:spcPct val="90000"/>
              </a:lnSpc>
              <a:spcBef>
                <a:spcPts val="0"/>
              </a:spcBef>
              <a:spcAft>
                <a:spcPts val="0"/>
              </a:spcAft>
              <a:buClr>
                <a:schemeClr val="accent1"/>
              </a:buClr>
              <a:buSzPts val="1665"/>
              <a:buFont typeface="Noto Sans Symbols"/>
              <a:buChar char="🠶"/>
            </a:pPr>
            <a:r>
              <a:rPr b="0" lang="en-US" sz="1665">
                <a:solidFill>
                  <a:srgbClr val="3F3F3F"/>
                </a:solidFill>
                <a:latin typeface="Century Gothic"/>
                <a:ea typeface="Century Gothic"/>
                <a:cs typeface="Century Gothic"/>
                <a:sym typeface="Century Gothic"/>
              </a:rPr>
              <a:t>The features are extracted from the enhanced image</a:t>
            </a:r>
            <a:endParaRPr/>
          </a:p>
          <a:p>
            <a:pPr indent="-342900" lvl="0" marL="342900" marR="0" rtl="0" algn="l">
              <a:lnSpc>
                <a:spcPct val="90000"/>
              </a:lnSpc>
              <a:spcBef>
                <a:spcPts val="1000"/>
              </a:spcBef>
              <a:spcAft>
                <a:spcPts val="0"/>
              </a:spcAft>
              <a:buClr>
                <a:schemeClr val="accent1"/>
              </a:buClr>
              <a:buSzPts val="1665"/>
              <a:buFont typeface="Noto Sans Symbols"/>
              <a:buChar char="🠶"/>
            </a:pPr>
            <a:r>
              <a:rPr b="0" lang="en-US" sz="1665">
                <a:solidFill>
                  <a:srgbClr val="3F3F3F"/>
                </a:solidFill>
                <a:latin typeface="Century Gothic"/>
                <a:ea typeface="Century Gothic"/>
                <a:cs typeface="Century Gothic"/>
                <a:sym typeface="Century Gothic"/>
              </a:rPr>
              <a:t>The feature is selected from the extracted features based on the tumor features and image view. </a:t>
            </a:r>
            <a:endParaRPr/>
          </a:p>
          <a:p>
            <a:pPr indent="-342900" lvl="0" marL="342900" marR="0" rtl="0" algn="l">
              <a:lnSpc>
                <a:spcPct val="90000"/>
              </a:lnSpc>
              <a:spcBef>
                <a:spcPts val="1000"/>
              </a:spcBef>
              <a:spcAft>
                <a:spcPts val="0"/>
              </a:spcAft>
              <a:buClr>
                <a:schemeClr val="accent1"/>
              </a:buClr>
              <a:buSzPts val="1665"/>
              <a:buFont typeface="Noto Sans Symbols"/>
              <a:buChar char="🠶"/>
            </a:pPr>
            <a:r>
              <a:rPr b="0" lang="en-US" sz="1665">
                <a:solidFill>
                  <a:srgbClr val="3F3F3F"/>
                </a:solidFill>
                <a:latin typeface="Century Gothic"/>
                <a:ea typeface="Century Gothic"/>
                <a:cs typeface="Century Gothic"/>
                <a:sym typeface="Century Gothic"/>
              </a:rPr>
              <a:t>Then, the selected feature can be given to the RES-NET classifier to classify the given image.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4"/>
          <p:cNvSpPr txBox="1"/>
          <p:nvPr>
            <p:ph type="title"/>
          </p:nvPr>
        </p:nvSpPr>
        <p:spPr>
          <a:xfrm>
            <a:off x="1752600" y="228600"/>
            <a:ext cx="6474875" cy="899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b="1" lang="en-US" sz="3600" u="sng"/>
              <a:t>Classification Techniques:</a:t>
            </a:r>
            <a:endParaRPr b="1" sz="3600" u="sng"/>
          </a:p>
        </p:txBody>
      </p:sp>
      <p:sp>
        <p:nvSpPr>
          <p:cNvPr id="324" name="Google Shape;324;p24"/>
          <p:cNvSpPr txBox="1"/>
          <p:nvPr>
            <p:ph idx="1" type="body"/>
          </p:nvPr>
        </p:nvSpPr>
        <p:spPr>
          <a:xfrm>
            <a:off x="2743200" y="2456525"/>
            <a:ext cx="3659188" cy="1828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rPr lang="en-US">
                <a:solidFill>
                  <a:srgbClr val="FF0000"/>
                </a:solidFill>
              </a:rPr>
              <a:t>Deep Learning Techniques :</a:t>
            </a:r>
            <a:endParaRPr/>
          </a:p>
          <a:p>
            <a:pPr indent="-285750" lvl="1" marL="742950" rtl="0" algn="l">
              <a:spcBef>
                <a:spcPts val="1000"/>
              </a:spcBef>
              <a:spcAft>
                <a:spcPts val="0"/>
              </a:spcAft>
              <a:buSzPts val="1600"/>
              <a:buChar char="🠶"/>
            </a:pPr>
            <a:r>
              <a:rPr lang="en-US"/>
              <a:t>VGG-16</a:t>
            </a:r>
            <a:endParaRPr/>
          </a:p>
          <a:p>
            <a:pPr indent="-285750" lvl="1" marL="742950" rtl="0" algn="l">
              <a:spcBef>
                <a:spcPts val="1000"/>
              </a:spcBef>
              <a:spcAft>
                <a:spcPts val="0"/>
              </a:spcAft>
              <a:buSzPts val="1600"/>
              <a:buChar char="🠶"/>
            </a:pPr>
            <a:r>
              <a:rPr lang="en-US"/>
              <a:t>VGG-19</a:t>
            </a:r>
            <a:endParaRPr/>
          </a:p>
          <a:p>
            <a:pPr indent="-285750" lvl="1" marL="742950" rtl="0" algn="l">
              <a:spcBef>
                <a:spcPts val="1000"/>
              </a:spcBef>
              <a:spcAft>
                <a:spcPts val="0"/>
              </a:spcAft>
              <a:buSzPts val="1600"/>
              <a:buChar char="🠶"/>
            </a:pPr>
            <a:r>
              <a:rPr lang="en-US"/>
              <a:t>Resnet50</a:t>
            </a:r>
            <a:endParaRPr/>
          </a:p>
          <a:p>
            <a:pPr indent="-241300" lvl="0" marL="342900" rtl="0" algn="l">
              <a:spcBef>
                <a:spcPts val="1000"/>
              </a:spcBef>
              <a:spcAft>
                <a:spcPts val="0"/>
              </a:spcAft>
              <a:buSzPts val="1600"/>
              <a:buNone/>
            </a:pPr>
            <a:r>
              <a:t/>
            </a:r>
            <a:endParaRPr sz="1600"/>
          </a:p>
        </p:txBody>
      </p:sp>
      <p:sp>
        <p:nvSpPr>
          <p:cNvPr id="325" name="Google Shape;325;p24"/>
          <p:cNvSpPr txBox="1"/>
          <p:nvPr/>
        </p:nvSpPr>
        <p:spPr>
          <a:xfrm>
            <a:off x="2286000" y="1420611"/>
            <a:ext cx="4724400" cy="743793"/>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0" i="0" lang="en-US" sz="1800" u="none" cap="none" strike="noStrike">
                <a:solidFill>
                  <a:srgbClr val="FF0000"/>
                </a:solidFill>
                <a:latin typeface="Century Gothic"/>
                <a:ea typeface="Century Gothic"/>
                <a:cs typeface="Century Gothic"/>
                <a:sym typeface="Century Gothic"/>
              </a:rPr>
              <a:t>Traditional</a:t>
            </a:r>
            <a:r>
              <a:rPr b="0" i="0" lang="en-US" sz="1600" u="none" cap="none" strike="noStrike">
                <a:solidFill>
                  <a:srgbClr val="3F3F3F"/>
                </a:solidFill>
                <a:latin typeface="Century Gothic"/>
                <a:ea typeface="Century Gothic"/>
                <a:cs typeface="Century Gothic"/>
                <a:sym typeface="Century Gothic"/>
              </a:rPr>
              <a:t> </a:t>
            </a:r>
            <a:r>
              <a:rPr b="0" i="0" lang="en-US" sz="1800" u="none" cap="none" strike="noStrike">
                <a:solidFill>
                  <a:srgbClr val="FF0000"/>
                </a:solidFill>
                <a:latin typeface="Century Gothic"/>
                <a:ea typeface="Century Gothic"/>
                <a:cs typeface="Century Gothic"/>
                <a:sym typeface="Century Gothic"/>
              </a:rPr>
              <a:t>Techniques</a:t>
            </a:r>
            <a:r>
              <a:rPr b="0" i="0" lang="en-US" sz="1600" u="none" cap="none" strike="noStrike">
                <a:solidFill>
                  <a:srgbClr val="3F3F3F"/>
                </a:solidFill>
                <a:latin typeface="Century Gothic"/>
                <a:ea typeface="Century Gothic"/>
                <a:cs typeface="Century Gothic"/>
                <a:sym typeface="Century Gothic"/>
              </a:rPr>
              <a:t>:</a:t>
            </a:r>
            <a:endParaRPr/>
          </a:p>
          <a:p>
            <a:pPr indent="-285750" lvl="2" marL="1200150" marR="0" rtl="0" algn="l">
              <a:spcBef>
                <a:spcPts val="1000"/>
              </a:spcBef>
              <a:spcAft>
                <a:spcPts val="0"/>
              </a:spcAft>
              <a:buClr>
                <a:schemeClr val="accent1"/>
              </a:buClr>
              <a:buSzPts val="1600"/>
              <a:buFont typeface="Noto Sans Symbols"/>
              <a:buChar char="🠶"/>
            </a:pPr>
            <a:r>
              <a:rPr b="0" i="0" lang="en-US" sz="1600" u="none" cap="none" strike="noStrike">
                <a:solidFill>
                  <a:srgbClr val="3F3F3F"/>
                </a:solidFill>
                <a:latin typeface="Century Gothic"/>
                <a:ea typeface="Century Gothic"/>
                <a:cs typeface="Century Gothic"/>
                <a:sym typeface="Century Gothic"/>
              </a:rPr>
              <a:t>	Support Vector Machine (SVM)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5"/>
          <p:cNvSpPr txBox="1"/>
          <p:nvPr>
            <p:ph type="title"/>
          </p:nvPr>
        </p:nvSpPr>
        <p:spPr>
          <a:xfrm>
            <a:off x="2209800" y="914400"/>
            <a:ext cx="1979075" cy="442690"/>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Clr>
                <a:srgbClr val="168DBA"/>
              </a:buClr>
              <a:buSzPts val="2520"/>
              <a:buFont typeface="Noto Sans Symbols"/>
              <a:buChar char="⮚"/>
            </a:pPr>
            <a:r>
              <a:rPr lang="en-US" sz="2520"/>
              <a:t>SVM</a:t>
            </a:r>
            <a:endParaRPr sz="2520"/>
          </a:p>
        </p:txBody>
      </p:sp>
      <p:sp>
        <p:nvSpPr>
          <p:cNvPr id="331" name="Google Shape;331;p25"/>
          <p:cNvSpPr txBox="1"/>
          <p:nvPr>
            <p:ph idx="1" type="body"/>
          </p:nvPr>
        </p:nvSpPr>
        <p:spPr>
          <a:xfrm>
            <a:off x="2592925" y="1291928"/>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SVM are supervised learning models with associated learning algorithms that analyze data.</a:t>
            </a:r>
            <a:endParaRPr/>
          </a:p>
          <a:p>
            <a:pPr indent="-342900" lvl="0" marL="342900" rtl="0" algn="l">
              <a:spcBef>
                <a:spcPts val="1000"/>
              </a:spcBef>
              <a:spcAft>
                <a:spcPts val="0"/>
              </a:spcAft>
              <a:buSzPts val="1800"/>
              <a:buChar char="🠶"/>
            </a:pPr>
            <a:r>
              <a:rPr lang="en-US"/>
              <a:t>Given a set of training examples, each marked as belonging to one or the other of two categories, an SVM training algorithm builds a model that assigns new examples to one category or the other</a:t>
            </a:r>
            <a:endParaRPr/>
          </a:p>
          <a:p>
            <a:pPr indent="-342900" lvl="0" marL="342900" rtl="0" algn="l">
              <a:spcBef>
                <a:spcPts val="1000"/>
              </a:spcBef>
              <a:spcAft>
                <a:spcPts val="0"/>
              </a:spcAft>
              <a:buSzPts val="1800"/>
              <a:buChar char="🠶"/>
            </a:pPr>
            <a:r>
              <a:rPr lang="en-US"/>
              <a:t>An SVM model is a representation of the examples as points in space, mapped so that the examples of the separate categories are divided by a clear gap that is as wide as possible. New examples are then mapped into that same space and predicted to belong to a category based on the side of the gap on which they fall.</a:t>
            </a:r>
            <a:endParaRPr/>
          </a:p>
          <a:p>
            <a:pPr indent="-228600" lvl="0" marL="342900" rtl="0" algn="l">
              <a:spcBef>
                <a:spcPts val="1000"/>
              </a:spcBef>
              <a:spcAft>
                <a:spcPts val="0"/>
              </a:spcAft>
              <a:buSzPts val="1800"/>
              <a:buNone/>
            </a:pPr>
            <a:r>
              <a:t/>
            </a:r>
            <a:endParaRPr/>
          </a:p>
        </p:txBody>
      </p:sp>
      <p:pic>
        <p:nvPicPr>
          <p:cNvPr id="332" name="Google Shape;332;p25"/>
          <p:cNvPicPr preferRelativeResize="0"/>
          <p:nvPr/>
        </p:nvPicPr>
        <p:blipFill rotWithShape="1">
          <a:blip r:embed="rId3">
            <a:alphaModFix/>
          </a:blip>
          <a:srcRect b="0" l="0" r="0" t="0"/>
          <a:stretch/>
        </p:blipFill>
        <p:spPr>
          <a:xfrm>
            <a:off x="7315200" y="4114800"/>
            <a:ext cx="4400550" cy="2667000"/>
          </a:xfrm>
          <a:prstGeom prst="rect">
            <a:avLst/>
          </a:prstGeom>
          <a:noFill/>
          <a:ln>
            <a:noFill/>
          </a:ln>
        </p:spPr>
      </p:pic>
      <p:sp>
        <p:nvSpPr>
          <p:cNvPr id="333" name="Google Shape;333;p25"/>
          <p:cNvSpPr txBox="1"/>
          <p:nvPr/>
        </p:nvSpPr>
        <p:spPr>
          <a:xfrm>
            <a:off x="1894208" y="152400"/>
            <a:ext cx="545666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u="sng">
                <a:solidFill>
                  <a:srgbClr val="168DBA"/>
                </a:solidFill>
                <a:latin typeface="Century Gothic"/>
                <a:ea typeface="Century Gothic"/>
                <a:cs typeface="Century Gothic"/>
                <a:sym typeface="Century Gothic"/>
              </a:rPr>
              <a:t>Traditional</a:t>
            </a:r>
            <a:r>
              <a:rPr lang="en-US" sz="1800">
                <a:solidFill>
                  <a:schemeClr val="dk1"/>
                </a:solidFill>
                <a:latin typeface="Century Gothic"/>
                <a:ea typeface="Century Gothic"/>
                <a:cs typeface="Century Gothic"/>
                <a:sym typeface="Century Gothic"/>
              </a:rPr>
              <a:t> </a:t>
            </a:r>
            <a:r>
              <a:rPr b="1" lang="en-US" sz="3600" u="sng">
                <a:solidFill>
                  <a:srgbClr val="168DBA"/>
                </a:solidFill>
                <a:latin typeface="Century Gothic"/>
                <a:ea typeface="Century Gothic"/>
                <a:cs typeface="Century Gothic"/>
                <a:sym typeface="Century Gothic"/>
              </a:rPr>
              <a:t>Technique :</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6"/>
          <p:cNvSpPr txBox="1"/>
          <p:nvPr>
            <p:ph type="title"/>
          </p:nvPr>
        </p:nvSpPr>
        <p:spPr>
          <a:xfrm>
            <a:off x="2514600" y="980825"/>
            <a:ext cx="8911687" cy="82369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168DBA"/>
              </a:buClr>
              <a:buSzPts val="2500"/>
              <a:buFont typeface="Noto Sans Symbols"/>
              <a:buChar char="⮚"/>
            </a:pPr>
            <a:r>
              <a:rPr lang="en-US" sz="2500"/>
              <a:t>VGG-16</a:t>
            </a:r>
            <a:endParaRPr sz="2500"/>
          </a:p>
        </p:txBody>
      </p:sp>
      <p:sp>
        <p:nvSpPr>
          <p:cNvPr id="339" name="Google Shape;339;p26"/>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The input to cov1 layer is of fixed size 224 x 224 RGB image. The image is passed through a stack of convolutional layers, where the filters were used with a very small receptive field: 3×3 .In one of the configurations, it also utilizes 1×1 convolution filter, which is a linear transformation of the input channels (followed by non-linearity). The convolution stride is 1 pixel.</a:t>
            </a:r>
            <a:endParaRPr/>
          </a:p>
          <a:p>
            <a:pPr indent="-342900" lvl="0" marL="342900" rtl="0" algn="l">
              <a:spcBef>
                <a:spcPts val="1000"/>
              </a:spcBef>
              <a:spcAft>
                <a:spcPts val="0"/>
              </a:spcAft>
              <a:buSzPts val="1800"/>
              <a:buChar char="🠶"/>
            </a:pPr>
            <a:r>
              <a:rPr lang="en-US"/>
              <a:t>Spatial pooling is carried out by five max-pooling layers, which follow some of the conv.  layers (not all the conv. layers are followed by max-pooling). Max-pooling is performed over a 2×2-pixel window, with stride 2.</a:t>
            </a:r>
            <a:endParaRPr/>
          </a:p>
          <a:p>
            <a:pPr indent="-342900" lvl="0" marL="342900" rtl="0" algn="l">
              <a:spcBef>
                <a:spcPts val="1000"/>
              </a:spcBef>
              <a:spcAft>
                <a:spcPts val="0"/>
              </a:spcAft>
              <a:buSzPts val="1800"/>
              <a:buChar char="🠶"/>
            </a:pPr>
            <a:r>
              <a:rPr lang="en-US"/>
              <a:t>Three Fully-Connected (FC) layers follow a stack of convolutional .the first two have 4096 channels each, the third 1000 channels. The final layer is a soft-max layer to classify image into 1 of 12 classes . </a:t>
            </a:r>
            <a:endParaRPr/>
          </a:p>
          <a:p>
            <a:pPr indent="-342900" lvl="0" marL="342900" rtl="0" algn="l">
              <a:spcBef>
                <a:spcPts val="1000"/>
              </a:spcBef>
              <a:spcAft>
                <a:spcPts val="0"/>
              </a:spcAft>
              <a:buSzPts val="1800"/>
              <a:buChar char="🠶"/>
            </a:pPr>
            <a:r>
              <a:rPr lang="en-US"/>
              <a:t>All hidden layers are equipped with the rectification (ReLU) non-linearity.</a:t>
            </a:r>
            <a:endParaRPr/>
          </a:p>
          <a:p>
            <a:pPr indent="-228600" lvl="0" marL="342900" rtl="0" algn="l">
              <a:spcBef>
                <a:spcPts val="1000"/>
              </a:spcBef>
              <a:spcAft>
                <a:spcPts val="0"/>
              </a:spcAft>
              <a:buSzPts val="1800"/>
              <a:buNone/>
            </a:pPr>
            <a:r>
              <a:t/>
            </a:r>
            <a:endParaRPr/>
          </a:p>
        </p:txBody>
      </p:sp>
      <p:sp>
        <p:nvSpPr>
          <p:cNvPr id="340" name="Google Shape;340;p26"/>
          <p:cNvSpPr txBox="1"/>
          <p:nvPr/>
        </p:nvSpPr>
        <p:spPr>
          <a:xfrm>
            <a:off x="2209800" y="190075"/>
            <a:ext cx="66294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u="sng">
                <a:solidFill>
                  <a:srgbClr val="168DBA"/>
                </a:solidFill>
                <a:latin typeface="Century Gothic"/>
                <a:ea typeface="Century Gothic"/>
                <a:cs typeface="Century Gothic"/>
                <a:sym typeface="Century Gothic"/>
              </a:rPr>
              <a:t>Deep</a:t>
            </a:r>
            <a:r>
              <a:rPr b="1" lang="en-US" sz="1800" u="sng">
                <a:solidFill>
                  <a:srgbClr val="168DBA"/>
                </a:solidFill>
                <a:latin typeface="Century Gothic"/>
                <a:ea typeface="Century Gothic"/>
                <a:cs typeface="Century Gothic"/>
                <a:sym typeface="Century Gothic"/>
              </a:rPr>
              <a:t> </a:t>
            </a:r>
            <a:r>
              <a:rPr b="1" lang="en-US" sz="3600" u="sng">
                <a:solidFill>
                  <a:srgbClr val="168DBA"/>
                </a:solidFill>
                <a:latin typeface="Century Gothic"/>
                <a:ea typeface="Century Gothic"/>
                <a:cs typeface="Century Gothic"/>
                <a:sym typeface="Century Gothic"/>
              </a:rPr>
              <a:t>Learning</a:t>
            </a:r>
            <a:r>
              <a:rPr lang="en-US" sz="1800">
                <a:solidFill>
                  <a:schemeClr val="dk1"/>
                </a:solidFill>
                <a:latin typeface="Century Gothic"/>
                <a:ea typeface="Century Gothic"/>
                <a:cs typeface="Century Gothic"/>
                <a:sym typeface="Century Gothic"/>
              </a:rPr>
              <a:t> </a:t>
            </a:r>
            <a:r>
              <a:rPr b="1" lang="en-US" sz="3600" u="sng">
                <a:solidFill>
                  <a:srgbClr val="168DBA"/>
                </a:solidFill>
                <a:latin typeface="Century Gothic"/>
                <a:ea typeface="Century Gothic"/>
                <a:cs typeface="Century Gothic"/>
                <a:sym typeface="Century Gothic"/>
              </a:rPr>
              <a:t>Techniques</a:t>
            </a:r>
            <a:r>
              <a:rPr b="1" lang="en-US" sz="1800" u="sng">
                <a:solidFill>
                  <a:srgbClr val="168DBA"/>
                </a:solidFill>
                <a:latin typeface="Century Gothic"/>
                <a:ea typeface="Century Gothic"/>
                <a:cs typeface="Century Gothic"/>
                <a:sym typeface="Century Gothic"/>
              </a:rPr>
              <a:t> </a:t>
            </a:r>
            <a:r>
              <a:rPr b="1" lang="en-US" sz="3600" u="sng">
                <a:solidFill>
                  <a:srgbClr val="168DBA"/>
                </a:solidFill>
                <a:latin typeface="Century Gothic"/>
                <a:ea typeface="Century Gothic"/>
                <a:cs typeface="Century Gothic"/>
                <a:sym typeface="Century Gothic"/>
              </a:rPr>
              <a:t>:</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descr="VGG16 Artitecture" id="345" name="Google Shape;345;p27"/>
          <p:cNvPicPr preferRelativeResize="0"/>
          <p:nvPr/>
        </p:nvPicPr>
        <p:blipFill rotWithShape="1">
          <a:blip r:embed="rId3">
            <a:alphaModFix/>
          </a:blip>
          <a:srcRect b="0" l="0" r="0" t="0"/>
          <a:stretch/>
        </p:blipFill>
        <p:spPr>
          <a:xfrm>
            <a:off x="2057400" y="1181100"/>
            <a:ext cx="8991600" cy="4495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8"/>
          <p:cNvSpPr txBox="1"/>
          <p:nvPr>
            <p:ph type="title"/>
          </p:nvPr>
        </p:nvSpPr>
        <p:spPr>
          <a:xfrm>
            <a:off x="2667000" y="838200"/>
            <a:ext cx="8911687" cy="74749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168DBA"/>
              </a:buClr>
              <a:buSzPts val="2500"/>
              <a:buFont typeface="Noto Sans Symbols"/>
              <a:buChar char="⮚"/>
            </a:pPr>
            <a:r>
              <a:rPr lang="en-US" sz="2500"/>
              <a:t>VGG-19</a:t>
            </a:r>
            <a:endParaRPr sz="2500"/>
          </a:p>
        </p:txBody>
      </p:sp>
      <p:sp>
        <p:nvSpPr>
          <p:cNvPr id="351" name="Google Shape;351;p28"/>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SzPts val="1665"/>
              <a:buChar char="🠶"/>
            </a:pPr>
            <a:r>
              <a:rPr lang="en-US" sz="1665"/>
              <a:t>The number 19 stands for the number of layers with trainable weights. 16 Convolutional layers and 3 Fully Connected layers.</a:t>
            </a:r>
            <a:endParaRPr/>
          </a:p>
          <a:p>
            <a:pPr indent="-342900" lvl="0" marL="342900" rtl="0" algn="l">
              <a:lnSpc>
                <a:spcPct val="80000"/>
              </a:lnSpc>
              <a:spcBef>
                <a:spcPts val="1000"/>
              </a:spcBef>
              <a:spcAft>
                <a:spcPts val="0"/>
              </a:spcAft>
              <a:buSzPts val="1665"/>
              <a:buChar char="🠶"/>
            </a:pPr>
            <a:r>
              <a:rPr lang="en-US" sz="1665"/>
              <a:t>utilizes the Architectural style of:</a:t>
            </a:r>
            <a:endParaRPr/>
          </a:p>
          <a:p>
            <a:pPr indent="-285750" lvl="1" marL="742950" rtl="0" algn="l">
              <a:lnSpc>
                <a:spcPct val="80000"/>
              </a:lnSpc>
              <a:spcBef>
                <a:spcPts val="1000"/>
              </a:spcBef>
              <a:spcAft>
                <a:spcPts val="0"/>
              </a:spcAft>
              <a:buSzPts val="1480"/>
              <a:buChar char="🠶"/>
            </a:pPr>
            <a:r>
              <a:rPr lang="en-US" sz="1480"/>
              <a:t>[CONV-RELU-CONV-RELU-POOL]x16,[FC-RELU]x3,FC,SOFTMAX</a:t>
            </a:r>
            <a:endParaRPr/>
          </a:p>
          <a:p>
            <a:pPr indent="-342900" lvl="0" marL="342900" rtl="0" algn="l">
              <a:lnSpc>
                <a:spcPct val="80000"/>
              </a:lnSpc>
              <a:spcBef>
                <a:spcPts val="1000"/>
              </a:spcBef>
              <a:spcAft>
                <a:spcPts val="0"/>
              </a:spcAft>
              <a:buSzPts val="1665"/>
              <a:buChar char="🠶"/>
            </a:pPr>
            <a:r>
              <a:rPr lang="en-US" sz="1665"/>
              <a:t>UNTIL Fully Connected layer, ReLU, Dropout, Fully Connected, SoftMax, Classification output</a:t>
            </a:r>
            <a:endParaRPr/>
          </a:p>
          <a:p>
            <a:pPr indent="-342900" lvl="0" marL="342900" rtl="0" algn="l">
              <a:lnSpc>
                <a:spcPct val="80000"/>
              </a:lnSpc>
              <a:spcBef>
                <a:spcPts val="1000"/>
              </a:spcBef>
              <a:spcAft>
                <a:spcPts val="0"/>
              </a:spcAft>
              <a:buSzPts val="1665"/>
              <a:buChar char="🠶"/>
            </a:pPr>
            <a:r>
              <a:rPr b="1" lang="en-US" sz="1665"/>
              <a:t>Convolutions:</a:t>
            </a:r>
            <a:r>
              <a:rPr lang="en-US" sz="1665"/>
              <a:t> is the functional operation of performing concatenation of Functional Curves</a:t>
            </a:r>
            <a:endParaRPr/>
          </a:p>
          <a:p>
            <a:pPr indent="-342900" lvl="0" marL="342900" rtl="0" algn="l">
              <a:lnSpc>
                <a:spcPct val="80000"/>
              </a:lnSpc>
              <a:spcBef>
                <a:spcPts val="1000"/>
              </a:spcBef>
              <a:spcAft>
                <a:spcPts val="0"/>
              </a:spcAft>
              <a:buSzPts val="1665"/>
              <a:buChar char="🠶"/>
            </a:pPr>
            <a:r>
              <a:rPr b="1" lang="en-US" sz="1665"/>
              <a:t>ReLU</a:t>
            </a:r>
            <a:r>
              <a:rPr lang="en-US" sz="1665"/>
              <a:t> </a:t>
            </a:r>
            <a:r>
              <a:rPr b="1" lang="en-US" sz="1665"/>
              <a:t>: </a:t>
            </a:r>
            <a:r>
              <a:rPr lang="en-US" sz="1665"/>
              <a:t>Convolution is a linear operation. Therefore, we need a non-linearity.</a:t>
            </a:r>
            <a:endParaRPr/>
          </a:p>
          <a:p>
            <a:pPr indent="-342900" lvl="0" marL="342900" rtl="0" algn="l">
              <a:lnSpc>
                <a:spcPct val="80000"/>
              </a:lnSpc>
              <a:spcBef>
                <a:spcPts val="1000"/>
              </a:spcBef>
              <a:spcAft>
                <a:spcPts val="0"/>
              </a:spcAft>
              <a:buSzPts val="1665"/>
              <a:buChar char="🠶"/>
            </a:pPr>
            <a:r>
              <a:rPr b="1" lang="en-US" sz="1665"/>
              <a:t>Max Pooling: </a:t>
            </a:r>
            <a:r>
              <a:rPr lang="en-US" sz="1665"/>
              <a:t>Pooling retains the most important information. </a:t>
            </a:r>
            <a:endParaRPr/>
          </a:p>
          <a:p>
            <a:pPr indent="-342900" lvl="0" marL="342900" rtl="0" algn="l">
              <a:lnSpc>
                <a:spcPct val="80000"/>
              </a:lnSpc>
              <a:spcBef>
                <a:spcPts val="1000"/>
              </a:spcBef>
              <a:spcAft>
                <a:spcPts val="0"/>
              </a:spcAft>
              <a:buSzPts val="1665"/>
              <a:buChar char="🠶"/>
            </a:pPr>
            <a:r>
              <a:rPr b="1" lang="en-US" sz="1665"/>
              <a:t>A Fully Connected Layer</a:t>
            </a:r>
            <a:r>
              <a:rPr lang="en-US" sz="1665"/>
              <a:t> : is a traditional Multilayer Perceptron (MLP) </a:t>
            </a:r>
            <a:endParaRPr/>
          </a:p>
          <a:p>
            <a:pPr indent="-342900" lvl="0" marL="342900" rtl="0" algn="l">
              <a:lnSpc>
                <a:spcPct val="80000"/>
              </a:lnSpc>
              <a:spcBef>
                <a:spcPts val="1000"/>
              </a:spcBef>
              <a:spcAft>
                <a:spcPts val="0"/>
              </a:spcAft>
              <a:buSzPts val="1665"/>
              <a:buChar char="🠶"/>
            </a:pPr>
            <a:r>
              <a:rPr b="1" lang="en-US" sz="1665"/>
              <a:t>SoftMax </a:t>
            </a:r>
            <a:r>
              <a:rPr lang="en-US" sz="1665"/>
              <a:t>act as a regularizer over a distribution</a:t>
            </a:r>
            <a:endParaRPr/>
          </a:p>
          <a:p>
            <a:pPr indent="-237172" lvl="0" marL="342900" rtl="0" algn="l">
              <a:lnSpc>
                <a:spcPct val="80000"/>
              </a:lnSpc>
              <a:spcBef>
                <a:spcPts val="1000"/>
              </a:spcBef>
              <a:spcAft>
                <a:spcPts val="0"/>
              </a:spcAft>
              <a:buSzPts val="1665"/>
              <a:buNone/>
            </a:pPr>
            <a:r>
              <a:t/>
            </a:r>
            <a:endParaRPr sz="1665"/>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9"/>
          <p:cNvSpPr txBox="1"/>
          <p:nvPr>
            <p:ph type="title"/>
          </p:nvPr>
        </p:nvSpPr>
        <p:spPr>
          <a:xfrm>
            <a:off x="1687398" y="129540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1800"/>
              <a:buFont typeface="Century Gothic"/>
              <a:buNone/>
            </a:pPr>
            <a:r>
              <a:t/>
            </a:r>
            <a:endParaRPr sz="1800">
              <a:solidFill>
                <a:srgbClr val="3F3F3F"/>
              </a:solidFill>
              <a:latin typeface="Century Gothic"/>
              <a:ea typeface="Century Gothic"/>
              <a:cs typeface="Century Gothic"/>
              <a:sym typeface="Century Gothic"/>
            </a:endParaRPr>
          </a:p>
        </p:txBody>
      </p:sp>
      <p:pic>
        <p:nvPicPr>
          <p:cNvPr id="357" name="Google Shape;357;p29"/>
          <p:cNvPicPr preferRelativeResize="0"/>
          <p:nvPr>
            <p:ph idx="1" type="body"/>
          </p:nvPr>
        </p:nvPicPr>
        <p:blipFill rotWithShape="1">
          <a:blip r:embed="rId3">
            <a:alphaModFix/>
          </a:blip>
          <a:srcRect b="0" l="0" r="0" t="0"/>
          <a:stretch/>
        </p:blipFill>
        <p:spPr>
          <a:xfrm>
            <a:off x="1687398" y="1919569"/>
            <a:ext cx="8839200" cy="4038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
          <p:cNvSpPr txBox="1"/>
          <p:nvPr>
            <p:ph type="ctrTitle"/>
          </p:nvPr>
        </p:nvSpPr>
        <p:spPr>
          <a:xfrm>
            <a:off x="2209800" y="228601"/>
            <a:ext cx="7772400" cy="9906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168DBA"/>
              </a:buClr>
              <a:buSzPts val="4000"/>
              <a:buFont typeface="Century Gothic"/>
              <a:buNone/>
            </a:pPr>
            <a:r>
              <a:rPr b="1" lang="en-US" sz="4000" u="sng"/>
              <a:t>Problem Definition</a:t>
            </a:r>
            <a:endParaRPr/>
          </a:p>
        </p:txBody>
      </p:sp>
      <p:sp>
        <p:nvSpPr>
          <p:cNvPr id="184" name="Google Shape;184;p3"/>
          <p:cNvSpPr txBox="1"/>
          <p:nvPr>
            <p:ph idx="1" type="subTitle"/>
          </p:nvPr>
        </p:nvSpPr>
        <p:spPr>
          <a:xfrm>
            <a:off x="2209800" y="1447800"/>
            <a:ext cx="7772400" cy="4724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000"/>
              <a:buFont typeface="Arial"/>
              <a:buChar char="•"/>
            </a:pPr>
            <a:r>
              <a:rPr lang="en-US" sz="2000"/>
              <a:t>In the past, there was no way to diagnose tumors resulting in many deaths.</a:t>
            </a:r>
            <a:endParaRPr/>
          </a:p>
          <a:p>
            <a:pPr indent="-342900" lvl="0" marL="342900" rtl="0" algn="l">
              <a:spcBef>
                <a:spcPts val="1000"/>
              </a:spcBef>
              <a:spcAft>
                <a:spcPts val="0"/>
              </a:spcAft>
              <a:buSzPts val="2000"/>
              <a:buFont typeface="Arial"/>
              <a:buChar char="•"/>
            </a:pPr>
            <a:r>
              <a:rPr lang="en-US" sz="2000"/>
              <a:t>As technology advances, X-rays have emerged</a:t>
            </a:r>
            <a:r>
              <a:rPr lang="en-US" sz="2100"/>
              <a:t>, allowing scientists to speculate the presence of the tumor and act accordingly.</a:t>
            </a:r>
            <a:endParaRPr/>
          </a:p>
          <a:p>
            <a:pPr indent="-342900" lvl="0" marL="342900" rtl="0" algn="l">
              <a:spcBef>
                <a:spcPts val="1000"/>
              </a:spcBef>
              <a:spcAft>
                <a:spcPts val="0"/>
              </a:spcAft>
              <a:buSzPts val="2100"/>
              <a:buFont typeface="Arial"/>
              <a:buChar char="•"/>
            </a:pPr>
            <a:r>
              <a:rPr lang="en-US" sz="2100"/>
              <a:t>Neuroimaging: In the late 1940s, which outlined tumors at the time of surgery, and then tagged the fluorescein with radioactive iodine, which allowed visualization of the tumors before surgery</a:t>
            </a:r>
            <a:endParaRPr/>
          </a:p>
          <a:p>
            <a:pPr indent="-342900" lvl="0" marL="342900" rtl="0" algn="l">
              <a:spcBef>
                <a:spcPts val="1000"/>
              </a:spcBef>
              <a:spcAft>
                <a:spcPts val="0"/>
              </a:spcAft>
              <a:buSzPts val="2000"/>
              <a:buFont typeface="Arial"/>
              <a:buChar char="•"/>
            </a:pPr>
            <a:r>
              <a:rPr lang="en-US" sz="2000"/>
              <a:t>Until the emergence of MRI, which in turn led to the development of methods of treatment of patients and contribute to the medical field through computer-aided diagnosis(CAD).</a:t>
            </a:r>
            <a:endParaRPr/>
          </a:p>
          <a:p>
            <a:pPr indent="0" lvl="0" marL="0" rtl="0" algn="l">
              <a:spcBef>
                <a:spcPts val="1000"/>
              </a:spcBef>
              <a:spcAft>
                <a:spcPts val="0"/>
              </a:spcAft>
              <a:buSzPts val="2000"/>
              <a:buNone/>
            </a:pPr>
            <a:r>
              <a:t/>
            </a:r>
            <a:endParaRPr sz="2000"/>
          </a:p>
          <a:p>
            <a:pPr indent="-215900" lvl="0" marL="342900" rtl="0" algn="l">
              <a:spcBef>
                <a:spcPts val="1000"/>
              </a:spcBef>
              <a:spcAft>
                <a:spcPts val="0"/>
              </a:spcAft>
              <a:buSzPts val="2000"/>
              <a:buFont typeface="Arial"/>
              <a:buNone/>
            </a:pPr>
            <a:r>
              <a:t/>
            </a:r>
            <a:endParaRPr sz="2000"/>
          </a:p>
          <a:p>
            <a:pPr indent="0" lvl="0" marL="0" rtl="0" algn="l">
              <a:spcBef>
                <a:spcPts val="1000"/>
              </a:spcBef>
              <a:spcAft>
                <a:spcPts val="0"/>
              </a:spcAft>
              <a:buSzPts val="2000"/>
              <a:buNone/>
            </a:pPr>
            <a:r>
              <a:t/>
            </a:r>
            <a:endParaRPr sz="2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0"/>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168DBA"/>
              </a:buClr>
              <a:buSzPts val="2500"/>
              <a:buFont typeface="Noto Sans Symbols"/>
              <a:buChar char="⮚"/>
            </a:pPr>
            <a:r>
              <a:rPr lang="en-US" sz="2500"/>
              <a:t>Resnet50</a:t>
            </a:r>
            <a:endParaRPr sz="2500"/>
          </a:p>
        </p:txBody>
      </p:sp>
      <p:pic>
        <p:nvPicPr>
          <p:cNvPr descr="ResNet-50 architecture [26] shown with the residual units, the size of the filters and the outputs of each convolutional layer. DRF extracted from the last convolutional layer of this network is also shown. Key: The notation k × k, n in the convolutional layer block denotes a filter of size k and n channels. FC 1000 denotes the fully connected layer with 1000 neurons. The number on the top of the convolutional layer block represents the repetition of each unit. nClasses represents the number of output classes." id="363" name="Google Shape;363;p30"/>
          <p:cNvPicPr preferRelativeResize="0"/>
          <p:nvPr>
            <p:ph idx="1" type="body"/>
          </p:nvPr>
        </p:nvPicPr>
        <p:blipFill rotWithShape="1">
          <a:blip r:embed="rId3">
            <a:alphaModFix/>
          </a:blip>
          <a:srcRect b="0" l="0" r="0" t="0"/>
          <a:stretch/>
        </p:blipFill>
        <p:spPr>
          <a:xfrm>
            <a:off x="2998788" y="2498725"/>
            <a:ext cx="8096250" cy="3048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1"/>
          <p:cNvSpPr txBox="1"/>
          <p:nvPr>
            <p:ph idx="1" type="body"/>
          </p:nvPr>
        </p:nvSpPr>
        <p:spPr>
          <a:xfrm>
            <a:off x="1905000" y="1371600"/>
            <a:ext cx="8915400" cy="5943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Full ResNet architecture:</a:t>
            </a:r>
            <a:endParaRPr/>
          </a:p>
          <a:p>
            <a:pPr indent="-342900" lvl="0" marL="342900" rtl="0" algn="l">
              <a:spcBef>
                <a:spcPts val="1000"/>
              </a:spcBef>
              <a:spcAft>
                <a:spcPts val="0"/>
              </a:spcAft>
              <a:buSzPts val="1800"/>
              <a:buChar char="🠶"/>
            </a:pPr>
            <a:r>
              <a:rPr lang="en-US"/>
              <a:t>-Stack residual blocks</a:t>
            </a:r>
            <a:endParaRPr/>
          </a:p>
          <a:p>
            <a:pPr indent="-342900" lvl="0" marL="342900" rtl="0" algn="l">
              <a:spcBef>
                <a:spcPts val="1000"/>
              </a:spcBef>
              <a:spcAft>
                <a:spcPts val="0"/>
              </a:spcAft>
              <a:buSzPts val="1800"/>
              <a:buChar char="🠶"/>
            </a:pPr>
            <a:r>
              <a:rPr lang="en-US"/>
              <a:t>-Every residual block has</a:t>
            </a:r>
            <a:endParaRPr/>
          </a:p>
          <a:p>
            <a:pPr indent="0" lvl="0" marL="0" rtl="0" algn="l">
              <a:spcBef>
                <a:spcPts val="1000"/>
              </a:spcBef>
              <a:spcAft>
                <a:spcPts val="0"/>
              </a:spcAft>
              <a:buSzPts val="1800"/>
              <a:buNone/>
            </a:pPr>
            <a:r>
              <a:rPr lang="en-US"/>
              <a:t>       two 3x3 conv layers</a:t>
            </a:r>
            <a:endParaRPr/>
          </a:p>
          <a:p>
            <a:pPr indent="-342900" lvl="0" marL="342900" rtl="0" algn="l">
              <a:spcBef>
                <a:spcPts val="1000"/>
              </a:spcBef>
              <a:spcAft>
                <a:spcPts val="0"/>
              </a:spcAft>
              <a:buSzPts val="1800"/>
              <a:buChar char="🠶"/>
            </a:pPr>
            <a:r>
              <a:rPr lang="en-US"/>
              <a:t>Batch Norm Layer</a:t>
            </a:r>
            <a:endParaRPr/>
          </a:p>
          <a:p>
            <a:pPr indent="-342900" lvl="0" marL="342900" rtl="0" algn="l">
              <a:spcBef>
                <a:spcPts val="1000"/>
              </a:spcBef>
              <a:spcAft>
                <a:spcPts val="0"/>
              </a:spcAft>
              <a:buSzPts val="1800"/>
              <a:buChar char="🠶"/>
            </a:pPr>
            <a:r>
              <a:rPr lang="en-US"/>
              <a:t>-Additional conv layer at</a:t>
            </a:r>
            <a:endParaRPr/>
          </a:p>
          <a:p>
            <a:pPr indent="0" lvl="0" marL="0" rtl="0" algn="l">
              <a:spcBef>
                <a:spcPts val="1000"/>
              </a:spcBef>
              <a:spcAft>
                <a:spcPts val="0"/>
              </a:spcAft>
              <a:buSzPts val="1800"/>
              <a:buNone/>
            </a:pPr>
            <a:r>
              <a:rPr lang="en-US"/>
              <a:t>       the beginning</a:t>
            </a:r>
            <a:endParaRPr/>
          </a:p>
          <a:p>
            <a:pPr indent="-342900" lvl="0" marL="342900" rtl="0" algn="l">
              <a:spcBef>
                <a:spcPts val="1000"/>
              </a:spcBef>
              <a:spcAft>
                <a:spcPts val="0"/>
              </a:spcAft>
              <a:buSzPts val="1800"/>
              <a:buChar char="🠶"/>
            </a:pPr>
            <a:r>
              <a:rPr lang="en-US"/>
              <a:t>-No FC layers at the end</a:t>
            </a:r>
            <a:endParaRPr/>
          </a:p>
          <a:p>
            <a:pPr indent="-342900" lvl="0" marL="342900" rtl="0" algn="l">
              <a:spcBef>
                <a:spcPts val="1000"/>
              </a:spcBef>
              <a:spcAft>
                <a:spcPts val="0"/>
              </a:spcAft>
              <a:buSzPts val="1800"/>
              <a:buChar char="🠶"/>
            </a:pPr>
            <a:r>
              <a:rPr lang="en-US"/>
              <a:t>(only FC 1000 to output</a:t>
            </a:r>
            <a:endParaRPr/>
          </a:p>
          <a:p>
            <a:pPr indent="-342900" lvl="0" marL="342900" rtl="0" algn="l">
              <a:spcBef>
                <a:spcPts val="1000"/>
              </a:spcBef>
              <a:spcAft>
                <a:spcPts val="0"/>
              </a:spcAft>
              <a:buSzPts val="1800"/>
              <a:buChar char="🠶"/>
            </a:pPr>
            <a:r>
              <a:rPr lang="en-US"/>
              <a:t>classes).</a:t>
            </a:r>
            <a:endParaRPr/>
          </a:p>
        </p:txBody>
      </p:sp>
      <p:pic>
        <p:nvPicPr>
          <p:cNvPr id="369" name="Google Shape;369;p31"/>
          <p:cNvPicPr preferRelativeResize="0"/>
          <p:nvPr/>
        </p:nvPicPr>
        <p:blipFill rotWithShape="1">
          <a:blip r:embed="rId3">
            <a:alphaModFix/>
          </a:blip>
          <a:srcRect b="0" l="0" r="0" t="0"/>
          <a:stretch/>
        </p:blipFill>
        <p:spPr>
          <a:xfrm>
            <a:off x="6553200" y="2057400"/>
            <a:ext cx="3657600" cy="2968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lang="en-US"/>
              <a:t>Agenda</a:t>
            </a:r>
            <a:endParaRPr/>
          </a:p>
        </p:txBody>
      </p:sp>
      <p:sp>
        <p:nvSpPr>
          <p:cNvPr id="375" name="Google Shape;375;p32"/>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SzPts val="1665"/>
              <a:buFont typeface="Courier New"/>
              <a:buChar char="o"/>
            </a:pPr>
            <a:r>
              <a:rPr lang="en-US" sz="1665"/>
              <a:t>Problem Definition</a:t>
            </a:r>
            <a:endParaRPr/>
          </a:p>
          <a:p>
            <a:pPr indent="-342900" lvl="0" marL="342900" rtl="0" algn="l">
              <a:lnSpc>
                <a:spcPct val="80000"/>
              </a:lnSpc>
              <a:spcBef>
                <a:spcPts val="1000"/>
              </a:spcBef>
              <a:spcAft>
                <a:spcPts val="0"/>
              </a:spcAft>
              <a:buSzPts val="1665"/>
              <a:buFont typeface="Courier New"/>
              <a:buChar char="o"/>
            </a:pPr>
            <a:r>
              <a:rPr lang="en-US" sz="1665"/>
              <a:t>Project Motivation</a:t>
            </a:r>
            <a:endParaRPr/>
          </a:p>
          <a:p>
            <a:pPr indent="-342900" lvl="0" marL="342900" rtl="0" algn="l">
              <a:lnSpc>
                <a:spcPct val="80000"/>
              </a:lnSpc>
              <a:spcBef>
                <a:spcPts val="1000"/>
              </a:spcBef>
              <a:spcAft>
                <a:spcPts val="0"/>
              </a:spcAft>
              <a:buSzPts val="1665"/>
              <a:buFont typeface="Courier New"/>
              <a:buChar char="o"/>
            </a:pPr>
            <a:r>
              <a:rPr lang="en-US" sz="1665"/>
              <a:t>Project Objective</a:t>
            </a:r>
            <a:endParaRPr/>
          </a:p>
          <a:p>
            <a:pPr indent="-342900" lvl="0" marL="342900" rtl="0" algn="l">
              <a:lnSpc>
                <a:spcPct val="80000"/>
              </a:lnSpc>
              <a:spcBef>
                <a:spcPts val="1000"/>
              </a:spcBef>
              <a:spcAft>
                <a:spcPts val="0"/>
              </a:spcAft>
              <a:buSzPts val="1665"/>
              <a:buFont typeface="Courier New"/>
              <a:buChar char="o"/>
            </a:pPr>
            <a:r>
              <a:rPr lang="en-US" sz="1665"/>
              <a:t>Related Work</a:t>
            </a:r>
            <a:endParaRPr/>
          </a:p>
          <a:p>
            <a:pPr indent="-342900" lvl="0" marL="342900" rtl="0" algn="l">
              <a:lnSpc>
                <a:spcPct val="80000"/>
              </a:lnSpc>
              <a:spcBef>
                <a:spcPts val="1000"/>
              </a:spcBef>
              <a:spcAft>
                <a:spcPts val="0"/>
              </a:spcAft>
              <a:buSzPts val="1665"/>
              <a:buFont typeface="Courier New"/>
              <a:buChar char="o"/>
            </a:pPr>
            <a:r>
              <a:rPr lang="en-US" sz="1665"/>
              <a:t>Proposed Methodology</a:t>
            </a:r>
            <a:endParaRPr/>
          </a:p>
          <a:p>
            <a:pPr indent="-342900" lvl="0" marL="342900" rtl="0" algn="l">
              <a:lnSpc>
                <a:spcPct val="80000"/>
              </a:lnSpc>
              <a:spcBef>
                <a:spcPts val="1000"/>
              </a:spcBef>
              <a:spcAft>
                <a:spcPts val="0"/>
              </a:spcAft>
              <a:buSzPts val="1665"/>
              <a:buFont typeface="Courier New"/>
              <a:buChar char="o"/>
            </a:pPr>
            <a:r>
              <a:rPr b="1" lang="en-US" sz="1665">
                <a:solidFill>
                  <a:srgbClr val="FF0000"/>
                </a:solidFill>
              </a:rPr>
              <a:t>Dataset</a:t>
            </a:r>
            <a:endParaRPr/>
          </a:p>
          <a:p>
            <a:pPr indent="-342900" lvl="0" marL="342900" rtl="0" algn="l">
              <a:lnSpc>
                <a:spcPct val="80000"/>
              </a:lnSpc>
              <a:spcBef>
                <a:spcPts val="1000"/>
              </a:spcBef>
              <a:spcAft>
                <a:spcPts val="0"/>
              </a:spcAft>
              <a:buSzPts val="1665"/>
              <a:buFont typeface="Courier New"/>
              <a:buChar char="o"/>
            </a:pPr>
            <a:r>
              <a:rPr lang="en-US" sz="1665"/>
              <a:t>Results</a:t>
            </a:r>
            <a:endParaRPr/>
          </a:p>
          <a:p>
            <a:pPr indent="-342900" lvl="0" marL="342900" rtl="0" algn="l">
              <a:lnSpc>
                <a:spcPct val="80000"/>
              </a:lnSpc>
              <a:spcBef>
                <a:spcPts val="1000"/>
              </a:spcBef>
              <a:spcAft>
                <a:spcPts val="0"/>
              </a:spcAft>
              <a:buSzPts val="1665"/>
              <a:buFont typeface="Courier New"/>
              <a:buChar char="o"/>
            </a:pPr>
            <a:r>
              <a:rPr lang="en-US" sz="1665"/>
              <a:t>Conclusion and Future Work</a:t>
            </a:r>
            <a:endParaRPr/>
          </a:p>
          <a:p>
            <a:pPr indent="-342900" lvl="0" marL="342900" rtl="0" algn="l">
              <a:lnSpc>
                <a:spcPct val="80000"/>
              </a:lnSpc>
              <a:spcBef>
                <a:spcPts val="1000"/>
              </a:spcBef>
              <a:spcAft>
                <a:spcPts val="0"/>
              </a:spcAft>
              <a:buSzPts val="1665"/>
              <a:buFont typeface="Courier New"/>
              <a:buChar char="o"/>
            </a:pPr>
            <a:r>
              <a:rPr lang="en-US" sz="1665"/>
              <a:t>Demo</a:t>
            </a:r>
            <a:endParaRPr/>
          </a:p>
          <a:p>
            <a:pPr indent="-342900" lvl="0" marL="342900" rtl="0" algn="l">
              <a:lnSpc>
                <a:spcPct val="80000"/>
              </a:lnSpc>
              <a:spcBef>
                <a:spcPts val="1000"/>
              </a:spcBef>
              <a:spcAft>
                <a:spcPts val="0"/>
              </a:spcAft>
              <a:buSzPts val="1665"/>
              <a:buFont typeface="Courier New"/>
              <a:buChar char="o"/>
            </a:pPr>
            <a:r>
              <a:rPr lang="en-US" sz="1665"/>
              <a:t>Tools</a:t>
            </a:r>
            <a:endParaRPr/>
          </a:p>
          <a:p>
            <a:pPr indent="-342900" lvl="0" marL="342900" rtl="0" algn="l">
              <a:lnSpc>
                <a:spcPct val="80000"/>
              </a:lnSpc>
              <a:spcBef>
                <a:spcPts val="1000"/>
              </a:spcBef>
              <a:spcAft>
                <a:spcPts val="0"/>
              </a:spcAft>
              <a:buSzPts val="1665"/>
              <a:buFont typeface="Courier New"/>
              <a:buChar char="o"/>
            </a:pPr>
            <a:r>
              <a:rPr lang="en-US" sz="1665"/>
              <a:t>References</a:t>
            </a:r>
            <a:endParaRPr/>
          </a:p>
          <a:p>
            <a:pPr indent="-237172" lvl="0" marL="342900" rtl="0" algn="l">
              <a:lnSpc>
                <a:spcPct val="80000"/>
              </a:lnSpc>
              <a:spcBef>
                <a:spcPts val="1000"/>
              </a:spcBef>
              <a:spcAft>
                <a:spcPts val="0"/>
              </a:spcAft>
              <a:buSzPts val="1665"/>
              <a:buFont typeface="Courier New"/>
              <a:buNone/>
            </a:pPr>
            <a:r>
              <a:t/>
            </a:r>
            <a:endParaRPr sz="1665"/>
          </a:p>
          <a:p>
            <a:pPr indent="-237172" lvl="0" marL="342900" rtl="0" algn="l">
              <a:lnSpc>
                <a:spcPct val="80000"/>
              </a:lnSpc>
              <a:spcBef>
                <a:spcPts val="1000"/>
              </a:spcBef>
              <a:spcAft>
                <a:spcPts val="0"/>
              </a:spcAft>
              <a:buSzPts val="1665"/>
              <a:buFont typeface="Courier New"/>
              <a:buNone/>
            </a:pPr>
            <a:r>
              <a:t/>
            </a:r>
            <a:endParaRPr sz="1665"/>
          </a:p>
          <a:p>
            <a:pPr indent="0" lvl="0" marL="57150" rtl="0" algn="l">
              <a:lnSpc>
                <a:spcPct val="80000"/>
              </a:lnSpc>
              <a:spcBef>
                <a:spcPts val="1000"/>
              </a:spcBef>
              <a:spcAft>
                <a:spcPts val="0"/>
              </a:spcAft>
              <a:buSzPts val="1665"/>
              <a:buNone/>
            </a:pPr>
            <a:r>
              <a:t/>
            </a:r>
            <a:endParaRPr sz="1665"/>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3"/>
          <p:cNvSpPr txBox="1"/>
          <p:nvPr>
            <p:ph idx="1" type="subTitle"/>
          </p:nvPr>
        </p:nvSpPr>
        <p:spPr>
          <a:xfrm>
            <a:off x="2895600" y="838200"/>
            <a:ext cx="6400800" cy="55626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2682"/>
              <a:buNone/>
            </a:pPr>
            <a:r>
              <a:rPr b="1" lang="en-US" sz="2682" u="sng">
                <a:solidFill>
                  <a:srgbClr val="168DBA"/>
                </a:solidFill>
                <a:latin typeface="Century Gothic"/>
                <a:ea typeface="Century Gothic"/>
                <a:cs typeface="Century Gothic"/>
                <a:sym typeface="Century Gothic"/>
              </a:rPr>
              <a:t>Dataset and sampling</a:t>
            </a:r>
            <a:endParaRPr/>
          </a:p>
          <a:p>
            <a:pPr indent="-285750" lvl="0" marL="285750" rtl="0" algn="l">
              <a:lnSpc>
                <a:spcPct val="80000"/>
              </a:lnSpc>
              <a:spcBef>
                <a:spcPts val="1000"/>
              </a:spcBef>
              <a:spcAft>
                <a:spcPts val="0"/>
              </a:spcAft>
              <a:buSzPts val="1572"/>
              <a:buFont typeface="Noto Sans Symbols"/>
              <a:buChar char="❑"/>
            </a:pPr>
            <a:r>
              <a:rPr lang="en-US" sz="1572"/>
              <a:t>To ensure accurate results , The Dataset is acquired from</a:t>
            </a:r>
            <a:endParaRPr/>
          </a:p>
          <a:p>
            <a:pPr indent="-342900" lvl="1" marL="800100" rtl="0" algn="l">
              <a:lnSpc>
                <a:spcPct val="80000"/>
              </a:lnSpc>
              <a:spcBef>
                <a:spcPts val="1000"/>
              </a:spcBef>
              <a:spcAft>
                <a:spcPts val="0"/>
              </a:spcAft>
              <a:buSzPts val="1665"/>
              <a:buFont typeface="Arial"/>
              <a:buChar char="•"/>
            </a:pPr>
            <a:r>
              <a:rPr lang="en-US" sz="1665"/>
              <a:t>Hospital</a:t>
            </a:r>
            <a:endParaRPr/>
          </a:p>
          <a:p>
            <a:pPr indent="-285750" lvl="0" marL="285750" rtl="0" algn="l">
              <a:lnSpc>
                <a:spcPct val="80000"/>
              </a:lnSpc>
              <a:spcBef>
                <a:spcPts val="1000"/>
              </a:spcBef>
              <a:spcAft>
                <a:spcPts val="0"/>
              </a:spcAft>
              <a:buSzPts val="1665"/>
              <a:buFont typeface="Noto Sans Symbols"/>
              <a:buChar char="❑"/>
            </a:pPr>
            <a:r>
              <a:rPr lang="en-US" sz="1665"/>
              <a:t>  The dataset for brain tumor comprises of : </a:t>
            </a:r>
            <a:endParaRPr/>
          </a:p>
          <a:p>
            <a:pPr indent="-49212" lvl="0" marL="511175" rtl="0" algn="l">
              <a:lnSpc>
                <a:spcPct val="80000"/>
              </a:lnSpc>
              <a:spcBef>
                <a:spcPts val="1000"/>
              </a:spcBef>
              <a:spcAft>
                <a:spcPts val="0"/>
              </a:spcAft>
              <a:buSzPts val="1665"/>
              <a:buNone/>
            </a:pPr>
            <a:r>
              <a:rPr lang="en-US" sz="1665"/>
              <a:t>233 patient with 3064 image, classified as following</a:t>
            </a:r>
            <a:endParaRPr/>
          </a:p>
          <a:p>
            <a:pPr indent="-105727" lvl="1" marL="457200" rtl="0" algn="l">
              <a:lnSpc>
                <a:spcPct val="80000"/>
              </a:lnSpc>
              <a:spcBef>
                <a:spcPts val="1000"/>
              </a:spcBef>
              <a:spcAft>
                <a:spcPts val="0"/>
              </a:spcAft>
              <a:buSzPts val="1665"/>
              <a:buFont typeface="Courier New"/>
              <a:buChar char="o"/>
            </a:pPr>
            <a:r>
              <a:rPr lang="en-US" sz="1665"/>
              <a:t>708 meningioma’s </a:t>
            </a:r>
            <a:endParaRPr sz="1665">
              <a:highlight>
                <a:srgbClr val="FFFF00"/>
              </a:highlight>
            </a:endParaRPr>
          </a:p>
          <a:p>
            <a:pPr indent="-105727" lvl="1" marL="457200" rtl="0" algn="l">
              <a:lnSpc>
                <a:spcPct val="80000"/>
              </a:lnSpc>
              <a:spcBef>
                <a:spcPts val="1000"/>
              </a:spcBef>
              <a:spcAft>
                <a:spcPts val="0"/>
              </a:spcAft>
              <a:buSzPts val="1665"/>
              <a:buFont typeface="Courier New"/>
              <a:buChar char="o"/>
            </a:pPr>
            <a:r>
              <a:rPr lang="en-US" sz="1665"/>
              <a:t>1426 glioma’s</a:t>
            </a:r>
            <a:endParaRPr sz="1665">
              <a:highlight>
                <a:srgbClr val="FFFF00"/>
              </a:highlight>
            </a:endParaRPr>
          </a:p>
          <a:p>
            <a:pPr indent="-105727" lvl="1" marL="457200" rtl="0" algn="l">
              <a:lnSpc>
                <a:spcPct val="80000"/>
              </a:lnSpc>
              <a:spcBef>
                <a:spcPts val="1000"/>
              </a:spcBef>
              <a:spcAft>
                <a:spcPts val="0"/>
              </a:spcAft>
              <a:buSzPts val="1665"/>
              <a:buFont typeface="Courier New"/>
              <a:buChar char="o"/>
            </a:pPr>
            <a:r>
              <a:rPr lang="en-US" sz="1665"/>
              <a:t> 930 pituitary tumor</a:t>
            </a:r>
            <a:endParaRPr/>
          </a:p>
          <a:p>
            <a:pPr indent="-285750" lvl="0" marL="285750" rtl="0" algn="l">
              <a:lnSpc>
                <a:spcPct val="80000"/>
              </a:lnSpc>
              <a:spcBef>
                <a:spcPts val="1000"/>
              </a:spcBef>
              <a:spcAft>
                <a:spcPts val="0"/>
              </a:spcAft>
              <a:buSzPts val="1480"/>
              <a:buFont typeface="Noto Sans Symbols"/>
              <a:buChar char="❑"/>
            </a:pPr>
            <a:r>
              <a:rPr lang="en-US" sz="1480"/>
              <a:t>At the first we only have an abnormal dataset. the challenge we must get a normal dataset.</a:t>
            </a:r>
            <a:endParaRPr/>
          </a:p>
          <a:p>
            <a:pPr indent="-285750" lvl="0" marL="285750" rtl="0" algn="l">
              <a:lnSpc>
                <a:spcPct val="80000"/>
              </a:lnSpc>
              <a:spcBef>
                <a:spcPts val="1000"/>
              </a:spcBef>
              <a:spcAft>
                <a:spcPts val="0"/>
              </a:spcAft>
              <a:buSzPts val="1480"/>
              <a:buFont typeface="Noto Sans Symbols"/>
              <a:buChar char="❑"/>
            </a:pPr>
            <a:r>
              <a:rPr lang="en-US" sz="1480"/>
              <a:t>We start to search online in the first on Kaggle, google and a lot of searching sites but we did not find it.</a:t>
            </a:r>
            <a:endParaRPr/>
          </a:p>
          <a:p>
            <a:pPr indent="-285750" lvl="0" marL="285750" rtl="0" algn="l">
              <a:lnSpc>
                <a:spcPct val="80000"/>
              </a:lnSpc>
              <a:spcBef>
                <a:spcPts val="1000"/>
              </a:spcBef>
              <a:spcAft>
                <a:spcPts val="0"/>
              </a:spcAft>
              <a:buSzPts val="1480"/>
              <a:buFont typeface="Noto Sans Symbols"/>
              <a:buChar char="❑"/>
            </a:pPr>
            <a:r>
              <a:rPr lang="en-US" sz="1480"/>
              <a:t>After that we try to get it from an Egyptian hospital like (57357, alfa scan, techno scan) but for patient privacy they refused.</a:t>
            </a:r>
            <a:endParaRPr/>
          </a:p>
          <a:p>
            <a:pPr indent="-285750" lvl="0" marL="285750" rtl="0" algn="l">
              <a:lnSpc>
                <a:spcPct val="80000"/>
              </a:lnSpc>
              <a:spcBef>
                <a:spcPts val="1000"/>
              </a:spcBef>
              <a:spcAft>
                <a:spcPts val="0"/>
              </a:spcAft>
              <a:buSzPts val="1480"/>
              <a:buFont typeface="Noto Sans Symbols"/>
              <a:buChar char="❑"/>
            </a:pPr>
            <a:r>
              <a:rPr lang="en-US" sz="1480"/>
              <a:t>We are sending a lot of mail for an outside hospital until one of them respond with a dataset for a normal dataset and its software called mango</a:t>
            </a:r>
            <a:endParaRPr/>
          </a:p>
          <a:p>
            <a:pPr indent="0" lvl="0" marL="0" rtl="0" algn="l">
              <a:lnSpc>
                <a:spcPct val="80000"/>
              </a:lnSpc>
              <a:spcBef>
                <a:spcPts val="1000"/>
              </a:spcBef>
              <a:spcAft>
                <a:spcPts val="0"/>
              </a:spcAft>
              <a:buSzPts val="1665"/>
              <a:buNone/>
            </a:pPr>
            <a:r>
              <a:rPr lang="en-US" sz="1665"/>
              <a:t> </a:t>
            </a:r>
            <a:endParaRPr sz="1480"/>
          </a:p>
          <a:p>
            <a:pPr indent="0" lvl="1" marL="457200" rtl="0" algn="l">
              <a:lnSpc>
                <a:spcPct val="80000"/>
              </a:lnSpc>
              <a:spcBef>
                <a:spcPts val="1000"/>
              </a:spcBef>
              <a:spcAft>
                <a:spcPts val="0"/>
              </a:spcAft>
              <a:buSzPts val="1665"/>
              <a:buFont typeface="Courier New"/>
              <a:buNone/>
            </a:pPr>
            <a:r>
              <a:t/>
            </a:r>
            <a:endParaRPr sz="1665">
              <a:highlight>
                <a:srgbClr val="FFFF00"/>
              </a:highligh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descr="G:\glioma.jpg" id="385" name="Google Shape;385;p34"/>
          <p:cNvPicPr preferRelativeResize="0"/>
          <p:nvPr/>
        </p:nvPicPr>
        <p:blipFill rotWithShape="1">
          <a:blip r:embed="rId3">
            <a:alphaModFix/>
          </a:blip>
          <a:srcRect b="0" l="0" r="0" t="0"/>
          <a:stretch/>
        </p:blipFill>
        <p:spPr>
          <a:xfrm>
            <a:off x="4953000" y="1773507"/>
            <a:ext cx="2743200" cy="2731631"/>
          </a:xfrm>
          <a:prstGeom prst="rect">
            <a:avLst/>
          </a:prstGeom>
          <a:noFill/>
          <a:ln>
            <a:noFill/>
          </a:ln>
        </p:spPr>
      </p:pic>
      <p:pic>
        <p:nvPicPr>
          <p:cNvPr descr="G:\meningioma.jpg" id="386" name="Google Shape;386;p34"/>
          <p:cNvPicPr preferRelativeResize="0"/>
          <p:nvPr/>
        </p:nvPicPr>
        <p:blipFill rotWithShape="1">
          <a:blip r:embed="rId4">
            <a:alphaModFix/>
          </a:blip>
          <a:srcRect b="0" l="0" r="0" t="0"/>
          <a:stretch/>
        </p:blipFill>
        <p:spPr>
          <a:xfrm>
            <a:off x="2086708" y="1735874"/>
            <a:ext cx="2713893" cy="2757541"/>
          </a:xfrm>
          <a:prstGeom prst="rect">
            <a:avLst/>
          </a:prstGeom>
          <a:noFill/>
          <a:ln>
            <a:noFill/>
          </a:ln>
        </p:spPr>
      </p:pic>
      <p:pic>
        <p:nvPicPr>
          <p:cNvPr descr="G:\pituitary tumor.jpg" id="387" name="Google Shape;387;p34"/>
          <p:cNvPicPr preferRelativeResize="0"/>
          <p:nvPr/>
        </p:nvPicPr>
        <p:blipFill rotWithShape="1">
          <a:blip r:embed="rId5">
            <a:alphaModFix/>
          </a:blip>
          <a:srcRect b="0" l="0" r="0" t="0"/>
          <a:stretch/>
        </p:blipFill>
        <p:spPr>
          <a:xfrm>
            <a:off x="7848601" y="1773506"/>
            <a:ext cx="2730547" cy="2719908"/>
          </a:xfrm>
          <a:prstGeom prst="rect">
            <a:avLst/>
          </a:prstGeom>
          <a:noFill/>
          <a:ln>
            <a:noFill/>
          </a:ln>
        </p:spPr>
      </p:pic>
      <p:sp>
        <p:nvSpPr>
          <p:cNvPr id="388" name="Google Shape;388;p34"/>
          <p:cNvSpPr/>
          <p:nvPr/>
        </p:nvSpPr>
        <p:spPr>
          <a:xfrm>
            <a:off x="2362200" y="4850835"/>
            <a:ext cx="22860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708 meningioma’s</a:t>
            </a:r>
            <a:endParaRPr/>
          </a:p>
        </p:txBody>
      </p:sp>
      <p:sp>
        <p:nvSpPr>
          <p:cNvPr id="389" name="Google Shape;389;p34"/>
          <p:cNvSpPr/>
          <p:nvPr/>
        </p:nvSpPr>
        <p:spPr>
          <a:xfrm>
            <a:off x="5143500" y="4850835"/>
            <a:ext cx="22860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1426 gliomas</a:t>
            </a:r>
            <a:endParaRPr/>
          </a:p>
        </p:txBody>
      </p:sp>
      <p:sp>
        <p:nvSpPr>
          <p:cNvPr id="390" name="Google Shape;390;p34"/>
          <p:cNvSpPr/>
          <p:nvPr/>
        </p:nvSpPr>
        <p:spPr>
          <a:xfrm>
            <a:off x="8088405" y="4850835"/>
            <a:ext cx="2250937"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930 pituitary tumor</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lang="en-US"/>
              <a:t>Agenda</a:t>
            </a:r>
            <a:endParaRPr/>
          </a:p>
        </p:txBody>
      </p:sp>
      <p:sp>
        <p:nvSpPr>
          <p:cNvPr id="396" name="Google Shape;396;p35"/>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SzPts val="1665"/>
              <a:buFont typeface="Courier New"/>
              <a:buChar char="o"/>
            </a:pPr>
            <a:r>
              <a:rPr lang="en-US" sz="1665"/>
              <a:t>Problem Definition</a:t>
            </a:r>
            <a:endParaRPr/>
          </a:p>
          <a:p>
            <a:pPr indent="-342900" lvl="0" marL="342900" rtl="0" algn="l">
              <a:lnSpc>
                <a:spcPct val="80000"/>
              </a:lnSpc>
              <a:spcBef>
                <a:spcPts val="1000"/>
              </a:spcBef>
              <a:spcAft>
                <a:spcPts val="0"/>
              </a:spcAft>
              <a:buSzPts val="1665"/>
              <a:buFont typeface="Courier New"/>
              <a:buChar char="o"/>
            </a:pPr>
            <a:r>
              <a:rPr lang="en-US" sz="1665"/>
              <a:t>Project Motivation</a:t>
            </a:r>
            <a:endParaRPr/>
          </a:p>
          <a:p>
            <a:pPr indent="-342900" lvl="0" marL="342900" rtl="0" algn="l">
              <a:lnSpc>
                <a:spcPct val="80000"/>
              </a:lnSpc>
              <a:spcBef>
                <a:spcPts val="1000"/>
              </a:spcBef>
              <a:spcAft>
                <a:spcPts val="0"/>
              </a:spcAft>
              <a:buSzPts val="1665"/>
              <a:buFont typeface="Courier New"/>
              <a:buChar char="o"/>
            </a:pPr>
            <a:r>
              <a:rPr lang="en-US" sz="1665"/>
              <a:t>Project Objective</a:t>
            </a:r>
            <a:endParaRPr/>
          </a:p>
          <a:p>
            <a:pPr indent="-342900" lvl="0" marL="342900" rtl="0" algn="l">
              <a:lnSpc>
                <a:spcPct val="80000"/>
              </a:lnSpc>
              <a:spcBef>
                <a:spcPts val="1000"/>
              </a:spcBef>
              <a:spcAft>
                <a:spcPts val="0"/>
              </a:spcAft>
              <a:buSzPts val="1665"/>
              <a:buFont typeface="Courier New"/>
              <a:buChar char="o"/>
            </a:pPr>
            <a:r>
              <a:rPr lang="en-US" sz="1665"/>
              <a:t>Related Work</a:t>
            </a:r>
            <a:endParaRPr/>
          </a:p>
          <a:p>
            <a:pPr indent="-342900" lvl="0" marL="342900" rtl="0" algn="l">
              <a:lnSpc>
                <a:spcPct val="80000"/>
              </a:lnSpc>
              <a:spcBef>
                <a:spcPts val="1000"/>
              </a:spcBef>
              <a:spcAft>
                <a:spcPts val="0"/>
              </a:spcAft>
              <a:buSzPts val="1665"/>
              <a:buFont typeface="Courier New"/>
              <a:buChar char="o"/>
            </a:pPr>
            <a:r>
              <a:rPr lang="en-US" sz="1665"/>
              <a:t>Proposed Methodology</a:t>
            </a:r>
            <a:endParaRPr/>
          </a:p>
          <a:p>
            <a:pPr indent="-342900" lvl="0" marL="342900" rtl="0" algn="l">
              <a:lnSpc>
                <a:spcPct val="80000"/>
              </a:lnSpc>
              <a:spcBef>
                <a:spcPts val="1000"/>
              </a:spcBef>
              <a:spcAft>
                <a:spcPts val="0"/>
              </a:spcAft>
              <a:buSzPts val="1665"/>
              <a:buFont typeface="Courier New"/>
              <a:buChar char="o"/>
            </a:pPr>
            <a:r>
              <a:rPr lang="en-US" sz="1665"/>
              <a:t>Dataset</a:t>
            </a:r>
            <a:endParaRPr/>
          </a:p>
          <a:p>
            <a:pPr indent="-342900" lvl="0" marL="342900" rtl="0" algn="l">
              <a:lnSpc>
                <a:spcPct val="80000"/>
              </a:lnSpc>
              <a:spcBef>
                <a:spcPts val="1000"/>
              </a:spcBef>
              <a:spcAft>
                <a:spcPts val="0"/>
              </a:spcAft>
              <a:buSzPts val="1665"/>
              <a:buFont typeface="Courier New"/>
              <a:buChar char="o"/>
            </a:pPr>
            <a:r>
              <a:rPr b="1" lang="en-US" sz="1665">
                <a:solidFill>
                  <a:srgbClr val="FF0000"/>
                </a:solidFill>
              </a:rPr>
              <a:t>Results</a:t>
            </a:r>
            <a:endParaRPr/>
          </a:p>
          <a:p>
            <a:pPr indent="-342900" lvl="0" marL="342900" rtl="0" algn="l">
              <a:lnSpc>
                <a:spcPct val="80000"/>
              </a:lnSpc>
              <a:spcBef>
                <a:spcPts val="1000"/>
              </a:spcBef>
              <a:spcAft>
                <a:spcPts val="0"/>
              </a:spcAft>
              <a:buSzPts val="1665"/>
              <a:buFont typeface="Courier New"/>
              <a:buChar char="o"/>
            </a:pPr>
            <a:r>
              <a:rPr lang="en-US" sz="1665"/>
              <a:t>Conclusion and Future Work</a:t>
            </a:r>
            <a:endParaRPr/>
          </a:p>
          <a:p>
            <a:pPr indent="-342900" lvl="0" marL="342900" rtl="0" algn="l">
              <a:lnSpc>
                <a:spcPct val="80000"/>
              </a:lnSpc>
              <a:spcBef>
                <a:spcPts val="1000"/>
              </a:spcBef>
              <a:spcAft>
                <a:spcPts val="0"/>
              </a:spcAft>
              <a:buSzPts val="1665"/>
              <a:buFont typeface="Courier New"/>
              <a:buChar char="o"/>
            </a:pPr>
            <a:r>
              <a:rPr lang="en-US" sz="1665"/>
              <a:t>Demo</a:t>
            </a:r>
            <a:endParaRPr/>
          </a:p>
          <a:p>
            <a:pPr indent="-342900" lvl="0" marL="342900" rtl="0" algn="l">
              <a:lnSpc>
                <a:spcPct val="80000"/>
              </a:lnSpc>
              <a:spcBef>
                <a:spcPts val="1000"/>
              </a:spcBef>
              <a:spcAft>
                <a:spcPts val="0"/>
              </a:spcAft>
              <a:buSzPts val="1665"/>
              <a:buFont typeface="Courier New"/>
              <a:buChar char="o"/>
            </a:pPr>
            <a:r>
              <a:rPr lang="en-US" sz="1665"/>
              <a:t>Tools</a:t>
            </a:r>
            <a:endParaRPr/>
          </a:p>
          <a:p>
            <a:pPr indent="-342900" lvl="0" marL="342900" rtl="0" algn="l">
              <a:lnSpc>
                <a:spcPct val="80000"/>
              </a:lnSpc>
              <a:spcBef>
                <a:spcPts val="1000"/>
              </a:spcBef>
              <a:spcAft>
                <a:spcPts val="0"/>
              </a:spcAft>
              <a:buSzPts val="1665"/>
              <a:buFont typeface="Courier New"/>
              <a:buChar char="o"/>
            </a:pPr>
            <a:r>
              <a:rPr lang="en-US" sz="1665"/>
              <a:t>References</a:t>
            </a:r>
            <a:endParaRPr/>
          </a:p>
          <a:p>
            <a:pPr indent="-237172" lvl="0" marL="342900" rtl="0" algn="l">
              <a:lnSpc>
                <a:spcPct val="80000"/>
              </a:lnSpc>
              <a:spcBef>
                <a:spcPts val="1000"/>
              </a:spcBef>
              <a:spcAft>
                <a:spcPts val="0"/>
              </a:spcAft>
              <a:buSzPts val="1665"/>
              <a:buFont typeface="Courier New"/>
              <a:buNone/>
            </a:pPr>
            <a:r>
              <a:t/>
            </a:r>
            <a:endParaRPr sz="1665"/>
          </a:p>
          <a:p>
            <a:pPr indent="-237172" lvl="0" marL="342900" rtl="0" algn="l">
              <a:lnSpc>
                <a:spcPct val="80000"/>
              </a:lnSpc>
              <a:spcBef>
                <a:spcPts val="1000"/>
              </a:spcBef>
              <a:spcAft>
                <a:spcPts val="0"/>
              </a:spcAft>
              <a:buSzPts val="1665"/>
              <a:buFont typeface="Courier New"/>
              <a:buNone/>
            </a:pPr>
            <a:r>
              <a:t/>
            </a:r>
            <a:endParaRPr sz="1665"/>
          </a:p>
          <a:p>
            <a:pPr indent="0" lvl="0" marL="57150" rtl="0" algn="l">
              <a:lnSpc>
                <a:spcPct val="80000"/>
              </a:lnSpc>
              <a:spcBef>
                <a:spcPts val="1000"/>
              </a:spcBef>
              <a:spcAft>
                <a:spcPts val="0"/>
              </a:spcAft>
              <a:buSzPts val="1665"/>
              <a:buNone/>
            </a:pPr>
            <a:r>
              <a:t/>
            </a:r>
            <a:endParaRPr sz="1665"/>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6"/>
          <p:cNvSpPr txBox="1"/>
          <p:nvPr>
            <p:ph type="title"/>
          </p:nvPr>
        </p:nvSpPr>
        <p:spPr>
          <a:xfrm>
            <a:off x="1981200" y="38100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4000"/>
              <a:buFont typeface="Century Gothic"/>
              <a:buNone/>
            </a:pPr>
            <a:r>
              <a:rPr b="1" lang="en-US" sz="4000" u="sng"/>
              <a:t>Results</a:t>
            </a:r>
            <a:endParaRPr/>
          </a:p>
        </p:txBody>
      </p:sp>
      <p:sp>
        <p:nvSpPr>
          <p:cNvPr id="402" name="Google Shape;402;p36"/>
          <p:cNvSpPr txBox="1"/>
          <p:nvPr>
            <p:ph idx="1" type="body"/>
          </p:nvPr>
        </p:nvSpPr>
        <p:spPr>
          <a:xfrm>
            <a:off x="1905000" y="12954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We used multiple CNN Architecture like VGG-16, VGG-19, Res-Net 50 and SVM. We started with SVM and after getting the best results we could got from it we tried VGG-16, VGG19, and Res-Net 50. The results we got from them was better than we got from SVM.</a:t>
            </a:r>
            <a:endParaRPr/>
          </a:p>
          <a:p>
            <a:pPr indent="-342900" lvl="0" marL="342900" rtl="0" algn="l">
              <a:spcBef>
                <a:spcPts val="1000"/>
              </a:spcBef>
              <a:spcAft>
                <a:spcPts val="0"/>
              </a:spcAft>
              <a:buSzPts val="1800"/>
              <a:buChar char="🠶"/>
            </a:pPr>
            <a:r>
              <a:rPr lang="en-US"/>
              <a:t>We tried 2 approaches:</a:t>
            </a:r>
            <a:endParaRPr/>
          </a:p>
          <a:p>
            <a:pPr indent="0" lvl="0" marL="0" rtl="0" algn="l">
              <a:spcBef>
                <a:spcPts val="1000"/>
              </a:spcBef>
              <a:spcAft>
                <a:spcPts val="0"/>
              </a:spcAft>
              <a:buSzPts val="1800"/>
              <a:buNone/>
            </a:pPr>
            <a:r>
              <a:rPr lang="en-US"/>
              <a:t>	</a:t>
            </a:r>
            <a:r>
              <a:rPr b="1" lang="en-US"/>
              <a:t>1- Multi Stage Classification</a:t>
            </a:r>
            <a:endParaRPr/>
          </a:p>
          <a:p>
            <a:pPr indent="0" lvl="0" marL="0" rtl="0" algn="l">
              <a:spcBef>
                <a:spcPts val="1000"/>
              </a:spcBef>
              <a:spcAft>
                <a:spcPts val="0"/>
              </a:spcAft>
              <a:buSzPts val="1800"/>
              <a:buNone/>
            </a:pPr>
            <a:r>
              <a:rPr b="1" lang="en-US"/>
              <a:t>	2- Single Stage Classification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7"/>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2700"/>
              <a:buFont typeface="Century Gothic"/>
              <a:buNone/>
            </a:pPr>
            <a:r>
              <a:rPr b="1" lang="en-US" sz="2700" u="sng"/>
              <a:t>Multi-Stage Classification</a:t>
            </a:r>
            <a:endParaRPr b="1" sz="2700" u="sng"/>
          </a:p>
        </p:txBody>
      </p:sp>
      <p:sp>
        <p:nvSpPr>
          <p:cNvPr id="408" name="Google Shape;408;p37"/>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First stage was designed for classifying views, second stage contains 4 classes designed for classifying tumor. We achieved total accuracy from 84% up to 94% and the best accuracy we got from Res-Net. </a:t>
            </a:r>
            <a:endParaRPr/>
          </a:p>
          <a:p>
            <a:pPr indent="-228600" lvl="0" marL="342900" rtl="0" algn="l">
              <a:spcBef>
                <a:spcPts val="1000"/>
              </a:spcBef>
              <a:spcAft>
                <a:spcPts val="0"/>
              </a:spcAft>
              <a:buSzPts val="18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8"/>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2700"/>
              <a:buFont typeface="Century Gothic"/>
              <a:buNone/>
            </a:pPr>
            <a:r>
              <a:rPr b="1" lang="en-US" sz="2700" u="sng"/>
              <a:t>Single-Stage Classification</a:t>
            </a:r>
            <a:endParaRPr b="1" sz="2700" u="sng"/>
          </a:p>
        </p:txBody>
      </p:sp>
      <p:sp>
        <p:nvSpPr>
          <p:cNvPr id="414" name="Google Shape;414;p38"/>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At Second approach we </a:t>
            </a:r>
            <a:r>
              <a:rPr b="1" lang="en-US">
                <a:solidFill>
                  <a:srgbClr val="FF0000"/>
                </a:solidFill>
              </a:rPr>
              <a:t>used single stage classification</a:t>
            </a:r>
            <a:r>
              <a:rPr lang="en-US"/>
              <a:t>. We used 12 class each class consist of view (Axial, Coronal, Sagittal) and state of MRI (Normal, Glioma, Meningioma, Pituitary Tumor). We achieved total accuracy from 89% up to 95% from different trials on dataset (changing train and test) and the best accuracy we got from Res-Net.</a:t>
            </a:r>
            <a:endParaRPr/>
          </a:p>
          <a:p>
            <a:pPr indent="-342900" lvl="0" marL="342900" rtl="0" algn="l">
              <a:spcBef>
                <a:spcPts val="1000"/>
              </a:spcBef>
              <a:spcAft>
                <a:spcPts val="0"/>
              </a:spcAft>
              <a:buSzPts val="1800"/>
              <a:buChar char="🠶"/>
            </a:pPr>
            <a:r>
              <a:rPr lang="en-US"/>
              <a:t>After word we decided to be used Res-Net model as our model for implementing our project. </a:t>
            </a:r>
            <a:endParaRPr/>
          </a:p>
          <a:p>
            <a:pPr indent="-342900" lvl="0" marL="342900" rtl="0" algn="l">
              <a:spcBef>
                <a:spcPts val="1000"/>
              </a:spcBef>
              <a:spcAft>
                <a:spcPts val="0"/>
              </a:spcAft>
              <a:buSzPts val="1800"/>
              <a:buChar char="🠶"/>
            </a:pPr>
            <a:r>
              <a:rPr lang="en-US"/>
              <a:t>By trying some data augmentation techniques (Zoom, Rotate, Fill) and changing hyperparameters (optimizer, learning rate, epochs). We achieved accuracy up to 97%.</a:t>
            </a:r>
            <a:endParaRPr/>
          </a:p>
          <a:p>
            <a:pPr indent="-228600" lvl="0" marL="342900" rtl="0" algn="l">
              <a:spcBef>
                <a:spcPts val="1000"/>
              </a:spcBef>
              <a:spcAft>
                <a:spcPts val="0"/>
              </a:spcAft>
              <a:buSzPts val="18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9"/>
          <p:cNvSpPr txBox="1"/>
          <p:nvPr>
            <p:ph type="title"/>
          </p:nvPr>
        </p:nvSpPr>
        <p:spPr>
          <a:xfrm>
            <a:off x="3962400" y="650050"/>
            <a:ext cx="5869137" cy="6712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2700"/>
              <a:buFont typeface="Century Gothic"/>
              <a:buNone/>
            </a:pPr>
            <a:r>
              <a:rPr b="1" lang="en-US" sz="2700" u="sng"/>
              <a:t>Traditional Techniques Results</a:t>
            </a:r>
            <a:endParaRPr b="1" sz="2700" u="sng"/>
          </a:p>
        </p:txBody>
      </p:sp>
      <p:graphicFrame>
        <p:nvGraphicFramePr>
          <p:cNvPr id="420" name="Google Shape;420;p39"/>
          <p:cNvGraphicFramePr/>
          <p:nvPr/>
        </p:nvGraphicFramePr>
        <p:xfrm>
          <a:off x="3730457" y="4325165"/>
          <a:ext cx="3000000" cy="3000000"/>
        </p:xfrm>
        <a:graphic>
          <a:graphicData uri="http://schemas.openxmlformats.org/drawingml/2006/table">
            <a:tbl>
              <a:tblPr bandRow="1" firstCol="1" firstRow="1">
                <a:noFill/>
                <a:tableStyleId>{A438F961-F55E-4102-8ED9-24A86C0B47B3}</a:tableStyleId>
              </a:tblPr>
              <a:tblGrid>
                <a:gridCol w="3050550"/>
                <a:gridCol w="3050550"/>
              </a:tblGrid>
              <a:tr h="529600">
                <a:tc>
                  <a:txBody>
                    <a:bodyPr/>
                    <a:lstStyle/>
                    <a:p>
                      <a:pPr indent="0" lvl="0" marL="0" marR="0" rtl="0" algn="ctr">
                        <a:spcBef>
                          <a:spcPts val="0"/>
                        </a:spcBef>
                        <a:spcAft>
                          <a:spcPts val="0"/>
                        </a:spcAft>
                        <a:buNone/>
                      </a:pPr>
                      <a:r>
                        <a:rPr lang="en-US" sz="1400"/>
                        <a:t> </a:t>
                      </a:r>
                      <a:endParaRPr sz="1200"/>
                    </a:p>
                    <a:p>
                      <a:pPr indent="0" lvl="0" marL="0" marR="0" rtl="0" algn="l">
                        <a:spcBef>
                          <a:spcPts val="0"/>
                        </a:spcBef>
                        <a:spcAft>
                          <a:spcPts val="0"/>
                        </a:spcAft>
                        <a:buNone/>
                      </a:pPr>
                      <a:r>
                        <a:rPr lang="en-US" sz="1400"/>
                        <a:t>                    ResNet-50</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400"/>
                        <a:t> </a:t>
                      </a:r>
                      <a:endParaRPr sz="1200"/>
                    </a:p>
                    <a:p>
                      <a:pPr indent="0" lvl="0" marL="0" marR="0" rtl="0" algn="l">
                        <a:spcBef>
                          <a:spcPts val="0"/>
                        </a:spcBef>
                        <a:spcAft>
                          <a:spcPts val="0"/>
                        </a:spcAft>
                        <a:buNone/>
                      </a:pPr>
                      <a:r>
                        <a:rPr lang="en-US" sz="1400"/>
                        <a:t>84% up to 2-stage classification</a:t>
                      </a:r>
                      <a:endParaRPr sz="1200">
                        <a:latin typeface="Times New Roman"/>
                        <a:ea typeface="Times New Roman"/>
                        <a:cs typeface="Times New Roman"/>
                        <a:sym typeface="Times New Roman"/>
                      </a:endParaRPr>
                    </a:p>
                  </a:txBody>
                  <a:tcPr marT="0" marB="0" marR="68575" marL="68575"/>
                </a:tc>
              </a:tr>
              <a:tr h="529600">
                <a:tc>
                  <a:txBody>
                    <a:bodyPr/>
                    <a:lstStyle/>
                    <a:p>
                      <a:pPr indent="0" lvl="0" marL="0" marR="0" rtl="0" algn="l">
                        <a:spcBef>
                          <a:spcPts val="0"/>
                        </a:spcBef>
                        <a:spcAft>
                          <a:spcPts val="0"/>
                        </a:spcAft>
                        <a:buNone/>
                      </a:pPr>
                      <a:r>
                        <a:rPr lang="en-US" sz="1400"/>
                        <a:t> </a:t>
                      </a:r>
                      <a:endParaRPr sz="1200"/>
                    </a:p>
                    <a:p>
                      <a:pPr indent="0" lvl="0" marL="0" marR="0" rtl="0" algn="ctr">
                        <a:spcBef>
                          <a:spcPts val="0"/>
                        </a:spcBef>
                        <a:spcAft>
                          <a:spcPts val="0"/>
                        </a:spcAft>
                        <a:buNone/>
                      </a:pPr>
                      <a:r>
                        <a:rPr lang="en-US" sz="1400"/>
                        <a:t>VGG-16</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400"/>
                        <a:t> </a:t>
                      </a:r>
                      <a:endParaRPr sz="1200"/>
                    </a:p>
                    <a:p>
                      <a:pPr indent="0" lvl="0" marL="0" marR="0" rtl="0" algn="ctr">
                        <a:spcBef>
                          <a:spcPts val="0"/>
                        </a:spcBef>
                        <a:spcAft>
                          <a:spcPts val="0"/>
                        </a:spcAft>
                        <a:buNone/>
                      </a:pPr>
                      <a:r>
                        <a:rPr lang="en-US" sz="1400"/>
                        <a:t>79% up to 84% on Abnormal</a:t>
                      </a:r>
                      <a:endParaRPr sz="1200">
                        <a:latin typeface="Times New Roman"/>
                        <a:ea typeface="Times New Roman"/>
                        <a:cs typeface="Times New Roman"/>
                        <a:sym typeface="Times New Roman"/>
                      </a:endParaRPr>
                    </a:p>
                  </a:txBody>
                  <a:tcPr marT="0" marB="0" marR="68575" marL="68575"/>
                </a:tc>
              </a:tr>
              <a:tr h="511800">
                <a:tc>
                  <a:txBody>
                    <a:bodyPr/>
                    <a:lstStyle/>
                    <a:p>
                      <a:pPr indent="0" lvl="0" marL="0" marR="0" rtl="0" algn="l">
                        <a:spcBef>
                          <a:spcPts val="0"/>
                        </a:spcBef>
                        <a:spcAft>
                          <a:spcPts val="0"/>
                        </a:spcAft>
                        <a:buNone/>
                      </a:pPr>
                      <a:r>
                        <a:rPr lang="en-US" sz="1400"/>
                        <a:t> </a:t>
                      </a:r>
                      <a:endParaRPr sz="1200"/>
                    </a:p>
                    <a:p>
                      <a:pPr indent="0" lvl="0" marL="0" marR="0" rtl="0" algn="ctr">
                        <a:spcBef>
                          <a:spcPts val="0"/>
                        </a:spcBef>
                        <a:spcAft>
                          <a:spcPts val="0"/>
                        </a:spcAft>
                        <a:buNone/>
                      </a:pPr>
                      <a:r>
                        <a:rPr lang="en-US" sz="1400"/>
                        <a:t>VGG-19</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400"/>
                        <a:t> </a:t>
                      </a:r>
                      <a:endParaRPr sz="1200"/>
                    </a:p>
                    <a:p>
                      <a:pPr indent="0" lvl="0" marL="0" marR="0" rtl="0" algn="ctr">
                        <a:spcBef>
                          <a:spcPts val="0"/>
                        </a:spcBef>
                        <a:spcAft>
                          <a:spcPts val="0"/>
                        </a:spcAft>
                        <a:buNone/>
                      </a:pPr>
                      <a:r>
                        <a:rPr lang="en-US" sz="1400"/>
                        <a:t>80% up to 85% on Abnormal</a:t>
                      </a:r>
                      <a:endParaRPr sz="1200">
                        <a:latin typeface="Times New Roman"/>
                        <a:ea typeface="Times New Roman"/>
                        <a:cs typeface="Times New Roman"/>
                        <a:sym typeface="Times New Roman"/>
                      </a:endParaRPr>
                    </a:p>
                  </a:txBody>
                  <a:tcPr marT="0" marB="0" marR="68575" marL="68575"/>
                </a:tc>
              </a:tr>
              <a:tr h="511800">
                <a:tc>
                  <a:txBody>
                    <a:bodyPr/>
                    <a:lstStyle/>
                    <a:p>
                      <a:pPr indent="0" lvl="0" marL="0" marR="0" rtl="0" algn="l">
                        <a:spcBef>
                          <a:spcPts val="0"/>
                        </a:spcBef>
                        <a:spcAft>
                          <a:spcPts val="0"/>
                        </a:spcAft>
                        <a:buNone/>
                      </a:pPr>
                      <a:r>
                        <a:rPr lang="en-US" sz="1400"/>
                        <a:t> </a:t>
                      </a:r>
                      <a:endParaRPr sz="1200"/>
                    </a:p>
                    <a:p>
                      <a:pPr indent="0" lvl="0" marL="0" marR="0" rtl="0" algn="ctr">
                        <a:spcBef>
                          <a:spcPts val="0"/>
                        </a:spcBef>
                        <a:spcAft>
                          <a:spcPts val="0"/>
                        </a:spcAft>
                        <a:buNone/>
                      </a:pPr>
                      <a:r>
                        <a:rPr lang="en-US" sz="1400"/>
                        <a:t>ResNet-50</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400"/>
                        <a:t> </a:t>
                      </a:r>
                      <a:endParaRPr sz="1200"/>
                    </a:p>
                    <a:p>
                      <a:pPr indent="0" lvl="0" marL="0" marR="0" rtl="0" algn="l">
                        <a:spcBef>
                          <a:spcPts val="0"/>
                        </a:spcBef>
                        <a:spcAft>
                          <a:spcPts val="0"/>
                        </a:spcAft>
                        <a:buNone/>
                      </a:pPr>
                      <a:r>
                        <a:rPr lang="en-US" sz="1400"/>
                        <a:t>        97% On the Whole Data</a:t>
                      </a:r>
                      <a:endParaRPr sz="1200">
                        <a:latin typeface="Times New Roman"/>
                        <a:ea typeface="Times New Roman"/>
                        <a:cs typeface="Times New Roman"/>
                        <a:sym typeface="Times New Roman"/>
                      </a:endParaRPr>
                    </a:p>
                  </a:txBody>
                  <a:tcPr marT="0" marB="0" marR="68575" marL="68575"/>
                </a:tc>
              </a:tr>
            </a:tbl>
          </a:graphicData>
        </a:graphic>
      </p:graphicFrame>
      <p:graphicFrame>
        <p:nvGraphicFramePr>
          <p:cNvPr id="421" name="Google Shape;421;p39"/>
          <p:cNvGraphicFramePr/>
          <p:nvPr/>
        </p:nvGraphicFramePr>
        <p:xfrm>
          <a:off x="3657600" y="1783842"/>
          <a:ext cx="3000000" cy="3000000"/>
        </p:xfrm>
        <a:graphic>
          <a:graphicData uri="http://schemas.openxmlformats.org/drawingml/2006/table">
            <a:tbl>
              <a:tblPr bandRow="1" firstCol="1" firstRow="1">
                <a:noFill/>
                <a:tableStyleId>{A438F961-F55E-4102-8ED9-24A86C0B47B3}</a:tableStyleId>
              </a:tblPr>
              <a:tblGrid>
                <a:gridCol w="3050550"/>
                <a:gridCol w="3050550"/>
              </a:tblGrid>
              <a:tr h="529600">
                <a:tc>
                  <a:txBody>
                    <a:bodyPr/>
                    <a:lstStyle/>
                    <a:p>
                      <a:pPr indent="0" lvl="0" marL="0" marR="0" rtl="0" algn="l">
                        <a:spcBef>
                          <a:spcPts val="0"/>
                        </a:spcBef>
                        <a:spcAft>
                          <a:spcPts val="0"/>
                        </a:spcAft>
                        <a:buNone/>
                      </a:pPr>
                      <a:r>
                        <a:rPr lang="en-US" sz="1400"/>
                        <a:t> </a:t>
                      </a:r>
                      <a:endParaRPr sz="1200"/>
                    </a:p>
                    <a:p>
                      <a:pPr indent="0" lvl="0" marL="0" marR="0" rtl="0" algn="ctr">
                        <a:spcBef>
                          <a:spcPts val="0"/>
                        </a:spcBef>
                        <a:spcAft>
                          <a:spcPts val="0"/>
                        </a:spcAft>
                        <a:buNone/>
                      </a:pPr>
                      <a:r>
                        <a:rPr lang="en-US" sz="1400"/>
                        <a:t>SVM</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400"/>
                        <a:t> </a:t>
                      </a:r>
                      <a:endParaRPr sz="1200"/>
                    </a:p>
                    <a:p>
                      <a:pPr indent="0" lvl="0" marL="0" marR="0" rtl="0" algn="l">
                        <a:spcBef>
                          <a:spcPts val="0"/>
                        </a:spcBef>
                        <a:spcAft>
                          <a:spcPts val="0"/>
                        </a:spcAft>
                        <a:buNone/>
                      </a:pPr>
                      <a:r>
                        <a:rPr lang="en-US" sz="1400"/>
                        <a:t>       98% For Classifying Views</a:t>
                      </a:r>
                      <a:endParaRPr sz="1200">
                        <a:latin typeface="Times New Roman"/>
                        <a:ea typeface="Times New Roman"/>
                        <a:cs typeface="Times New Roman"/>
                        <a:sym typeface="Times New Roman"/>
                      </a:endParaRPr>
                    </a:p>
                  </a:txBody>
                  <a:tcPr marT="0" marB="0" marR="68575" marL="68575"/>
                </a:tc>
              </a:tr>
            </a:tbl>
          </a:graphicData>
        </a:graphic>
      </p:graphicFrame>
      <p:sp>
        <p:nvSpPr>
          <p:cNvPr id="422" name="Google Shape;422;p39"/>
          <p:cNvSpPr txBox="1"/>
          <p:nvPr/>
        </p:nvSpPr>
        <p:spPr>
          <a:xfrm>
            <a:off x="3962400" y="3090037"/>
            <a:ext cx="5947462" cy="5078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700" u="sng">
                <a:solidFill>
                  <a:srgbClr val="168DBA"/>
                </a:solidFill>
                <a:latin typeface="Century Gothic"/>
                <a:ea typeface="Century Gothic"/>
                <a:cs typeface="Century Gothic"/>
                <a:sym typeface="Century Gothic"/>
              </a:rPr>
              <a:t>Deep Learning Techniques Results</a:t>
            </a:r>
            <a:endParaRPr b="1" sz="2700" u="sng">
              <a:solidFill>
                <a:srgbClr val="168DBA"/>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4"/>
          <p:cNvSpPr txBox="1"/>
          <p:nvPr>
            <p:ph type="title"/>
          </p:nvPr>
        </p:nvSpPr>
        <p:spPr>
          <a:xfrm>
            <a:off x="2592925" y="624110"/>
            <a:ext cx="7694075"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168DBA"/>
              </a:buClr>
              <a:buSzPts val="4000"/>
              <a:buFont typeface="Century Gothic"/>
              <a:buNone/>
            </a:pPr>
            <a:r>
              <a:rPr b="1" lang="en-US" sz="4000" u="sng"/>
              <a:t>MRI Definition</a:t>
            </a:r>
            <a:endParaRPr/>
          </a:p>
        </p:txBody>
      </p:sp>
      <p:sp>
        <p:nvSpPr>
          <p:cNvPr id="190" name="Google Shape;190;p4"/>
          <p:cNvSpPr txBox="1"/>
          <p:nvPr>
            <p:ph idx="1" type="body"/>
          </p:nvPr>
        </p:nvSpPr>
        <p:spPr>
          <a:xfrm>
            <a:off x="3048001" y="1752600"/>
            <a:ext cx="6591985" cy="3886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Magnetic resonance imaging is a medical imaging technique  that uses a magnetic filed and computer generated radio waves to create detailed images of the organs and tissues in your body.</a:t>
            </a:r>
            <a:endParaRPr/>
          </a:p>
          <a:p>
            <a:pPr indent="-342900" lvl="0" marL="342900" rtl="0" algn="l">
              <a:spcBef>
                <a:spcPts val="1000"/>
              </a:spcBef>
              <a:spcAft>
                <a:spcPts val="0"/>
              </a:spcAft>
              <a:buSzPts val="1800"/>
              <a:buChar char="🠶"/>
            </a:pPr>
            <a:r>
              <a:rPr lang="en-US"/>
              <a:t>MRI is the most frequently used imaging test of the brain often performed to help diagnose tumors , stroke and  brain injury from trauma.</a:t>
            </a:r>
            <a:endParaRPr/>
          </a:p>
        </p:txBody>
      </p:sp>
      <p:pic>
        <p:nvPicPr>
          <p:cNvPr id="191" name="Google Shape;191;p4"/>
          <p:cNvPicPr preferRelativeResize="0"/>
          <p:nvPr/>
        </p:nvPicPr>
        <p:blipFill rotWithShape="1">
          <a:blip r:embed="rId3">
            <a:alphaModFix/>
          </a:blip>
          <a:srcRect b="0" l="0" r="0" t="0"/>
          <a:stretch/>
        </p:blipFill>
        <p:spPr>
          <a:xfrm>
            <a:off x="3962400" y="3886200"/>
            <a:ext cx="5867399" cy="2652490"/>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0"/>
          <p:cNvSpPr txBox="1"/>
          <p:nvPr>
            <p:ph type="title"/>
          </p:nvPr>
        </p:nvSpPr>
        <p:spPr>
          <a:xfrm>
            <a:off x="1981200" y="304800"/>
            <a:ext cx="8991600" cy="97631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168DBA"/>
              </a:buClr>
              <a:buSzPts val="2880"/>
              <a:buFont typeface="Century Gothic"/>
              <a:buNone/>
            </a:pPr>
            <a:r>
              <a:rPr b="1" lang="en-US" sz="2880" u="sng"/>
              <a:t>Observations on the proposed Methodologies</a:t>
            </a:r>
            <a:endParaRPr/>
          </a:p>
        </p:txBody>
      </p:sp>
      <p:sp>
        <p:nvSpPr>
          <p:cNvPr id="428" name="Google Shape;428;p40"/>
          <p:cNvSpPr txBox="1"/>
          <p:nvPr/>
        </p:nvSpPr>
        <p:spPr>
          <a:xfrm>
            <a:off x="1600200" y="2133600"/>
            <a:ext cx="103632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Century Gothic"/>
                <a:ea typeface="Century Gothic"/>
                <a:cs typeface="Century Gothic"/>
                <a:sym typeface="Century Gothic"/>
              </a:rPr>
              <a:t>After many trials of the proposed methodologies by changing hyper parameters, we found that the </a:t>
            </a:r>
            <a:r>
              <a:rPr b="1" lang="en-US" sz="1800">
                <a:solidFill>
                  <a:srgbClr val="FF0000"/>
                </a:solidFill>
                <a:latin typeface="Century Gothic"/>
                <a:ea typeface="Century Gothic"/>
                <a:cs typeface="Century Gothic"/>
                <a:sym typeface="Century Gothic"/>
              </a:rPr>
              <a:t>single stage method led to achieving slightly higher accuracy than that multi stage method.</a:t>
            </a:r>
            <a:endParaRPr/>
          </a:p>
        </p:txBody>
      </p:sp>
      <p:sp>
        <p:nvSpPr>
          <p:cNvPr id="429" name="Google Shape;429;p40"/>
          <p:cNvSpPr txBox="1"/>
          <p:nvPr/>
        </p:nvSpPr>
        <p:spPr>
          <a:xfrm>
            <a:off x="1676400" y="3429000"/>
            <a:ext cx="99822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entury Gothic"/>
                <a:ea typeface="Century Gothic"/>
                <a:cs typeface="Century Gothic"/>
                <a:sym typeface="Century Gothic"/>
              </a:rPr>
              <a:t>Multi Stage Performance:</a:t>
            </a:r>
            <a:endParaRPr/>
          </a:p>
          <a:p>
            <a:pPr indent="0" lvl="0" marL="0" marR="0" rtl="0" algn="l">
              <a:spcBef>
                <a:spcPts val="0"/>
              </a:spcBef>
              <a:spcAft>
                <a:spcPts val="0"/>
              </a:spcAft>
              <a:buNone/>
            </a:pPr>
            <a:r>
              <a:t/>
            </a:r>
            <a:endParaRPr b="1"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	View Classification accuracy: 99%</a:t>
            </a:r>
            <a:endParaRPr/>
          </a:p>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	tumor classification accuracy : 94%</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b="1" lang="en-US" sz="1800">
                <a:solidFill>
                  <a:schemeClr val="dk1"/>
                </a:solidFill>
                <a:latin typeface="Century Gothic"/>
                <a:ea typeface="Century Gothic"/>
                <a:cs typeface="Century Gothic"/>
                <a:sym typeface="Century Gothic"/>
              </a:rPr>
              <a:t>Single Stage Accuracy:</a:t>
            </a:r>
            <a:endParaRPr/>
          </a:p>
          <a:p>
            <a:pPr indent="0" lvl="0" marL="0" marR="0" rtl="0" algn="l">
              <a:spcBef>
                <a:spcPts val="0"/>
              </a:spcBef>
              <a:spcAft>
                <a:spcPts val="0"/>
              </a:spcAft>
              <a:buNone/>
            </a:pPr>
            <a:r>
              <a:t/>
            </a:r>
            <a:endParaRPr b="1"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	Classification accuracy: 97%</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0" st="0"/>
                                            </p:txEl>
                                          </p:spTgt>
                                        </p:tgtEl>
                                        <p:attrNameLst>
                                          <p:attrName>style.visibility</p:attrName>
                                        </p:attrNameLst>
                                      </p:cBhvr>
                                      <p:to>
                                        <p:strVal val="visible"/>
                                      </p:to>
                                    </p:set>
                                    <p:animEffect filter="fade" transition="in">
                                      <p:cBhvr>
                                        <p:cTn dur="1000"/>
                                        <p:tgtEl>
                                          <p:spTgt spid="4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1" st="1"/>
                                            </p:txEl>
                                          </p:spTgt>
                                        </p:tgtEl>
                                        <p:attrNameLst>
                                          <p:attrName>style.visibility</p:attrName>
                                        </p:attrNameLst>
                                      </p:cBhvr>
                                      <p:to>
                                        <p:strVal val="visible"/>
                                      </p:to>
                                    </p:set>
                                    <p:animEffect filter="fade" transition="in">
                                      <p:cBhvr>
                                        <p:cTn dur="1000"/>
                                        <p:tgtEl>
                                          <p:spTgt spid="4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2" st="2"/>
                                            </p:txEl>
                                          </p:spTgt>
                                        </p:tgtEl>
                                        <p:attrNameLst>
                                          <p:attrName>style.visibility</p:attrName>
                                        </p:attrNameLst>
                                      </p:cBhvr>
                                      <p:to>
                                        <p:strVal val="visible"/>
                                      </p:to>
                                    </p:set>
                                    <p:animEffect filter="fade" transition="in">
                                      <p:cBhvr>
                                        <p:cTn dur="1000"/>
                                        <p:tgtEl>
                                          <p:spTgt spid="4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3" st="3"/>
                                            </p:txEl>
                                          </p:spTgt>
                                        </p:tgtEl>
                                        <p:attrNameLst>
                                          <p:attrName>style.visibility</p:attrName>
                                        </p:attrNameLst>
                                      </p:cBhvr>
                                      <p:to>
                                        <p:strVal val="visible"/>
                                      </p:to>
                                    </p:set>
                                    <p:animEffect filter="fade" transition="in">
                                      <p:cBhvr>
                                        <p:cTn dur="1000"/>
                                        <p:tgtEl>
                                          <p:spTgt spid="4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4" st="4"/>
                                            </p:txEl>
                                          </p:spTgt>
                                        </p:tgtEl>
                                        <p:attrNameLst>
                                          <p:attrName>style.visibility</p:attrName>
                                        </p:attrNameLst>
                                      </p:cBhvr>
                                      <p:to>
                                        <p:strVal val="visible"/>
                                      </p:to>
                                    </p:set>
                                    <p:animEffect filter="fade" transition="in">
                                      <p:cBhvr>
                                        <p:cTn dur="1000"/>
                                        <p:tgtEl>
                                          <p:spTgt spid="4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5" st="5"/>
                                            </p:txEl>
                                          </p:spTgt>
                                        </p:tgtEl>
                                        <p:attrNameLst>
                                          <p:attrName>style.visibility</p:attrName>
                                        </p:attrNameLst>
                                      </p:cBhvr>
                                      <p:to>
                                        <p:strVal val="visible"/>
                                      </p:to>
                                    </p:set>
                                    <p:animEffect filter="fade" transition="in">
                                      <p:cBhvr>
                                        <p:cTn dur="1000"/>
                                        <p:tgtEl>
                                          <p:spTgt spid="4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6" st="6"/>
                                            </p:txEl>
                                          </p:spTgt>
                                        </p:tgtEl>
                                        <p:attrNameLst>
                                          <p:attrName>style.visibility</p:attrName>
                                        </p:attrNameLst>
                                      </p:cBhvr>
                                      <p:to>
                                        <p:strVal val="visible"/>
                                      </p:to>
                                    </p:set>
                                    <p:animEffect filter="fade" transition="in">
                                      <p:cBhvr>
                                        <p:cTn dur="1000"/>
                                        <p:tgtEl>
                                          <p:spTgt spid="42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7" st="7"/>
                                            </p:txEl>
                                          </p:spTgt>
                                        </p:tgtEl>
                                        <p:attrNameLst>
                                          <p:attrName>style.visibility</p:attrName>
                                        </p:attrNameLst>
                                      </p:cBhvr>
                                      <p:to>
                                        <p:strVal val="visible"/>
                                      </p:to>
                                    </p:set>
                                    <p:animEffect filter="fade" transition="in">
                                      <p:cBhvr>
                                        <p:cTn dur="1000"/>
                                        <p:tgtEl>
                                          <p:spTgt spid="42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1"/>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lang="en-US"/>
              <a:t>Agenda</a:t>
            </a:r>
            <a:endParaRPr/>
          </a:p>
        </p:txBody>
      </p:sp>
      <p:sp>
        <p:nvSpPr>
          <p:cNvPr id="435" name="Google Shape;435;p41"/>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SzPts val="1665"/>
              <a:buFont typeface="Courier New"/>
              <a:buChar char="o"/>
            </a:pPr>
            <a:r>
              <a:rPr lang="en-US" sz="1665"/>
              <a:t>Problem Definition</a:t>
            </a:r>
            <a:endParaRPr/>
          </a:p>
          <a:p>
            <a:pPr indent="-342900" lvl="0" marL="342900" rtl="0" algn="l">
              <a:lnSpc>
                <a:spcPct val="80000"/>
              </a:lnSpc>
              <a:spcBef>
                <a:spcPts val="1000"/>
              </a:spcBef>
              <a:spcAft>
                <a:spcPts val="0"/>
              </a:spcAft>
              <a:buSzPts val="1665"/>
              <a:buFont typeface="Courier New"/>
              <a:buChar char="o"/>
            </a:pPr>
            <a:r>
              <a:rPr lang="en-US" sz="1665"/>
              <a:t>Project Motivation</a:t>
            </a:r>
            <a:endParaRPr/>
          </a:p>
          <a:p>
            <a:pPr indent="-342900" lvl="0" marL="342900" rtl="0" algn="l">
              <a:lnSpc>
                <a:spcPct val="80000"/>
              </a:lnSpc>
              <a:spcBef>
                <a:spcPts val="1000"/>
              </a:spcBef>
              <a:spcAft>
                <a:spcPts val="0"/>
              </a:spcAft>
              <a:buSzPts val="1665"/>
              <a:buFont typeface="Courier New"/>
              <a:buChar char="o"/>
            </a:pPr>
            <a:r>
              <a:rPr lang="en-US" sz="1665"/>
              <a:t>Project Objective</a:t>
            </a:r>
            <a:endParaRPr/>
          </a:p>
          <a:p>
            <a:pPr indent="-342900" lvl="0" marL="342900" rtl="0" algn="l">
              <a:lnSpc>
                <a:spcPct val="80000"/>
              </a:lnSpc>
              <a:spcBef>
                <a:spcPts val="1000"/>
              </a:spcBef>
              <a:spcAft>
                <a:spcPts val="0"/>
              </a:spcAft>
              <a:buSzPts val="1665"/>
              <a:buFont typeface="Courier New"/>
              <a:buChar char="o"/>
            </a:pPr>
            <a:r>
              <a:rPr lang="en-US" sz="1665"/>
              <a:t>Related Work</a:t>
            </a:r>
            <a:endParaRPr/>
          </a:p>
          <a:p>
            <a:pPr indent="-342900" lvl="0" marL="342900" rtl="0" algn="l">
              <a:lnSpc>
                <a:spcPct val="80000"/>
              </a:lnSpc>
              <a:spcBef>
                <a:spcPts val="1000"/>
              </a:spcBef>
              <a:spcAft>
                <a:spcPts val="0"/>
              </a:spcAft>
              <a:buSzPts val="1665"/>
              <a:buFont typeface="Courier New"/>
              <a:buChar char="o"/>
            </a:pPr>
            <a:r>
              <a:rPr lang="en-US" sz="1665"/>
              <a:t>Proposed Methodology</a:t>
            </a:r>
            <a:endParaRPr/>
          </a:p>
          <a:p>
            <a:pPr indent="-342900" lvl="0" marL="342900" rtl="0" algn="l">
              <a:lnSpc>
                <a:spcPct val="80000"/>
              </a:lnSpc>
              <a:spcBef>
                <a:spcPts val="1000"/>
              </a:spcBef>
              <a:spcAft>
                <a:spcPts val="0"/>
              </a:spcAft>
              <a:buSzPts val="1665"/>
              <a:buFont typeface="Courier New"/>
              <a:buChar char="o"/>
            </a:pPr>
            <a:r>
              <a:rPr lang="en-US" sz="1665"/>
              <a:t>Dataset</a:t>
            </a:r>
            <a:endParaRPr/>
          </a:p>
          <a:p>
            <a:pPr indent="-342900" lvl="0" marL="342900" rtl="0" algn="l">
              <a:lnSpc>
                <a:spcPct val="80000"/>
              </a:lnSpc>
              <a:spcBef>
                <a:spcPts val="1000"/>
              </a:spcBef>
              <a:spcAft>
                <a:spcPts val="0"/>
              </a:spcAft>
              <a:buSzPts val="1665"/>
              <a:buFont typeface="Courier New"/>
              <a:buChar char="o"/>
            </a:pPr>
            <a:r>
              <a:rPr lang="en-US" sz="1665"/>
              <a:t>Results</a:t>
            </a:r>
            <a:endParaRPr/>
          </a:p>
          <a:p>
            <a:pPr indent="-342900" lvl="0" marL="342900" rtl="0" algn="l">
              <a:lnSpc>
                <a:spcPct val="80000"/>
              </a:lnSpc>
              <a:spcBef>
                <a:spcPts val="1000"/>
              </a:spcBef>
              <a:spcAft>
                <a:spcPts val="0"/>
              </a:spcAft>
              <a:buSzPts val="1665"/>
              <a:buFont typeface="Courier New"/>
              <a:buChar char="o"/>
            </a:pPr>
            <a:r>
              <a:rPr b="1" lang="en-US" sz="1665">
                <a:solidFill>
                  <a:srgbClr val="FF0000"/>
                </a:solidFill>
              </a:rPr>
              <a:t>Conclusion and Future Work</a:t>
            </a:r>
            <a:endParaRPr/>
          </a:p>
          <a:p>
            <a:pPr indent="-342900" lvl="0" marL="342900" rtl="0" algn="l">
              <a:lnSpc>
                <a:spcPct val="80000"/>
              </a:lnSpc>
              <a:spcBef>
                <a:spcPts val="1000"/>
              </a:spcBef>
              <a:spcAft>
                <a:spcPts val="0"/>
              </a:spcAft>
              <a:buSzPts val="1665"/>
              <a:buFont typeface="Courier New"/>
              <a:buChar char="o"/>
            </a:pPr>
            <a:r>
              <a:rPr lang="en-US" sz="1665"/>
              <a:t>Demo</a:t>
            </a:r>
            <a:endParaRPr/>
          </a:p>
          <a:p>
            <a:pPr indent="-342900" lvl="0" marL="342900" rtl="0" algn="l">
              <a:lnSpc>
                <a:spcPct val="80000"/>
              </a:lnSpc>
              <a:spcBef>
                <a:spcPts val="1000"/>
              </a:spcBef>
              <a:spcAft>
                <a:spcPts val="0"/>
              </a:spcAft>
              <a:buSzPts val="1665"/>
              <a:buFont typeface="Courier New"/>
              <a:buChar char="o"/>
            </a:pPr>
            <a:r>
              <a:rPr lang="en-US" sz="1665"/>
              <a:t>Tools</a:t>
            </a:r>
            <a:endParaRPr/>
          </a:p>
          <a:p>
            <a:pPr indent="-342900" lvl="0" marL="342900" rtl="0" algn="l">
              <a:lnSpc>
                <a:spcPct val="80000"/>
              </a:lnSpc>
              <a:spcBef>
                <a:spcPts val="1000"/>
              </a:spcBef>
              <a:spcAft>
                <a:spcPts val="0"/>
              </a:spcAft>
              <a:buSzPts val="1665"/>
              <a:buFont typeface="Courier New"/>
              <a:buChar char="o"/>
            </a:pPr>
            <a:r>
              <a:rPr lang="en-US" sz="1665"/>
              <a:t>References</a:t>
            </a:r>
            <a:endParaRPr/>
          </a:p>
          <a:p>
            <a:pPr indent="-237172" lvl="0" marL="342900" rtl="0" algn="l">
              <a:lnSpc>
                <a:spcPct val="80000"/>
              </a:lnSpc>
              <a:spcBef>
                <a:spcPts val="1000"/>
              </a:spcBef>
              <a:spcAft>
                <a:spcPts val="0"/>
              </a:spcAft>
              <a:buSzPts val="1665"/>
              <a:buFont typeface="Courier New"/>
              <a:buNone/>
            </a:pPr>
            <a:r>
              <a:t/>
            </a:r>
            <a:endParaRPr sz="1665"/>
          </a:p>
          <a:p>
            <a:pPr indent="-237172" lvl="0" marL="342900" rtl="0" algn="l">
              <a:lnSpc>
                <a:spcPct val="80000"/>
              </a:lnSpc>
              <a:spcBef>
                <a:spcPts val="1000"/>
              </a:spcBef>
              <a:spcAft>
                <a:spcPts val="0"/>
              </a:spcAft>
              <a:buSzPts val="1665"/>
              <a:buFont typeface="Courier New"/>
              <a:buNone/>
            </a:pPr>
            <a:r>
              <a:t/>
            </a:r>
            <a:endParaRPr sz="1665"/>
          </a:p>
          <a:p>
            <a:pPr indent="0" lvl="0" marL="57150" rtl="0" algn="l">
              <a:lnSpc>
                <a:spcPct val="80000"/>
              </a:lnSpc>
              <a:spcBef>
                <a:spcPts val="1000"/>
              </a:spcBef>
              <a:spcAft>
                <a:spcPts val="0"/>
              </a:spcAft>
              <a:buSzPts val="1665"/>
              <a:buNone/>
            </a:pPr>
            <a:r>
              <a:t/>
            </a:r>
            <a:endParaRPr sz="1665"/>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2"/>
          <p:cNvSpPr txBox="1"/>
          <p:nvPr>
            <p:ph type="title"/>
          </p:nvPr>
        </p:nvSpPr>
        <p:spPr>
          <a:xfrm>
            <a:off x="1981200" y="468568"/>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4000"/>
              <a:buFont typeface="Century Gothic"/>
              <a:buNone/>
            </a:pPr>
            <a:r>
              <a:rPr b="1" lang="en-US" sz="4000" u="sng"/>
              <a:t>Conclusion</a:t>
            </a:r>
            <a:endParaRPr/>
          </a:p>
        </p:txBody>
      </p:sp>
      <p:sp>
        <p:nvSpPr>
          <p:cNvPr id="441" name="Google Shape;441;p42"/>
          <p:cNvSpPr txBox="1"/>
          <p:nvPr>
            <p:ph idx="1" type="body"/>
          </p:nvPr>
        </p:nvSpPr>
        <p:spPr>
          <a:xfrm>
            <a:off x="1977487" y="1524000"/>
            <a:ext cx="8915400" cy="4724400"/>
          </a:xfrm>
          <a:prstGeom prst="rect">
            <a:avLst/>
          </a:prstGeom>
          <a:noFill/>
          <a:ln>
            <a:noFill/>
          </a:ln>
        </p:spPr>
        <p:txBody>
          <a:bodyPr anchorCtr="0" anchor="t" bIns="45700" lIns="91425" spcFirstLastPara="1" rIns="91425" wrap="square" tIns="45700">
            <a:normAutofit/>
          </a:bodyPr>
          <a:lstStyle/>
          <a:p>
            <a:pPr indent="-342900" lvl="0" marL="342900" rtl="0" algn="just">
              <a:lnSpc>
                <a:spcPct val="80000"/>
              </a:lnSpc>
              <a:spcBef>
                <a:spcPts val="0"/>
              </a:spcBef>
              <a:spcAft>
                <a:spcPts val="0"/>
              </a:spcAft>
              <a:buSzPts val="1782"/>
              <a:buChar char="🠶"/>
            </a:pPr>
            <a:r>
              <a:rPr lang="en-US" sz="1782"/>
              <a:t>In this project, the computer-based techniques for automatic classification of MR images as normal or abnormal using different classifier. </a:t>
            </a:r>
            <a:endParaRPr/>
          </a:p>
          <a:p>
            <a:pPr indent="-342900" lvl="0" marL="342900" rtl="0" algn="just">
              <a:lnSpc>
                <a:spcPct val="80000"/>
              </a:lnSpc>
              <a:spcBef>
                <a:spcPts val="1000"/>
              </a:spcBef>
              <a:spcAft>
                <a:spcPts val="0"/>
              </a:spcAft>
              <a:buSzPts val="1782"/>
              <a:buChar char="🠶"/>
            </a:pPr>
            <a:r>
              <a:rPr lang="en-US" sz="1782"/>
              <a:t>We worked on dataset we collected from multiple sources (Kaggle, some outside hospitals that respond to us).</a:t>
            </a:r>
            <a:endParaRPr/>
          </a:p>
          <a:p>
            <a:pPr indent="-342900" lvl="0" marL="342900" rtl="0" algn="just">
              <a:lnSpc>
                <a:spcPct val="80000"/>
              </a:lnSpc>
              <a:spcBef>
                <a:spcPts val="1000"/>
              </a:spcBef>
              <a:spcAft>
                <a:spcPts val="0"/>
              </a:spcAft>
              <a:buSzPts val="1782"/>
              <a:buChar char="🠶"/>
            </a:pPr>
            <a:r>
              <a:rPr lang="en-US" sz="1782"/>
              <a:t>We resized Images to 224x224 image resolution and tried training the models with RGB images. Then we normalized and removing noise using median filter for images because MR images are too sensitive for noise. Finally, we start our training. The performances of the classifiers in terms of statistical measures such as loss rate and accuracy are analyzed.</a:t>
            </a:r>
            <a:endParaRPr/>
          </a:p>
          <a:p>
            <a:pPr indent="-342900" lvl="0" marL="342900" rtl="0" algn="just">
              <a:lnSpc>
                <a:spcPct val="80000"/>
              </a:lnSpc>
              <a:spcBef>
                <a:spcPts val="1000"/>
              </a:spcBef>
              <a:spcAft>
                <a:spcPts val="0"/>
              </a:spcAft>
              <a:buSzPts val="1782"/>
              <a:buChar char="🠶"/>
            </a:pPr>
            <a:r>
              <a:rPr lang="en-US" sz="1782"/>
              <a:t>We trained some Deep Learning models like VGG-16, VGG-19 and Res-Net, and tried a machine learning method SVM. The results indicated that RES-Net approach yielded the better performance when compared to other classifiers as we achieved accuracy of 97% while other classifiers achieved accuracy ranged between 93% to 95%.</a:t>
            </a:r>
            <a:endParaRPr/>
          </a:p>
          <a:p>
            <a:pPr indent="-342900" lvl="0" marL="342900" rtl="0" algn="just">
              <a:lnSpc>
                <a:spcPct val="80000"/>
              </a:lnSpc>
              <a:spcBef>
                <a:spcPts val="1000"/>
              </a:spcBef>
              <a:spcAft>
                <a:spcPts val="0"/>
              </a:spcAft>
              <a:buSzPts val="1782"/>
              <a:buChar char="🠶"/>
            </a:pPr>
            <a:r>
              <a:rPr lang="en-US" sz="1782"/>
              <a:t>With each model we used we tried different hyper parameter like changing learning rate, optimizers and various numbers of epochs. </a:t>
            </a:r>
            <a:endParaRPr/>
          </a:p>
          <a:p>
            <a:pPr indent="-342900" lvl="0" marL="342900" rtl="0" algn="just">
              <a:lnSpc>
                <a:spcPct val="80000"/>
              </a:lnSpc>
              <a:spcBef>
                <a:spcPts val="1000"/>
              </a:spcBef>
              <a:spcAft>
                <a:spcPts val="0"/>
              </a:spcAft>
              <a:buSzPts val="1782"/>
              <a:buChar char="🠶"/>
            </a:pPr>
            <a:r>
              <a:rPr lang="en-US" sz="1782"/>
              <a:t>We used different data augmentation techniques to increase and balance our dataset to achieve higher accuracy</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3"/>
          <p:cNvSpPr txBox="1"/>
          <p:nvPr>
            <p:ph type="title"/>
          </p:nvPr>
        </p:nvSpPr>
        <p:spPr>
          <a:xfrm>
            <a:off x="1981200" y="53340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4000"/>
              <a:buFont typeface="Century Gothic"/>
              <a:buNone/>
            </a:pPr>
            <a:r>
              <a:rPr b="1" lang="en-US" sz="4000" u="sng"/>
              <a:t>Future Work</a:t>
            </a:r>
            <a:endParaRPr/>
          </a:p>
        </p:txBody>
      </p:sp>
      <p:sp>
        <p:nvSpPr>
          <p:cNvPr id="447" name="Google Shape;447;p43"/>
          <p:cNvSpPr txBox="1"/>
          <p:nvPr>
            <p:ph idx="1" type="body"/>
          </p:nvPr>
        </p:nvSpPr>
        <p:spPr>
          <a:xfrm>
            <a:off x="1981200" y="1540188"/>
            <a:ext cx="8915400" cy="4022411"/>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800"/>
              <a:buChar char="🠶"/>
            </a:pPr>
            <a:r>
              <a:rPr lang="en-US"/>
              <a:t>We aim to try to increase the dataset to improve accuracy and we will get MR image for a breast cancer and lung cancer and more cancer types to add more functionality for our software like make a segmentation for MR image to know the exact cancer place. Also, trying to make a marketing for software and get a sponsor to be real world project.</a:t>
            </a:r>
            <a:endParaRPr/>
          </a:p>
          <a:p>
            <a:pPr indent="-342900" lvl="0" marL="342900" rtl="0" algn="just">
              <a:spcBef>
                <a:spcPts val="1000"/>
              </a:spcBef>
              <a:spcAft>
                <a:spcPts val="0"/>
              </a:spcAft>
              <a:buSzPts val="1800"/>
              <a:buChar char="🠶"/>
            </a:pPr>
            <a:r>
              <a:rPr lang="en-US"/>
              <a:t> Another aspect that may improve the performance is to involve more complicated image preprocessing procedures. MR images is susceptible to noise, so inhomogeneity correction and noise removal algorithms can be applied before feature extraction. Although we only use the simple min-max method to normalize intensity values, the experimental results are promising.</a:t>
            </a:r>
            <a:endParaRPr/>
          </a:p>
          <a:p>
            <a:pPr indent="-228600" lvl="0" marL="342900" rtl="0" algn="l">
              <a:spcBef>
                <a:spcPts val="1000"/>
              </a:spcBef>
              <a:spcAft>
                <a:spcPts val="0"/>
              </a:spcAft>
              <a:buSzPts val="18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lang="en-US"/>
              <a:t>Agenda</a:t>
            </a:r>
            <a:endParaRPr/>
          </a:p>
        </p:txBody>
      </p:sp>
      <p:sp>
        <p:nvSpPr>
          <p:cNvPr id="453" name="Google Shape;453;p44"/>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SzPts val="1665"/>
              <a:buFont typeface="Courier New"/>
              <a:buChar char="o"/>
            </a:pPr>
            <a:r>
              <a:rPr lang="en-US" sz="1665"/>
              <a:t>Problem Definition</a:t>
            </a:r>
            <a:endParaRPr/>
          </a:p>
          <a:p>
            <a:pPr indent="-342900" lvl="0" marL="342900" rtl="0" algn="l">
              <a:lnSpc>
                <a:spcPct val="80000"/>
              </a:lnSpc>
              <a:spcBef>
                <a:spcPts val="1000"/>
              </a:spcBef>
              <a:spcAft>
                <a:spcPts val="0"/>
              </a:spcAft>
              <a:buSzPts val="1665"/>
              <a:buFont typeface="Courier New"/>
              <a:buChar char="o"/>
            </a:pPr>
            <a:r>
              <a:rPr lang="en-US" sz="1665"/>
              <a:t>Project Motivation</a:t>
            </a:r>
            <a:endParaRPr/>
          </a:p>
          <a:p>
            <a:pPr indent="-342900" lvl="0" marL="342900" rtl="0" algn="l">
              <a:lnSpc>
                <a:spcPct val="80000"/>
              </a:lnSpc>
              <a:spcBef>
                <a:spcPts val="1000"/>
              </a:spcBef>
              <a:spcAft>
                <a:spcPts val="0"/>
              </a:spcAft>
              <a:buSzPts val="1665"/>
              <a:buFont typeface="Courier New"/>
              <a:buChar char="o"/>
            </a:pPr>
            <a:r>
              <a:rPr lang="en-US" sz="1665"/>
              <a:t>Project Objective</a:t>
            </a:r>
            <a:endParaRPr/>
          </a:p>
          <a:p>
            <a:pPr indent="-342900" lvl="0" marL="342900" rtl="0" algn="l">
              <a:lnSpc>
                <a:spcPct val="80000"/>
              </a:lnSpc>
              <a:spcBef>
                <a:spcPts val="1000"/>
              </a:spcBef>
              <a:spcAft>
                <a:spcPts val="0"/>
              </a:spcAft>
              <a:buSzPts val="1665"/>
              <a:buFont typeface="Courier New"/>
              <a:buChar char="o"/>
            </a:pPr>
            <a:r>
              <a:rPr lang="en-US" sz="1665"/>
              <a:t>Related Work</a:t>
            </a:r>
            <a:endParaRPr/>
          </a:p>
          <a:p>
            <a:pPr indent="-342900" lvl="0" marL="342900" rtl="0" algn="l">
              <a:lnSpc>
                <a:spcPct val="80000"/>
              </a:lnSpc>
              <a:spcBef>
                <a:spcPts val="1000"/>
              </a:spcBef>
              <a:spcAft>
                <a:spcPts val="0"/>
              </a:spcAft>
              <a:buSzPts val="1665"/>
              <a:buFont typeface="Courier New"/>
              <a:buChar char="o"/>
            </a:pPr>
            <a:r>
              <a:rPr lang="en-US" sz="1665"/>
              <a:t>Proposed Methodology</a:t>
            </a:r>
            <a:endParaRPr/>
          </a:p>
          <a:p>
            <a:pPr indent="-342900" lvl="0" marL="342900" rtl="0" algn="l">
              <a:lnSpc>
                <a:spcPct val="80000"/>
              </a:lnSpc>
              <a:spcBef>
                <a:spcPts val="1000"/>
              </a:spcBef>
              <a:spcAft>
                <a:spcPts val="0"/>
              </a:spcAft>
              <a:buSzPts val="1665"/>
              <a:buFont typeface="Courier New"/>
              <a:buChar char="o"/>
            </a:pPr>
            <a:r>
              <a:rPr lang="en-US" sz="1665"/>
              <a:t>Dataset</a:t>
            </a:r>
            <a:endParaRPr/>
          </a:p>
          <a:p>
            <a:pPr indent="-342900" lvl="0" marL="342900" rtl="0" algn="l">
              <a:lnSpc>
                <a:spcPct val="80000"/>
              </a:lnSpc>
              <a:spcBef>
                <a:spcPts val="1000"/>
              </a:spcBef>
              <a:spcAft>
                <a:spcPts val="0"/>
              </a:spcAft>
              <a:buSzPts val="1665"/>
              <a:buFont typeface="Courier New"/>
              <a:buChar char="o"/>
            </a:pPr>
            <a:r>
              <a:rPr lang="en-US" sz="1665"/>
              <a:t>Results</a:t>
            </a:r>
            <a:endParaRPr/>
          </a:p>
          <a:p>
            <a:pPr indent="-342900" lvl="0" marL="342900" rtl="0" algn="l">
              <a:lnSpc>
                <a:spcPct val="80000"/>
              </a:lnSpc>
              <a:spcBef>
                <a:spcPts val="1000"/>
              </a:spcBef>
              <a:spcAft>
                <a:spcPts val="0"/>
              </a:spcAft>
              <a:buSzPts val="1665"/>
              <a:buFont typeface="Courier New"/>
              <a:buChar char="o"/>
            </a:pPr>
            <a:r>
              <a:rPr lang="en-US" sz="1665"/>
              <a:t>Conclusion and Future Work</a:t>
            </a:r>
            <a:endParaRPr/>
          </a:p>
          <a:p>
            <a:pPr indent="-342900" lvl="0" marL="342900" rtl="0" algn="l">
              <a:lnSpc>
                <a:spcPct val="80000"/>
              </a:lnSpc>
              <a:spcBef>
                <a:spcPts val="1000"/>
              </a:spcBef>
              <a:spcAft>
                <a:spcPts val="0"/>
              </a:spcAft>
              <a:buSzPts val="1665"/>
              <a:buFont typeface="Courier New"/>
              <a:buChar char="o"/>
            </a:pPr>
            <a:r>
              <a:rPr b="1" lang="en-US" sz="1665">
                <a:solidFill>
                  <a:srgbClr val="FF0000"/>
                </a:solidFill>
              </a:rPr>
              <a:t>Demo</a:t>
            </a:r>
            <a:endParaRPr/>
          </a:p>
          <a:p>
            <a:pPr indent="-342900" lvl="0" marL="342900" rtl="0" algn="l">
              <a:lnSpc>
                <a:spcPct val="80000"/>
              </a:lnSpc>
              <a:spcBef>
                <a:spcPts val="1000"/>
              </a:spcBef>
              <a:spcAft>
                <a:spcPts val="0"/>
              </a:spcAft>
              <a:buSzPts val="1665"/>
              <a:buFont typeface="Courier New"/>
              <a:buChar char="o"/>
            </a:pPr>
            <a:r>
              <a:rPr lang="en-US" sz="1665"/>
              <a:t>Tools</a:t>
            </a:r>
            <a:endParaRPr/>
          </a:p>
          <a:p>
            <a:pPr indent="-342900" lvl="0" marL="342900" rtl="0" algn="l">
              <a:lnSpc>
                <a:spcPct val="80000"/>
              </a:lnSpc>
              <a:spcBef>
                <a:spcPts val="1000"/>
              </a:spcBef>
              <a:spcAft>
                <a:spcPts val="0"/>
              </a:spcAft>
              <a:buSzPts val="1665"/>
              <a:buFont typeface="Courier New"/>
              <a:buChar char="o"/>
            </a:pPr>
            <a:r>
              <a:rPr lang="en-US" sz="1665"/>
              <a:t>References</a:t>
            </a:r>
            <a:endParaRPr/>
          </a:p>
          <a:p>
            <a:pPr indent="-237172" lvl="0" marL="342900" rtl="0" algn="l">
              <a:lnSpc>
                <a:spcPct val="80000"/>
              </a:lnSpc>
              <a:spcBef>
                <a:spcPts val="1000"/>
              </a:spcBef>
              <a:spcAft>
                <a:spcPts val="0"/>
              </a:spcAft>
              <a:buSzPts val="1665"/>
              <a:buFont typeface="Courier New"/>
              <a:buNone/>
            </a:pPr>
            <a:r>
              <a:t/>
            </a:r>
            <a:endParaRPr sz="1665"/>
          </a:p>
          <a:p>
            <a:pPr indent="-237172" lvl="0" marL="342900" rtl="0" algn="l">
              <a:lnSpc>
                <a:spcPct val="80000"/>
              </a:lnSpc>
              <a:spcBef>
                <a:spcPts val="1000"/>
              </a:spcBef>
              <a:spcAft>
                <a:spcPts val="0"/>
              </a:spcAft>
              <a:buSzPts val="1665"/>
              <a:buFont typeface="Courier New"/>
              <a:buNone/>
            </a:pPr>
            <a:r>
              <a:t/>
            </a:r>
            <a:endParaRPr sz="1665"/>
          </a:p>
          <a:p>
            <a:pPr indent="0" lvl="0" marL="57150" rtl="0" algn="l">
              <a:lnSpc>
                <a:spcPct val="80000"/>
              </a:lnSpc>
              <a:spcBef>
                <a:spcPts val="1000"/>
              </a:spcBef>
              <a:spcAft>
                <a:spcPts val="0"/>
              </a:spcAft>
              <a:buSzPts val="1665"/>
              <a:buNone/>
            </a:pPr>
            <a:r>
              <a:t/>
            </a:r>
            <a:endParaRPr sz="1665"/>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5"/>
          <p:cNvSpPr txBox="1"/>
          <p:nvPr>
            <p:ph type="title"/>
          </p:nvPr>
        </p:nvSpPr>
        <p:spPr>
          <a:xfrm>
            <a:off x="1828800" y="306333"/>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4000"/>
              <a:buFont typeface="Century Gothic"/>
              <a:buNone/>
            </a:pPr>
            <a:r>
              <a:rPr b="1" lang="en-US" sz="4000" u="sng"/>
              <a:t>Demo for the system:</a:t>
            </a:r>
            <a:endParaRPr/>
          </a:p>
        </p:txBody>
      </p:sp>
      <p:pic>
        <p:nvPicPr>
          <p:cNvPr id="459" name="Google Shape;459;p45"/>
          <p:cNvPicPr preferRelativeResize="0"/>
          <p:nvPr>
            <p:ph idx="1" type="body"/>
          </p:nvPr>
        </p:nvPicPr>
        <p:blipFill rotWithShape="1">
          <a:blip r:embed="rId3">
            <a:alphaModFix/>
          </a:blip>
          <a:srcRect b="0" l="0" r="0" t="0"/>
          <a:stretch/>
        </p:blipFill>
        <p:spPr>
          <a:xfrm>
            <a:off x="1143000" y="1371600"/>
            <a:ext cx="10588087" cy="501103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4000"/>
              <a:buFont typeface="Century Gothic"/>
              <a:buNone/>
            </a:pPr>
            <a:r>
              <a:rPr b="1" lang="en-US" sz="4000" u="sng"/>
              <a:t>Tools</a:t>
            </a:r>
            <a:endParaRPr/>
          </a:p>
        </p:txBody>
      </p:sp>
      <p:sp>
        <p:nvSpPr>
          <p:cNvPr id="465" name="Google Shape;465;p46"/>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Font typeface="Courier New"/>
              <a:buChar char="o"/>
            </a:pPr>
            <a:r>
              <a:rPr b="1" lang="en-US"/>
              <a:t>MATLAB</a:t>
            </a:r>
            <a:endParaRPr/>
          </a:p>
          <a:p>
            <a:pPr indent="-285750" lvl="1" marL="742950" rtl="0" algn="l">
              <a:spcBef>
                <a:spcPts val="1000"/>
              </a:spcBef>
              <a:spcAft>
                <a:spcPts val="0"/>
              </a:spcAft>
              <a:buSzPts val="1600"/>
              <a:buFont typeface="Courier New"/>
              <a:buChar char="o"/>
            </a:pPr>
            <a:r>
              <a:rPr lang="en-US"/>
              <a:t>For preprocessing</a:t>
            </a:r>
            <a:endParaRPr/>
          </a:p>
          <a:p>
            <a:pPr indent="-342900" lvl="0" marL="342900" rtl="0" algn="l">
              <a:spcBef>
                <a:spcPts val="1000"/>
              </a:spcBef>
              <a:spcAft>
                <a:spcPts val="0"/>
              </a:spcAft>
              <a:buSzPts val="1800"/>
              <a:buFont typeface="Courier New"/>
              <a:buChar char="o"/>
            </a:pPr>
            <a:r>
              <a:rPr b="1" lang="en-US"/>
              <a:t>Python</a:t>
            </a:r>
            <a:endParaRPr/>
          </a:p>
          <a:p>
            <a:pPr indent="-285750" lvl="1" marL="742950" rtl="0" algn="l">
              <a:spcBef>
                <a:spcPts val="1000"/>
              </a:spcBef>
              <a:spcAft>
                <a:spcPts val="0"/>
              </a:spcAft>
              <a:buSzPts val="1600"/>
              <a:buFont typeface="Courier New"/>
              <a:buChar char="o"/>
            </a:pPr>
            <a:r>
              <a:rPr lang="en-US"/>
              <a:t>For Models Implementations and gui</a:t>
            </a:r>
            <a:endParaRPr/>
          </a:p>
          <a:p>
            <a:pPr indent="-228600" lvl="0" marL="342900" rtl="0" algn="l">
              <a:spcBef>
                <a:spcPts val="1000"/>
              </a:spcBef>
              <a:spcAft>
                <a:spcPts val="0"/>
              </a:spcAft>
              <a:buSzPts val="1800"/>
              <a:buFont typeface="Courier New"/>
              <a:buNone/>
            </a:pPr>
            <a:r>
              <a:t/>
            </a:r>
            <a:endParaRPr/>
          </a:p>
          <a:p>
            <a:pPr indent="-228600" lvl="0" marL="342900" rtl="0" algn="l">
              <a:spcBef>
                <a:spcPts val="1000"/>
              </a:spcBef>
              <a:spcAft>
                <a:spcPts val="0"/>
              </a:spcAft>
              <a:buSzPts val="1800"/>
              <a:buFont typeface="Courier New"/>
              <a:buNone/>
            </a:pPr>
            <a:r>
              <a:t/>
            </a:r>
            <a:endParaRPr/>
          </a:p>
          <a:p>
            <a:pPr indent="0" lvl="0" marL="57150" rtl="0" algn="l">
              <a:spcBef>
                <a:spcPts val="1000"/>
              </a:spcBef>
              <a:spcAft>
                <a:spcPts val="0"/>
              </a:spcAft>
              <a:buSzPts val="18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7"/>
          <p:cNvSpPr txBox="1"/>
          <p:nvPr>
            <p:ph type="ctrTitle"/>
          </p:nvPr>
        </p:nvSpPr>
        <p:spPr>
          <a:xfrm>
            <a:off x="2971801" y="228601"/>
            <a:ext cx="6600451" cy="9144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168DBA"/>
              </a:buClr>
              <a:buSzPts val="4000"/>
              <a:buFont typeface="Century Gothic"/>
              <a:buNone/>
            </a:pPr>
            <a:r>
              <a:rPr b="1" lang="en-US" sz="4000" u="sng"/>
              <a:t>References</a:t>
            </a:r>
            <a:endParaRPr/>
          </a:p>
        </p:txBody>
      </p:sp>
      <p:sp>
        <p:nvSpPr>
          <p:cNvPr id="471" name="Google Shape;471;p47"/>
          <p:cNvSpPr txBox="1"/>
          <p:nvPr>
            <p:ph idx="1" type="subTitle"/>
          </p:nvPr>
        </p:nvSpPr>
        <p:spPr>
          <a:xfrm>
            <a:off x="3657601" y="1447800"/>
            <a:ext cx="6600451"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050"/>
              <a:buFont typeface="Century Gothic"/>
              <a:buAutoNum type="arabicParenR"/>
            </a:pPr>
            <a:r>
              <a:rPr lang="en-US" sz="1050"/>
              <a:t>Ali IúÕna, Cem Direkoglub, Melike ùahc. Review of MRI-based brain tumor image segmentation using deep learning methods. Procedia Computer Science( 2016).</a:t>
            </a:r>
            <a:endParaRPr/>
          </a:p>
          <a:p>
            <a:pPr indent="-342900" lvl="0" marL="342900" rtl="0" algn="l">
              <a:spcBef>
                <a:spcPts val="1000"/>
              </a:spcBef>
              <a:spcAft>
                <a:spcPts val="0"/>
              </a:spcAft>
              <a:buSzPts val="1050"/>
              <a:buFont typeface="Century Gothic"/>
              <a:buAutoNum type="arabicParenR"/>
            </a:pPr>
            <a:r>
              <a:rPr lang="en-US" sz="1050"/>
              <a:t>Evangelia I. Zacharaki, Sumei Wang, Sanjeev Chawla, Dong Soo Yoo, Ronald Wolf, Elias R. Melhem, Christos Davatzikos. MRI-BASED CLASSIFICATION OF BRAIN TUMOR TYPE AND GRADE USING SVM-RFE. IEEE International Symposium on Biomedical Imaging(2014).</a:t>
            </a:r>
            <a:endParaRPr/>
          </a:p>
          <a:p>
            <a:pPr indent="-342900" lvl="0" marL="342900" rtl="0" algn="l">
              <a:spcBef>
                <a:spcPts val="1000"/>
              </a:spcBef>
              <a:spcAft>
                <a:spcPts val="0"/>
              </a:spcAft>
              <a:buSzPts val="1050"/>
              <a:buFont typeface="Century Gothic"/>
              <a:buAutoNum type="arabicParenR"/>
            </a:pPr>
            <a:r>
              <a:rPr lang="en-US" sz="1050"/>
              <a:t>B.Sudha, P.Gopikannan, A.Shenbagarajan, C.Balasubramanian. Classification of Brain Tumor Grades using Neural Network. Proceedings of the World Congress on Engineering(2014).</a:t>
            </a:r>
            <a:endParaRPr/>
          </a:p>
          <a:p>
            <a:pPr indent="-342900" lvl="0" marL="342900" rtl="0" algn="l">
              <a:spcBef>
                <a:spcPts val="1000"/>
              </a:spcBef>
              <a:spcAft>
                <a:spcPts val="0"/>
              </a:spcAft>
              <a:buSzPts val="1050"/>
              <a:buFont typeface="Century Gothic"/>
              <a:buAutoNum type="arabicParenR"/>
            </a:pPr>
            <a:r>
              <a:rPr lang="en-US" sz="1050"/>
              <a:t>Sudipta Roy a, Debnath Bhattacharyya, Samir Kumar Bandyopadhyay, Tai-Hoon Kim. Heterogeneity of human brain tumor with lesion identification, localization and analysis from MRI. Elsevier(2019).</a:t>
            </a:r>
            <a:endParaRPr/>
          </a:p>
          <a:p>
            <a:pPr indent="-342900" lvl="0" marL="342900" rtl="0" algn="l">
              <a:spcBef>
                <a:spcPts val="1000"/>
              </a:spcBef>
              <a:spcAft>
                <a:spcPts val="0"/>
              </a:spcAft>
              <a:buSzPts val="1050"/>
              <a:buFont typeface="Century Gothic"/>
              <a:buAutoNum type="arabicParenR"/>
            </a:pPr>
            <a:r>
              <a:rPr lang="en-US" sz="1050"/>
              <a:t>Zeynettin Akkus, Alfiia Galimzianova, Assaf Hoogi, Daniel L. Rubin, Bradley J. Erickson. Deep Learning for Brain MRI Segmentation: State of the Art and Future Directions. J Digit Imaging (2017).</a:t>
            </a:r>
            <a:endParaRPr/>
          </a:p>
          <a:p>
            <a:pPr indent="-342900" lvl="0" marL="342900" rtl="0" algn="l">
              <a:spcBef>
                <a:spcPts val="1000"/>
              </a:spcBef>
              <a:spcAft>
                <a:spcPts val="0"/>
              </a:spcAft>
              <a:buSzPts val="1050"/>
              <a:buFont typeface="Century Gothic"/>
              <a:buAutoNum type="arabicParenR"/>
            </a:pPr>
            <a:r>
              <a:rPr lang="en-US" sz="1050"/>
              <a:t>Jun Cheng, Wei Huang, Shuangliang Cao, Ru Yang, Wei Yang, Zhaoqiang Yun, Zhijian Wang, Qianjin Feng. Enhanced Performance of Brain Tumor Classification via Tumor Region Augmentation and Partition. PLoS ONE(2015).</a:t>
            </a:r>
            <a:endParaRPr/>
          </a:p>
          <a:p>
            <a:pPr indent="-342900" lvl="0" marL="342900" rtl="0" algn="l">
              <a:spcBef>
                <a:spcPts val="1000"/>
              </a:spcBef>
              <a:spcAft>
                <a:spcPts val="0"/>
              </a:spcAft>
              <a:buSzPts val="1050"/>
              <a:buFont typeface="Century Gothic"/>
              <a:buAutoNum type="arabicParenR"/>
            </a:pPr>
            <a:r>
              <a:rPr lang="en-US" sz="1050"/>
              <a:t>R. Thillaikkarasi, S. Saravanan. An Enhancement of Deep Learning Algorithm for Brain Tumor Segmentation Using Kernel Based CNN with M-SVM. Journal of Medical Systems (2019).</a:t>
            </a:r>
            <a:endParaRPr/>
          </a:p>
          <a:p>
            <a:pPr indent="-342900" lvl="0" marL="342900" rtl="0" algn="l">
              <a:spcBef>
                <a:spcPts val="1000"/>
              </a:spcBef>
              <a:spcAft>
                <a:spcPts val="0"/>
              </a:spcAft>
              <a:buSzPts val="1050"/>
              <a:buFont typeface="Century Gothic"/>
              <a:buAutoNum type="arabicParenR"/>
            </a:pPr>
            <a:r>
              <a:rPr lang="en-US" sz="1050"/>
              <a:t>Xiaomei Zhao, Yihong Wu, Guidong Song, Zhenye Li, Yong Fan and Yazhuo Zhang. Brain Tumor Segmentation Using a Fully Convolutional Neural Network with Conditional Random Fields. Chinese Academy of Sciences(2016).</a:t>
            </a:r>
            <a:endParaRPr/>
          </a:p>
          <a:p>
            <a:pPr indent="-342900" lvl="0" marL="342900" rtl="0" algn="l">
              <a:spcBef>
                <a:spcPts val="1000"/>
              </a:spcBef>
              <a:spcAft>
                <a:spcPts val="0"/>
              </a:spcAft>
              <a:buSzPts val="1050"/>
              <a:buFont typeface="Century Gothic"/>
              <a:buAutoNum type="arabicParenR"/>
            </a:pPr>
            <a:r>
              <a:rPr lang="en-US" sz="1050"/>
              <a:t>Geetika Gupta, Rupinder Kaur, Arun Bansal, Munish Bansal. Analysis and Comparison of Brain Tumor Detection and Extraction Techniques from MRI Images. International Journal of Advanced Research in Electrical, Electronics and Instrumentation Engineering(2014).</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8"/>
          <p:cNvSpPr txBox="1"/>
          <p:nvPr>
            <p:ph idx="1" type="subTitle"/>
          </p:nvPr>
        </p:nvSpPr>
        <p:spPr>
          <a:xfrm>
            <a:off x="3505200" y="762000"/>
            <a:ext cx="6752851" cy="6096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050"/>
              <a:buFont typeface="Century Gothic"/>
              <a:buAutoNum type="arabicParenR" startAt="10"/>
            </a:pPr>
            <a:r>
              <a:rPr lang="en-US" sz="1050"/>
              <a:t>Mandhir Kaur, Rinkesh Mittal. An Efficient Scheme for Brain Tumor Detection of MRI Brain Images Using Euclidean Distance With FVT. JOURNAL OF EMERGING TECHNOLOGIES IN WEB INTELLIGENCE(2014).</a:t>
            </a:r>
            <a:endParaRPr/>
          </a:p>
          <a:p>
            <a:pPr indent="-342900" lvl="0" marL="342900" rtl="0" algn="l">
              <a:spcBef>
                <a:spcPts val="1000"/>
              </a:spcBef>
              <a:spcAft>
                <a:spcPts val="0"/>
              </a:spcAft>
              <a:buSzPts val="1050"/>
              <a:buFont typeface="Century Gothic"/>
              <a:buAutoNum type="arabicParenR" startAt="10"/>
            </a:pPr>
            <a:r>
              <a:rPr lang="en-US" sz="1050"/>
              <a:t>J. Seetha, S. Selvakumar Raja. Brain Tumor Classification Using Convolutional Neural Networks. Biomedical &amp; Pharmacology Journal(2018).</a:t>
            </a:r>
            <a:endParaRPr/>
          </a:p>
          <a:p>
            <a:pPr indent="-342900" lvl="0" marL="342900" rtl="0" algn="l">
              <a:spcBef>
                <a:spcPts val="1000"/>
              </a:spcBef>
              <a:spcAft>
                <a:spcPts val="0"/>
              </a:spcAft>
              <a:buSzPts val="1050"/>
              <a:buFont typeface="Century Gothic"/>
              <a:buAutoNum type="arabicParenR" startAt="10"/>
            </a:pPr>
            <a:r>
              <a:rPr lang="en-US" sz="1050"/>
              <a:t>Vidyasagar, Bhujangarao, Madhu. Qualitative Analysis of Brain tumor MRI. The International Daily journal(2015).</a:t>
            </a:r>
            <a:endParaRPr/>
          </a:p>
          <a:p>
            <a:pPr indent="-342900" lvl="0" marL="342900" rtl="0" algn="l">
              <a:spcBef>
                <a:spcPts val="1000"/>
              </a:spcBef>
              <a:spcAft>
                <a:spcPts val="0"/>
              </a:spcAft>
              <a:buSzPts val="1050"/>
              <a:buFont typeface="Century Gothic"/>
              <a:buAutoNum type="arabicParenR" startAt="10"/>
            </a:pPr>
            <a:r>
              <a:rPr lang="en-US" sz="1050"/>
              <a:t>Ali ARI, Davut HANBAY. Deep learning based brain tumor classification and detection system. Turkish Journal of Electrical Engineering &amp; Computer Sciences(2018).</a:t>
            </a:r>
            <a:endParaRPr/>
          </a:p>
          <a:p>
            <a:pPr indent="-342900" lvl="0" marL="342900" rtl="0" algn="l">
              <a:spcBef>
                <a:spcPts val="1000"/>
              </a:spcBef>
              <a:spcAft>
                <a:spcPts val="0"/>
              </a:spcAft>
              <a:buSzPts val="1050"/>
              <a:buFont typeface="Century Gothic"/>
              <a:buAutoNum type="arabicParenR" startAt="10"/>
            </a:pPr>
            <a:r>
              <a:rPr lang="en-US" sz="1050"/>
              <a:t>Subhashis Banerjee, Sushmita Mitra. Brain Tumor Detection and Classification from Multi-Channel MRIs using Deep Learning and Transfer Learning. IEEE(2018).</a:t>
            </a:r>
            <a:endParaRPr/>
          </a:p>
          <a:p>
            <a:pPr indent="-342900" lvl="0" marL="342900" rtl="0" algn="l">
              <a:spcBef>
                <a:spcPts val="1000"/>
              </a:spcBef>
              <a:spcAft>
                <a:spcPts val="0"/>
              </a:spcAft>
              <a:buSzPts val="1050"/>
              <a:buFont typeface="Century Gothic"/>
              <a:buAutoNum type="arabicParenR" startAt="10"/>
            </a:pPr>
            <a:r>
              <a:rPr lang="en-US" sz="1050"/>
              <a:t>Zahra Sobhaninia, Safiyeh Rezaei, Alireza Noroozi, Mehdi Ahmadi, Hamidreza Zarrabi, Nader Karimi, Ali Emami, Shadrokh Samavi. Brain Tumor Segmentation Using Deep Learning by Type Specific Sorting of Images. Department of Electrical and Computer Engineering(2018).</a:t>
            </a:r>
            <a:endParaRPr/>
          </a:p>
          <a:p>
            <a:pPr indent="-342900" lvl="0" marL="342900" rtl="0" algn="l">
              <a:spcBef>
                <a:spcPts val="1000"/>
              </a:spcBef>
              <a:spcAft>
                <a:spcPts val="0"/>
              </a:spcAft>
              <a:buSzPts val="1050"/>
              <a:buFont typeface="Century Gothic"/>
              <a:buAutoNum type="arabicParenR" startAt="10"/>
            </a:pPr>
            <a:r>
              <a:rPr lang="en-US" sz="1050"/>
              <a:t>Yuehao Pan, Weimin Huang, Zhiping Lin, Wanzheng Zhu, Jiayin Zhou, Jocelyn Wong, Zhongxiang Ding. Brain Tumor Grading Based on Neural Networks and Convolutional Neural Networks. Society. IEEE Engineering in Medicine and Biology Society(2016).</a:t>
            </a:r>
            <a:endParaRPr/>
          </a:p>
          <a:p>
            <a:pPr indent="-342900" lvl="0" marL="342900" rtl="0" algn="l">
              <a:spcBef>
                <a:spcPts val="1000"/>
              </a:spcBef>
              <a:spcAft>
                <a:spcPts val="0"/>
              </a:spcAft>
              <a:buSzPts val="1050"/>
              <a:buFont typeface="Century Gothic"/>
              <a:buAutoNum type="arabicParenR" startAt="10"/>
            </a:pPr>
            <a:r>
              <a:rPr lang="en-US" sz="1050"/>
              <a:t>Sajid Iqbal1, M. Usman Ghani, Tanzila Saba, Amjad Rehman. Brain tumor segmentation in multi-spectral MRI using convolutional neural networks (CNN). EMS Microscopy Acadmy(2018).</a:t>
            </a:r>
            <a:endParaRPr/>
          </a:p>
          <a:p>
            <a:pPr indent="-342900" lvl="0" marL="342900" rtl="0" algn="l">
              <a:spcBef>
                <a:spcPts val="1000"/>
              </a:spcBef>
              <a:spcAft>
                <a:spcPts val="0"/>
              </a:spcAft>
              <a:buSzPts val="1050"/>
              <a:buFont typeface="Century Gothic"/>
              <a:buAutoNum type="arabicParenR" startAt="10"/>
            </a:pPr>
            <a:r>
              <a:rPr lang="en-US" sz="1050"/>
              <a:t>Jiachi Zhang, Xiaolei Shen, Tianqi Zhuo, Hong Zhou. Brain Tumor Segmentation Based on Refined Fully Convolutional Neural Networks with A Hierarchical Dice Loss. Key Laboratory for Biomedical Engineering(2017).</a:t>
            </a:r>
            <a:endParaRPr/>
          </a:p>
          <a:p>
            <a:pPr indent="-342900" lvl="0" marL="342900" rtl="0" algn="l">
              <a:spcBef>
                <a:spcPts val="1000"/>
              </a:spcBef>
              <a:spcAft>
                <a:spcPts val="0"/>
              </a:spcAft>
              <a:buSzPts val="1050"/>
              <a:buFont typeface="Century Gothic"/>
              <a:buAutoNum type="arabicParenR" startAt="10"/>
            </a:pPr>
            <a:r>
              <a:rPr lang="en-US" sz="1050"/>
              <a:t>Mohammadreza Soltaninejad, Lei Zhang, Tryphon Lambrou, Guang Yang, Nigel Allinson, and Xujiong Ye. MRI Brain Tumor Segmentation using Random Forests and Fully Convolutional Networks. MICCAI(2017).</a:t>
            </a:r>
            <a:endParaRPr/>
          </a:p>
          <a:p>
            <a:pPr indent="-342900" lvl="0" marL="342900" rtl="0" algn="l">
              <a:spcBef>
                <a:spcPts val="1000"/>
              </a:spcBef>
              <a:spcAft>
                <a:spcPts val="0"/>
              </a:spcAft>
              <a:buSzPts val="1050"/>
              <a:buFont typeface="Century Gothic"/>
              <a:buAutoNum type="arabicParenR" startAt="10"/>
            </a:pPr>
            <a:r>
              <a:rPr lang="en-US" sz="1050"/>
              <a:t>Parasuraman Kumar, B. VijayKumar. Brain Tumor MRI Segmentation and Classification Using Ensemble Classifier. International Journal of Recent Technology and Engineering(2019).</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9"/>
          <p:cNvSpPr/>
          <p:nvPr/>
        </p:nvSpPr>
        <p:spPr>
          <a:xfrm>
            <a:off x="3733800" y="2971800"/>
            <a:ext cx="574869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accent1"/>
                </a:solidFill>
                <a:latin typeface="Century Gothic"/>
                <a:ea typeface="Century Gothic"/>
                <a:cs typeface="Century Gothic"/>
                <a:sym typeface="Century Gothic"/>
              </a:rPr>
              <a:t>Any Questions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lang="en-US"/>
              <a:t>Agenda</a:t>
            </a:r>
            <a:endParaRPr/>
          </a:p>
        </p:txBody>
      </p:sp>
      <p:sp>
        <p:nvSpPr>
          <p:cNvPr id="197" name="Google Shape;197;p5"/>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SzPts val="1665"/>
              <a:buFont typeface="Courier New"/>
              <a:buChar char="o"/>
            </a:pPr>
            <a:r>
              <a:rPr lang="en-US" sz="1665"/>
              <a:t>Problem Definition</a:t>
            </a:r>
            <a:endParaRPr/>
          </a:p>
          <a:p>
            <a:pPr indent="-342900" lvl="0" marL="342900" rtl="0" algn="l">
              <a:lnSpc>
                <a:spcPct val="80000"/>
              </a:lnSpc>
              <a:spcBef>
                <a:spcPts val="1000"/>
              </a:spcBef>
              <a:spcAft>
                <a:spcPts val="0"/>
              </a:spcAft>
              <a:buSzPts val="1665"/>
              <a:buFont typeface="Courier New"/>
              <a:buChar char="o"/>
            </a:pPr>
            <a:r>
              <a:rPr b="1" lang="en-US" sz="1665">
                <a:solidFill>
                  <a:srgbClr val="FF0000"/>
                </a:solidFill>
              </a:rPr>
              <a:t>Project Motivation</a:t>
            </a:r>
            <a:endParaRPr/>
          </a:p>
          <a:p>
            <a:pPr indent="-342900" lvl="0" marL="342900" rtl="0" algn="l">
              <a:lnSpc>
                <a:spcPct val="80000"/>
              </a:lnSpc>
              <a:spcBef>
                <a:spcPts val="1000"/>
              </a:spcBef>
              <a:spcAft>
                <a:spcPts val="0"/>
              </a:spcAft>
              <a:buSzPts val="1665"/>
              <a:buFont typeface="Courier New"/>
              <a:buChar char="o"/>
            </a:pPr>
            <a:r>
              <a:rPr lang="en-US" sz="1665"/>
              <a:t>Project Objective</a:t>
            </a:r>
            <a:endParaRPr/>
          </a:p>
          <a:p>
            <a:pPr indent="-342900" lvl="0" marL="342900" rtl="0" algn="l">
              <a:lnSpc>
                <a:spcPct val="80000"/>
              </a:lnSpc>
              <a:spcBef>
                <a:spcPts val="1000"/>
              </a:spcBef>
              <a:spcAft>
                <a:spcPts val="0"/>
              </a:spcAft>
              <a:buSzPts val="1665"/>
              <a:buFont typeface="Courier New"/>
              <a:buChar char="o"/>
            </a:pPr>
            <a:r>
              <a:rPr lang="en-US" sz="1665"/>
              <a:t>Related Work</a:t>
            </a:r>
            <a:endParaRPr/>
          </a:p>
          <a:p>
            <a:pPr indent="-342900" lvl="0" marL="342900" rtl="0" algn="l">
              <a:lnSpc>
                <a:spcPct val="80000"/>
              </a:lnSpc>
              <a:spcBef>
                <a:spcPts val="1000"/>
              </a:spcBef>
              <a:spcAft>
                <a:spcPts val="0"/>
              </a:spcAft>
              <a:buSzPts val="1665"/>
              <a:buFont typeface="Courier New"/>
              <a:buChar char="o"/>
            </a:pPr>
            <a:r>
              <a:rPr lang="en-US" sz="1665"/>
              <a:t>Proposed Methodology</a:t>
            </a:r>
            <a:endParaRPr/>
          </a:p>
          <a:p>
            <a:pPr indent="-342900" lvl="0" marL="342900" rtl="0" algn="l">
              <a:lnSpc>
                <a:spcPct val="80000"/>
              </a:lnSpc>
              <a:spcBef>
                <a:spcPts val="1000"/>
              </a:spcBef>
              <a:spcAft>
                <a:spcPts val="0"/>
              </a:spcAft>
              <a:buSzPts val="1665"/>
              <a:buFont typeface="Courier New"/>
              <a:buChar char="o"/>
            </a:pPr>
            <a:r>
              <a:rPr lang="en-US" sz="1665"/>
              <a:t>Dataset</a:t>
            </a:r>
            <a:endParaRPr/>
          </a:p>
          <a:p>
            <a:pPr indent="-342900" lvl="0" marL="342900" rtl="0" algn="l">
              <a:lnSpc>
                <a:spcPct val="80000"/>
              </a:lnSpc>
              <a:spcBef>
                <a:spcPts val="1000"/>
              </a:spcBef>
              <a:spcAft>
                <a:spcPts val="0"/>
              </a:spcAft>
              <a:buSzPts val="1665"/>
              <a:buFont typeface="Courier New"/>
              <a:buChar char="o"/>
            </a:pPr>
            <a:r>
              <a:rPr lang="en-US" sz="1665"/>
              <a:t>Results</a:t>
            </a:r>
            <a:endParaRPr/>
          </a:p>
          <a:p>
            <a:pPr indent="-342900" lvl="0" marL="342900" rtl="0" algn="l">
              <a:lnSpc>
                <a:spcPct val="80000"/>
              </a:lnSpc>
              <a:spcBef>
                <a:spcPts val="1000"/>
              </a:spcBef>
              <a:spcAft>
                <a:spcPts val="0"/>
              </a:spcAft>
              <a:buSzPts val="1665"/>
              <a:buFont typeface="Courier New"/>
              <a:buChar char="o"/>
            </a:pPr>
            <a:r>
              <a:rPr lang="en-US" sz="1665"/>
              <a:t>Conclusion and Future Work</a:t>
            </a:r>
            <a:endParaRPr/>
          </a:p>
          <a:p>
            <a:pPr indent="-342900" lvl="0" marL="342900" rtl="0" algn="l">
              <a:lnSpc>
                <a:spcPct val="80000"/>
              </a:lnSpc>
              <a:spcBef>
                <a:spcPts val="1000"/>
              </a:spcBef>
              <a:spcAft>
                <a:spcPts val="0"/>
              </a:spcAft>
              <a:buSzPts val="1665"/>
              <a:buFont typeface="Courier New"/>
              <a:buChar char="o"/>
            </a:pPr>
            <a:r>
              <a:rPr lang="en-US" sz="1665"/>
              <a:t>Demo</a:t>
            </a:r>
            <a:endParaRPr/>
          </a:p>
          <a:p>
            <a:pPr indent="-342900" lvl="0" marL="342900" rtl="0" algn="l">
              <a:lnSpc>
                <a:spcPct val="80000"/>
              </a:lnSpc>
              <a:spcBef>
                <a:spcPts val="1000"/>
              </a:spcBef>
              <a:spcAft>
                <a:spcPts val="0"/>
              </a:spcAft>
              <a:buSzPts val="1665"/>
              <a:buFont typeface="Courier New"/>
              <a:buChar char="o"/>
            </a:pPr>
            <a:r>
              <a:rPr lang="en-US" sz="1665"/>
              <a:t>Tools</a:t>
            </a:r>
            <a:endParaRPr/>
          </a:p>
          <a:p>
            <a:pPr indent="-342900" lvl="0" marL="342900" rtl="0" algn="l">
              <a:lnSpc>
                <a:spcPct val="80000"/>
              </a:lnSpc>
              <a:spcBef>
                <a:spcPts val="1000"/>
              </a:spcBef>
              <a:spcAft>
                <a:spcPts val="0"/>
              </a:spcAft>
              <a:buSzPts val="1665"/>
              <a:buFont typeface="Courier New"/>
              <a:buChar char="o"/>
            </a:pPr>
            <a:r>
              <a:rPr lang="en-US" sz="1665"/>
              <a:t>References</a:t>
            </a:r>
            <a:endParaRPr/>
          </a:p>
          <a:p>
            <a:pPr indent="-237172" lvl="0" marL="342900" rtl="0" algn="l">
              <a:lnSpc>
                <a:spcPct val="80000"/>
              </a:lnSpc>
              <a:spcBef>
                <a:spcPts val="1000"/>
              </a:spcBef>
              <a:spcAft>
                <a:spcPts val="0"/>
              </a:spcAft>
              <a:buSzPts val="1665"/>
              <a:buFont typeface="Courier New"/>
              <a:buNone/>
            </a:pPr>
            <a:r>
              <a:t/>
            </a:r>
            <a:endParaRPr sz="1665"/>
          </a:p>
          <a:p>
            <a:pPr indent="-237172" lvl="0" marL="342900" rtl="0" algn="l">
              <a:lnSpc>
                <a:spcPct val="80000"/>
              </a:lnSpc>
              <a:spcBef>
                <a:spcPts val="1000"/>
              </a:spcBef>
              <a:spcAft>
                <a:spcPts val="0"/>
              </a:spcAft>
              <a:buSzPts val="1665"/>
              <a:buFont typeface="Courier New"/>
              <a:buNone/>
            </a:pPr>
            <a:r>
              <a:t/>
            </a:r>
            <a:endParaRPr sz="1665"/>
          </a:p>
          <a:p>
            <a:pPr indent="0" lvl="0" marL="57150" rtl="0" algn="l">
              <a:lnSpc>
                <a:spcPct val="80000"/>
              </a:lnSpc>
              <a:spcBef>
                <a:spcPts val="1000"/>
              </a:spcBef>
              <a:spcAft>
                <a:spcPts val="0"/>
              </a:spcAft>
              <a:buSzPts val="1665"/>
              <a:buNone/>
            </a:pPr>
            <a:r>
              <a:t/>
            </a:r>
            <a:endParaRPr sz="1665"/>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0"/>
          <p:cNvSpPr/>
          <p:nvPr/>
        </p:nvSpPr>
        <p:spPr>
          <a:xfrm>
            <a:off x="3990139" y="2967335"/>
            <a:ext cx="4211729"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accent1"/>
                </a:solidFill>
                <a:latin typeface="Arial"/>
                <a:ea typeface="Arial"/>
                <a:cs typeface="Arial"/>
                <a:sym typeface="Arial"/>
              </a:rPr>
              <a:t>THANK YOU</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6"/>
          <p:cNvSpPr txBox="1"/>
          <p:nvPr>
            <p:ph type="ctrTitle"/>
          </p:nvPr>
        </p:nvSpPr>
        <p:spPr>
          <a:xfrm>
            <a:off x="2209800" y="228601"/>
            <a:ext cx="7772400" cy="9906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168DBA"/>
              </a:buClr>
              <a:buSzPts val="4000"/>
              <a:buFont typeface="Century Gothic"/>
              <a:buNone/>
            </a:pPr>
            <a:r>
              <a:rPr b="1" lang="en-US" sz="4000" u="sng"/>
              <a:t>Motivation</a:t>
            </a:r>
            <a:endParaRPr/>
          </a:p>
        </p:txBody>
      </p:sp>
      <p:sp>
        <p:nvSpPr>
          <p:cNvPr id="203" name="Google Shape;203;p6"/>
          <p:cNvSpPr txBox="1"/>
          <p:nvPr>
            <p:ph idx="1" type="subTitle"/>
          </p:nvPr>
        </p:nvSpPr>
        <p:spPr>
          <a:xfrm>
            <a:off x="1524000" y="1390651"/>
            <a:ext cx="7010400" cy="472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50"/>
              <a:buNone/>
            </a:pPr>
            <a:r>
              <a:t/>
            </a:r>
            <a:endParaRPr sz="1850"/>
          </a:p>
          <a:p>
            <a:pPr indent="-342900" lvl="0" marL="342900" rtl="0" algn="just">
              <a:spcBef>
                <a:spcPts val="1000"/>
              </a:spcBef>
              <a:spcAft>
                <a:spcPts val="0"/>
              </a:spcAft>
              <a:buSzPts val="1850"/>
              <a:buFont typeface="Arial"/>
              <a:buChar char="•"/>
            </a:pPr>
            <a:r>
              <a:rPr lang="en-US" sz="1850"/>
              <a:t>Brain tumor detection is an important task in medical image processing. Early diagnosis of brain tumors plays an important role in improving treatment possibilities and increases the survival rate of the patients. </a:t>
            </a:r>
            <a:endParaRPr/>
          </a:p>
          <a:p>
            <a:pPr indent="-342900" lvl="0" marL="342900" rtl="0" algn="just">
              <a:spcBef>
                <a:spcPts val="1000"/>
              </a:spcBef>
              <a:spcAft>
                <a:spcPts val="0"/>
              </a:spcAft>
              <a:buSzPts val="1942"/>
              <a:buFont typeface="Arial"/>
              <a:buChar char="•"/>
            </a:pPr>
            <a:r>
              <a:rPr lang="en-US" sz="1942"/>
              <a:t>Due to the level of complexity in both the Human brain and the MRI Scanners there are many issues that may occur that increases the misdiagnoses of tumor.</a:t>
            </a:r>
            <a:endParaRPr/>
          </a:p>
          <a:p>
            <a:pPr indent="-342900" lvl="0" marL="342900" rtl="0" algn="just">
              <a:spcBef>
                <a:spcPts val="1000"/>
              </a:spcBef>
              <a:spcAft>
                <a:spcPts val="0"/>
              </a:spcAft>
              <a:buSzPts val="1942"/>
              <a:buFont typeface="Arial"/>
              <a:buChar char="•"/>
            </a:pPr>
            <a:r>
              <a:rPr lang="en-US" sz="1942"/>
              <a:t>Misdiagnosis occur due to technical reasons related to image quality resulting in human error.</a:t>
            </a:r>
            <a:endParaRPr/>
          </a:p>
          <a:p>
            <a:pPr indent="-342900" lvl="0" marL="342900" rtl="0" algn="just">
              <a:spcBef>
                <a:spcPts val="1000"/>
              </a:spcBef>
              <a:spcAft>
                <a:spcPts val="0"/>
              </a:spcAft>
              <a:buSzPts val="1942"/>
              <a:buFont typeface="Arial"/>
              <a:buChar char="•"/>
            </a:pPr>
            <a:r>
              <a:rPr lang="en-US" sz="1942"/>
              <a:t>(CAD) systems are developed to overcome these restrictions as it improves radiologists’ performance in discriminating between normal and abnormal tissues. </a:t>
            </a:r>
            <a:endParaRPr/>
          </a:p>
          <a:p>
            <a:pPr indent="-219583" lvl="0" marL="342900" rtl="0" algn="l">
              <a:spcBef>
                <a:spcPts val="1000"/>
              </a:spcBef>
              <a:spcAft>
                <a:spcPts val="0"/>
              </a:spcAft>
              <a:buSzPts val="1942"/>
              <a:buFont typeface="Arial"/>
              <a:buNone/>
            </a:pPr>
            <a:r>
              <a:t/>
            </a:r>
            <a:endParaRPr sz="1942"/>
          </a:p>
          <a:p>
            <a:pPr indent="-225425" lvl="0" marL="342900" rtl="0" algn="l">
              <a:spcBef>
                <a:spcPts val="1000"/>
              </a:spcBef>
              <a:spcAft>
                <a:spcPts val="0"/>
              </a:spcAft>
              <a:buSzPts val="1850"/>
              <a:buFont typeface="Arial"/>
              <a:buNone/>
            </a:pPr>
            <a:r>
              <a:t/>
            </a:r>
            <a:endParaRPr sz="1850"/>
          </a:p>
          <a:p>
            <a:pPr indent="0" lvl="0" marL="0" rtl="0" algn="l">
              <a:spcBef>
                <a:spcPts val="1000"/>
              </a:spcBef>
              <a:spcAft>
                <a:spcPts val="0"/>
              </a:spcAft>
              <a:buSzPts val="1850"/>
              <a:buNone/>
            </a:pPr>
            <a:r>
              <a:t/>
            </a:r>
            <a:endParaRPr sz="1850"/>
          </a:p>
        </p:txBody>
      </p:sp>
      <p:pic>
        <p:nvPicPr>
          <p:cNvPr id="204" name="Google Shape;204;p6"/>
          <p:cNvPicPr preferRelativeResize="0"/>
          <p:nvPr/>
        </p:nvPicPr>
        <p:blipFill rotWithShape="1">
          <a:blip r:embed="rId3">
            <a:alphaModFix/>
          </a:blip>
          <a:srcRect b="0" l="0" r="0" t="0"/>
          <a:stretch/>
        </p:blipFill>
        <p:spPr>
          <a:xfrm>
            <a:off x="8686800" y="1251628"/>
            <a:ext cx="3437641" cy="50673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7"/>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lang="en-US"/>
              <a:t>Agenda</a:t>
            </a:r>
            <a:endParaRPr/>
          </a:p>
        </p:txBody>
      </p:sp>
      <p:sp>
        <p:nvSpPr>
          <p:cNvPr id="210" name="Google Shape;210;p7"/>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SzPts val="1665"/>
              <a:buFont typeface="Courier New"/>
              <a:buChar char="o"/>
            </a:pPr>
            <a:r>
              <a:rPr lang="en-US" sz="1665"/>
              <a:t>Problem Definition</a:t>
            </a:r>
            <a:endParaRPr/>
          </a:p>
          <a:p>
            <a:pPr indent="-342900" lvl="0" marL="342900" rtl="0" algn="l">
              <a:lnSpc>
                <a:spcPct val="80000"/>
              </a:lnSpc>
              <a:spcBef>
                <a:spcPts val="1000"/>
              </a:spcBef>
              <a:spcAft>
                <a:spcPts val="0"/>
              </a:spcAft>
              <a:buSzPts val="1665"/>
              <a:buFont typeface="Courier New"/>
              <a:buChar char="o"/>
            </a:pPr>
            <a:r>
              <a:rPr lang="en-US" sz="1665"/>
              <a:t>Project Motivation</a:t>
            </a:r>
            <a:endParaRPr/>
          </a:p>
          <a:p>
            <a:pPr indent="-342900" lvl="0" marL="342900" rtl="0" algn="l">
              <a:lnSpc>
                <a:spcPct val="80000"/>
              </a:lnSpc>
              <a:spcBef>
                <a:spcPts val="1000"/>
              </a:spcBef>
              <a:spcAft>
                <a:spcPts val="0"/>
              </a:spcAft>
              <a:buSzPts val="1665"/>
              <a:buFont typeface="Courier New"/>
              <a:buChar char="o"/>
            </a:pPr>
            <a:r>
              <a:rPr b="1" lang="en-US" sz="1665">
                <a:solidFill>
                  <a:srgbClr val="FF0000"/>
                </a:solidFill>
              </a:rPr>
              <a:t>Project Objectives</a:t>
            </a:r>
            <a:endParaRPr/>
          </a:p>
          <a:p>
            <a:pPr indent="-342900" lvl="0" marL="342900" rtl="0" algn="l">
              <a:lnSpc>
                <a:spcPct val="80000"/>
              </a:lnSpc>
              <a:spcBef>
                <a:spcPts val="1000"/>
              </a:spcBef>
              <a:spcAft>
                <a:spcPts val="0"/>
              </a:spcAft>
              <a:buSzPts val="1665"/>
              <a:buFont typeface="Courier New"/>
              <a:buChar char="o"/>
            </a:pPr>
            <a:r>
              <a:rPr lang="en-US" sz="1665"/>
              <a:t>Related Work</a:t>
            </a:r>
            <a:endParaRPr/>
          </a:p>
          <a:p>
            <a:pPr indent="-342900" lvl="0" marL="342900" rtl="0" algn="l">
              <a:lnSpc>
                <a:spcPct val="80000"/>
              </a:lnSpc>
              <a:spcBef>
                <a:spcPts val="1000"/>
              </a:spcBef>
              <a:spcAft>
                <a:spcPts val="0"/>
              </a:spcAft>
              <a:buSzPts val="1665"/>
              <a:buFont typeface="Courier New"/>
              <a:buChar char="o"/>
            </a:pPr>
            <a:r>
              <a:rPr lang="en-US" sz="1665"/>
              <a:t>Proposed Methodology</a:t>
            </a:r>
            <a:endParaRPr/>
          </a:p>
          <a:p>
            <a:pPr indent="-342900" lvl="0" marL="342900" rtl="0" algn="l">
              <a:lnSpc>
                <a:spcPct val="80000"/>
              </a:lnSpc>
              <a:spcBef>
                <a:spcPts val="1000"/>
              </a:spcBef>
              <a:spcAft>
                <a:spcPts val="0"/>
              </a:spcAft>
              <a:buSzPts val="1665"/>
              <a:buFont typeface="Courier New"/>
              <a:buChar char="o"/>
            </a:pPr>
            <a:r>
              <a:rPr lang="en-US" sz="1665"/>
              <a:t>Dataset</a:t>
            </a:r>
            <a:endParaRPr/>
          </a:p>
          <a:p>
            <a:pPr indent="-342900" lvl="0" marL="342900" rtl="0" algn="l">
              <a:lnSpc>
                <a:spcPct val="80000"/>
              </a:lnSpc>
              <a:spcBef>
                <a:spcPts val="1000"/>
              </a:spcBef>
              <a:spcAft>
                <a:spcPts val="0"/>
              </a:spcAft>
              <a:buSzPts val="1665"/>
              <a:buFont typeface="Courier New"/>
              <a:buChar char="o"/>
            </a:pPr>
            <a:r>
              <a:rPr lang="en-US" sz="1665"/>
              <a:t>Results</a:t>
            </a:r>
            <a:endParaRPr/>
          </a:p>
          <a:p>
            <a:pPr indent="-342900" lvl="0" marL="342900" rtl="0" algn="l">
              <a:lnSpc>
                <a:spcPct val="80000"/>
              </a:lnSpc>
              <a:spcBef>
                <a:spcPts val="1000"/>
              </a:spcBef>
              <a:spcAft>
                <a:spcPts val="0"/>
              </a:spcAft>
              <a:buSzPts val="1665"/>
              <a:buFont typeface="Courier New"/>
              <a:buChar char="o"/>
            </a:pPr>
            <a:r>
              <a:rPr lang="en-US" sz="1665"/>
              <a:t>Conclusion and Future Work</a:t>
            </a:r>
            <a:endParaRPr/>
          </a:p>
          <a:p>
            <a:pPr indent="-342900" lvl="0" marL="342900" rtl="0" algn="l">
              <a:lnSpc>
                <a:spcPct val="80000"/>
              </a:lnSpc>
              <a:spcBef>
                <a:spcPts val="1000"/>
              </a:spcBef>
              <a:spcAft>
                <a:spcPts val="0"/>
              </a:spcAft>
              <a:buSzPts val="1665"/>
              <a:buFont typeface="Courier New"/>
              <a:buChar char="o"/>
            </a:pPr>
            <a:r>
              <a:rPr lang="en-US" sz="1665"/>
              <a:t>Demo</a:t>
            </a:r>
            <a:endParaRPr/>
          </a:p>
          <a:p>
            <a:pPr indent="-342900" lvl="0" marL="342900" rtl="0" algn="l">
              <a:lnSpc>
                <a:spcPct val="80000"/>
              </a:lnSpc>
              <a:spcBef>
                <a:spcPts val="1000"/>
              </a:spcBef>
              <a:spcAft>
                <a:spcPts val="0"/>
              </a:spcAft>
              <a:buSzPts val="1665"/>
              <a:buFont typeface="Courier New"/>
              <a:buChar char="o"/>
            </a:pPr>
            <a:r>
              <a:rPr lang="en-US" sz="1665"/>
              <a:t>Tools</a:t>
            </a:r>
            <a:endParaRPr/>
          </a:p>
          <a:p>
            <a:pPr indent="-342900" lvl="0" marL="342900" rtl="0" algn="l">
              <a:lnSpc>
                <a:spcPct val="80000"/>
              </a:lnSpc>
              <a:spcBef>
                <a:spcPts val="1000"/>
              </a:spcBef>
              <a:spcAft>
                <a:spcPts val="0"/>
              </a:spcAft>
              <a:buSzPts val="1665"/>
              <a:buFont typeface="Courier New"/>
              <a:buChar char="o"/>
            </a:pPr>
            <a:r>
              <a:rPr lang="en-US" sz="1665"/>
              <a:t>References</a:t>
            </a:r>
            <a:endParaRPr/>
          </a:p>
          <a:p>
            <a:pPr indent="-237172" lvl="0" marL="342900" rtl="0" algn="l">
              <a:lnSpc>
                <a:spcPct val="80000"/>
              </a:lnSpc>
              <a:spcBef>
                <a:spcPts val="1000"/>
              </a:spcBef>
              <a:spcAft>
                <a:spcPts val="0"/>
              </a:spcAft>
              <a:buSzPts val="1665"/>
              <a:buFont typeface="Courier New"/>
              <a:buNone/>
            </a:pPr>
            <a:r>
              <a:t/>
            </a:r>
            <a:endParaRPr sz="1665"/>
          </a:p>
          <a:p>
            <a:pPr indent="-237172" lvl="0" marL="342900" rtl="0" algn="l">
              <a:lnSpc>
                <a:spcPct val="80000"/>
              </a:lnSpc>
              <a:spcBef>
                <a:spcPts val="1000"/>
              </a:spcBef>
              <a:spcAft>
                <a:spcPts val="0"/>
              </a:spcAft>
              <a:buSzPts val="1665"/>
              <a:buFont typeface="Courier New"/>
              <a:buNone/>
            </a:pPr>
            <a:r>
              <a:t/>
            </a:r>
            <a:endParaRPr sz="1665"/>
          </a:p>
          <a:p>
            <a:pPr indent="0" lvl="0" marL="57150" rtl="0" algn="l">
              <a:lnSpc>
                <a:spcPct val="80000"/>
              </a:lnSpc>
              <a:spcBef>
                <a:spcPts val="1000"/>
              </a:spcBef>
              <a:spcAft>
                <a:spcPts val="0"/>
              </a:spcAft>
              <a:buSzPts val="1665"/>
              <a:buNone/>
            </a:pPr>
            <a:r>
              <a:t/>
            </a:r>
            <a:endParaRPr sz="1665"/>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8"/>
          <p:cNvSpPr txBox="1"/>
          <p:nvPr>
            <p:ph type="title"/>
          </p:nvPr>
        </p:nvSpPr>
        <p:spPr>
          <a:xfrm>
            <a:off x="1752600" y="534933"/>
            <a:ext cx="8911687" cy="8236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4000"/>
              <a:buFont typeface="Century Gothic"/>
              <a:buNone/>
            </a:pPr>
            <a:r>
              <a:rPr b="1" lang="en-US" sz="4000" u="sng"/>
              <a:t>Objectives</a:t>
            </a:r>
            <a:endParaRPr/>
          </a:p>
        </p:txBody>
      </p:sp>
      <p:sp>
        <p:nvSpPr>
          <p:cNvPr id="216" name="Google Shape;216;p8"/>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The Project aims to Implement the techniques of Deep learning for diagnosis tumors.</a:t>
            </a:r>
            <a:endParaRPr/>
          </a:p>
          <a:p>
            <a:pPr indent="-342900" lvl="0" marL="342900" rtl="0" algn="l">
              <a:spcBef>
                <a:spcPts val="1000"/>
              </a:spcBef>
              <a:spcAft>
                <a:spcPts val="0"/>
              </a:spcAft>
              <a:buSzPts val="1800"/>
              <a:buChar char="🠶"/>
            </a:pPr>
            <a:r>
              <a:rPr lang="en-US"/>
              <a:t>Deep learning implementation aims to provide an accurate diagnosis for brain tumor by processing (MRI) Scans</a:t>
            </a:r>
            <a:endParaRPr/>
          </a:p>
          <a:p>
            <a:pPr indent="-342900" lvl="0" marL="342900" rtl="0" algn="l">
              <a:spcBef>
                <a:spcPts val="1000"/>
              </a:spcBef>
              <a:spcAft>
                <a:spcPts val="0"/>
              </a:spcAft>
              <a:buSzPts val="1800"/>
              <a:buChar char="🠶"/>
            </a:pPr>
            <a:r>
              <a:rPr lang="en-US"/>
              <a:t>The Project is designed to be scalable and to be used for diagnosis of other malignant tumors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lang="en-US"/>
              <a:t>Agenda</a:t>
            </a:r>
            <a:endParaRPr/>
          </a:p>
        </p:txBody>
      </p:sp>
      <p:sp>
        <p:nvSpPr>
          <p:cNvPr id="222" name="Google Shape;222;p9"/>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SzPts val="1665"/>
              <a:buFont typeface="Courier New"/>
              <a:buChar char="o"/>
            </a:pPr>
            <a:r>
              <a:rPr lang="en-US" sz="1665"/>
              <a:t>Problem Definition</a:t>
            </a:r>
            <a:endParaRPr/>
          </a:p>
          <a:p>
            <a:pPr indent="-342900" lvl="0" marL="342900" rtl="0" algn="l">
              <a:lnSpc>
                <a:spcPct val="80000"/>
              </a:lnSpc>
              <a:spcBef>
                <a:spcPts val="1000"/>
              </a:spcBef>
              <a:spcAft>
                <a:spcPts val="0"/>
              </a:spcAft>
              <a:buSzPts val="1665"/>
              <a:buFont typeface="Courier New"/>
              <a:buChar char="o"/>
            </a:pPr>
            <a:r>
              <a:rPr lang="en-US" sz="1665"/>
              <a:t>Project Motivation</a:t>
            </a:r>
            <a:endParaRPr/>
          </a:p>
          <a:p>
            <a:pPr indent="-342900" lvl="0" marL="342900" rtl="0" algn="l">
              <a:lnSpc>
                <a:spcPct val="80000"/>
              </a:lnSpc>
              <a:spcBef>
                <a:spcPts val="1000"/>
              </a:spcBef>
              <a:spcAft>
                <a:spcPts val="0"/>
              </a:spcAft>
              <a:buSzPts val="1665"/>
              <a:buFont typeface="Courier New"/>
              <a:buChar char="o"/>
            </a:pPr>
            <a:r>
              <a:rPr lang="en-US" sz="1665"/>
              <a:t>Project Objective</a:t>
            </a:r>
            <a:endParaRPr/>
          </a:p>
          <a:p>
            <a:pPr indent="-342900" lvl="0" marL="342900" rtl="0" algn="l">
              <a:lnSpc>
                <a:spcPct val="80000"/>
              </a:lnSpc>
              <a:spcBef>
                <a:spcPts val="1000"/>
              </a:spcBef>
              <a:spcAft>
                <a:spcPts val="0"/>
              </a:spcAft>
              <a:buSzPts val="1665"/>
              <a:buFont typeface="Courier New"/>
              <a:buChar char="o"/>
            </a:pPr>
            <a:r>
              <a:rPr b="1" lang="en-US" sz="1665">
                <a:solidFill>
                  <a:srgbClr val="FF0000"/>
                </a:solidFill>
              </a:rPr>
              <a:t>Related Work</a:t>
            </a:r>
            <a:endParaRPr/>
          </a:p>
          <a:p>
            <a:pPr indent="-342900" lvl="0" marL="342900" rtl="0" algn="l">
              <a:lnSpc>
                <a:spcPct val="80000"/>
              </a:lnSpc>
              <a:spcBef>
                <a:spcPts val="1000"/>
              </a:spcBef>
              <a:spcAft>
                <a:spcPts val="0"/>
              </a:spcAft>
              <a:buSzPts val="1665"/>
              <a:buFont typeface="Courier New"/>
              <a:buChar char="o"/>
            </a:pPr>
            <a:r>
              <a:rPr lang="en-US" sz="1665"/>
              <a:t>Proposed Methodology</a:t>
            </a:r>
            <a:endParaRPr/>
          </a:p>
          <a:p>
            <a:pPr indent="-342900" lvl="0" marL="342900" rtl="0" algn="l">
              <a:lnSpc>
                <a:spcPct val="80000"/>
              </a:lnSpc>
              <a:spcBef>
                <a:spcPts val="1000"/>
              </a:spcBef>
              <a:spcAft>
                <a:spcPts val="0"/>
              </a:spcAft>
              <a:buSzPts val="1665"/>
              <a:buFont typeface="Courier New"/>
              <a:buChar char="o"/>
            </a:pPr>
            <a:r>
              <a:rPr lang="en-US" sz="1665"/>
              <a:t>Dataset</a:t>
            </a:r>
            <a:endParaRPr/>
          </a:p>
          <a:p>
            <a:pPr indent="-342900" lvl="0" marL="342900" rtl="0" algn="l">
              <a:lnSpc>
                <a:spcPct val="80000"/>
              </a:lnSpc>
              <a:spcBef>
                <a:spcPts val="1000"/>
              </a:spcBef>
              <a:spcAft>
                <a:spcPts val="0"/>
              </a:spcAft>
              <a:buSzPts val="1665"/>
              <a:buFont typeface="Courier New"/>
              <a:buChar char="o"/>
            </a:pPr>
            <a:r>
              <a:rPr lang="en-US" sz="1665"/>
              <a:t>Results</a:t>
            </a:r>
            <a:endParaRPr/>
          </a:p>
          <a:p>
            <a:pPr indent="-342900" lvl="0" marL="342900" rtl="0" algn="l">
              <a:lnSpc>
                <a:spcPct val="80000"/>
              </a:lnSpc>
              <a:spcBef>
                <a:spcPts val="1000"/>
              </a:spcBef>
              <a:spcAft>
                <a:spcPts val="0"/>
              </a:spcAft>
              <a:buSzPts val="1665"/>
              <a:buFont typeface="Courier New"/>
              <a:buChar char="o"/>
            </a:pPr>
            <a:r>
              <a:rPr lang="en-US" sz="1665"/>
              <a:t>Conclusion and Future Work</a:t>
            </a:r>
            <a:endParaRPr/>
          </a:p>
          <a:p>
            <a:pPr indent="-342900" lvl="0" marL="342900" rtl="0" algn="l">
              <a:lnSpc>
                <a:spcPct val="80000"/>
              </a:lnSpc>
              <a:spcBef>
                <a:spcPts val="1000"/>
              </a:spcBef>
              <a:spcAft>
                <a:spcPts val="0"/>
              </a:spcAft>
              <a:buSzPts val="1665"/>
              <a:buFont typeface="Courier New"/>
              <a:buChar char="o"/>
            </a:pPr>
            <a:r>
              <a:rPr lang="en-US" sz="1665"/>
              <a:t>Demo</a:t>
            </a:r>
            <a:endParaRPr/>
          </a:p>
          <a:p>
            <a:pPr indent="-342900" lvl="0" marL="342900" rtl="0" algn="l">
              <a:lnSpc>
                <a:spcPct val="80000"/>
              </a:lnSpc>
              <a:spcBef>
                <a:spcPts val="1000"/>
              </a:spcBef>
              <a:spcAft>
                <a:spcPts val="0"/>
              </a:spcAft>
              <a:buSzPts val="1665"/>
              <a:buFont typeface="Courier New"/>
              <a:buChar char="o"/>
            </a:pPr>
            <a:r>
              <a:rPr lang="en-US" sz="1665"/>
              <a:t>Tools</a:t>
            </a:r>
            <a:endParaRPr/>
          </a:p>
          <a:p>
            <a:pPr indent="-342900" lvl="0" marL="342900" rtl="0" algn="l">
              <a:lnSpc>
                <a:spcPct val="80000"/>
              </a:lnSpc>
              <a:spcBef>
                <a:spcPts val="1000"/>
              </a:spcBef>
              <a:spcAft>
                <a:spcPts val="0"/>
              </a:spcAft>
              <a:buSzPts val="1665"/>
              <a:buFont typeface="Courier New"/>
              <a:buChar char="o"/>
            </a:pPr>
            <a:r>
              <a:rPr lang="en-US" sz="1665"/>
              <a:t>References</a:t>
            </a:r>
            <a:endParaRPr/>
          </a:p>
          <a:p>
            <a:pPr indent="-237172" lvl="0" marL="342900" rtl="0" algn="l">
              <a:lnSpc>
                <a:spcPct val="80000"/>
              </a:lnSpc>
              <a:spcBef>
                <a:spcPts val="1000"/>
              </a:spcBef>
              <a:spcAft>
                <a:spcPts val="0"/>
              </a:spcAft>
              <a:buSzPts val="1665"/>
              <a:buFont typeface="Courier New"/>
              <a:buNone/>
            </a:pPr>
            <a:r>
              <a:t/>
            </a:r>
            <a:endParaRPr sz="1665"/>
          </a:p>
          <a:p>
            <a:pPr indent="-237172" lvl="0" marL="342900" rtl="0" algn="l">
              <a:lnSpc>
                <a:spcPct val="80000"/>
              </a:lnSpc>
              <a:spcBef>
                <a:spcPts val="1000"/>
              </a:spcBef>
              <a:spcAft>
                <a:spcPts val="0"/>
              </a:spcAft>
              <a:buSzPts val="1665"/>
              <a:buFont typeface="Courier New"/>
              <a:buNone/>
            </a:pPr>
            <a:r>
              <a:t/>
            </a:r>
            <a:endParaRPr sz="1665"/>
          </a:p>
          <a:p>
            <a:pPr indent="0" lvl="0" marL="57150" rtl="0" algn="l">
              <a:lnSpc>
                <a:spcPct val="80000"/>
              </a:lnSpc>
              <a:spcBef>
                <a:spcPts val="1000"/>
              </a:spcBef>
              <a:spcAft>
                <a:spcPts val="0"/>
              </a:spcAft>
              <a:buSzPts val="1665"/>
              <a:buNone/>
            </a:pPr>
            <a:r>
              <a:t/>
            </a:r>
            <a:endParaRPr sz="1665"/>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Wisp">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Islam Hesham</dc:creator>
</cp:coreProperties>
</file>