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0" r:id="rId5"/>
    <p:sldId id="261" r:id="rId6"/>
    <p:sldId id="258" r:id="rId7"/>
    <p:sldId id="259" r:id="rId8"/>
    <p:sldId id="264" r:id="rId9"/>
    <p:sldId id="262" r:id="rId10"/>
    <p:sldId id="263" r:id="rId11"/>
    <p:sldId id="265" r:id="rId12"/>
    <p:sldId id="270" r:id="rId13"/>
    <p:sldId id="271" r:id="rId14"/>
    <p:sldId id="272" r:id="rId15"/>
    <p:sldId id="275" r:id="rId16"/>
    <p:sldId id="276" r:id="rId17"/>
    <p:sldId id="274" r:id="rId18"/>
    <p:sldId id="266" r:id="rId19"/>
    <p:sldId id="267" r:id="rId20"/>
    <p:sldId id="268" r:id="rId21"/>
    <p:sldId id="273" r:id="rId22"/>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5536-74BB-071C-F64A-2A1486E93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EG"/>
          </a:p>
        </p:txBody>
      </p:sp>
      <p:sp>
        <p:nvSpPr>
          <p:cNvPr id="3" name="Subtitle 2">
            <a:extLst>
              <a:ext uri="{FF2B5EF4-FFF2-40B4-BE49-F238E27FC236}">
                <a16:creationId xmlns:a16="http://schemas.microsoft.com/office/drawing/2014/main" id="{042453E4-BEEA-4A03-8638-91D11CA825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EG"/>
          </a:p>
        </p:txBody>
      </p:sp>
      <p:sp>
        <p:nvSpPr>
          <p:cNvPr id="4" name="Date Placeholder 3">
            <a:extLst>
              <a:ext uri="{FF2B5EF4-FFF2-40B4-BE49-F238E27FC236}">
                <a16:creationId xmlns:a16="http://schemas.microsoft.com/office/drawing/2014/main" id="{7D041761-B67B-EC07-ABAF-F24733E0C741}"/>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5" name="Footer Placeholder 4">
            <a:extLst>
              <a:ext uri="{FF2B5EF4-FFF2-40B4-BE49-F238E27FC236}">
                <a16:creationId xmlns:a16="http://schemas.microsoft.com/office/drawing/2014/main" id="{0FF2D66A-205A-3102-A566-20827A968CE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72DE29EC-02A8-D75E-58D8-80E400CA651B}"/>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374459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BB4-B875-CFE2-E35E-4FA79EEFD764}"/>
              </a:ext>
            </a:extLst>
          </p:cNvPr>
          <p:cNvSpPr>
            <a:spLocks noGrp="1"/>
          </p:cNvSpPr>
          <p:nvPr>
            <p:ph type="title"/>
          </p:nvPr>
        </p:nvSpPr>
        <p:spPr/>
        <p:txBody>
          <a:bodyPr/>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38A26581-B5CD-2968-8DCE-611BFCBF73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C59557AA-5D0D-AB47-25B6-FF7A0D9FC6AC}"/>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5" name="Footer Placeholder 4">
            <a:extLst>
              <a:ext uri="{FF2B5EF4-FFF2-40B4-BE49-F238E27FC236}">
                <a16:creationId xmlns:a16="http://schemas.microsoft.com/office/drawing/2014/main" id="{CA4FD269-B5CB-7F94-BEC4-C06040DD254E}"/>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0BAA7C47-7C2E-25F3-C66E-1AA3E78D596E}"/>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122688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923667-10A1-2E95-B850-4A384F438E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EG"/>
          </a:p>
        </p:txBody>
      </p:sp>
      <p:sp>
        <p:nvSpPr>
          <p:cNvPr id="3" name="Vertical Text Placeholder 2">
            <a:extLst>
              <a:ext uri="{FF2B5EF4-FFF2-40B4-BE49-F238E27FC236}">
                <a16:creationId xmlns:a16="http://schemas.microsoft.com/office/drawing/2014/main" id="{62C73AB7-0D0A-44EB-5543-C8ECA8C85E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80F320ED-0BDC-042E-CDEA-4324C03446B1}"/>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5" name="Footer Placeholder 4">
            <a:extLst>
              <a:ext uri="{FF2B5EF4-FFF2-40B4-BE49-F238E27FC236}">
                <a16:creationId xmlns:a16="http://schemas.microsoft.com/office/drawing/2014/main" id="{65CDB062-1867-178F-A757-611B8E4D8AE6}"/>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8C9D2A19-8626-8933-8C07-9B15EBE30E9F}"/>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481909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F09D-30DC-D6F0-14C3-A8855B06C755}"/>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B8A7EB42-6B4F-5660-2F53-720CC159E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B87AA70F-741B-8AF5-D220-28471177327F}"/>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5" name="Footer Placeholder 4">
            <a:extLst>
              <a:ext uri="{FF2B5EF4-FFF2-40B4-BE49-F238E27FC236}">
                <a16:creationId xmlns:a16="http://schemas.microsoft.com/office/drawing/2014/main" id="{0B229936-7C16-A140-06FF-BF8590154FA3}"/>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40EB773B-20D4-324D-DA6E-6E7BE1402CC3}"/>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3552970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EB62-9D9E-1AB8-B2B3-3FBB81A6C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EG"/>
          </a:p>
        </p:txBody>
      </p:sp>
      <p:sp>
        <p:nvSpPr>
          <p:cNvPr id="3" name="Text Placeholder 2">
            <a:extLst>
              <a:ext uri="{FF2B5EF4-FFF2-40B4-BE49-F238E27FC236}">
                <a16:creationId xmlns:a16="http://schemas.microsoft.com/office/drawing/2014/main" id="{2CD2BE49-BE44-693A-22D2-E8BDD1336D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58FBFE-E523-FFCD-A1AE-FD3778B42F92}"/>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5" name="Footer Placeholder 4">
            <a:extLst>
              <a:ext uri="{FF2B5EF4-FFF2-40B4-BE49-F238E27FC236}">
                <a16:creationId xmlns:a16="http://schemas.microsoft.com/office/drawing/2014/main" id="{3E7397A0-43A2-B94E-3A15-40CE4CA8A28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6A3EF87B-1380-9035-2ED9-27B0A0230F98}"/>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233537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A95F-E5C2-3E9B-B025-ADCD9481AA89}"/>
              </a:ext>
            </a:extLst>
          </p:cNvPr>
          <p:cNvSpPr>
            <a:spLocks noGrp="1"/>
          </p:cNvSpPr>
          <p:nvPr>
            <p:ph type="title"/>
          </p:nvPr>
        </p:nvSpPr>
        <p:spPr/>
        <p:txBody>
          <a:bodyPr/>
          <a:lstStyle/>
          <a:p>
            <a:r>
              <a:rPr lang="en-US"/>
              <a:t>Click to edit Master title style</a:t>
            </a:r>
            <a:endParaRPr lang="ar-EG"/>
          </a:p>
        </p:txBody>
      </p:sp>
      <p:sp>
        <p:nvSpPr>
          <p:cNvPr id="3" name="Content Placeholder 2">
            <a:extLst>
              <a:ext uri="{FF2B5EF4-FFF2-40B4-BE49-F238E27FC236}">
                <a16:creationId xmlns:a16="http://schemas.microsoft.com/office/drawing/2014/main" id="{9AC2FA1A-F060-A544-A340-1D3E1D9D29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a:extLst>
              <a:ext uri="{FF2B5EF4-FFF2-40B4-BE49-F238E27FC236}">
                <a16:creationId xmlns:a16="http://schemas.microsoft.com/office/drawing/2014/main" id="{D6A24FEA-068A-E31F-7A1A-74D75A9D20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a:extLst>
              <a:ext uri="{FF2B5EF4-FFF2-40B4-BE49-F238E27FC236}">
                <a16:creationId xmlns:a16="http://schemas.microsoft.com/office/drawing/2014/main" id="{3DF8E7C1-DEA8-EB6D-CC8A-6DEAB12EB4B4}"/>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6" name="Footer Placeholder 5">
            <a:extLst>
              <a:ext uri="{FF2B5EF4-FFF2-40B4-BE49-F238E27FC236}">
                <a16:creationId xmlns:a16="http://schemas.microsoft.com/office/drawing/2014/main" id="{DA3C56A4-9FD3-C19F-17A0-A111BCFE8E6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CA06338A-F4FB-461F-F24E-942FAD6D5930}"/>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3847890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020F-CECB-4DC8-2B27-0658749A5C6F}"/>
              </a:ext>
            </a:extLst>
          </p:cNvPr>
          <p:cNvSpPr>
            <a:spLocks noGrp="1"/>
          </p:cNvSpPr>
          <p:nvPr>
            <p:ph type="title"/>
          </p:nvPr>
        </p:nvSpPr>
        <p:spPr>
          <a:xfrm>
            <a:off x="839788" y="365125"/>
            <a:ext cx="10515600" cy="1325563"/>
          </a:xfrm>
        </p:spPr>
        <p:txBody>
          <a:bodyPr/>
          <a:lstStyle/>
          <a:p>
            <a:r>
              <a:rPr lang="en-US"/>
              <a:t>Click to edit Master title style</a:t>
            </a:r>
            <a:endParaRPr lang="ar-EG"/>
          </a:p>
        </p:txBody>
      </p:sp>
      <p:sp>
        <p:nvSpPr>
          <p:cNvPr id="3" name="Text Placeholder 2">
            <a:extLst>
              <a:ext uri="{FF2B5EF4-FFF2-40B4-BE49-F238E27FC236}">
                <a16:creationId xmlns:a16="http://schemas.microsoft.com/office/drawing/2014/main" id="{7244AF09-4B32-C4DC-4C61-D89D81DFAD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321C1A-E6BC-BC92-111F-260A1F3B27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a:extLst>
              <a:ext uri="{FF2B5EF4-FFF2-40B4-BE49-F238E27FC236}">
                <a16:creationId xmlns:a16="http://schemas.microsoft.com/office/drawing/2014/main" id="{07EB229A-E934-9935-F77E-0B76BEE8B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13C686-163F-A214-ABFC-D18FA53A3A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a:extLst>
              <a:ext uri="{FF2B5EF4-FFF2-40B4-BE49-F238E27FC236}">
                <a16:creationId xmlns:a16="http://schemas.microsoft.com/office/drawing/2014/main" id="{6CC6293D-6AB9-A1D9-62D8-823874852B60}"/>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8" name="Footer Placeholder 7">
            <a:extLst>
              <a:ext uri="{FF2B5EF4-FFF2-40B4-BE49-F238E27FC236}">
                <a16:creationId xmlns:a16="http://schemas.microsoft.com/office/drawing/2014/main" id="{CBDD84FF-E65A-F547-9381-EE33E8F93FAA}"/>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AF878ADB-68DD-0467-DA55-E1DEADC90949}"/>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263867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EA4A-9123-31F1-B7FE-12FFDD11DE1A}"/>
              </a:ext>
            </a:extLst>
          </p:cNvPr>
          <p:cNvSpPr>
            <a:spLocks noGrp="1"/>
          </p:cNvSpPr>
          <p:nvPr>
            <p:ph type="title"/>
          </p:nvPr>
        </p:nvSpPr>
        <p:spPr/>
        <p:txBody>
          <a:bodyPr/>
          <a:lstStyle/>
          <a:p>
            <a:r>
              <a:rPr lang="en-US"/>
              <a:t>Click to edit Master title style</a:t>
            </a:r>
            <a:endParaRPr lang="ar-EG"/>
          </a:p>
        </p:txBody>
      </p:sp>
      <p:sp>
        <p:nvSpPr>
          <p:cNvPr id="3" name="Date Placeholder 2">
            <a:extLst>
              <a:ext uri="{FF2B5EF4-FFF2-40B4-BE49-F238E27FC236}">
                <a16:creationId xmlns:a16="http://schemas.microsoft.com/office/drawing/2014/main" id="{490EFA06-F6D3-6DCC-0E22-E4752A330446}"/>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4" name="Footer Placeholder 3">
            <a:extLst>
              <a:ext uri="{FF2B5EF4-FFF2-40B4-BE49-F238E27FC236}">
                <a16:creationId xmlns:a16="http://schemas.microsoft.com/office/drawing/2014/main" id="{F3E2B453-9658-A4F3-4BB5-46D85B36BD1C}"/>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81478713-FC1A-045F-ED54-39083D492664}"/>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3151715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CB3B6E-7C9D-0BDA-D40A-B0EF832E1E36}"/>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3" name="Footer Placeholder 2">
            <a:extLst>
              <a:ext uri="{FF2B5EF4-FFF2-40B4-BE49-F238E27FC236}">
                <a16:creationId xmlns:a16="http://schemas.microsoft.com/office/drawing/2014/main" id="{77FA987D-A949-9424-20DA-AB38B3089209}"/>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118B3663-AF70-404B-2291-1A2F1D130196}"/>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254675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3763-64CD-6A7A-9BDB-3DC613F34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Content Placeholder 2">
            <a:extLst>
              <a:ext uri="{FF2B5EF4-FFF2-40B4-BE49-F238E27FC236}">
                <a16:creationId xmlns:a16="http://schemas.microsoft.com/office/drawing/2014/main" id="{8E128F7D-854B-1BB8-72C5-D01F04F6C7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a:extLst>
              <a:ext uri="{FF2B5EF4-FFF2-40B4-BE49-F238E27FC236}">
                <a16:creationId xmlns:a16="http://schemas.microsoft.com/office/drawing/2014/main" id="{D779F083-93E7-F333-6528-83B7A518F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CE344-80D4-57C6-EBF6-A8779F547ADA}"/>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6" name="Footer Placeholder 5">
            <a:extLst>
              <a:ext uri="{FF2B5EF4-FFF2-40B4-BE49-F238E27FC236}">
                <a16:creationId xmlns:a16="http://schemas.microsoft.com/office/drawing/2014/main" id="{83335345-F181-41BA-D17E-81C03757A455}"/>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467F0062-BD4A-25FB-181F-7BD060F04253}"/>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128140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CD5D6-DFCC-CEFC-E49C-6CE9C2688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EG"/>
          </a:p>
        </p:txBody>
      </p:sp>
      <p:sp>
        <p:nvSpPr>
          <p:cNvPr id="3" name="Picture Placeholder 2">
            <a:extLst>
              <a:ext uri="{FF2B5EF4-FFF2-40B4-BE49-F238E27FC236}">
                <a16:creationId xmlns:a16="http://schemas.microsoft.com/office/drawing/2014/main" id="{5C049882-23EA-27B1-F205-1135AEA54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a:extLst>
              <a:ext uri="{FF2B5EF4-FFF2-40B4-BE49-F238E27FC236}">
                <a16:creationId xmlns:a16="http://schemas.microsoft.com/office/drawing/2014/main" id="{1A991E38-8D8F-4F64-C0C9-554BECA09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5807F-1203-146F-30EA-883991195D7F}"/>
              </a:ext>
            </a:extLst>
          </p:cNvPr>
          <p:cNvSpPr>
            <a:spLocks noGrp="1"/>
          </p:cNvSpPr>
          <p:nvPr>
            <p:ph type="dt" sz="half" idx="10"/>
          </p:nvPr>
        </p:nvSpPr>
        <p:spPr/>
        <p:txBody>
          <a:bodyPr/>
          <a:lstStyle/>
          <a:p>
            <a:fld id="{CDD9A486-8D36-4D98-B58D-7F845A8040C4}" type="datetimeFigureOut">
              <a:rPr lang="ar-EG" smtClean="0"/>
              <a:t>16/03/1445</a:t>
            </a:fld>
            <a:endParaRPr lang="ar-EG"/>
          </a:p>
        </p:txBody>
      </p:sp>
      <p:sp>
        <p:nvSpPr>
          <p:cNvPr id="6" name="Footer Placeholder 5">
            <a:extLst>
              <a:ext uri="{FF2B5EF4-FFF2-40B4-BE49-F238E27FC236}">
                <a16:creationId xmlns:a16="http://schemas.microsoft.com/office/drawing/2014/main" id="{AEE05A8F-59B4-8CEC-AABE-99486D89856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86F29F5D-4AA5-53E3-5AFC-50A43A91FD17}"/>
              </a:ext>
            </a:extLst>
          </p:cNvPr>
          <p:cNvSpPr>
            <a:spLocks noGrp="1"/>
          </p:cNvSpPr>
          <p:nvPr>
            <p:ph type="sldNum" sz="quarter" idx="12"/>
          </p:nvPr>
        </p:nvSpPr>
        <p:spPr/>
        <p:txBody>
          <a:bodyPr/>
          <a:lstStyle/>
          <a:p>
            <a:fld id="{AA5987A7-B51E-4D86-B764-5BE496014446}" type="slidenum">
              <a:rPr lang="ar-EG" smtClean="0"/>
              <a:t>‹#›</a:t>
            </a:fld>
            <a:endParaRPr lang="ar-EG"/>
          </a:p>
        </p:txBody>
      </p:sp>
    </p:spTree>
    <p:extLst>
      <p:ext uri="{BB962C8B-B14F-4D97-AF65-F5344CB8AC3E}">
        <p14:creationId xmlns:p14="http://schemas.microsoft.com/office/powerpoint/2010/main" val="2452190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CEFB01-C280-14DD-E688-889F04BD0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EG"/>
          </a:p>
        </p:txBody>
      </p:sp>
      <p:sp>
        <p:nvSpPr>
          <p:cNvPr id="3" name="Text Placeholder 2">
            <a:extLst>
              <a:ext uri="{FF2B5EF4-FFF2-40B4-BE49-F238E27FC236}">
                <a16:creationId xmlns:a16="http://schemas.microsoft.com/office/drawing/2014/main" id="{39DB6605-BA3A-3447-DF30-DCFD82CA2D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a:extLst>
              <a:ext uri="{FF2B5EF4-FFF2-40B4-BE49-F238E27FC236}">
                <a16:creationId xmlns:a16="http://schemas.microsoft.com/office/drawing/2014/main" id="{75DF1073-6A6D-DBBF-7FCE-BEFC3C27C5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9A486-8D36-4D98-B58D-7F845A8040C4}" type="datetimeFigureOut">
              <a:rPr lang="ar-EG" smtClean="0"/>
              <a:t>16/03/1445</a:t>
            </a:fld>
            <a:endParaRPr lang="ar-EG"/>
          </a:p>
        </p:txBody>
      </p:sp>
      <p:sp>
        <p:nvSpPr>
          <p:cNvPr id="5" name="Footer Placeholder 4">
            <a:extLst>
              <a:ext uri="{FF2B5EF4-FFF2-40B4-BE49-F238E27FC236}">
                <a16:creationId xmlns:a16="http://schemas.microsoft.com/office/drawing/2014/main" id="{8A24D53D-F0C5-9B6B-D2FF-8DFEF690B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385EBD6F-C964-6339-86E2-54E49085CD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987A7-B51E-4D86-B764-5BE496014446}" type="slidenum">
              <a:rPr lang="ar-EG" smtClean="0"/>
              <a:t>‹#›</a:t>
            </a:fld>
            <a:endParaRPr lang="ar-EG"/>
          </a:p>
        </p:txBody>
      </p:sp>
    </p:spTree>
    <p:extLst>
      <p:ext uri="{BB962C8B-B14F-4D97-AF65-F5344CB8AC3E}">
        <p14:creationId xmlns:p14="http://schemas.microsoft.com/office/powerpoint/2010/main" val="921320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3AB97-FC65-C522-5E75-C8A04AB81E0B}"/>
              </a:ext>
            </a:extLst>
          </p:cNvPr>
          <p:cNvSpPr>
            <a:spLocks noGrp="1"/>
          </p:cNvSpPr>
          <p:nvPr>
            <p:ph type="ctrTitle"/>
          </p:nvPr>
        </p:nvSpPr>
        <p:spPr>
          <a:xfrm>
            <a:off x="970908" y="1220919"/>
            <a:ext cx="5425781" cy="2387600"/>
          </a:xfrm>
        </p:spPr>
        <p:txBody>
          <a:bodyPr>
            <a:normAutofit/>
          </a:bodyPr>
          <a:lstStyle/>
          <a:p>
            <a:pPr algn="l"/>
            <a:r>
              <a:rPr lang="en-US" dirty="0"/>
              <a:t>Flutter Session</a:t>
            </a:r>
            <a:endParaRPr lang="ar-EG"/>
          </a:p>
        </p:txBody>
      </p:sp>
      <p:sp>
        <p:nvSpPr>
          <p:cNvPr id="3" name="Subtitle 2">
            <a:extLst>
              <a:ext uri="{FF2B5EF4-FFF2-40B4-BE49-F238E27FC236}">
                <a16:creationId xmlns:a16="http://schemas.microsoft.com/office/drawing/2014/main" id="{777DEC8A-BD69-95FD-BDEF-BFED53FF13F4}"/>
              </a:ext>
            </a:extLst>
          </p:cNvPr>
          <p:cNvSpPr>
            <a:spLocks noGrp="1"/>
          </p:cNvSpPr>
          <p:nvPr>
            <p:ph type="subTitle" idx="1"/>
          </p:nvPr>
        </p:nvSpPr>
        <p:spPr>
          <a:xfrm>
            <a:off x="970908" y="3700594"/>
            <a:ext cx="5425781" cy="1655762"/>
          </a:xfrm>
        </p:spPr>
        <p:txBody>
          <a:bodyPr>
            <a:normAutofit/>
          </a:bodyPr>
          <a:lstStyle/>
          <a:p>
            <a:pPr algn="l"/>
            <a:r>
              <a:rPr lang="en-US" dirty="0"/>
              <a:t>Hello Again </a:t>
            </a:r>
            <a:r>
              <a:rPr lang="en-US" dirty="0">
                <a:sym typeface="Wingdings" panose="05000000000000000000" pitchFamily="2" charset="2"/>
              </a:rPr>
              <a:t> !!</a:t>
            </a:r>
            <a:endParaRPr lang="ar-EG"/>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7405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46398-817D-2EE0-2659-A6A544C37C20}"/>
              </a:ext>
            </a:extLst>
          </p:cNvPr>
          <p:cNvSpPr>
            <a:spLocks noGrp="1"/>
          </p:cNvSpPr>
          <p:nvPr>
            <p:ph type="title"/>
          </p:nvPr>
        </p:nvSpPr>
        <p:spPr>
          <a:xfrm>
            <a:off x="1008184" y="174032"/>
            <a:ext cx="10175631" cy="1111843"/>
          </a:xfrm>
        </p:spPr>
        <p:txBody>
          <a:bodyPr anchor="ctr">
            <a:normAutofit/>
          </a:bodyPr>
          <a:lstStyle/>
          <a:p>
            <a:pPr algn="ctr"/>
            <a:r>
              <a:rPr lang="en-US" sz="4000"/>
              <a:t>Another packages </a:t>
            </a:r>
            <a:endParaRPr lang="ar-EG" sz="4000"/>
          </a:p>
        </p:txBody>
      </p:sp>
      <p:sp>
        <p:nvSpPr>
          <p:cNvPr id="9" name="Content Placeholder 8">
            <a:extLst>
              <a:ext uri="{FF2B5EF4-FFF2-40B4-BE49-F238E27FC236}">
                <a16:creationId xmlns:a16="http://schemas.microsoft.com/office/drawing/2014/main" id="{4C47B697-7A5E-FBC3-BBCB-4E410C9442B1}"/>
              </a:ext>
            </a:extLst>
          </p:cNvPr>
          <p:cNvSpPr>
            <a:spLocks noGrp="1"/>
          </p:cNvSpPr>
          <p:nvPr>
            <p:ph idx="1"/>
          </p:nvPr>
        </p:nvSpPr>
        <p:spPr>
          <a:xfrm>
            <a:off x="1008184" y="1459907"/>
            <a:ext cx="10175630" cy="767904"/>
          </a:xfrm>
        </p:spPr>
        <p:txBody>
          <a:bodyPr anchor="ctr">
            <a:normAutofit/>
          </a:bodyPr>
          <a:lstStyle/>
          <a:p>
            <a:pPr algn="ctr"/>
            <a:r>
              <a:rPr lang="en-US" sz="2000" dirty="0"/>
              <a:t>The package is very popular on pub dev</a:t>
            </a:r>
          </a:p>
        </p:txBody>
      </p:sp>
      <p:pic>
        <p:nvPicPr>
          <p:cNvPr id="5" name="Content Placeholder 4">
            <a:extLst>
              <a:ext uri="{FF2B5EF4-FFF2-40B4-BE49-F238E27FC236}">
                <a16:creationId xmlns:a16="http://schemas.microsoft.com/office/drawing/2014/main" id="{BB1D4C66-42C4-81B1-7ACD-3819563B7EF7}"/>
              </a:ext>
            </a:extLst>
          </p:cNvPr>
          <p:cNvPicPr>
            <a:picLocks noChangeAspect="1"/>
          </p:cNvPicPr>
          <p:nvPr/>
        </p:nvPicPr>
        <p:blipFill>
          <a:blip r:embed="rId2"/>
          <a:stretch>
            <a:fillRect/>
          </a:stretch>
        </p:blipFill>
        <p:spPr>
          <a:xfrm>
            <a:off x="1736087" y="2405149"/>
            <a:ext cx="8713728" cy="3899393"/>
          </a:xfrm>
          <a:prstGeom prst="rect">
            <a:avLst/>
          </a:prstGeom>
        </p:spPr>
      </p:pic>
    </p:spTree>
    <p:extLst>
      <p:ext uri="{BB962C8B-B14F-4D97-AF65-F5344CB8AC3E}">
        <p14:creationId xmlns:p14="http://schemas.microsoft.com/office/powerpoint/2010/main" val="2750497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0A6575-DBE7-39C6-2496-71793E4C8CA1}"/>
              </a:ext>
            </a:extLst>
          </p:cNvPr>
          <p:cNvSpPr>
            <a:spLocks noGrp="1"/>
          </p:cNvSpPr>
          <p:nvPr>
            <p:ph type="title"/>
          </p:nvPr>
        </p:nvSpPr>
        <p:spPr>
          <a:xfrm>
            <a:off x="1051560" y="586822"/>
            <a:ext cx="3657600" cy="1645920"/>
          </a:xfrm>
        </p:spPr>
        <p:txBody>
          <a:bodyPr>
            <a:normAutofit/>
          </a:bodyPr>
          <a:lstStyle/>
          <a:p>
            <a:r>
              <a:rPr lang="en-US" sz="3200"/>
              <a:t>BLoC vs Cubit</a:t>
            </a:r>
            <a:endParaRPr lang="ar-EG" sz="3200"/>
          </a:p>
        </p:txBody>
      </p:sp>
      <p:sp>
        <p:nvSpPr>
          <p:cNvPr id="1037" name="Rectangle 103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36020E8-81E9-62C3-53B1-8C83B3CD4BA0}"/>
              </a:ext>
            </a:extLst>
          </p:cNvPr>
          <p:cNvSpPr>
            <a:spLocks noGrp="1"/>
          </p:cNvSpPr>
          <p:nvPr>
            <p:ph idx="1"/>
          </p:nvPr>
        </p:nvSpPr>
        <p:spPr>
          <a:xfrm>
            <a:off x="5250106" y="586822"/>
            <a:ext cx="6106742" cy="1645920"/>
          </a:xfrm>
        </p:spPr>
        <p:txBody>
          <a:bodyPr anchor="ctr">
            <a:normAutofit/>
          </a:bodyPr>
          <a:lstStyle/>
          <a:p>
            <a:r>
              <a:rPr lang="en-US" sz="1400" b="1" i="0">
                <a:effectLst/>
                <a:latin typeface="source-serif-pro"/>
              </a:rPr>
              <a:t>The only difference is in the syntax of emitting state</a:t>
            </a:r>
            <a:r>
              <a:rPr lang="en-US" sz="1400" b="0" i="0">
                <a:effectLst/>
                <a:latin typeface="source-serif-pro"/>
              </a:rPr>
              <a:t>. Where Cubit uses emit(event) syntax, State Notifier uses state = event. Bloc on the other hand relies on events instead of functions to get feedback from UI to Cubit. The major difference between Bloc and Cubit is, “Bloc is Event-Driven and Cubit is not Event-Driven”. In Bloc, we can override “onTransition” and check how these events are coming and how these states change. And in Cubit, we call functions to send these states, with the help of these functions we can track the state. We use the “onChnaged” function in Cubit.</a:t>
            </a:r>
            <a:endParaRPr lang="ar-EG" sz="1400"/>
          </a:p>
        </p:txBody>
      </p:sp>
      <p:pic>
        <p:nvPicPr>
          <p:cNvPr id="1026" name="Picture 2" descr="A hexagon with white text&#10;&#10;Description automatically generated">
            <a:extLst>
              <a:ext uri="{FF2B5EF4-FFF2-40B4-BE49-F238E27FC236}">
                <a16:creationId xmlns:a16="http://schemas.microsoft.com/office/drawing/2014/main" id="{E7135A71-C1E0-C890-C3AC-8810E171DD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97384" y="2819567"/>
            <a:ext cx="5481509" cy="1384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logo with a hexagon and a blue hexagon&#10;&#10;Description automatically generated">
            <a:extLst>
              <a:ext uri="{FF2B5EF4-FFF2-40B4-BE49-F238E27FC236}">
                <a16:creationId xmlns:a16="http://schemas.microsoft.com/office/drawing/2014/main" id="{827870EC-3B85-664E-DABB-24098AE0B3B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397384" y="4673817"/>
            <a:ext cx="5523082" cy="138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019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CE71C-030E-673A-1BBC-B8D62184DF7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Install this plug-in</a:t>
            </a:r>
          </a:p>
        </p:txBody>
      </p:sp>
      <p:pic>
        <p:nvPicPr>
          <p:cNvPr id="5" name="Content Placeholder 4" descr="A screenshot of a computer&#10;&#10;Description automatically generated">
            <a:extLst>
              <a:ext uri="{FF2B5EF4-FFF2-40B4-BE49-F238E27FC236}">
                <a16:creationId xmlns:a16="http://schemas.microsoft.com/office/drawing/2014/main" id="{8F6BEE92-54C9-A882-0A66-CCB57EB9B220}"/>
              </a:ext>
            </a:extLst>
          </p:cNvPr>
          <p:cNvPicPr>
            <a:picLocks noGrp="1" noChangeAspect="1"/>
          </p:cNvPicPr>
          <p:nvPr>
            <p:ph idx="1"/>
          </p:nvPr>
        </p:nvPicPr>
        <p:blipFill>
          <a:blip r:embed="rId2"/>
          <a:stretch>
            <a:fillRect/>
          </a:stretch>
        </p:blipFill>
        <p:spPr>
          <a:xfrm>
            <a:off x="4777316" y="961356"/>
            <a:ext cx="6780700" cy="4932959"/>
          </a:xfrm>
          <a:prstGeom prst="rect">
            <a:avLst/>
          </a:prstGeom>
        </p:spPr>
      </p:pic>
    </p:spTree>
    <p:extLst>
      <p:ext uri="{BB962C8B-B14F-4D97-AF65-F5344CB8AC3E}">
        <p14:creationId xmlns:p14="http://schemas.microsoft.com/office/powerpoint/2010/main" val="65686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6474D-0B44-F8F6-1874-5CCEE61DDED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Let’s make this app using cubit</a:t>
            </a:r>
          </a:p>
        </p:txBody>
      </p:sp>
      <p:pic>
        <p:nvPicPr>
          <p:cNvPr id="5" name="Content Placeholder 4" descr="A screen shot of a phone&#10;&#10;Description automatically generated">
            <a:extLst>
              <a:ext uri="{FF2B5EF4-FFF2-40B4-BE49-F238E27FC236}">
                <a16:creationId xmlns:a16="http://schemas.microsoft.com/office/drawing/2014/main" id="{8D80B533-6DBA-27BC-09DA-78CF279809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0144" y="643466"/>
            <a:ext cx="5675043" cy="5568739"/>
          </a:xfrm>
          <a:prstGeom prst="rect">
            <a:avLst/>
          </a:prstGeom>
        </p:spPr>
      </p:pic>
    </p:spTree>
    <p:extLst>
      <p:ext uri="{BB962C8B-B14F-4D97-AF65-F5344CB8AC3E}">
        <p14:creationId xmlns:p14="http://schemas.microsoft.com/office/powerpoint/2010/main" val="134424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A10D-33BB-738B-1B96-8E16AB95266F}"/>
              </a:ext>
            </a:extLst>
          </p:cNvPr>
          <p:cNvSpPr>
            <a:spLocks noGrp="1"/>
          </p:cNvSpPr>
          <p:nvPr>
            <p:ph type="title"/>
          </p:nvPr>
        </p:nvSpPr>
        <p:spPr/>
        <p:txBody>
          <a:bodyPr/>
          <a:lstStyle/>
          <a:p>
            <a:r>
              <a:rPr lang="en-US" dirty="0"/>
              <a:t>How to initialize cubit?</a:t>
            </a:r>
            <a:endParaRPr lang="ar-EG" dirty="0"/>
          </a:p>
        </p:txBody>
      </p:sp>
      <p:pic>
        <p:nvPicPr>
          <p:cNvPr id="5" name="Content Placeholder 4">
            <a:extLst>
              <a:ext uri="{FF2B5EF4-FFF2-40B4-BE49-F238E27FC236}">
                <a16:creationId xmlns:a16="http://schemas.microsoft.com/office/drawing/2014/main" id="{999550EB-1E0C-F0AD-FE2D-F1750C26BC8F}"/>
              </a:ext>
            </a:extLst>
          </p:cNvPr>
          <p:cNvPicPr>
            <a:picLocks noGrp="1" noChangeAspect="1"/>
          </p:cNvPicPr>
          <p:nvPr>
            <p:ph idx="1"/>
          </p:nvPr>
        </p:nvPicPr>
        <p:blipFill>
          <a:blip r:embed="rId2"/>
          <a:stretch>
            <a:fillRect/>
          </a:stretch>
        </p:blipFill>
        <p:spPr>
          <a:xfrm>
            <a:off x="531007" y="2723535"/>
            <a:ext cx="11129986" cy="1566444"/>
          </a:xfrm>
        </p:spPr>
      </p:pic>
    </p:spTree>
    <p:extLst>
      <p:ext uri="{BB962C8B-B14F-4D97-AF65-F5344CB8AC3E}">
        <p14:creationId xmlns:p14="http://schemas.microsoft.com/office/powerpoint/2010/main" val="352096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A1AEA-2FB3-BAAD-9F1A-EBA7D656F4F9}"/>
              </a:ext>
            </a:extLst>
          </p:cNvPr>
          <p:cNvSpPr>
            <a:spLocks noGrp="1"/>
          </p:cNvSpPr>
          <p:nvPr>
            <p:ph type="title"/>
          </p:nvPr>
        </p:nvSpPr>
        <p:spPr/>
        <p:txBody>
          <a:bodyPr/>
          <a:lstStyle/>
          <a:p>
            <a:r>
              <a:rPr lang="en-US" dirty="0"/>
              <a:t>To Use the Cubit</a:t>
            </a:r>
            <a:endParaRPr lang="ar-EG" dirty="0"/>
          </a:p>
        </p:txBody>
      </p:sp>
      <p:sp>
        <p:nvSpPr>
          <p:cNvPr id="3" name="Content Placeholder 2">
            <a:extLst>
              <a:ext uri="{FF2B5EF4-FFF2-40B4-BE49-F238E27FC236}">
                <a16:creationId xmlns:a16="http://schemas.microsoft.com/office/drawing/2014/main" id="{DA75A7D2-157A-3436-AEF5-D25480FE6783}"/>
              </a:ext>
            </a:extLst>
          </p:cNvPr>
          <p:cNvSpPr>
            <a:spLocks noGrp="1"/>
          </p:cNvSpPr>
          <p:nvPr>
            <p:ph idx="1"/>
          </p:nvPr>
        </p:nvSpPr>
        <p:spPr/>
        <p:txBody>
          <a:bodyPr/>
          <a:lstStyle/>
          <a:p>
            <a:r>
              <a:rPr lang="en-US" dirty="0"/>
              <a:t>Use the </a:t>
            </a:r>
            <a:r>
              <a:rPr lang="en-US" dirty="0" err="1"/>
              <a:t>BlocConsumer</a:t>
            </a:r>
            <a:r>
              <a:rPr lang="en-US" dirty="0"/>
              <a:t>&lt;</a:t>
            </a:r>
            <a:r>
              <a:rPr lang="en-US" dirty="0" err="1"/>
              <a:t>CounterCubit,CounterState</a:t>
            </a:r>
            <a:r>
              <a:rPr lang="en-US" dirty="0"/>
              <a:t>&gt;</a:t>
            </a:r>
            <a:endParaRPr lang="ar-EG" dirty="0"/>
          </a:p>
        </p:txBody>
      </p:sp>
    </p:spTree>
    <p:extLst>
      <p:ext uri="{BB962C8B-B14F-4D97-AF65-F5344CB8AC3E}">
        <p14:creationId xmlns:p14="http://schemas.microsoft.com/office/powerpoint/2010/main" val="130125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098FE6D-7262-4839-92B0-81ABB0881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p of coffee">
            <a:extLst>
              <a:ext uri="{FF2B5EF4-FFF2-40B4-BE49-F238E27FC236}">
                <a16:creationId xmlns:a16="http://schemas.microsoft.com/office/drawing/2014/main" id="{4EACABB1-077A-06B3-725B-2E7CDF394309}"/>
              </a:ext>
            </a:extLst>
          </p:cNvPr>
          <p:cNvPicPr>
            <a:picLocks noChangeAspect="1"/>
          </p:cNvPicPr>
          <p:nvPr/>
        </p:nvPicPr>
        <p:blipFill rotWithShape="1">
          <a:blip r:embed="rId2"/>
          <a:srcRect t="15414"/>
          <a:stretch/>
        </p:blipFill>
        <p:spPr>
          <a:xfrm>
            <a:off x="20" y="10"/>
            <a:ext cx="12191979" cy="6857988"/>
          </a:xfrm>
          <a:prstGeom prst="rect">
            <a:avLst/>
          </a:prstGeom>
          <a:effectLst>
            <a:outerShdw blurRad="596900" dist="330200" dir="8820000" sx="87000" sy="87000" algn="ctr" rotWithShape="0">
              <a:srgbClr val="000000">
                <a:alpha val="29000"/>
              </a:srgbClr>
            </a:outerShdw>
          </a:effectLst>
        </p:spPr>
      </p:pic>
      <p:sp>
        <p:nvSpPr>
          <p:cNvPr id="11" name="Rectangle 10">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43500"/>
            <a:ext cx="12192000" cy="1714498"/>
          </a:xfrm>
          <a:prstGeom prst="rect">
            <a:avLst/>
          </a:prstGeom>
          <a:solidFill>
            <a:schemeClr val="bg1">
              <a:alpha val="70000"/>
            </a:schemeClr>
          </a:solidFill>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AF970B-38F1-5FD2-AE45-0105A1CD731E}"/>
              </a:ext>
            </a:extLst>
          </p:cNvPr>
          <p:cNvSpPr>
            <a:spLocks noGrp="1"/>
          </p:cNvSpPr>
          <p:nvPr>
            <p:ph type="title"/>
          </p:nvPr>
        </p:nvSpPr>
        <p:spPr>
          <a:xfrm>
            <a:off x="589557" y="5495253"/>
            <a:ext cx="6828673" cy="1010992"/>
          </a:xfrm>
        </p:spPr>
        <p:txBody>
          <a:bodyPr vert="horz" lIns="91440" tIns="45720" rIns="91440" bIns="45720" rtlCol="0" anchor="ctr">
            <a:normAutofit/>
          </a:bodyPr>
          <a:lstStyle/>
          <a:p>
            <a:r>
              <a:rPr lang="en-US" sz="4000" dirty="0"/>
              <a:t>Break!!</a:t>
            </a:r>
          </a:p>
        </p:txBody>
      </p:sp>
    </p:spTree>
    <p:extLst>
      <p:ext uri="{BB962C8B-B14F-4D97-AF65-F5344CB8AC3E}">
        <p14:creationId xmlns:p14="http://schemas.microsoft.com/office/powerpoint/2010/main" val="30637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DF745B-9F5B-482B-DFD0-C3793ED75BB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Try yourself</a:t>
            </a:r>
          </a:p>
        </p:txBody>
      </p:sp>
      <p:pic>
        <p:nvPicPr>
          <p:cNvPr id="5" name="Content Placeholder 4" descr="A screenshot of a phone&#10;&#10;Description automatically generated">
            <a:extLst>
              <a:ext uri="{FF2B5EF4-FFF2-40B4-BE49-F238E27FC236}">
                <a16:creationId xmlns:a16="http://schemas.microsoft.com/office/drawing/2014/main" id="{3DF20077-9571-AD19-C324-55D662439B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1556" y="578738"/>
            <a:ext cx="2977038" cy="5670549"/>
          </a:xfrm>
          <a:prstGeom prst="rect">
            <a:avLst/>
          </a:prstGeom>
        </p:spPr>
      </p:pic>
    </p:spTree>
    <p:extLst>
      <p:ext uri="{BB962C8B-B14F-4D97-AF65-F5344CB8AC3E}">
        <p14:creationId xmlns:p14="http://schemas.microsoft.com/office/powerpoint/2010/main" val="3573564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6F1-B9D6-9539-CE8C-10527091CA75}"/>
              </a:ext>
            </a:extLst>
          </p:cNvPr>
          <p:cNvSpPr>
            <a:spLocks noGrp="1"/>
          </p:cNvSpPr>
          <p:nvPr>
            <p:ph type="title"/>
          </p:nvPr>
        </p:nvSpPr>
        <p:spPr/>
        <p:txBody>
          <a:bodyPr/>
          <a:lstStyle/>
          <a:p>
            <a:r>
              <a:rPr lang="en-US" dirty="0"/>
              <a:t>Importance of widget tree</a:t>
            </a:r>
            <a:endParaRPr lang="ar-EG" dirty="0"/>
          </a:p>
        </p:txBody>
      </p:sp>
      <p:pic>
        <p:nvPicPr>
          <p:cNvPr id="5" name="Content Placeholder 4" descr="A diagram of a network&#10;&#10;Description automatically generated">
            <a:extLst>
              <a:ext uri="{FF2B5EF4-FFF2-40B4-BE49-F238E27FC236}">
                <a16:creationId xmlns:a16="http://schemas.microsoft.com/office/drawing/2014/main" id="{740CECA0-08A4-4A9E-BB8D-F7D183F20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4823" y="1825625"/>
            <a:ext cx="3722353" cy="4351338"/>
          </a:xfrm>
        </p:spPr>
      </p:pic>
    </p:spTree>
    <p:extLst>
      <p:ext uri="{BB962C8B-B14F-4D97-AF65-F5344CB8AC3E}">
        <p14:creationId xmlns:p14="http://schemas.microsoft.com/office/powerpoint/2010/main" val="117132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5263-95EB-C7B9-C99F-377F581DE803}"/>
              </a:ext>
            </a:extLst>
          </p:cNvPr>
          <p:cNvSpPr>
            <a:spLocks noGrp="1"/>
          </p:cNvSpPr>
          <p:nvPr>
            <p:ph type="title"/>
          </p:nvPr>
        </p:nvSpPr>
        <p:spPr/>
        <p:txBody>
          <a:bodyPr/>
          <a:lstStyle/>
          <a:p>
            <a:r>
              <a:rPr lang="en-US" dirty="0"/>
              <a:t>Importance of widget tree</a:t>
            </a:r>
            <a:endParaRPr lang="ar-EG" dirty="0"/>
          </a:p>
        </p:txBody>
      </p:sp>
      <p:pic>
        <p:nvPicPr>
          <p:cNvPr id="5" name="Content Placeholder 4">
            <a:extLst>
              <a:ext uri="{FF2B5EF4-FFF2-40B4-BE49-F238E27FC236}">
                <a16:creationId xmlns:a16="http://schemas.microsoft.com/office/drawing/2014/main" id="{27483C63-19B1-46E1-E618-E0DFAABD8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5023" y="1825625"/>
            <a:ext cx="4021953" cy="4351338"/>
          </a:xfrm>
        </p:spPr>
      </p:pic>
    </p:spTree>
    <p:extLst>
      <p:ext uri="{BB962C8B-B14F-4D97-AF65-F5344CB8AC3E}">
        <p14:creationId xmlns:p14="http://schemas.microsoft.com/office/powerpoint/2010/main" val="246150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od human figure">
            <a:extLst>
              <a:ext uri="{FF2B5EF4-FFF2-40B4-BE49-F238E27FC236}">
                <a16:creationId xmlns:a16="http://schemas.microsoft.com/office/drawing/2014/main" id="{FDFCCC2B-D1FF-13D9-B9DD-F1E019E9831A}"/>
              </a:ext>
            </a:extLst>
          </p:cNvPr>
          <p:cNvPicPr>
            <a:picLocks noChangeAspect="1"/>
          </p:cNvPicPr>
          <p:nvPr/>
        </p:nvPicPr>
        <p:blipFill rotWithShape="1">
          <a:blip r:embed="rId2"/>
          <a:srcRect r="47341"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37E0ED-9263-14AF-39EA-FAD2A0EADC35}"/>
              </a:ext>
            </a:extLst>
          </p:cNvPr>
          <p:cNvSpPr>
            <a:spLocks noGrp="1"/>
          </p:cNvSpPr>
          <p:nvPr>
            <p:ph type="title"/>
          </p:nvPr>
        </p:nvSpPr>
        <p:spPr>
          <a:xfrm>
            <a:off x="6115317" y="405685"/>
            <a:ext cx="5464968" cy="1559301"/>
          </a:xfrm>
        </p:spPr>
        <p:txBody>
          <a:bodyPr>
            <a:normAutofit/>
          </a:bodyPr>
          <a:lstStyle/>
          <a:p>
            <a:r>
              <a:rPr lang="en-US" sz="4000"/>
              <a:t>Outlines</a:t>
            </a:r>
            <a:endParaRPr lang="ar-EG" sz="4000"/>
          </a:p>
        </p:txBody>
      </p:sp>
      <p:sp>
        <p:nvSpPr>
          <p:cNvPr id="3" name="Content Placeholder 2">
            <a:extLst>
              <a:ext uri="{FF2B5EF4-FFF2-40B4-BE49-F238E27FC236}">
                <a16:creationId xmlns:a16="http://schemas.microsoft.com/office/drawing/2014/main" id="{E6023A9C-1925-5F31-C541-7CD0B1B9F104}"/>
              </a:ext>
            </a:extLst>
          </p:cNvPr>
          <p:cNvSpPr>
            <a:spLocks noGrp="1"/>
          </p:cNvSpPr>
          <p:nvPr>
            <p:ph idx="1"/>
          </p:nvPr>
        </p:nvSpPr>
        <p:spPr>
          <a:xfrm>
            <a:off x="6115317" y="2743200"/>
            <a:ext cx="5247340" cy="3496878"/>
          </a:xfrm>
        </p:spPr>
        <p:txBody>
          <a:bodyPr anchor="ctr">
            <a:normAutofit/>
          </a:bodyPr>
          <a:lstStyle/>
          <a:p>
            <a:r>
              <a:rPr lang="en-US" sz="2000"/>
              <a:t>Why state management?</a:t>
            </a:r>
          </a:p>
          <a:p>
            <a:r>
              <a:rPr lang="en-US" sz="2000"/>
              <a:t>BLoC vs Cubit State management</a:t>
            </a:r>
          </a:p>
          <a:p>
            <a:r>
              <a:rPr lang="en-US" sz="2000"/>
              <a:t>Cubit usage</a:t>
            </a:r>
          </a:p>
          <a:p>
            <a:r>
              <a:rPr lang="en-US" sz="2000"/>
              <a:t>Importance of widget tree</a:t>
            </a:r>
            <a:endParaRPr lang="ar-EG" sz="2000"/>
          </a:p>
        </p:txBody>
      </p:sp>
    </p:spTree>
    <p:extLst>
      <p:ext uri="{BB962C8B-B14F-4D97-AF65-F5344CB8AC3E}">
        <p14:creationId xmlns:p14="http://schemas.microsoft.com/office/powerpoint/2010/main" val="2937415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F06B-8BCE-51D8-F9CA-07E1A5381D84}"/>
              </a:ext>
            </a:extLst>
          </p:cNvPr>
          <p:cNvSpPr>
            <a:spLocks noGrp="1"/>
          </p:cNvSpPr>
          <p:nvPr>
            <p:ph type="title"/>
          </p:nvPr>
        </p:nvSpPr>
        <p:spPr/>
        <p:txBody>
          <a:bodyPr/>
          <a:lstStyle/>
          <a:p>
            <a:r>
              <a:rPr lang="en-US" dirty="0"/>
              <a:t>Importance of widget tree</a:t>
            </a:r>
            <a:endParaRPr lang="ar-EG" dirty="0"/>
          </a:p>
        </p:txBody>
      </p:sp>
      <p:pic>
        <p:nvPicPr>
          <p:cNvPr id="5" name="Content Placeholder 4">
            <a:extLst>
              <a:ext uri="{FF2B5EF4-FFF2-40B4-BE49-F238E27FC236}">
                <a16:creationId xmlns:a16="http://schemas.microsoft.com/office/drawing/2014/main" id="{B54591D9-4815-329D-234B-369BF6B81C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3554" y="1825625"/>
            <a:ext cx="4844892" cy="4351338"/>
          </a:xfrm>
        </p:spPr>
      </p:pic>
    </p:spTree>
    <p:extLst>
      <p:ext uri="{BB962C8B-B14F-4D97-AF65-F5344CB8AC3E}">
        <p14:creationId xmlns:p14="http://schemas.microsoft.com/office/powerpoint/2010/main" val="3838813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DCB48-6200-9E19-5204-876DC524DF4F}"/>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 </a:t>
            </a:r>
            <a:r>
              <a:rPr lang="en-US" sz="4000" kern="1200" dirty="0">
                <a:solidFill>
                  <a:schemeClr val="tx2"/>
                </a:solidFill>
                <a:latin typeface="+mj-lt"/>
                <a:ea typeface="+mj-ea"/>
                <a:cs typeface="+mj-cs"/>
                <a:sym typeface="Wingdings" panose="05000000000000000000" pitchFamily="2" charset="2"/>
              </a:rPr>
              <a:t></a:t>
            </a:r>
            <a:endParaRPr lang="en-US" sz="4000" kern="1200" dirty="0">
              <a:solidFill>
                <a:schemeClr val="tx2"/>
              </a:solidFill>
              <a:latin typeface="+mj-lt"/>
              <a:ea typeface="+mj-ea"/>
              <a:cs typeface="+mj-cs"/>
            </a:endParaRPr>
          </a:p>
        </p:txBody>
      </p:sp>
      <p:pic>
        <p:nvPicPr>
          <p:cNvPr id="7" name="Graphic 6" descr="Smiling Face with No Fill">
            <a:extLst>
              <a:ext uri="{FF2B5EF4-FFF2-40B4-BE49-F238E27FC236}">
                <a16:creationId xmlns:a16="http://schemas.microsoft.com/office/drawing/2014/main" id="{A9137A7B-4D40-FC35-5631-E17C863844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2047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58D50-33DD-DF35-F013-A276B0D89AFF}"/>
              </a:ext>
            </a:extLst>
          </p:cNvPr>
          <p:cNvSpPr>
            <a:spLocks noGrp="1"/>
          </p:cNvSpPr>
          <p:nvPr>
            <p:ph type="title"/>
          </p:nvPr>
        </p:nvSpPr>
        <p:spPr/>
        <p:txBody>
          <a:bodyPr/>
          <a:lstStyle/>
          <a:p>
            <a:r>
              <a:rPr lang="en-US" dirty="0"/>
              <a:t>Why state management?</a:t>
            </a:r>
            <a:endParaRPr lang="ar-EG" dirty="0"/>
          </a:p>
        </p:txBody>
      </p:sp>
      <p:sp>
        <p:nvSpPr>
          <p:cNvPr id="3" name="Content Placeholder 2">
            <a:extLst>
              <a:ext uri="{FF2B5EF4-FFF2-40B4-BE49-F238E27FC236}">
                <a16:creationId xmlns:a16="http://schemas.microsoft.com/office/drawing/2014/main" id="{6B49A65B-0C27-1B1B-B2B6-41F70C058464}"/>
              </a:ext>
            </a:extLst>
          </p:cNvPr>
          <p:cNvSpPr>
            <a:spLocks noGrp="1"/>
          </p:cNvSpPr>
          <p:nvPr>
            <p:ph idx="1"/>
          </p:nvPr>
        </p:nvSpPr>
        <p:spPr/>
        <p:txBody>
          <a:bodyPr/>
          <a:lstStyle/>
          <a:p>
            <a:r>
              <a:rPr lang="en-US" dirty="0"/>
              <a:t>Imagine if we have the same example of the to-do application.</a:t>
            </a:r>
          </a:p>
          <a:p>
            <a:r>
              <a:rPr lang="en-US" dirty="0"/>
              <a:t>In the case where I am going to fetch the data from the database ,I have a few scenarios for the data.</a:t>
            </a:r>
          </a:p>
          <a:p>
            <a:r>
              <a:rPr lang="en-US" dirty="0">
                <a:solidFill>
                  <a:schemeClr val="accent6"/>
                </a:solidFill>
              </a:rPr>
              <a:t>(Loading , get data successfully , error) </a:t>
            </a:r>
            <a:endParaRPr lang="ar-EG" dirty="0">
              <a:solidFill>
                <a:schemeClr val="accent6"/>
              </a:solidFill>
            </a:endParaRPr>
          </a:p>
        </p:txBody>
      </p:sp>
    </p:spTree>
    <p:extLst>
      <p:ext uri="{BB962C8B-B14F-4D97-AF65-F5344CB8AC3E}">
        <p14:creationId xmlns:p14="http://schemas.microsoft.com/office/powerpoint/2010/main" val="389674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A2AA-1F52-57CA-E822-EC76DAF1EEDE}"/>
              </a:ext>
            </a:extLst>
          </p:cNvPr>
          <p:cNvSpPr>
            <a:spLocks noGrp="1"/>
          </p:cNvSpPr>
          <p:nvPr>
            <p:ph type="title"/>
          </p:nvPr>
        </p:nvSpPr>
        <p:spPr/>
        <p:txBody>
          <a:bodyPr/>
          <a:lstStyle/>
          <a:p>
            <a:r>
              <a:rPr lang="en-US" dirty="0"/>
              <a:t>Why State management?</a:t>
            </a:r>
            <a:endParaRPr lang="ar-EG" dirty="0"/>
          </a:p>
        </p:txBody>
      </p:sp>
      <p:sp>
        <p:nvSpPr>
          <p:cNvPr id="3" name="Content Placeholder 2">
            <a:extLst>
              <a:ext uri="{FF2B5EF4-FFF2-40B4-BE49-F238E27FC236}">
                <a16:creationId xmlns:a16="http://schemas.microsoft.com/office/drawing/2014/main" id="{949805E1-077B-3459-6E2C-0DBFA47D9425}"/>
              </a:ext>
            </a:extLst>
          </p:cNvPr>
          <p:cNvSpPr>
            <a:spLocks noGrp="1"/>
          </p:cNvSpPr>
          <p:nvPr>
            <p:ph idx="1"/>
          </p:nvPr>
        </p:nvSpPr>
        <p:spPr>
          <a:xfrm>
            <a:off x="838200" y="2515034"/>
            <a:ext cx="5159477" cy="2972517"/>
          </a:xfrm>
        </p:spPr>
        <p:txBody>
          <a:bodyPr/>
          <a:lstStyle/>
          <a:p>
            <a:r>
              <a:rPr lang="en-US" b="0" i="0" dirty="0">
                <a:solidFill>
                  <a:srgbClr val="4A4A4A"/>
                </a:solidFill>
                <a:effectLst/>
                <a:latin typeface="Google Sans Text"/>
              </a:rPr>
              <a:t>As you explore Flutter, there comes a time when you need to share application state between screens, across your app. There are many approaches you can take, and many questions to think about.</a:t>
            </a:r>
            <a:endParaRPr lang="ar-EG" dirty="0"/>
          </a:p>
        </p:txBody>
      </p:sp>
      <p:pic>
        <p:nvPicPr>
          <p:cNvPr id="5" name="Picture 4" descr="A screenshot of a computer&#10;&#10;Description automatically generated">
            <a:extLst>
              <a:ext uri="{FF2B5EF4-FFF2-40B4-BE49-F238E27FC236}">
                <a16:creationId xmlns:a16="http://schemas.microsoft.com/office/drawing/2014/main" id="{079D81EF-F14A-D7F5-6003-C05BE7994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7" y="2187242"/>
            <a:ext cx="5407742" cy="3628103"/>
          </a:xfrm>
          <a:prstGeom prst="rect">
            <a:avLst/>
          </a:prstGeom>
        </p:spPr>
      </p:pic>
    </p:spTree>
    <p:extLst>
      <p:ext uri="{BB962C8B-B14F-4D97-AF65-F5344CB8AC3E}">
        <p14:creationId xmlns:p14="http://schemas.microsoft.com/office/powerpoint/2010/main" val="328077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46A54A-2C72-C37F-EB17-6ED3466E1269}"/>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sz="5200" kern="1200">
                <a:solidFill>
                  <a:schemeClr val="tx1"/>
                </a:solidFill>
                <a:latin typeface="+mj-lt"/>
                <a:ea typeface="+mj-ea"/>
                <a:cs typeface="+mj-cs"/>
              </a:rPr>
              <a:t>Why state management?</a:t>
            </a:r>
          </a:p>
        </p:txBody>
      </p:sp>
      <p:pic>
        <p:nvPicPr>
          <p:cNvPr id="5" name="Content Placeholder 4" descr="A screenshot of a computer&#10;&#10;Description automatically generated">
            <a:extLst>
              <a:ext uri="{FF2B5EF4-FFF2-40B4-BE49-F238E27FC236}">
                <a16:creationId xmlns:a16="http://schemas.microsoft.com/office/drawing/2014/main" id="{E839485F-1603-34BC-C8FC-ECE4A91BAC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093" y="2365285"/>
            <a:ext cx="3978542" cy="3938756"/>
          </a:xfrm>
          <a:prstGeom prst="rect">
            <a:avLst/>
          </a:prstGeom>
        </p:spPr>
      </p:pic>
      <p:pic>
        <p:nvPicPr>
          <p:cNvPr id="7" name="Picture 6" descr="A diagram of a state&#10;&#10;Description automatically generated">
            <a:extLst>
              <a:ext uri="{FF2B5EF4-FFF2-40B4-BE49-F238E27FC236}">
                <a16:creationId xmlns:a16="http://schemas.microsoft.com/office/drawing/2014/main" id="{808FBD98-4046-B9AF-49B4-D696D7CDF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505" y="2389481"/>
            <a:ext cx="5828261" cy="3890364"/>
          </a:xfrm>
          <a:prstGeom prst="rect">
            <a:avLst/>
          </a:prstGeom>
        </p:spPr>
      </p:pic>
    </p:spTree>
    <p:extLst>
      <p:ext uri="{BB962C8B-B14F-4D97-AF65-F5344CB8AC3E}">
        <p14:creationId xmlns:p14="http://schemas.microsoft.com/office/powerpoint/2010/main" val="172283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A73FC-642A-9042-B89B-618582D7C138}"/>
              </a:ext>
            </a:extLst>
          </p:cNvPr>
          <p:cNvSpPr>
            <a:spLocks noGrp="1"/>
          </p:cNvSpPr>
          <p:nvPr>
            <p:ph type="title"/>
          </p:nvPr>
        </p:nvSpPr>
        <p:spPr>
          <a:xfrm>
            <a:off x="761803" y="350196"/>
            <a:ext cx="4646904" cy="1624520"/>
          </a:xfrm>
        </p:spPr>
        <p:txBody>
          <a:bodyPr anchor="ctr">
            <a:normAutofit/>
          </a:bodyPr>
          <a:lstStyle/>
          <a:p>
            <a:r>
              <a:rPr lang="en-US" sz="4000"/>
              <a:t>Why state management?</a:t>
            </a:r>
            <a:endParaRPr lang="ar-EG" sz="4000"/>
          </a:p>
        </p:txBody>
      </p:sp>
      <p:sp>
        <p:nvSpPr>
          <p:cNvPr id="3" name="Content Placeholder 2">
            <a:extLst>
              <a:ext uri="{FF2B5EF4-FFF2-40B4-BE49-F238E27FC236}">
                <a16:creationId xmlns:a16="http://schemas.microsoft.com/office/drawing/2014/main" id="{968B7AFD-1A14-B0CF-D69F-C2526814C4A0}"/>
              </a:ext>
            </a:extLst>
          </p:cNvPr>
          <p:cNvSpPr>
            <a:spLocks noGrp="1"/>
          </p:cNvSpPr>
          <p:nvPr>
            <p:ph idx="1"/>
          </p:nvPr>
        </p:nvSpPr>
        <p:spPr>
          <a:xfrm>
            <a:off x="761802" y="2743200"/>
            <a:ext cx="4646905" cy="3613149"/>
          </a:xfrm>
        </p:spPr>
        <p:txBody>
          <a:bodyPr anchor="ctr">
            <a:normAutofit/>
          </a:bodyPr>
          <a:lstStyle/>
          <a:p>
            <a:r>
              <a:rPr lang="en-US" sz="2000"/>
              <a:t>State management is a crucial aspect of building complex applications, including those developed with the Flutter framework. Flutter itself provides a basic mechanism for managing state using its built-in widgets and the concept of "lifting state up." However, as applications grow in size and complexity, managing state becomes more challenging, and that's where state management solutions come into play.</a:t>
            </a:r>
            <a:endParaRPr lang="ar-EG" sz="2000"/>
          </a:p>
        </p:txBody>
      </p:sp>
      <p:pic>
        <p:nvPicPr>
          <p:cNvPr id="5" name="Picture 4" descr="Checkmate in a chess game">
            <a:extLst>
              <a:ext uri="{FF2B5EF4-FFF2-40B4-BE49-F238E27FC236}">
                <a16:creationId xmlns:a16="http://schemas.microsoft.com/office/drawing/2014/main" id="{6EAA1B4B-BB4B-C02A-77EC-2681CD393650}"/>
              </a:ext>
            </a:extLst>
          </p:cNvPr>
          <p:cNvPicPr>
            <a:picLocks noChangeAspect="1"/>
          </p:cNvPicPr>
          <p:nvPr/>
        </p:nvPicPr>
        <p:blipFill rotWithShape="1">
          <a:blip r:embed="rId2"/>
          <a:srcRect l="15040" r="17553" b="1"/>
          <a:stretch/>
        </p:blipFill>
        <p:spPr>
          <a:xfrm>
            <a:off x="6096000" y="1"/>
            <a:ext cx="6102825" cy="6858000"/>
          </a:xfrm>
          <a:prstGeom prst="rect">
            <a:avLst/>
          </a:prstGeom>
        </p:spPr>
      </p:pic>
    </p:spTree>
    <p:extLst>
      <p:ext uri="{BB962C8B-B14F-4D97-AF65-F5344CB8AC3E}">
        <p14:creationId xmlns:p14="http://schemas.microsoft.com/office/powerpoint/2010/main" val="246473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90281D-61D0-9C18-00AE-A7EBD78264A1}"/>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3400" kern="1200">
                <a:solidFill>
                  <a:srgbClr val="FFFFFF"/>
                </a:solidFill>
                <a:latin typeface="+mj-lt"/>
                <a:ea typeface="+mj-ea"/>
                <a:cs typeface="+mj-cs"/>
              </a:rPr>
              <a:t>Why State management?</a:t>
            </a:r>
          </a:p>
        </p:txBody>
      </p:sp>
      <p:sp>
        <p:nvSpPr>
          <p:cNvPr id="3" name="Content Placeholder 2">
            <a:extLst>
              <a:ext uri="{FF2B5EF4-FFF2-40B4-BE49-F238E27FC236}">
                <a16:creationId xmlns:a16="http://schemas.microsoft.com/office/drawing/2014/main" id="{A2D3CA33-1C66-EF74-2051-33CA64AF8048}"/>
              </a:ext>
            </a:extLst>
          </p:cNvPr>
          <p:cNvSpPr>
            <a:spLocks noGrp="1"/>
          </p:cNvSpPr>
          <p:nvPr>
            <p:ph idx="1"/>
          </p:nvPr>
        </p:nvSpPr>
        <p:spPr>
          <a:xfrm>
            <a:off x="4380855" y="1412489"/>
            <a:ext cx="3427283" cy="4363844"/>
          </a:xfrm>
        </p:spPr>
        <p:txBody>
          <a:bodyPr vert="horz" lIns="91440" tIns="45720" rIns="91440" bIns="45720" rtlCol="0">
            <a:normAutofit fontScale="92500" lnSpcReduction="10000"/>
          </a:bodyPr>
          <a:lstStyle/>
          <a:p>
            <a:r>
              <a:rPr lang="en-US" sz="1400" dirty="0"/>
              <a:t>Here are some reasons why you might consider using state management in Flutter:</a:t>
            </a:r>
          </a:p>
          <a:p>
            <a:endParaRPr lang="en-US" sz="1400" dirty="0"/>
          </a:p>
          <a:p>
            <a:r>
              <a:rPr lang="en-US" sz="1400" dirty="0"/>
              <a:t>Managing complex and shared state: State management solutions help you manage complex application states that need to be accessed and modified across multiple screens or components. For example, if you have a shopping app with a shopping cart that needs to be accessed and updated from various screens, a state management solution can provide a centralized way to handle this shared state.</a:t>
            </a:r>
          </a:p>
          <a:p>
            <a:endParaRPr lang="en-US" sz="1400" dirty="0"/>
          </a:p>
          <a:p>
            <a:r>
              <a:rPr lang="en-US" sz="1400" dirty="0"/>
              <a:t>Separation of concerns: State management promotes a separation of concerns by separating your business logic from your UI code. This makes your codebase more maintainable, testable, and scalable. With state management, you can encapsulate your business logic in separate classes or layers, making it easier to reason about and modify.</a:t>
            </a:r>
          </a:p>
          <a:p>
            <a:pPr marL="0"/>
            <a:endParaRPr lang="en-US" sz="11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0BEC122-4B4B-25EE-FDC2-5D9803A39C9F}"/>
              </a:ext>
            </a:extLst>
          </p:cNvPr>
          <p:cNvSpPr txBox="1"/>
          <p:nvPr/>
        </p:nvSpPr>
        <p:spPr>
          <a:xfrm>
            <a:off x="8451605" y="840650"/>
            <a:ext cx="3197701" cy="4801275"/>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100" dirty="0"/>
              <a:t> Application scalability: As your application grows in size and complexity, managing state using Flutter's basic mechanisms can become unwieldy. State management solutions offer more advanced techniques, such as reactive programming, streams, or immutable state, which can help you handle state changes more efficiently and scale your application effectively.</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r>
              <a:rPr lang="en-US" sz="1100" dirty="0"/>
              <a:t> Code reusability: State management solutions often provide ways to share and reuse state across different parts of your application. This can be particularly useful when you have common data that needs to be accessed from multiple screens or components. By centralizing the state management, you can avoid duplicating code and ensure consistency throughout your app.</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r>
              <a:rPr lang="en-US" sz="1100" dirty="0"/>
              <a:t> Performance optimization: State management solutions can help optimize performance by minimizing unnecessary UI updates. By tracking changes to the state and updating only the relevant parts of the UI, you can avoid expensive rebuilds and improve the overall performance of your application.</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r>
              <a:rPr lang="en-US" sz="1100" dirty="0"/>
              <a:t> Integration with external services: If your application needs to interact with external services or APIs, state management can provide a convenient way to handle data fetching, caching, and synchronization. By managing the state related to these interactions, you can ensure a consistent and reliable user experience.</a:t>
            </a:r>
          </a:p>
        </p:txBody>
      </p:sp>
    </p:spTree>
    <p:extLst>
      <p:ext uri="{BB962C8B-B14F-4D97-AF65-F5344CB8AC3E}">
        <p14:creationId xmlns:p14="http://schemas.microsoft.com/office/powerpoint/2010/main" val="940725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31296-E4AD-E576-8D59-180BC1A36230}"/>
              </a:ext>
            </a:extLst>
          </p:cNvPr>
          <p:cNvSpPr>
            <a:spLocks noGrp="1"/>
          </p:cNvSpPr>
          <p:nvPr>
            <p:ph type="title"/>
          </p:nvPr>
        </p:nvSpPr>
        <p:spPr/>
        <p:txBody>
          <a:bodyPr/>
          <a:lstStyle/>
          <a:p>
            <a:r>
              <a:rPr lang="en-US" dirty="0"/>
              <a:t>Why bloc?</a:t>
            </a:r>
            <a:endParaRPr lang="ar-EG" dirty="0"/>
          </a:p>
        </p:txBody>
      </p:sp>
      <p:sp>
        <p:nvSpPr>
          <p:cNvPr id="3" name="Content Placeholder 2">
            <a:extLst>
              <a:ext uri="{FF2B5EF4-FFF2-40B4-BE49-F238E27FC236}">
                <a16:creationId xmlns:a16="http://schemas.microsoft.com/office/drawing/2014/main" id="{8664DDC0-0BE4-0E7A-74F9-379D2C420C64}"/>
              </a:ext>
            </a:extLst>
          </p:cNvPr>
          <p:cNvSpPr>
            <a:spLocks noGrp="1"/>
          </p:cNvSpPr>
          <p:nvPr>
            <p:ph idx="1"/>
          </p:nvPr>
        </p:nvSpPr>
        <p:spPr/>
        <p:txBody>
          <a:bodyPr>
            <a:normAutofit fontScale="92500" lnSpcReduction="10000"/>
          </a:bodyPr>
          <a:lstStyle/>
          <a:p>
            <a:pPr algn="l"/>
            <a:r>
              <a:rPr lang="en-US" b="0" i="0" dirty="0">
                <a:solidFill>
                  <a:srgbClr val="242424"/>
                </a:solidFill>
                <a:effectLst/>
                <a:latin typeface="source-serif-pro"/>
              </a:rPr>
              <a:t>Bloc is </a:t>
            </a:r>
            <a:r>
              <a:rPr lang="en-US" b="1" i="0" dirty="0">
                <a:solidFill>
                  <a:srgbClr val="FF0000"/>
                </a:solidFill>
                <a:effectLst/>
                <a:latin typeface="source-serif-pro"/>
              </a:rPr>
              <a:t>the best and simple way to do state management</a:t>
            </a:r>
            <a:r>
              <a:rPr lang="en-US" b="0" i="0" dirty="0">
                <a:solidFill>
                  <a:srgbClr val="242424"/>
                </a:solidFill>
                <a:effectLst/>
                <a:latin typeface="source-serif-pro"/>
              </a:rPr>
              <a:t>. We can easily add any type of change to the Flutter application. You can easily learn the concept, no matter what’s your level. You can add this dependency to your project and use it.</a:t>
            </a:r>
          </a:p>
          <a:p>
            <a:pPr algn="l"/>
            <a:r>
              <a:rPr lang="en-US" b="0" i="0" dirty="0">
                <a:solidFill>
                  <a:srgbClr val="242424"/>
                </a:solidFill>
                <a:effectLst/>
                <a:latin typeface="source-serif-pro"/>
              </a:rPr>
              <a:t>Bloc is a design pattern created by </a:t>
            </a:r>
            <a:r>
              <a:rPr lang="en-US" b="1" i="0" dirty="0">
                <a:solidFill>
                  <a:srgbClr val="FF0000"/>
                </a:solidFill>
                <a:effectLst/>
                <a:latin typeface="source-serif-pro"/>
              </a:rPr>
              <a:t>Google</a:t>
            </a:r>
            <a:r>
              <a:rPr lang="en-US" b="0" i="0" dirty="0">
                <a:solidFill>
                  <a:srgbClr val="242424"/>
                </a:solidFill>
                <a:effectLst/>
                <a:latin typeface="source-serif-pro"/>
              </a:rPr>
              <a:t> to help separate business logic from the award layer and authorize a developer to exploit code more efficiently.</a:t>
            </a:r>
          </a:p>
          <a:p>
            <a:pPr algn="l"/>
            <a:r>
              <a:rPr lang="en-US" b="0" i="0" dirty="0">
                <a:solidFill>
                  <a:srgbClr val="242424"/>
                </a:solidFill>
                <a:effectLst/>
                <a:latin typeface="source-serif-pro"/>
              </a:rPr>
              <a:t>A state management library called Bloc was created and maintained by Felix Angelo. It assists developers utensil the Bloc design pattern in their Flutter application. It means that a developer must recognize the state of an app at some time. There should be something on the screen for every interplay with the app to let users know what the incident is incident.</a:t>
            </a:r>
          </a:p>
          <a:p>
            <a:endParaRPr lang="ar-EG" dirty="0"/>
          </a:p>
        </p:txBody>
      </p:sp>
    </p:spTree>
    <p:extLst>
      <p:ext uri="{BB962C8B-B14F-4D97-AF65-F5344CB8AC3E}">
        <p14:creationId xmlns:p14="http://schemas.microsoft.com/office/powerpoint/2010/main" val="357687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514435-3D0E-C746-5F8C-C8C3856FCE39}"/>
              </a:ext>
            </a:extLst>
          </p:cNvPr>
          <p:cNvSpPr>
            <a:spLocks noGrp="1"/>
          </p:cNvSpPr>
          <p:nvPr>
            <p:ph type="title"/>
          </p:nvPr>
        </p:nvSpPr>
        <p:spPr>
          <a:xfrm>
            <a:off x="838198" y="547815"/>
            <a:ext cx="5167185" cy="1680519"/>
          </a:xfrm>
        </p:spPr>
        <p:txBody>
          <a:bodyPr>
            <a:normAutofit/>
          </a:bodyPr>
          <a:lstStyle/>
          <a:p>
            <a:r>
              <a:rPr lang="en-US" sz="4000"/>
              <a:t>BLoC vs Cubit State management</a:t>
            </a:r>
            <a:endParaRPr lang="ar-EG" sz="4000"/>
          </a:p>
        </p:txBody>
      </p:sp>
      <p:sp>
        <p:nvSpPr>
          <p:cNvPr id="3" name="Content Placeholder 2">
            <a:extLst>
              <a:ext uri="{FF2B5EF4-FFF2-40B4-BE49-F238E27FC236}">
                <a16:creationId xmlns:a16="http://schemas.microsoft.com/office/drawing/2014/main" id="{865991B7-04BC-26CB-752E-327626031190}"/>
              </a:ext>
            </a:extLst>
          </p:cNvPr>
          <p:cNvSpPr>
            <a:spLocks noGrp="1"/>
          </p:cNvSpPr>
          <p:nvPr>
            <p:ph idx="1"/>
          </p:nvPr>
        </p:nvSpPr>
        <p:spPr>
          <a:xfrm>
            <a:off x="6186619" y="547815"/>
            <a:ext cx="5178960" cy="1680519"/>
          </a:xfrm>
        </p:spPr>
        <p:txBody>
          <a:bodyPr anchor="ctr">
            <a:normAutofit/>
          </a:bodyPr>
          <a:lstStyle/>
          <a:p>
            <a:r>
              <a:rPr lang="en-US" sz="2000"/>
              <a:t>The two packages that we need to use for using bloc or cubit is flutter_bloc and bloc we can found them on the pub.dev website</a:t>
            </a:r>
          </a:p>
          <a:p>
            <a:endParaRPr lang="ar-EG" sz="2000"/>
          </a:p>
        </p:txBody>
      </p:sp>
      <p:pic>
        <p:nvPicPr>
          <p:cNvPr id="5" name="Picture 4">
            <a:extLst>
              <a:ext uri="{FF2B5EF4-FFF2-40B4-BE49-F238E27FC236}">
                <a16:creationId xmlns:a16="http://schemas.microsoft.com/office/drawing/2014/main" id="{7B50E1DB-D4B7-8327-B943-2169D9164CE1}"/>
              </a:ext>
            </a:extLst>
          </p:cNvPr>
          <p:cNvPicPr>
            <a:picLocks noChangeAspect="1"/>
          </p:cNvPicPr>
          <p:nvPr/>
        </p:nvPicPr>
        <p:blipFill>
          <a:blip r:embed="rId2"/>
          <a:stretch>
            <a:fillRect/>
          </a:stretch>
        </p:blipFill>
        <p:spPr>
          <a:xfrm>
            <a:off x="562384" y="2664542"/>
            <a:ext cx="5443000" cy="3087329"/>
          </a:xfrm>
          <a:prstGeom prst="rect">
            <a:avLst/>
          </a:prstGeom>
        </p:spPr>
      </p:pic>
      <p:pic>
        <p:nvPicPr>
          <p:cNvPr id="7" name="Picture 6">
            <a:extLst>
              <a:ext uri="{FF2B5EF4-FFF2-40B4-BE49-F238E27FC236}">
                <a16:creationId xmlns:a16="http://schemas.microsoft.com/office/drawing/2014/main" id="{9732B175-1C25-F6E2-D3A5-AA07726AEB23}"/>
              </a:ext>
            </a:extLst>
          </p:cNvPr>
          <p:cNvPicPr>
            <a:picLocks noChangeAspect="1"/>
          </p:cNvPicPr>
          <p:nvPr/>
        </p:nvPicPr>
        <p:blipFill>
          <a:blip r:embed="rId3"/>
          <a:stretch>
            <a:fillRect/>
          </a:stretch>
        </p:blipFill>
        <p:spPr>
          <a:xfrm>
            <a:off x="6198394" y="2664542"/>
            <a:ext cx="5443000" cy="3087329"/>
          </a:xfrm>
          <a:prstGeom prst="rect">
            <a:avLst/>
          </a:prstGeom>
        </p:spPr>
      </p:pic>
    </p:spTree>
    <p:extLst>
      <p:ext uri="{BB962C8B-B14F-4D97-AF65-F5344CB8AC3E}">
        <p14:creationId xmlns:p14="http://schemas.microsoft.com/office/powerpoint/2010/main" val="1487186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34D82F26-709D-4478-9628-5DDA0BF7C16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D6B6297-9EEA-42E6-8658-52691E3DFACD}">
  <we:reference id="wa104380745" version="1.2.0.0" store="en-US" storeType="OMEX"/>
  <we:alternateReferences>
    <we:reference id="WA104380745" version="1.2.0.0" store="WA10438074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177</TotalTime>
  <Words>909</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Google Sans Text</vt:lpstr>
      <vt:lpstr>source-serif-pro</vt:lpstr>
      <vt:lpstr>Office Theme</vt:lpstr>
      <vt:lpstr>Flutter Session</vt:lpstr>
      <vt:lpstr>Outlines</vt:lpstr>
      <vt:lpstr>Why state management?</vt:lpstr>
      <vt:lpstr>Why State management?</vt:lpstr>
      <vt:lpstr>Why state management?</vt:lpstr>
      <vt:lpstr>Why state management?</vt:lpstr>
      <vt:lpstr>Why State management?</vt:lpstr>
      <vt:lpstr>Why bloc?</vt:lpstr>
      <vt:lpstr>BLoC vs Cubit State management</vt:lpstr>
      <vt:lpstr>Another packages </vt:lpstr>
      <vt:lpstr>BLoC vs Cubit</vt:lpstr>
      <vt:lpstr>Install this plug-in</vt:lpstr>
      <vt:lpstr>Let’s make this app using cubit</vt:lpstr>
      <vt:lpstr>How to initialize cubit?</vt:lpstr>
      <vt:lpstr>To Use the Cubit</vt:lpstr>
      <vt:lpstr>Break!!</vt:lpstr>
      <vt:lpstr>Try yourself</vt:lpstr>
      <vt:lpstr>Importance of widget tree</vt:lpstr>
      <vt:lpstr>Importance of widget tree</vt:lpstr>
      <vt:lpstr>Importance of widget tree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Flutter Session</dc:title>
  <dc:creator>عبد الرحمن ياسر حلمى المحمدى</dc:creator>
  <cp:lastModifiedBy>عبد الرحمن ياسر حلمى المحمدى</cp:lastModifiedBy>
  <cp:revision>2</cp:revision>
  <dcterms:created xsi:type="dcterms:W3CDTF">2023-09-25T12:24:33Z</dcterms:created>
  <dcterms:modified xsi:type="dcterms:W3CDTF">2023-09-30T14:05:55Z</dcterms:modified>
</cp:coreProperties>
</file>