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4" r:id="rId6"/>
    <p:sldId id="265" r:id="rId7"/>
    <p:sldId id="262" r:id="rId8"/>
    <p:sldId id="263" r:id="rId9"/>
    <p:sldId id="260" r:id="rId10"/>
    <p:sldId id="266" r:id="rId11"/>
    <p:sldId id="267" r:id="rId12"/>
    <p:sldId id="268" r:id="rId13"/>
    <p:sldId id="261" r:id="rId14"/>
    <p:sldId id="270" r:id="rId15"/>
    <p:sldId id="271" r:id="rId16"/>
    <p:sldId id="272" r:id="rId17"/>
    <p:sldId id="273" r:id="rId18"/>
    <p:sldId id="269"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EB80FF65-52C1-450A-83F0-BD2B7B3BC879}" type="datetimeFigureOut">
              <a:rPr lang="ar-EG" smtClean="0"/>
              <a:t>15/02/1445</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11715F6-EDE1-4E54-A345-9DCA78F98E73}" type="slidenum">
              <a:rPr lang="ar-EG" smtClean="0"/>
              <a:t>‹#›</a:t>
            </a:fld>
            <a:endParaRPr lang="ar-EG"/>
          </a:p>
        </p:txBody>
      </p:sp>
    </p:spTree>
    <p:extLst>
      <p:ext uri="{BB962C8B-B14F-4D97-AF65-F5344CB8AC3E}">
        <p14:creationId xmlns:p14="http://schemas.microsoft.com/office/powerpoint/2010/main" val="274428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5"/>
          </p:nvPr>
        </p:nvSpPr>
        <p:spPr/>
        <p:txBody>
          <a:bodyPr/>
          <a:lstStyle/>
          <a:p>
            <a:fld id="{F11715F6-EDE1-4E54-A345-9DCA78F98E73}" type="slidenum">
              <a:rPr lang="ar-EG" smtClean="0"/>
              <a:t>18</a:t>
            </a:fld>
            <a:endParaRPr lang="ar-EG"/>
          </a:p>
        </p:txBody>
      </p:sp>
    </p:spTree>
    <p:extLst>
      <p:ext uri="{BB962C8B-B14F-4D97-AF65-F5344CB8AC3E}">
        <p14:creationId xmlns:p14="http://schemas.microsoft.com/office/powerpoint/2010/main" val="232444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BF72-E2BA-463A-4918-7ECD0EFB73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F6C2DDC0-85BF-B92D-1418-A57CB3CB8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AD92BA32-C588-A3C8-E039-027A4EDCC376}"/>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5" name="Footer Placeholder 4">
            <a:extLst>
              <a:ext uri="{FF2B5EF4-FFF2-40B4-BE49-F238E27FC236}">
                <a16:creationId xmlns:a16="http://schemas.microsoft.com/office/drawing/2014/main" id="{52CD0C3F-CFDD-63C0-EB46-054B019385A5}"/>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1D728F13-5A5A-038E-4357-E5A3FD086AC5}"/>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169424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18A0-A817-635D-5DEC-F7CE3BCB737D}"/>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A26B9788-AB08-75E2-4714-F7E148E1E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1586632A-5188-A358-C2EF-E70188341568}"/>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5" name="Footer Placeholder 4">
            <a:extLst>
              <a:ext uri="{FF2B5EF4-FFF2-40B4-BE49-F238E27FC236}">
                <a16:creationId xmlns:a16="http://schemas.microsoft.com/office/drawing/2014/main" id="{C18AA1F4-C4CD-8F38-4ABE-4A9A7F900E8D}"/>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486F824A-1985-1650-3618-42C332B9C29D}"/>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38569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A367D-1035-CC57-3960-05E7114AA9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4BC0537B-B97D-370D-56B1-FE3560FEF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71C9FCE8-83C9-85C6-703B-04C43949402B}"/>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5" name="Footer Placeholder 4">
            <a:extLst>
              <a:ext uri="{FF2B5EF4-FFF2-40B4-BE49-F238E27FC236}">
                <a16:creationId xmlns:a16="http://schemas.microsoft.com/office/drawing/2014/main" id="{81CC2F41-ADC8-9429-48B5-437063E585CE}"/>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EC5B1679-5A52-B69A-ADF1-BEBD828DB50D}"/>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95451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6CE7-C4ED-0765-60C3-C22FA6C33F4D}"/>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CD78AEFF-7BF2-29A1-C37E-9603AB091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BDDC1595-7879-08C2-43DE-6036F797D2C6}"/>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5" name="Footer Placeholder 4">
            <a:extLst>
              <a:ext uri="{FF2B5EF4-FFF2-40B4-BE49-F238E27FC236}">
                <a16:creationId xmlns:a16="http://schemas.microsoft.com/office/drawing/2014/main" id="{61A1F1C9-BAB6-D00B-F7EB-88FF63CF5D3E}"/>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316728A-32DE-E9F6-7901-8999F574383D}"/>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60902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4433-16FA-4D1E-2A06-745F27FE3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EF72EB85-DA9D-5052-828B-27F83F5FD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12999-2335-4202-15DE-D935BF495092}"/>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5" name="Footer Placeholder 4">
            <a:extLst>
              <a:ext uri="{FF2B5EF4-FFF2-40B4-BE49-F238E27FC236}">
                <a16:creationId xmlns:a16="http://schemas.microsoft.com/office/drawing/2014/main" id="{709F1872-6D69-80D7-958C-ACDC48491001}"/>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43E2E55F-E1AA-AA9F-A6E0-862CF30C3DF4}"/>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131952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9DB1-EE2B-74CE-2F06-BD4E58E3476D}"/>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6ECDD3D1-99AA-1A50-DA4B-80FEF996B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09EAE550-1CAA-AB0A-6DC1-1D4EAE5CD2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EA5FFDDD-DD38-5E54-8D25-FB5CCC368635}"/>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6" name="Footer Placeholder 5">
            <a:extLst>
              <a:ext uri="{FF2B5EF4-FFF2-40B4-BE49-F238E27FC236}">
                <a16:creationId xmlns:a16="http://schemas.microsoft.com/office/drawing/2014/main" id="{4EDEB399-7C00-B9AF-FAF6-6945B4A8A367}"/>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C11EF131-5C3F-9941-0E81-57B1E22B4F49}"/>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405945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057E4-9637-ADEB-BBF0-76CB6F4EBEEA}"/>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37C4FCA3-F1F2-DDB4-0834-1478A3E72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E609EA-E9AD-53D2-AFC1-4175DE5816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603E8AFB-1AC1-2E2B-C7DE-E5AF0C989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0086C2-15CF-8A7A-6840-74DB3D613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14FA982A-72FF-7E11-B6BF-3A71E78C533C}"/>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8" name="Footer Placeholder 7">
            <a:extLst>
              <a:ext uri="{FF2B5EF4-FFF2-40B4-BE49-F238E27FC236}">
                <a16:creationId xmlns:a16="http://schemas.microsoft.com/office/drawing/2014/main" id="{FB4C4452-4D86-8133-B9CE-3D806679C218}"/>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BF803BCD-47BD-A6F9-6B6D-1790EC0E1701}"/>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65338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0DE0-B9DB-9D2F-6719-F8450E039F6B}"/>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DF8BA84F-23D4-0615-BC30-841B7D63D71D}"/>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4" name="Footer Placeholder 3">
            <a:extLst>
              <a:ext uri="{FF2B5EF4-FFF2-40B4-BE49-F238E27FC236}">
                <a16:creationId xmlns:a16="http://schemas.microsoft.com/office/drawing/2014/main" id="{77022165-F903-7518-B96A-8839205F4DA8}"/>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348EADB5-B248-F86D-383C-6314A6EABE24}"/>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200407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0A6172-330D-3AA3-0910-2D6D794CD6F6}"/>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3" name="Footer Placeholder 2">
            <a:extLst>
              <a:ext uri="{FF2B5EF4-FFF2-40B4-BE49-F238E27FC236}">
                <a16:creationId xmlns:a16="http://schemas.microsoft.com/office/drawing/2014/main" id="{A922FE69-B2DA-2609-72CA-89F2348910EC}"/>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554DEA68-A587-87D2-04C9-D879C3F3E7F3}"/>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57957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862C-F3CF-5AC7-20F3-D3C5E0A0D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907E0300-3C58-B059-E719-DFD9946F9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426BFA62-2F83-0200-D929-E03CAAE94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99354-FF2D-86AE-6C8E-C362DCB06758}"/>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6" name="Footer Placeholder 5">
            <a:extLst>
              <a:ext uri="{FF2B5EF4-FFF2-40B4-BE49-F238E27FC236}">
                <a16:creationId xmlns:a16="http://schemas.microsoft.com/office/drawing/2014/main" id="{AA888CBA-4643-26EE-37AC-738475C4629A}"/>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E23EEB0-3D0A-EA78-1167-58344822980C}"/>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205212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1584-2E81-7956-0ED0-E48775C7E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91A61A83-AF20-6602-345C-08C76D6F7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837DAA6B-5D5C-276D-FEC1-9DB4728C6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35DBB-DF9D-1589-41BF-863CB7A15502}"/>
              </a:ext>
            </a:extLst>
          </p:cNvPr>
          <p:cNvSpPr>
            <a:spLocks noGrp="1"/>
          </p:cNvSpPr>
          <p:nvPr>
            <p:ph type="dt" sz="half" idx="10"/>
          </p:nvPr>
        </p:nvSpPr>
        <p:spPr/>
        <p:txBody>
          <a:bodyPr/>
          <a:lstStyle/>
          <a:p>
            <a:fld id="{1613CFF9-5D00-412B-BF4F-FC25EDDCDC8C}" type="datetimeFigureOut">
              <a:rPr lang="ar-EG" smtClean="0"/>
              <a:t>15/02/1445</a:t>
            </a:fld>
            <a:endParaRPr lang="ar-EG"/>
          </a:p>
        </p:txBody>
      </p:sp>
      <p:sp>
        <p:nvSpPr>
          <p:cNvPr id="6" name="Footer Placeholder 5">
            <a:extLst>
              <a:ext uri="{FF2B5EF4-FFF2-40B4-BE49-F238E27FC236}">
                <a16:creationId xmlns:a16="http://schemas.microsoft.com/office/drawing/2014/main" id="{ECF3C56D-A178-735E-99B1-BD8B5517134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C74A56D4-9A50-6272-CB32-0C3E061E3E63}"/>
              </a:ext>
            </a:extLst>
          </p:cNvPr>
          <p:cNvSpPr>
            <a:spLocks noGrp="1"/>
          </p:cNvSpPr>
          <p:nvPr>
            <p:ph type="sldNum" sz="quarter" idx="12"/>
          </p:nvPr>
        </p:nvSpPr>
        <p:spPr/>
        <p:txBody>
          <a:bodyPr/>
          <a:lstStyle/>
          <a:p>
            <a:fld id="{AE4F307F-3062-4FE3-9FBC-B74250A450E8}" type="slidenum">
              <a:rPr lang="ar-EG" smtClean="0"/>
              <a:t>‹#›</a:t>
            </a:fld>
            <a:endParaRPr lang="ar-EG"/>
          </a:p>
        </p:txBody>
      </p:sp>
    </p:spTree>
    <p:extLst>
      <p:ext uri="{BB962C8B-B14F-4D97-AF65-F5344CB8AC3E}">
        <p14:creationId xmlns:p14="http://schemas.microsoft.com/office/powerpoint/2010/main" val="143084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AAE29-1E71-B473-9F6C-C447DE4E4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01046F6D-4E68-CBBC-9CC5-37EBD963A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7486F54-0C85-EF27-1746-DE87C95FF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3CFF9-5D00-412B-BF4F-FC25EDDCDC8C}" type="datetimeFigureOut">
              <a:rPr lang="ar-EG" smtClean="0"/>
              <a:t>15/02/1445</a:t>
            </a:fld>
            <a:endParaRPr lang="ar-EG"/>
          </a:p>
        </p:txBody>
      </p:sp>
      <p:sp>
        <p:nvSpPr>
          <p:cNvPr id="5" name="Footer Placeholder 4">
            <a:extLst>
              <a:ext uri="{FF2B5EF4-FFF2-40B4-BE49-F238E27FC236}">
                <a16:creationId xmlns:a16="http://schemas.microsoft.com/office/drawing/2014/main" id="{2A647739-B3F1-67B1-5022-7629E0F2B3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705D94FA-153E-F249-73D5-C01570B8A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F307F-3062-4FE3-9FBC-B74250A450E8}" type="slidenum">
              <a:rPr lang="ar-EG" smtClean="0"/>
              <a:t>‹#›</a:t>
            </a:fld>
            <a:endParaRPr lang="ar-EG"/>
          </a:p>
        </p:txBody>
      </p:sp>
    </p:spTree>
    <p:extLst>
      <p:ext uri="{BB962C8B-B14F-4D97-AF65-F5344CB8AC3E}">
        <p14:creationId xmlns:p14="http://schemas.microsoft.com/office/powerpoint/2010/main" val="395643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DB3A-EE8A-5C3D-0ABB-912206BCF835}"/>
              </a:ext>
            </a:extLst>
          </p:cNvPr>
          <p:cNvSpPr>
            <a:spLocks noGrp="1"/>
          </p:cNvSpPr>
          <p:nvPr>
            <p:ph type="ctrTitle"/>
          </p:nvPr>
        </p:nvSpPr>
        <p:spPr/>
        <p:txBody>
          <a:bodyPr/>
          <a:lstStyle/>
          <a:p>
            <a:r>
              <a:rPr lang="en-US" dirty="0"/>
              <a:t>OOP Practice + Flutter Introduction</a:t>
            </a:r>
            <a:endParaRPr lang="ar-EG" dirty="0"/>
          </a:p>
        </p:txBody>
      </p:sp>
      <p:sp>
        <p:nvSpPr>
          <p:cNvPr id="3" name="Subtitle 2">
            <a:extLst>
              <a:ext uri="{FF2B5EF4-FFF2-40B4-BE49-F238E27FC236}">
                <a16:creationId xmlns:a16="http://schemas.microsoft.com/office/drawing/2014/main" id="{57312F3E-8813-2965-0028-9538779FCCF6}"/>
              </a:ext>
            </a:extLst>
          </p:cNvPr>
          <p:cNvSpPr>
            <a:spLocks noGrp="1"/>
          </p:cNvSpPr>
          <p:nvPr>
            <p:ph type="subTitle" idx="1"/>
          </p:nvPr>
        </p:nvSpPr>
        <p:spPr/>
        <p:txBody>
          <a:bodyPr/>
          <a:lstStyle/>
          <a:p>
            <a:r>
              <a:rPr lang="en-US" dirty="0"/>
              <a:t>Hello Again!!</a:t>
            </a:r>
            <a:endParaRPr lang="ar-EG" dirty="0"/>
          </a:p>
        </p:txBody>
      </p:sp>
    </p:spTree>
    <p:extLst>
      <p:ext uri="{BB962C8B-B14F-4D97-AF65-F5344CB8AC3E}">
        <p14:creationId xmlns:p14="http://schemas.microsoft.com/office/powerpoint/2010/main" val="268373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645B-510B-5D2E-9693-9F8B97A4F261}"/>
              </a:ext>
            </a:extLst>
          </p:cNvPr>
          <p:cNvSpPr>
            <a:spLocks noGrp="1"/>
          </p:cNvSpPr>
          <p:nvPr>
            <p:ph type="title"/>
          </p:nvPr>
        </p:nvSpPr>
        <p:spPr/>
        <p:txBody>
          <a:bodyPr/>
          <a:lstStyle/>
          <a:p>
            <a:r>
              <a:rPr lang="en-US" dirty="0"/>
              <a:t>Polymorphism Casting</a:t>
            </a:r>
            <a:endParaRPr lang="ar-EG" dirty="0"/>
          </a:p>
        </p:txBody>
      </p:sp>
      <p:pic>
        <p:nvPicPr>
          <p:cNvPr id="5" name="Content Placeholder 4" descr="A screen shot of a computer&#10;&#10;Description automatically generated">
            <a:extLst>
              <a:ext uri="{FF2B5EF4-FFF2-40B4-BE49-F238E27FC236}">
                <a16:creationId xmlns:a16="http://schemas.microsoft.com/office/drawing/2014/main" id="{66022A0D-A1E4-3B1E-96CD-2C98648E7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52507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0684-395A-15EF-A78E-16769AD70E1E}"/>
              </a:ext>
            </a:extLst>
          </p:cNvPr>
          <p:cNvSpPr>
            <a:spLocks noGrp="1"/>
          </p:cNvSpPr>
          <p:nvPr>
            <p:ph type="title"/>
          </p:nvPr>
        </p:nvSpPr>
        <p:spPr/>
        <p:txBody>
          <a:bodyPr/>
          <a:lstStyle/>
          <a:p>
            <a:r>
              <a:rPr lang="en-US" dirty="0"/>
              <a:t>Casting</a:t>
            </a:r>
            <a:endParaRPr lang="ar-EG" dirty="0"/>
          </a:p>
        </p:txBody>
      </p:sp>
      <p:sp>
        <p:nvSpPr>
          <p:cNvPr id="3" name="Content Placeholder 2">
            <a:extLst>
              <a:ext uri="{FF2B5EF4-FFF2-40B4-BE49-F238E27FC236}">
                <a16:creationId xmlns:a16="http://schemas.microsoft.com/office/drawing/2014/main" id="{4E3F4165-AAD9-F442-A30A-1132A9B947B5}"/>
              </a:ext>
            </a:extLst>
          </p:cNvPr>
          <p:cNvSpPr>
            <a:spLocks noGrp="1"/>
          </p:cNvSpPr>
          <p:nvPr>
            <p:ph idx="1"/>
          </p:nvPr>
        </p:nvSpPr>
        <p:spPr>
          <a:xfrm>
            <a:off x="838200" y="1825625"/>
            <a:ext cx="4097594" cy="4929136"/>
          </a:xfrm>
        </p:spPr>
        <p:txBody>
          <a:bodyPr>
            <a:normAutofit fontScale="62500" lnSpcReduction="20000"/>
          </a:bodyPr>
          <a:lstStyle/>
          <a:p>
            <a:pPr algn="l"/>
            <a:r>
              <a:rPr lang="en-US" b="0" i="0" dirty="0">
                <a:solidFill>
                  <a:srgbClr val="242424"/>
                </a:solidFill>
                <a:effectLst/>
                <a:latin typeface="source-serif-pro"/>
              </a:rPr>
              <a:t>As we know, the child classes will inherit the code from the base class. Moreover, the child classes are also the same type as the parent class. That is to say, a Human is an Animal, a Spider is an Animal, and a Bear is an Animal. Any classes that inherit from the Animal type is itself an Animal type. In in other words, Animal type can be a Human, a Spider, or a Bear. This ability for Animal to become these various types is called polymorphism.</a:t>
            </a:r>
          </a:p>
          <a:p>
            <a:pPr algn="l"/>
            <a:r>
              <a:rPr lang="en-US" b="0" i="0" dirty="0">
                <a:solidFill>
                  <a:srgbClr val="242424"/>
                </a:solidFill>
                <a:effectLst/>
                <a:latin typeface="source-serif-pro"/>
              </a:rPr>
              <a:t>As a consequence of this, when you have a chain of hierarchies, you will inevitably deal with type polymorphism. But what if you are have a Spider object and would like to go back to an Animal type? By casting, you can turn the Spider type into it’s Animal base class. Likewise, you can take this same object and cast it back to it’s Animal type. In this way, casting allows us to traverse through the inheritance hierarchy.</a:t>
            </a:r>
          </a:p>
          <a:p>
            <a:endParaRPr lang="ar-EG" dirty="0"/>
          </a:p>
        </p:txBody>
      </p:sp>
      <p:sp>
        <p:nvSpPr>
          <p:cNvPr id="4" name="TextBox 3">
            <a:extLst>
              <a:ext uri="{FF2B5EF4-FFF2-40B4-BE49-F238E27FC236}">
                <a16:creationId xmlns:a16="http://schemas.microsoft.com/office/drawing/2014/main" id="{EBAA146D-EF81-8FCC-D033-2FCD3B7AF484}"/>
              </a:ext>
            </a:extLst>
          </p:cNvPr>
          <p:cNvSpPr txBox="1"/>
          <p:nvPr/>
        </p:nvSpPr>
        <p:spPr>
          <a:xfrm>
            <a:off x="5987845" y="1690688"/>
            <a:ext cx="5270090" cy="1477328"/>
          </a:xfrm>
          <a:prstGeom prst="rect">
            <a:avLst/>
          </a:prstGeom>
          <a:noFill/>
        </p:spPr>
        <p:txBody>
          <a:bodyPr wrap="square" rtlCol="1">
            <a:spAutoFit/>
          </a:bodyPr>
          <a:lstStyle/>
          <a:p>
            <a:r>
              <a:rPr lang="en-US" b="0" i="0" dirty="0">
                <a:solidFill>
                  <a:srgbClr val="242424"/>
                </a:solidFill>
                <a:effectLst/>
                <a:latin typeface="source-serif-pro"/>
              </a:rPr>
              <a:t>For instance, let’s use the Animal example from earlier. One way we can utilize type polymorphism is to create a list called </a:t>
            </a:r>
            <a:r>
              <a:rPr lang="en-US" b="0" i="0" dirty="0" err="1">
                <a:solidFill>
                  <a:srgbClr val="242424"/>
                </a:solidFill>
                <a:effectLst/>
                <a:latin typeface="source-serif-pro"/>
              </a:rPr>
              <a:t>ZooAnimals</a:t>
            </a:r>
            <a:r>
              <a:rPr lang="en-US" b="0" i="0" dirty="0">
                <a:solidFill>
                  <a:srgbClr val="242424"/>
                </a:solidFill>
                <a:effectLst/>
                <a:latin typeface="source-serif-pro"/>
              </a:rPr>
              <a:t>.</a:t>
            </a:r>
            <a:br>
              <a:rPr lang="en-US" b="0" i="0" dirty="0">
                <a:solidFill>
                  <a:srgbClr val="242424"/>
                </a:solidFill>
                <a:effectLst/>
                <a:latin typeface="source-serif-pro"/>
              </a:rPr>
            </a:br>
            <a:br>
              <a:rPr lang="en-US" b="0" i="0" dirty="0">
                <a:solidFill>
                  <a:srgbClr val="242424"/>
                </a:solidFill>
                <a:effectLst/>
                <a:latin typeface="source-serif-pro"/>
              </a:rPr>
            </a:br>
            <a:endParaRPr lang="ar-EG" dirty="0"/>
          </a:p>
        </p:txBody>
      </p:sp>
      <p:pic>
        <p:nvPicPr>
          <p:cNvPr id="6" name="Picture 5" descr="A computer screen with text on it&#10;&#10;Description automatically generated">
            <a:extLst>
              <a:ext uri="{FF2B5EF4-FFF2-40B4-BE49-F238E27FC236}">
                <a16:creationId xmlns:a16="http://schemas.microsoft.com/office/drawing/2014/main" id="{F742412F-7EA3-A30F-FD9D-091DF08AF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648" y="2736534"/>
            <a:ext cx="3654484" cy="3514090"/>
          </a:xfrm>
          <a:prstGeom prst="rect">
            <a:avLst/>
          </a:prstGeom>
        </p:spPr>
      </p:pic>
      <p:sp>
        <p:nvSpPr>
          <p:cNvPr id="7" name="TextBox 6">
            <a:extLst>
              <a:ext uri="{FF2B5EF4-FFF2-40B4-BE49-F238E27FC236}">
                <a16:creationId xmlns:a16="http://schemas.microsoft.com/office/drawing/2014/main" id="{5AA7F83E-2079-1B45-9833-09E5CAD0CE28}"/>
              </a:ext>
            </a:extLst>
          </p:cNvPr>
          <p:cNvSpPr txBox="1"/>
          <p:nvPr/>
        </p:nvSpPr>
        <p:spPr>
          <a:xfrm>
            <a:off x="6872748" y="5594555"/>
            <a:ext cx="3654484" cy="1200329"/>
          </a:xfrm>
          <a:prstGeom prst="rect">
            <a:avLst/>
          </a:prstGeom>
          <a:noFill/>
        </p:spPr>
        <p:txBody>
          <a:bodyPr wrap="square" rtlCol="1">
            <a:spAutoFit/>
          </a:bodyPr>
          <a:lstStyle/>
          <a:p>
            <a:r>
              <a:rPr lang="en-US" sz="1200" b="1" i="0" dirty="0">
                <a:solidFill>
                  <a:srgbClr val="242424"/>
                </a:solidFill>
                <a:effectLst/>
                <a:latin typeface="source-serif-pro"/>
              </a:rPr>
              <a:t>In this example, we have created a list that contains 3 different types of Animals. Notice how are list’s type is Animal, but the elements instantiate specific Animal types. Human, Spider, and Bear are allowed to be in this list because they are descendants of the Animal type</a:t>
            </a:r>
            <a:endParaRPr lang="ar-EG" sz="1200" b="1" dirty="0"/>
          </a:p>
        </p:txBody>
      </p:sp>
    </p:spTree>
    <p:extLst>
      <p:ext uri="{BB962C8B-B14F-4D97-AF65-F5344CB8AC3E}">
        <p14:creationId xmlns:p14="http://schemas.microsoft.com/office/powerpoint/2010/main" val="117277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048D-512F-AD3B-252B-4B48461B87D7}"/>
              </a:ext>
            </a:extLst>
          </p:cNvPr>
          <p:cNvSpPr>
            <a:spLocks noGrp="1"/>
          </p:cNvSpPr>
          <p:nvPr>
            <p:ph type="title"/>
          </p:nvPr>
        </p:nvSpPr>
        <p:spPr/>
        <p:txBody>
          <a:bodyPr/>
          <a:lstStyle/>
          <a:p>
            <a:r>
              <a:rPr lang="en-US" dirty="0"/>
              <a:t>Casting (Another Example)</a:t>
            </a:r>
            <a:endParaRPr lang="ar-EG" dirty="0"/>
          </a:p>
        </p:txBody>
      </p:sp>
      <p:sp>
        <p:nvSpPr>
          <p:cNvPr id="3" name="Content Placeholder 2">
            <a:extLst>
              <a:ext uri="{FF2B5EF4-FFF2-40B4-BE49-F238E27FC236}">
                <a16:creationId xmlns:a16="http://schemas.microsoft.com/office/drawing/2014/main" id="{01993F6C-4F85-683A-E1A1-E7397B051824}"/>
              </a:ext>
            </a:extLst>
          </p:cNvPr>
          <p:cNvSpPr>
            <a:spLocks noGrp="1"/>
          </p:cNvSpPr>
          <p:nvPr>
            <p:ph idx="1"/>
          </p:nvPr>
        </p:nvSpPr>
        <p:spPr>
          <a:xfrm>
            <a:off x="838200" y="1825626"/>
            <a:ext cx="10515600" cy="701264"/>
          </a:xfrm>
        </p:spPr>
        <p:txBody>
          <a:bodyPr>
            <a:normAutofit fontScale="62500" lnSpcReduction="20000"/>
          </a:bodyPr>
          <a:lstStyle/>
          <a:p>
            <a:r>
              <a:rPr lang="en-US" b="0" i="0" dirty="0">
                <a:solidFill>
                  <a:srgbClr val="242424"/>
                </a:solidFill>
                <a:effectLst/>
                <a:latin typeface="source-serif-pro"/>
              </a:rPr>
              <a:t>For instance, say that we are writing a game where we are using this Animal type which has a </a:t>
            </a:r>
            <a:r>
              <a:rPr lang="en-US" b="0" i="0" dirty="0" err="1">
                <a:solidFill>
                  <a:srgbClr val="242424"/>
                </a:solidFill>
                <a:effectLst/>
                <a:latin typeface="source-serif-pro"/>
              </a:rPr>
              <a:t>HitPoint</a:t>
            </a:r>
            <a:r>
              <a:rPr lang="en-US" b="0" i="0" dirty="0">
                <a:solidFill>
                  <a:srgbClr val="242424"/>
                </a:solidFill>
                <a:effectLst/>
                <a:latin typeface="source-serif-pro"/>
              </a:rPr>
              <a:t> field and a </a:t>
            </a:r>
            <a:r>
              <a:rPr lang="en-US" b="0" i="0" dirty="0" err="1">
                <a:solidFill>
                  <a:srgbClr val="242424"/>
                </a:solidFill>
                <a:effectLst/>
                <a:latin typeface="source-serif-pro"/>
              </a:rPr>
              <a:t>MaxHitPoint</a:t>
            </a:r>
            <a:r>
              <a:rPr lang="en-US" b="0" i="0" dirty="0">
                <a:solidFill>
                  <a:srgbClr val="242424"/>
                </a:solidFill>
                <a:effectLst/>
                <a:latin typeface="source-serif-pro"/>
              </a:rPr>
              <a:t> field both of integer type. We can implement a Heal function which restores life 1 life to our Animal</a:t>
            </a:r>
            <a:endParaRPr lang="ar-EG" dirty="0"/>
          </a:p>
        </p:txBody>
      </p:sp>
      <p:pic>
        <p:nvPicPr>
          <p:cNvPr id="7" name="Picture 6">
            <a:extLst>
              <a:ext uri="{FF2B5EF4-FFF2-40B4-BE49-F238E27FC236}">
                <a16:creationId xmlns:a16="http://schemas.microsoft.com/office/drawing/2014/main" id="{358C597F-C9FE-32BD-7669-DF39F8A722B2}"/>
              </a:ext>
            </a:extLst>
          </p:cNvPr>
          <p:cNvPicPr>
            <a:picLocks noChangeAspect="1"/>
          </p:cNvPicPr>
          <p:nvPr/>
        </p:nvPicPr>
        <p:blipFill>
          <a:blip r:embed="rId2"/>
          <a:stretch>
            <a:fillRect/>
          </a:stretch>
        </p:blipFill>
        <p:spPr>
          <a:xfrm>
            <a:off x="6744929" y="3675677"/>
            <a:ext cx="4608871" cy="2432460"/>
          </a:xfrm>
          <a:prstGeom prst="rect">
            <a:avLst/>
          </a:prstGeom>
        </p:spPr>
      </p:pic>
      <p:pic>
        <p:nvPicPr>
          <p:cNvPr id="9" name="Picture 8">
            <a:extLst>
              <a:ext uri="{FF2B5EF4-FFF2-40B4-BE49-F238E27FC236}">
                <a16:creationId xmlns:a16="http://schemas.microsoft.com/office/drawing/2014/main" id="{0654DA3D-21AD-C0D9-72A9-08CC74D7C712}"/>
              </a:ext>
            </a:extLst>
          </p:cNvPr>
          <p:cNvPicPr>
            <a:picLocks noChangeAspect="1"/>
          </p:cNvPicPr>
          <p:nvPr/>
        </p:nvPicPr>
        <p:blipFill>
          <a:blip r:embed="rId3"/>
          <a:stretch>
            <a:fillRect/>
          </a:stretch>
        </p:blipFill>
        <p:spPr>
          <a:xfrm>
            <a:off x="1419630" y="2526890"/>
            <a:ext cx="3683311" cy="4003957"/>
          </a:xfrm>
          <a:prstGeom prst="rect">
            <a:avLst/>
          </a:prstGeom>
        </p:spPr>
      </p:pic>
      <p:sp>
        <p:nvSpPr>
          <p:cNvPr id="10" name="TextBox 9">
            <a:extLst>
              <a:ext uri="{FF2B5EF4-FFF2-40B4-BE49-F238E27FC236}">
                <a16:creationId xmlns:a16="http://schemas.microsoft.com/office/drawing/2014/main" id="{CD2A74DD-A010-78C2-5232-02A1540D46C9}"/>
              </a:ext>
            </a:extLst>
          </p:cNvPr>
          <p:cNvSpPr txBox="1"/>
          <p:nvPr/>
        </p:nvSpPr>
        <p:spPr>
          <a:xfrm>
            <a:off x="1419631" y="6530847"/>
            <a:ext cx="3378512" cy="276999"/>
          </a:xfrm>
          <a:prstGeom prst="rect">
            <a:avLst/>
          </a:prstGeom>
          <a:noFill/>
        </p:spPr>
        <p:txBody>
          <a:bodyPr wrap="square" rtlCol="1">
            <a:spAutoFit/>
          </a:bodyPr>
          <a:lstStyle/>
          <a:p>
            <a:pPr algn="ctr"/>
            <a:r>
              <a:rPr lang="en-US" sz="1200" b="1" dirty="0">
                <a:solidFill>
                  <a:srgbClr val="FF0000"/>
                </a:solidFill>
              </a:rPr>
              <a:t>DRY (Don’t Repeat Yourself)</a:t>
            </a:r>
            <a:endParaRPr lang="ar-EG" sz="1200" b="1" dirty="0">
              <a:solidFill>
                <a:srgbClr val="FF0000"/>
              </a:solidFill>
            </a:endParaRPr>
          </a:p>
        </p:txBody>
      </p:sp>
    </p:spTree>
    <p:extLst>
      <p:ext uri="{BB962C8B-B14F-4D97-AF65-F5344CB8AC3E}">
        <p14:creationId xmlns:p14="http://schemas.microsoft.com/office/powerpoint/2010/main" val="147847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2A66-C972-C8CB-7018-C73CFD504573}"/>
              </a:ext>
            </a:extLst>
          </p:cNvPr>
          <p:cNvSpPr>
            <a:spLocks noGrp="1"/>
          </p:cNvSpPr>
          <p:nvPr>
            <p:ph type="title"/>
          </p:nvPr>
        </p:nvSpPr>
        <p:spPr/>
        <p:txBody>
          <a:bodyPr/>
          <a:lstStyle/>
          <a:p>
            <a:r>
              <a:rPr lang="en-US" dirty="0"/>
              <a:t>Let’s solve this</a:t>
            </a:r>
            <a:endParaRPr lang="ar-EG" dirty="0"/>
          </a:p>
        </p:txBody>
      </p:sp>
      <p:pic>
        <p:nvPicPr>
          <p:cNvPr id="5" name="Content Placeholder 4">
            <a:extLst>
              <a:ext uri="{FF2B5EF4-FFF2-40B4-BE49-F238E27FC236}">
                <a16:creationId xmlns:a16="http://schemas.microsoft.com/office/drawing/2014/main" id="{B35DB049-6EED-4EB4-07FD-5D294F8EBC34}"/>
              </a:ext>
            </a:extLst>
          </p:cNvPr>
          <p:cNvPicPr>
            <a:picLocks noGrp="1" noChangeAspect="1"/>
          </p:cNvPicPr>
          <p:nvPr>
            <p:ph idx="1"/>
          </p:nvPr>
        </p:nvPicPr>
        <p:blipFill>
          <a:blip r:embed="rId2"/>
          <a:stretch>
            <a:fillRect/>
          </a:stretch>
        </p:blipFill>
        <p:spPr>
          <a:xfrm>
            <a:off x="2311399" y="1690688"/>
            <a:ext cx="7569201" cy="4680677"/>
          </a:xfrm>
        </p:spPr>
      </p:pic>
      <p:pic>
        <p:nvPicPr>
          <p:cNvPr id="7" name="Picture 6">
            <a:extLst>
              <a:ext uri="{FF2B5EF4-FFF2-40B4-BE49-F238E27FC236}">
                <a16:creationId xmlns:a16="http://schemas.microsoft.com/office/drawing/2014/main" id="{7E315736-14FD-1970-5BE9-AEE4C4AAFF5C}"/>
              </a:ext>
            </a:extLst>
          </p:cNvPr>
          <p:cNvPicPr>
            <a:picLocks noChangeAspect="1"/>
          </p:cNvPicPr>
          <p:nvPr/>
        </p:nvPicPr>
        <p:blipFill>
          <a:blip r:embed="rId3"/>
          <a:stretch>
            <a:fillRect/>
          </a:stretch>
        </p:blipFill>
        <p:spPr>
          <a:xfrm>
            <a:off x="9614311" y="500454"/>
            <a:ext cx="1981479" cy="1670164"/>
          </a:xfrm>
          <a:prstGeom prst="rect">
            <a:avLst/>
          </a:prstGeom>
        </p:spPr>
      </p:pic>
    </p:spTree>
    <p:extLst>
      <p:ext uri="{BB962C8B-B14F-4D97-AF65-F5344CB8AC3E}">
        <p14:creationId xmlns:p14="http://schemas.microsoft.com/office/powerpoint/2010/main" val="105685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49A3-3F5F-4C6E-938D-5B21DB7591CD}"/>
              </a:ext>
            </a:extLst>
          </p:cNvPr>
          <p:cNvSpPr>
            <a:spLocks noGrp="1"/>
          </p:cNvSpPr>
          <p:nvPr>
            <p:ph type="title"/>
          </p:nvPr>
        </p:nvSpPr>
        <p:spPr/>
        <p:txBody>
          <a:bodyPr/>
          <a:lstStyle/>
          <a:p>
            <a:r>
              <a:rPr lang="en-US" dirty="0"/>
              <a:t>Abstraction</a:t>
            </a:r>
            <a:endParaRPr lang="ar-EG" dirty="0"/>
          </a:p>
        </p:txBody>
      </p:sp>
      <p:pic>
        <p:nvPicPr>
          <p:cNvPr id="4" name="Content Placeholder 3" descr="A diagram of a diagram&#10;&#10;Description automatically generated">
            <a:extLst>
              <a:ext uri="{FF2B5EF4-FFF2-40B4-BE49-F238E27FC236}">
                <a16:creationId xmlns:a16="http://schemas.microsoft.com/office/drawing/2014/main" id="{CC733F35-4A21-957A-5C09-B4938BA2D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291" y="1825625"/>
            <a:ext cx="6899418" cy="4351338"/>
          </a:xfrm>
          <a:prstGeom prst="rect">
            <a:avLst/>
          </a:prstGeom>
        </p:spPr>
      </p:pic>
    </p:spTree>
    <p:extLst>
      <p:ext uri="{BB962C8B-B14F-4D97-AF65-F5344CB8AC3E}">
        <p14:creationId xmlns:p14="http://schemas.microsoft.com/office/powerpoint/2010/main" val="283548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D74B-D70E-DB4C-1E02-41299E754B5F}"/>
              </a:ext>
            </a:extLst>
          </p:cNvPr>
          <p:cNvSpPr>
            <a:spLocks noGrp="1"/>
          </p:cNvSpPr>
          <p:nvPr>
            <p:ph type="title"/>
          </p:nvPr>
        </p:nvSpPr>
        <p:spPr/>
        <p:txBody>
          <a:bodyPr/>
          <a:lstStyle/>
          <a:p>
            <a:r>
              <a:rPr lang="en-US" dirty="0"/>
              <a:t>Abstraction</a:t>
            </a:r>
            <a:endParaRPr lang="ar-EG" dirty="0"/>
          </a:p>
        </p:txBody>
      </p:sp>
      <p:pic>
        <p:nvPicPr>
          <p:cNvPr id="5" name="Content Placeholder 4" descr="A diagram of a car&#10;&#10;Description automatically generated">
            <a:extLst>
              <a:ext uri="{FF2B5EF4-FFF2-40B4-BE49-F238E27FC236}">
                <a16:creationId xmlns:a16="http://schemas.microsoft.com/office/drawing/2014/main" id="{71C57750-F9A4-4CD4-9D51-9B82ABFBA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2640" y="1825625"/>
            <a:ext cx="4886719" cy="4377686"/>
          </a:xfrm>
        </p:spPr>
      </p:pic>
      <p:sp>
        <p:nvSpPr>
          <p:cNvPr id="6" name="TextBox 5">
            <a:extLst>
              <a:ext uri="{FF2B5EF4-FFF2-40B4-BE49-F238E27FC236}">
                <a16:creationId xmlns:a16="http://schemas.microsoft.com/office/drawing/2014/main" id="{9085F490-DFF3-7D36-2763-19F43E1A9547}"/>
              </a:ext>
            </a:extLst>
          </p:cNvPr>
          <p:cNvSpPr txBox="1"/>
          <p:nvPr/>
        </p:nvSpPr>
        <p:spPr>
          <a:xfrm>
            <a:off x="1052052" y="1514168"/>
            <a:ext cx="3283974" cy="2308324"/>
          </a:xfrm>
          <a:prstGeom prst="rect">
            <a:avLst/>
          </a:prstGeom>
          <a:noFill/>
        </p:spPr>
        <p:txBody>
          <a:bodyPr wrap="square" rtlCol="1">
            <a:spAutoFit/>
          </a:bodyPr>
          <a:lstStyle/>
          <a:p>
            <a:r>
              <a:rPr lang="en-US" dirty="0"/>
              <a:t>In this example car is an abstracted class that BMW and Civic inherit from it the accelerate function is an abstracted method, So it’s implementation will done in the BMW and Civic after the inheritance</a:t>
            </a:r>
            <a:endParaRPr lang="ar-EG" dirty="0"/>
          </a:p>
        </p:txBody>
      </p:sp>
    </p:spTree>
    <p:extLst>
      <p:ext uri="{BB962C8B-B14F-4D97-AF65-F5344CB8AC3E}">
        <p14:creationId xmlns:p14="http://schemas.microsoft.com/office/powerpoint/2010/main" val="360187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8356-CC6B-45BE-2669-34CCD07FCB14}"/>
              </a:ext>
            </a:extLst>
          </p:cNvPr>
          <p:cNvSpPr>
            <a:spLocks noGrp="1"/>
          </p:cNvSpPr>
          <p:nvPr>
            <p:ph type="title"/>
          </p:nvPr>
        </p:nvSpPr>
        <p:spPr/>
        <p:txBody>
          <a:bodyPr/>
          <a:lstStyle/>
          <a:p>
            <a:r>
              <a:rPr lang="en-US" dirty="0"/>
              <a:t>Let’s Solve </a:t>
            </a:r>
            <a:endParaRPr lang="ar-EG" dirty="0"/>
          </a:p>
        </p:txBody>
      </p:sp>
      <p:pic>
        <p:nvPicPr>
          <p:cNvPr id="6" name="Content Placeholder 5">
            <a:extLst>
              <a:ext uri="{FF2B5EF4-FFF2-40B4-BE49-F238E27FC236}">
                <a16:creationId xmlns:a16="http://schemas.microsoft.com/office/drawing/2014/main" id="{44BF9C09-D8A9-FACF-C462-67AED0A15E3B}"/>
              </a:ext>
            </a:extLst>
          </p:cNvPr>
          <p:cNvPicPr>
            <a:picLocks noGrp="1" noChangeAspect="1"/>
          </p:cNvPicPr>
          <p:nvPr>
            <p:ph idx="1"/>
          </p:nvPr>
        </p:nvPicPr>
        <p:blipFill>
          <a:blip r:embed="rId2"/>
          <a:stretch>
            <a:fillRect/>
          </a:stretch>
        </p:blipFill>
        <p:spPr>
          <a:xfrm>
            <a:off x="2053239" y="2503834"/>
            <a:ext cx="8085521" cy="2994920"/>
          </a:xfrm>
        </p:spPr>
      </p:pic>
      <p:pic>
        <p:nvPicPr>
          <p:cNvPr id="4" name="Picture 3">
            <a:extLst>
              <a:ext uri="{FF2B5EF4-FFF2-40B4-BE49-F238E27FC236}">
                <a16:creationId xmlns:a16="http://schemas.microsoft.com/office/drawing/2014/main" id="{1E4DB722-2A68-E360-54E5-126FC5C37D3C}"/>
              </a:ext>
            </a:extLst>
          </p:cNvPr>
          <p:cNvPicPr>
            <a:picLocks noChangeAspect="1"/>
          </p:cNvPicPr>
          <p:nvPr/>
        </p:nvPicPr>
        <p:blipFill>
          <a:blip r:embed="rId3"/>
          <a:stretch>
            <a:fillRect/>
          </a:stretch>
        </p:blipFill>
        <p:spPr>
          <a:xfrm>
            <a:off x="9466827" y="365125"/>
            <a:ext cx="1981479" cy="1670164"/>
          </a:xfrm>
          <a:prstGeom prst="rect">
            <a:avLst/>
          </a:prstGeom>
        </p:spPr>
      </p:pic>
    </p:spTree>
    <p:extLst>
      <p:ext uri="{BB962C8B-B14F-4D97-AF65-F5344CB8AC3E}">
        <p14:creationId xmlns:p14="http://schemas.microsoft.com/office/powerpoint/2010/main" val="329033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E4AD2-5D5C-BDD2-429B-18E826C5DD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Break!!</a:t>
            </a:r>
          </a:p>
        </p:txBody>
      </p:sp>
      <p:pic>
        <p:nvPicPr>
          <p:cNvPr id="5" name="Picture 4">
            <a:extLst>
              <a:ext uri="{FF2B5EF4-FFF2-40B4-BE49-F238E27FC236}">
                <a16:creationId xmlns:a16="http://schemas.microsoft.com/office/drawing/2014/main" id="{9BC353AC-069B-8852-2BB3-139AD9087F65}"/>
              </a:ext>
            </a:extLst>
          </p:cNvPr>
          <p:cNvPicPr>
            <a:picLocks noChangeAspect="1"/>
          </p:cNvPicPr>
          <p:nvPr/>
        </p:nvPicPr>
        <p:blipFill rotWithShape="1">
          <a:blip r:embed="rId2"/>
          <a:srcRect t="17209" r="1" b="11868"/>
          <a:stretch/>
        </p:blipFill>
        <p:spPr>
          <a:xfrm>
            <a:off x="3667808" y="1875493"/>
            <a:ext cx="4856384" cy="3444329"/>
          </a:xfrm>
          <a:prstGeom prst="rect">
            <a:avLst/>
          </a:prstGeom>
        </p:spPr>
      </p:pic>
    </p:spTree>
    <p:extLst>
      <p:ext uri="{BB962C8B-B14F-4D97-AF65-F5344CB8AC3E}">
        <p14:creationId xmlns:p14="http://schemas.microsoft.com/office/powerpoint/2010/main" val="2560528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05E-DFFC-A72A-62D7-B1B4E5D4A2F1}"/>
              </a:ext>
            </a:extLst>
          </p:cNvPr>
          <p:cNvSpPr>
            <a:spLocks noGrp="1"/>
          </p:cNvSpPr>
          <p:nvPr>
            <p:ph type="title"/>
          </p:nvPr>
        </p:nvSpPr>
        <p:spPr/>
        <p:txBody>
          <a:bodyPr/>
          <a:lstStyle/>
          <a:p>
            <a:r>
              <a:rPr lang="en-US" dirty="0"/>
              <a:t>Named Constructor</a:t>
            </a:r>
            <a:endParaRPr lang="ar-EG" dirty="0"/>
          </a:p>
        </p:txBody>
      </p:sp>
      <p:sp>
        <p:nvSpPr>
          <p:cNvPr id="3" name="Content Placeholder 2">
            <a:extLst>
              <a:ext uri="{FF2B5EF4-FFF2-40B4-BE49-F238E27FC236}">
                <a16:creationId xmlns:a16="http://schemas.microsoft.com/office/drawing/2014/main" id="{816D673D-8E3C-9375-B829-FD596B16AC2B}"/>
              </a:ext>
            </a:extLst>
          </p:cNvPr>
          <p:cNvSpPr>
            <a:spLocks noGrp="1"/>
          </p:cNvSpPr>
          <p:nvPr>
            <p:ph idx="1"/>
          </p:nvPr>
        </p:nvSpPr>
        <p:spPr>
          <a:xfrm>
            <a:off x="838200" y="1825625"/>
            <a:ext cx="10515600" cy="1674659"/>
          </a:xfrm>
        </p:spPr>
        <p:txBody>
          <a:bodyPr>
            <a:normAutofit fontScale="92500" lnSpcReduction="20000"/>
          </a:bodyPr>
          <a:lstStyle/>
          <a:p>
            <a:r>
              <a:rPr lang="en-US" sz="2400" b="0" i="0" dirty="0">
                <a:solidFill>
                  <a:srgbClr val="101010"/>
                </a:solidFill>
                <a:effectLst/>
                <a:latin typeface="Work Sans" pitchFamily="2" charset="0"/>
              </a:rPr>
              <a:t>In this example below, there is a class Student with three properties: name, age, and </a:t>
            </a:r>
            <a:r>
              <a:rPr lang="en-US" sz="2400" b="0" i="0" dirty="0" err="1">
                <a:solidFill>
                  <a:srgbClr val="101010"/>
                </a:solidFill>
                <a:effectLst/>
                <a:latin typeface="Work Sans" pitchFamily="2" charset="0"/>
              </a:rPr>
              <a:t>rollNumber</a:t>
            </a:r>
            <a:r>
              <a:rPr lang="en-US" sz="2400" b="0" i="0" dirty="0">
                <a:solidFill>
                  <a:srgbClr val="101010"/>
                </a:solidFill>
                <a:effectLst/>
                <a:latin typeface="Work Sans" pitchFamily="2" charset="0"/>
              </a:rPr>
              <a:t>. The class has two constructors. The first constructor is a default constructor. The second constructor is a named constructor. The named constructor is used to initialize the values of the three properties. We also have an object of the class Student called student.</a:t>
            </a:r>
            <a:endParaRPr lang="ar-EG" sz="2400" dirty="0"/>
          </a:p>
        </p:txBody>
      </p:sp>
      <p:pic>
        <p:nvPicPr>
          <p:cNvPr id="5" name="Picture 4">
            <a:extLst>
              <a:ext uri="{FF2B5EF4-FFF2-40B4-BE49-F238E27FC236}">
                <a16:creationId xmlns:a16="http://schemas.microsoft.com/office/drawing/2014/main" id="{2B7F5BA0-792C-4FBA-2E9E-661F209ED756}"/>
              </a:ext>
            </a:extLst>
          </p:cNvPr>
          <p:cNvPicPr>
            <a:picLocks noChangeAspect="1"/>
          </p:cNvPicPr>
          <p:nvPr/>
        </p:nvPicPr>
        <p:blipFill>
          <a:blip r:embed="rId3"/>
          <a:stretch>
            <a:fillRect/>
          </a:stretch>
        </p:blipFill>
        <p:spPr>
          <a:xfrm>
            <a:off x="2910217" y="3294394"/>
            <a:ext cx="6184621" cy="3249915"/>
          </a:xfrm>
          <a:prstGeom prst="rect">
            <a:avLst/>
          </a:prstGeom>
        </p:spPr>
      </p:pic>
    </p:spTree>
    <p:extLst>
      <p:ext uri="{BB962C8B-B14F-4D97-AF65-F5344CB8AC3E}">
        <p14:creationId xmlns:p14="http://schemas.microsoft.com/office/powerpoint/2010/main" val="137778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A9D6D-80C9-3140-96D8-566B367009C7}"/>
              </a:ext>
            </a:extLst>
          </p:cNvPr>
          <p:cNvSpPr>
            <a:spLocks noGrp="1"/>
          </p:cNvSpPr>
          <p:nvPr>
            <p:ph type="title"/>
          </p:nvPr>
        </p:nvSpPr>
        <p:spPr>
          <a:xfrm>
            <a:off x="761803" y="350196"/>
            <a:ext cx="4646904" cy="1624520"/>
          </a:xfrm>
        </p:spPr>
        <p:txBody>
          <a:bodyPr anchor="ctr">
            <a:normAutofit/>
          </a:bodyPr>
          <a:lstStyle/>
          <a:p>
            <a:r>
              <a:rPr lang="en-US" sz="4000"/>
              <a:t>Named Constructor</a:t>
            </a:r>
            <a:endParaRPr lang="ar-EG" sz="4000"/>
          </a:p>
        </p:txBody>
      </p:sp>
      <p:sp>
        <p:nvSpPr>
          <p:cNvPr id="3" name="Content Placeholder 2">
            <a:extLst>
              <a:ext uri="{FF2B5EF4-FFF2-40B4-BE49-F238E27FC236}">
                <a16:creationId xmlns:a16="http://schemas.microsoft.com/office/drawing/2014/main" id="{EDA7B1AF-0865-5336-B555-E73CE514FE93}"/>
              </a:ext>
            </a:extLst>
          </p:cNvPr>
          <p:cNvSpPr>
            <a:spLocks noGrp="1"/>
          </p:cNvSpPr>
          <p:nvPr>
            <p:ph idx="1"/>
          </p:nvPr>
        </p:nvSpPr>
        <p:spPr>
          <a:xfrm>
            <a:off x="761802" y="2743200"/>
            <a:ext cx="4646905" cy="3613149"/>
          </a:xfrm>
        </p:spPr>
        <p:txBody>
          <a:bodyPr anchor="ctr">
            <a:normAutofit/>
          </a:bodyPr>
          <a:lstStyle/>
          <a:p>
            <a:r>
              <a:rPr lang="en-US" sz="2000"/>
              <a:t>In this example below, there is a class Animal with two properties name and age. The class has three constructors. The first constructor is a default constructor. The second and third constructors are named constructors. The second constructor is used to initialize the values of name and age, and the third constructor is used to initialize the value of name only. We also have an object of the class Animal called animal.</a:t>
            </a:r>
            <a:endParaRPr lang="ar-EG" sz="2000"/>
          </a:p>
        </p:txBody>
      </p:sp>
      <p:pic>
        <p:nvPicPr>
          <p:cNvPr id="5" name="Picture 4" descr="A screenshot of a computer program&#10;&#10;Description automatically generated">
            <a:extLst>
              <a:ext uri="{FF2B5EF4-FFF2-40B4-BE49-F238E27FC236}">
                <a16:creationId xmlns:a16="http://schemas.microsoft.com/office/drawing/2014/main" id="{BC4B9B7F-15FB-6F85-DDAA-25ACB152F048}"/>
              </a:ext>
            </a:extLst>
          </p:cNvPr>
          <p:cNvPicPr>
            <a:picLocks noChangeAspect="1"/>
          </p:cNvPicPr>
          <p:nvPr/>
        </p:nvPicPr>
        <p:blipFill rotWithShape="1">
          <a:blip r:embed="rId2">
            <a:extLst>
              <a:ext uri="{28A0092B-C50C-407E-A947-70E740481C1C}">
                <a14:useLocalDpi xmlns:a14="http://schemas.microsoft.com/office/drawing/2010/main" val="0"/>
              </a:ext>
            </a:extLst>
          </a:blip>
          <a:srcRect t="10484" r="2" b="9171"/>
          <a:stretch/>
        </p:blipFill>
        <p:spPr>
          <a:xfrm>
            <a:off x="6096000" y="1"/>
            <a:ext cx="6102825" cy="6858000"/>
          </a:xfrm>
          <a:prstGeom prst="rect">
            <a:avLst/>
          </a:prstGeom>
        </p:spPr>
      </p:pic>
    </p:spTree>
    <p:extLst>
      <p:ext uri="{BB962C8B-B14F-4D97-AF65-F5344CB8AC3E}">
        <p14:creationId xmlns:p14="http://schemas.microsoft.com/office/powerpoint/2010/main" val="81454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E618-C39F-8E08-6D97-FE6921A64F4E}"/>
              </a:ext>
            </a:extLst>
          </p:cNvPr>
          <p:cNvSpPr>
            <a:spLocks noGrp="1"/>
          </p:cNvSpPr>
          <p:nvPr>
            <p:ph type="title"/>
          </p:nvPr>
        </p:nvSpPr>
        <p:spPr/>
        <p:txBody>
          <a:bodyPr/>
          <a:lstStyle/>
          <a:p>
            <a:r>
              <a:rPr lang="en-US" dirty="0"/>
              <a:t>Outlines</a:t>
            </a:r>
            <a:endParaRPr lang="ar-EG" dirty="0"/>
          </a:p>
        </p:txBody>
      </p:sp>
      <p:sp>
        <p:nvSpPr>
          <p:cNvPr id="3" name="Content Placeholder 2">
            <a:extLst>
              <a:ext uri="{FF2B5EF4-FFF2-40B4-BE49-F238E27FC236}">
                <a16:creationId xmlns:a16="http://schemas.microsoft.com/office/drawing/2014/main" id="{1CD4F522-C141-3C33-85AE-18182CDC91E4}"/>
              </a:ext>
            </a:extLst>
          </p:cNvPr>
          <p:cNvSpPr>
            <a:spLocks noGrp="1"/>
          </p:cNvSpPr>
          <p:nvPr>
            <p:ph idx="1"/>
          </p:nvPr>
        </p:nvSpPr>
        <p:spPr/>
        <p:txBody>
          <a:bodyPr/>
          <a:lstStyle/>
          <a:p>
            <a:r>
              <a:rPr lang="en-US" dirty="0"/>
              <a:t>OOP Practice</a:t>
            </a:r>
          </a:p>
          <a:p>
            <a:r>
              <a:rPr lang="en-US" dirty="0"/>
              <a:t>Flutter introduction</a:t>
            </a:r>
          </a:p>
          <a:p>
            <a:r>
              <a:rPr lang="en-US" dirty="0"/>
              <a:t>Main()</a:t>
            </a:r>
          </a:p>
          <a:p>
            <a:r>
              <a:rPr lang="en-US" dirty="0" err="1"/>
              <a:t>MaterialApp</a:t>
            </a:r>
            <a:r>
              <a:rPr lang="en-US" dirty="0"/>
              <a:t>()</a:t>
            </a:r>
          </a:p>
          <a:p>
            <a:r>
              <a:rPr lang="en-US" dirty="0"/>
              <a:t>Scaffold()</a:t>
            </a:r>
            <a:endParaRPr lang="ar-EG" dirty="0"/>
          </a:p>
        </p:txBody>
      </p:sp>
    </p:spTree>
    <p:extLst>
      <p:ext uri="{BB962C8B-B14F-4D97-AF65-F5344CB8AC3E}">
        <p14:creationId xmlns:p14="http://schemas.microsoft.com/office/powerpoint/2010/main" val="2914864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C59F-A1A6-718A-2353-B4063CA48B1A}"/>
              </a:ext>
            </a:extLst>
          </p:cNvPr>
          <p:cNvSpPr>
            <a:spLocks noGrp="1"/>
          </p:cNvSpPr>
          <p:nvPr>
            <p:ph type="title"/>
          </p:nvPr>
        </p:nvSpPr>
        <p:spPr/>
        <p:txBody>
          <a:bodyPr/>
          <a:lstStyle/>
          <a:p>
            <a:r>
              <a:rPr lang="en-US" dirty="0"/>
              <a:t>Flutter Introduction</a:t>
            </a:r>
            <a:endParaRPr lang="ar-EG" dirty="0"/>
          </a:p>
        </p:txBody>
      </p:sp>
      <p:pic>
        <p:nvPicPr>
          <p:cNvPr id="5" name="Content Placeholder 4" descr="A cellphone with a logo on the screen&#10;&#10;Description automatically generated">
            <a:extLst>
              <a:ext uri="{FF2B5EF4-FFF2-40B4-BE49-F238E27FC236}">
                <a16:creationId xmlns:a16="http://schemas.microsoft.com/office/drawing/2014/main" id="{1F374648-9EC5-9967-5C44-4B2EDC1AE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0616" y="1825625"/>
            <a:ext cx="7610767" cy="4351338"/>
          </a:xfrm>
        </p:spPr>
      </p:pic>
    </p:spTree>
    <p:extLst>
      <p:ext uri="{BB962C8B-B14F-4D97-AF65-F5344CB8AC3E}">
        <p14:creationId xmlns:p14="http://schemas.microsoft.com/office/powerpoint/2010/main" val="2331883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1510-DED2-30DD-AF2D-C6C4F529DBF9}"/>
              </a:ext>
            </a:extLst>
          </p:cNvPr>
          <p:cNvSpPr>
            <a:spLocks noGrp="1"/>
          </p:cNvSpPr>
          <p:nvPr>
            <p:ph type="title"/>
          </p:nvPr>
        </p:nvSpPr>
        <p:spPr/>
        <p:txBody>
          <a:bodyPr/>
          <a:lstStyle/>
          <a:p>
            <a:r>
              <a:rPr lang="en-US" dirty="0"/>
              <a:t>Understanding Counter App</a:t>
            </a:r>
            <a:endParaRPr lang="ar-EG" dirty="0"/>
          </a:p>
        </p:txBody>
      </p:sp>
      <p:pic>
        <p:nvPicPr>
          <p:cNvPr id="5" name="Content Placeholder 4" descr="A cellphone with a white screen&#10;&#10;Description automatically generated">
            <a:extLst>
              <a:ext uri="{FF2B5EF4-FFF2-40B4-BE49-F238E27FC236}">
                <a16:creationId xmlns:a16="http://schemas.microsoft.com/office/drawing/2014/main" id="{1928C064-3A06-83AC-0F4C-A8B946F2E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640178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EC96-58A9-FE13-B718-7FF2773A3079}"/>
              </a:ext>
            </a:extLst>
          </p:cNvPr>
          <p:cNvSpPr>
            <a:spLocks noGrp="1"/>
          </p:cNvSpPr>
          <p:nvPr>
            <p:ph type="title"/>
          </p:nvPr>
        </p:nvSpPr>
        <p:spPr/>
        <p:txBody>
          <a:bodyPr/>
          <a:lstStyle/>
          <a:p>
            <a:r>
              <a:rPr lang="en-US" dirty="0"/>
              <a:t>Main()</a:t>
            </a:r>
            <a:endParaRPr lang="ar-EG" dirty="0"/>
          </a:p>
        </p:txBody>
      </p:sp>
      <p:pic>
        <p:nvPicPr>
          <p:cNvPr id="5" name="Content Placeholder 4" descr="A screenshot of a computer program&#10;&#10;Description automatically generated">
            <a:extLst>
              <a:ext uri="{FF2B5EF4-FFF2-40B4-BE49-F238E27FC236}">
                <a16:creationId xmlns:a16="http://schemas.microsoft.com/office/drawing/2014/main" id="{018E7AFD-34A8-6D61-90CF-F8FF5F674A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643" y="1825625"/>
            <a:ext cx="6124713" cy="4351338"/>
          </a:xfrm>
        </p:spPr>
      </p:pic>
    </p:spTree>
    <p:extLst>
      <p:ext uri="{BB962C8B-B14F-4D97-AF65-F5344CB8AC3E}">
        <p14:creationId xmlns:p14="http://schemas.microsoft.com/office/powerpoint/2010/main" val="300601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D2DE-27F2-A337-9053-0FD6ACB3C275}"/>
              </a:ext>
            </a:extLst>
          </p:cNvPr>
          <p:cNvSpPr>
            <a:spLocks noGrp="1"/>
          </p:cNvSpPr>
          <p:nvPr>
            <p:ph type="title"/>
          </p:nvPr>
        </p:nvSpPr>
        <p:spPr/>
        <p:txBody>
          <a:bodyPr/>
          <a:lstStyle/>
          <a:p>
            <a:r>
              <a:rPr lang="en-US" dirty="0"/>
              <a:t>Material App</a:t>
            </a:r>
            <a:endParaRPr lang="ar-EG" dirty="0"/>
          </a:p>
        </p:txBody>
      </p:sp>
      <p:pic>
        <p:nvPicPr>
          <p:cNvPr id="5" name="Content Placeholder 4" descr="A screenshot of a computer program&#10;&#10;Description automatically generated">
            <a:extLst>
              <a:ext uri="{FF2B5EF4-FFF2-40B4-BE49-F238E27FC236}">
                <a16:creationId xmlns:a16="http://schemas.microsoft.com/office/drawing/2014/main" id="{558BE110-A3EC-3B47-044D-674D8163F3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643" y="1825625"/>
            <a:ext cx="6124713" cy="4351338"/>
          </a:xfrm>
        </p:spPr>
      </p:pic>
    </p:spTree>
    <p:extLst>
      <p:ext uri="{BB962C8B-B14F-4D97-AF65-F5344CB8AC3E}">
        <p14:creationId xmlns:p14="http://schemas.microsoft.com/office/powerpoint/2010/main" val="123546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4A1-34DC-8911-1332-FAAE56A35CF0}"/>
              </a:ext>
            </a:extLst>
          </p:cNvPr>
          <p:cNvSpPr>
            <a:spLocks noGrp="1"/>
          </p:cNvSpPr>
          <p:nvPr>
            <p:ph type="title"/>
          </p:nvPr>
        </p:nvSpPr>
        <p:spPr/>
        <p:txBody>
          <a:bodyPr/>
          <a:lstStyle/>
          <a:p>
            <a:r>
              <a:rPr lang="en-US" dirty="0"/>
              <a:t>Scaffold</a:t>
            </a:r>
            <a:endParaRPr lang="ar-EG" dirty="0"/>
          </a:p>
        </p:txBody>
      </p:sp>
      <p:pic>
        <p:nvPicPr>
          <p:cNvPr id="9" name="Content Placeholder 8" descr="A screenshot of a computer program&#10;&#10;Description automatically generated">
            <a:extLst>
              <a:ext uri="{FF2B5EF4-FFF2-40B4-BE49-F238E27FC236}">
                <a16:creationId xmlns:a16="http://schemas.microsoft.com/office/drawing/2014/main" id="{D56F695F-5346-5EA3-1EF3-FA01BF7BBC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1157" y="1487392"/>
            <a:ext cx="5669685" cy="5005483"/>
          </a:xfrm>
        </p:spPr>
      </p:pic>
    </p:spTree>
    <p:extLst>
      <p:ext uri="{BB962C8B-B14F-4D97-AF65-F5344CB8AC3E}">
        <p14:creationId xmlns:p14="http://schemas.microsoft.com/office/powerpoint/2010/main" val="1256288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EA201-0EA0-6170-052E-3189BAD1D995}"/>
              </a:ext>
            </a:extLst>
          </p:cNvPr>
          <p:cNvSpPr>
            <a:spLocks noGrp="1"/>
          </p:cNvSpPr>
          <p:nvPr>
            <p:ph type="title"/>
          </p:nvPr>
        </p:nvSpPr>
        <p:spPr/>
        <p:txBody>
          <a:bodyPr/>
          <a:lstStyle/>
          <a:p>
            <a:r>
              <a:rPr lang="en-US" dirty="0"/>
              <a:t>Difference between main() , </a:t>
            </a:r>
            <a:r>
              <a:rPr lang="en-US" dirty="0" err="1"/>
              <a:t>materialApp</a:t>
            </a:r>
            <a:r>
              <a:rPr lang="en-US" dirty="0"/>
              <a:t>(),Scaffold()</a:t>
            </a:r>
            <a:endParaRPr lang="ar-EG" dirty="0"/>
          </a:p>
        </p:txBody>
      </p:sp>
      <p:sp>
        <p:nvSpPr>
          <p:cNvPr id="3" name="Content Placeholder 2">
            <a:extLst>
              <a:ext uri="{FF2B5EF4-FFF2-40B4-BE49-F238E27FC236}">
                <a16:creationId xmlns:a16="http://schemas.microsoft.com/office/drawing/2014/main" id="{85780B78-53DB-ADEA-D3DD-00882695C448}"/>
              </a:ext>
            </a:extLst>
          </p:cNvPr>
          <p:cNvSpPr>
            <a:spLocks noGrp="1"/>
          </p:cNvSpPr>
          <p:nvPr>
            <p:ph idx="1"/>
          </p:nvPr>
        </p:nvSpPr>
        <p:spPr>
          <a:xfrm>
            <a:off x="838200" y="2051767"/>
            <a:ext cx="10515600" cy="4172052"/>
          </a:xfrm>
        </p:spPr>
        <p:txBody>
          <a:bodyPr>
            <a:normAutofit fontScale="77500" lnSpcReduction="20000"/>
          </a:bodyPr>
          <a:lstStyle/>
          <a:p>
            <a:r>
              <a:rPr lang="en-US" dirty="0"/>
              <a:t>The main function by itself is the Dart entry point of an application. What makes the Flutter application take the scene is the </a:t>
            </a:r>
            <a:r>
              <a:rPr lang="en-US" dirty="0" err="1"/>
              <a:t>runApp</a:t>
            </a:r>
            <a:r>
              <a:rPr lang="en-US" dirty="0"/>
              <a:t> function called by passing a widget as a parameter, which will be the root widget of the application (the application itself).</a:t>
            </a:r>
          </a:p>
          <a:p>
            <a:endParaRPr lang="en-US" dirty="0"/>
          </a:p>
          <a:p>
            <a:r>
              <a:rPr lang="en-US" dirty="0" err="1"/>
              <a:t>MaterialApp</a:t>
            </a:r>
            <a:r>
              <a:rPr lang="en-US" dirty="0"/>
              <a:t> is a widget that introduces a number of widgets (Navigator, Theme ) that are required to build a Material design app.</a:t>
            </a:r>
          </a:p>
          <a:p>
            <a:endParaRPr lang="en-US" dirty="0"/>
          </a:p>
          <a:p>
            <a:r>
              <a:rPr lang="en-US" dirty="0"/>
              <a:t>While Scaffold let you implement the material standard app widgets that most application has. Such as </a:t>
            </a:r>
            <a:r>
              <a:rPr lang="en-US" dirty="0" err="1"/>
              <a:t>AppBar</a:t>
            </a:r>
            <a:r>
              <a:rPr lang="en-US" dirty="0"/>
              <a:t>, </a:t>
            </a:r>
            <a:r>
              <a:rPr lang="en-US" dirty="0" err="1"/>
              <a:t>BottomAppBar</a:t>
            </a:r>
            <a:r>
              <a:rPr lang="en-US" dirty="0"/>
              <a:t>, </a:t>
            </a:r>
            <a:r>
              <a:rPr lang="en-US" dirty="0" err="1"/>
              <a:t>FloatingActionButton</a:t>
            </a:r>
            <a:r>
              <a:rPr lang="en-US" dirty="0"/>
              <a:t>, </a:t>
            </a:r>
            <a:r>
              <a:rPr lang="en-US" dirty="0" err="1"/>
              <a:t>BottomSheet</a:t>
            </a:r>
            <a:r>
              <a:rPr lang="en-US" dirty="0"/>
              <a:t>, Drawer, </a:t>
            </a:r>
            <a:r>
              <a:rPr lang="en-US" dirty="0" err="1"/>
              <a:t>Snackbar</a:t>
            </a:r>
            <a:r>
              <a:rPr lang="en-US" dirty="0"/>
              <a:t>.</a:t>
            </a:r>
          </a:p>
          <a:p>
            <a:endParaRPr lang="en-US" dirty="0"/>
          </a:p>
          <a:p>
            <a:r>
              <a:rPr lang="en-US" dirty="0"/>
              <a:t>The Scaffold is designed to be the single top-level container for a </a:t>
            </a:r>
            <a:r>
              <a:rPr lang="en-US" dirty="0" err="1"/>
              <a:t>MaterialApp</a:t>
            </a:r>
            <a:r>
              <a:rPr lang="en-US" dirty="0"/>
              <a:t> although it is not necessary to nest a Scaffold</a:t>
            </a:r>
            <a:endParaRPr lang="ar-EG" dirty="0"/>
          </a:p>
        </p:txBody>
      </p:sp>
    </p:spTree>
    <p:extLst>
      <p:ext uri="{BB962C8B-B14F-4D97-AF65-F5344CB8AC3E}">
        <p14:creationId xmlns:p14="http://schemas.microsoft.com/office/powerpoint/2010/main" val="1919253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D6150-D3BB-36B6-E34F-2480FC5B569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B3441D1F-7384-FB98-4798-0C9EECA23F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897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1DF7-74B4-F711-172C-19CD02854938}"/>
              </a:ext>
            </a:extLst>
          </p:cNvPr>
          <p:cNvSpPr>
            <a:spLocks noGrp="1"/>
          </p:cNvSpPr>
          <p:nvPr>
            <p:ph type="title"/>
          </p:nvPr>
        </p:nvSpPr>
        <p:spPr/>
        <p:txBody>
          <a:bodyPr/>
          <a:lstStyle/>
          <a:p>
            <a:r>
              <a:rPr lang="en-US" dirty="0"/>
              <a:t>OOP Practice</a:t>
            </a:r>
            <a:endParaRPr lang="ar-EG" dirty="0"/>
          </a:p>
        </p:txBody>
      </p:sp>
      <p:pic>
        <p:nvPicPr>
          <p:cNvPr id="5" name="Content Placeholder 4">
            <a:extLst>
              <a:ext uri="{FF2B5EF4-FFF2-40B4-BE49-F238E27FC236}">
                <a16:creationId xmlns:a16="http://schemas.microsoft.com/office/drawing/2014/main" id="{C1D50F5F-FFE8-8DE8-37BF-FF7283FE1F34}"/>
              </a:ext>
            </a:extLst>
          </p:cNvPr>
          <p:cNvPicPr>
            <a:picLocks noGrp="1" noChangeAspect="1"/>
          </p:cNvPicPr>
          <p:nvPr>
            <p:ph idx="1"/>
          </p:nvPr>
        </p:nvPicPr>
        <p:blipFill>
          <a:blip r:embed="rId2"/>
          <a:stretch>
            <a:fillRect/>
          </a:stretch>
        </p:blipFill>
        <p:spPr>
          <a:xfrm>
            <a:off x="838200" y="2432484"/>
            <a:ext cx="10515600" cy="3137620"/>
          </a:xfrm>
        </p:spPr>
      </p:pic>
      <p:pic>
        <p:nvPicPr>
          <p:cNvPr id="7" name="Picture 6">
            <a:extLst>
              <a:ext uri="{FF2B5EF4-FFF2-40B4-BE49-F238E27FC236}">
                <a16:creationId xmlns:a16="http://schemas.microsoft.com/office/drawing/2014/main" id="{7A0E6F9A-724C-4580-9837-2033FEFB7C1E}"/>
              </a:ext>
            </a:extLst>
          </p:cNvPr>
          <p:cNvPicPr>
            <a:picLocks noChangeAspect="1"/>
          </p:cNvPicPr>
          <p:nvPr/>
        </p:nvPicPr>
        <p:blipFill>
          <a:blip r:embed="rId3"/>
          <a:stretch>
            <a:fillRect/>
          </a:stretch>
        </p:blipFill>
        <p:spPr>
          <a:xfrm>
            <a:off x="8912663" y="392665"/>
            <a:ext cx="2124201" cy="1790462"/>
          </a:xfrm>
          <a:prstGeom prst="rect">
            <a:avLst/>
          </a:prstGeom>
        </p:spPr>
      </p:pic>
    </p:spTree>
    <p:extLst>
      <p:ext uri="{BB962C8B-B14F-4D97-AF65-F5344CB8AC3E}">
        <p14:creationId xmlns:p14="http://schemas.microsoft.com/office/powerpoint/2010/main" val="6852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C579-B5A5-194D-45C6-9975598BC5D9}"/>
              </a:ext>
            </a:extLst>
          </p:cNvPr>
          <p:cNvSpPr>
            <a:spLocks noGrp="1"/>
          </p:cNvSpPr>
          <p:nvPr>
            <p:ph type="title"/>
          </p:nvPr>
        </p:nvSpPr>
        <p:spPr/>
        <p:txBody>
          <a:bodyPr/>
          <a:lstStyle/>
          <a:p>
            <a:r>
              <a:rPr lang="en-US" dirty="0"/>
              <a:t>Inheritance</a:t>
            </a:r>
            <a:endParaRPr lang="ar-EG" dirty="0"/>
          </a:p>
        </p:txBody>
      </p:sp>
      <p:sp>
        <p:nvSpPr>
          <p:cNvPr id="3" name="Content Placeholder 2">
            <a:extLst>
              <a:ext uri="{FF2B5EF4-FFF2-40B4-BE49-F238E27FC236}">
                <a16:creationId xmlns:a16="http://schemas.microsoft.com/office/drawing/2014/main" id="{050D3F69-D8D4-000D-E761-45B8753C9D1B}"/>
              </a:ext>
            </a:extLst>
          </p:cNvPr>
          <p:cNvSpPr>
            <a:spLocks noGrp="1"/>
          </p:cNvSpPr>
          <p:nvPr>
            <p:ph idx="1"/>
          </p:nvPr>
        </p:nvSpPr>
        <p:spPr>
          <a:xfrm>
            <a:off x="838200" y="1825625"/>
            <a:ext cx="3910781" cy="4667250"/>
          </a:xfrm>
        </p:spPr>
        <p:txBody>
          <a:bodyPr>
            <a:normAutofit fontScale="47500" lnSpcReduction="20000"/>
          </a:bodyPr>
          <a:lstStyle/>
          <a:p>
            <a:pPr algn="l"/>
            <a:r>
              <a:rPr lang="en-US" b="0" i="0" dirty="0">
                <a:solidFill>
                  <a:srgbClr val="010101"/>
                </a:solidFill>
                <a:effectLst/>
                <a:latin typeface="Inter-Regular"/>
              </a:rPr>
              <a:t>One of the most significant components of Object Oriented Programming is inheritance (OOP). The key to understanding Inheritance is that it provides code re-usability. In place of writing the same code, again and again, we can simply inherit the properties of one class into the other.</a:t>
            </a:r>
          </a:p>
          <a:p>
            <a:pPr algn="l"/>
            <a:r>
              <a:rPr lang="en-US" b="0" i="0" dirty="0">
                <a:solidFill>
                  <a:srgbClr val="010101"/>
                </a:solidFill>
                <a:effectLst/>
                <a:latin typeface="Inter-Regular"/>
              </a:rPr>
              <a:t>Inheritance is a technique of modelling real-world relationships, and OOP is all about real-world objects. Here's an example: a car, a bus, and a bicycle all fall under the umbrella term "vehicle." That is, they have inherited the attributes of the vehicle class, implying that they are all </a:t>
            </a:r>
            <a:r>
              <a:rPr lang="en-US" b="0" i="0" dirty="0" err="1">
                <a:solidFill>
                  <a:srgbClr val="010101"/>
                </a:solidFill>
                <a:effectLst/>
                <a:latin typeface="Inter-Regular"/>
              </a:rPr>
              <a:t>utilised</a:t>
            </a:r>
            <a:r>
              <a:rPr lang="en-US" b="0" i="0" dirty="0">
                <a:solidFill>
                  <a:srgbClr val="010101"/>
                </a:solidFill>
                <a:effectLst/>
                <a:latin typeface="Inter-Regular"/>
              </a:rPr>
              <a:t> for transportation.</a:t>
            </a:r>
          </a:p>
          <a:p>
            <a:pPr algn="l"/>
            <a:r>
              <a:rPr lang="en-US" b="0" i="0" dirty="0">
                <a:solidFill>
                  <a:srgbClr val="010101"/>
                </a:solidFill>
                <a:effectLst/>
                <a:latin typeface="Inter-Regular"/>
              </a:rPr>
              <a:t>We can represent this relationship in code with the help of inheritance.</a:t>
            </a:r>
          </a:p>
          <a:p>
            <a:pPr algn="l"/>
            <a:r>
              <a:rPr lang="en-US" b="0" i="0" dirty="0">
                <a:solidFill>
                  <a:srgbClr val="010101"/>
                </a:solidFill>
                <a:effectLst/>
                <a:latin typeface="Inter-Regular"/>
              </a:rPr>
              <a:t>An inherited class is called a subclass of its parent class or super class. The term "inheritance" is loosely used for both class-based and prototype-based programming, but in narrow use the term is reserved for class-based programming (one class inherits from another), with the corresponding technique in prototype-based programming being instead called delegation (one object delegates to another).</a:t>
            </a:r>
          </a:p>
          <a:p>
            <a:endParaRPr lang="ar-EG" dirty="0"/>
          </a:p>
        </p:txBody>
      </p:sp>
      <p:pic>
        <p:nvPicPr>
          <p:cNvPr id="5" name="Picture 4" descr="A diagram of a family&#10;&#10;Description automatically generated">
            <a:extLst>
              <a:ext uri="{FF2B5EF4-FFF2-40B4-BE49-F238E27FC236}">
                <a16:creationId xmlns:a16="http://schemas.microsoft.com/office/drawing/2014/main" id="{EF9713BD-617C-210C-13D4-6DE3BCC12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981" y="1890642"/>
            <a:ext cx="3485402" cy="3076715"/>
          </a:xfrm>
          <a:prstGeom prst="rect">
            <a:avLst/>
          </a:prstGeom>
        </p:spPr>
      </p:pic>
      <p:pic>
        <p:nvPicPr>
          <p:cNvPr id="7" name="Picture 6" descr="A diagram of a person&#10;&#10;Description automatically generated">
            <a:extLst>
              <a:ext uri="{FF2B5EF4-FFF2-40B4-BE49-F238E27FC236}">
                <a16:creationId xmlns:a16="http://schemas.microsoft.com/office/drawing/2014/main" id="{3898D9A2-F547-6FE5-DA15-C2DC803FE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7860" y="2516904"/>
            <a:ext cx="2823702" cy="1349730"/>
          </a:xfrm>
          <a:prstGeom prst="rect">
            <a:avLst/>
          </a:prstGeom>
        </p:spPr>
      </p:pic>
      <p:sp>
        <p:nvSpPr>
          <p:cNvPr id="8" name="TextBox 7">
            <a:extLst>
              <a:ext uri="{FF2B5EF4-FFF2-40B4-BE49-F238E27FC236}">
                <a16:creationId xmlns:a16="http://schemas.microsoft.com/office/drawing/2014/main" id="{00AB72FC-F23D-04CC-C701-93911D043FAC}"/>
              </a:ext>
            </a:extLst>
          </p:cNvPr>
          <p:cNvSpPr txBox="1"/>
          <p:nvPr/>
        </p:nvSpPr>
        <p:spPr>
          <a:xfrm>
            <a:off x="3893574" y="5836500"/>
            <a:ext cx="4817807" cy="523220"/>
          </a:xfrm>
          <a:prstGeom prst="rect">
            <a:avLst/>
          </a:prstGeom>
          <a:noFill/>
        </p:spPr>
        <p:txBody>
          <a:bodyPr wrap="square" rtlCol="1">
            <a:spAutoFit/>
          </a:bodyPr>
          <a:lstStyle/>
          <a:p>
            <a:pPr algn="ctr"/>
            <a:r>
              <a:rPr lang="en-US" sz="2800" b="1" dirty="0">
                <a:solidFill>
                  <a:srgbClr val="FF0000"/>
                </a:solidFill>
              </a:rPr>
              <a:t>DRY (Don’t Repeat Yourself)</a:t>
            </a:r>
            <a:endParaRPr lang="ar-EG" sz="2800" b="1" dirty="0">
              <a:solidFill>
                <a:srgbClr val="FF0000"/>
              </a:solidFill>
            </a:endParaRPr>
          </a:p>
        </p:txBody>
      </p:sp>
    </p:spTree>
    <p:extLst>
      <p:ext uri="{BB962C8B-B14F-4D97-AF65-F5344CB8AC3E}">
        <p14:creationId xmlns:p14="http://schemas.microsoft.com/office/powerpoint/2010/main" val="375489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4B196-E402-6383-F130-4F9F65A04D6D}"/>
              </a:ext>
            </a:extLst>
          </p:cNvPr>
          <p:cNvSpPr>
            <a:spLocks noGrp="1"/>
          </p:cNvSpPr>
          <p:nvPr>
            <p:ph type="title"/>
          </p:nvPr>
        </p:nvSpPr>
        <p:spPr/>
        <p:txBody>
          <a:bodyPr/>
          <a:lstStyle/>
          <a:p>
            <a:r>
              <a:rPr lang="en-US" dirty="0"/>
              <a:t>Let’s Think</a:t>
            </a:r>
            <a:endParaRPr lang="ar-EG" dirty="0"/>
          </a:p>
        </p:txBody>
      </p:sp>
      <p:sp>
        <p:nvSpPr>
          <p:cNvPr id="3" name="Content Placeholder 2">
            <a:extLst>
              <a:ext uri="{FF2B5EF4-FFF2-40B4-BE49-F238E27FC236}">
                <a16:creationId xmlns:a16="http://schemas.microsoft.com/office/drawing/2014/main" id="{EC7FA558-6D33-82F3-83F4-0137575D3F67}"/>
              </a:ext>
            </a:extLst>
          </p:cNvPr>
          <p:cNvSpPr>
            <a:spLocks noGrp="1"/>
          </p:cNvSpPr>
          <p:nvPr>
            <p:ph idx="1"/>
          </p:nvPr>
        </p:nvSpPr>
        <p:spPr>
          <a:xfrm>
            <a:off x="838200" y="1825625"/>
            <a:ext cx="10515600" cy="720930"/>
          </a:xfrm>
        </p:spPr>
        <p:txBody>
          <a:bodyPr/>
          <a:lstStyle/>
          <a:p>
            <a:r>
              <a:rPr lang="en-US" dirty="0"/>
              <a:t>Find the inheritance relation between those classes</a:t>
            </a:r>
            <a:endParaRPr lang="ar-EG" dirty="0"/>
          </a:p>
        </p:txBody>
      </p:sp>
      <p:sp>
        <p:nvSpPr>
          <p:cNvPr id="4" name="Rectangle 3">
            <a:extLst>
              <a:ext uri="{FF2B5EF4-FFF2-40B4-BE49-F238E27FC236}">
                <a16:creationId xmlns:a16="http://schemas.microsoft.com/office/drawing/2014/main" id="{025F3FA6-C077-C7E4-5CC7-78AF618EA91F}"/>
              </a:ext>
            </a:extLst>
          </p:cNvPr>
          <p:cNvSpPr/>
          <p:nvPr/>
        </p:nvSpPr>
        <p:spPr>
          <a:xfrm>
            <a:off x="1671484" y="2821858"/>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Vehicle</a:t>
            </a:r>
            <a:endParaRPr lang="ar-EG" sz="2400" dirty="0"/>
          </a:p>
        </p:txBody>
      </p:sp>
      <p:sp>
        <p:nvSpPr>
          <p:cNvPr id="6" name="Rectangle 5">
            <a:extLst>
              <a:ext uri="{FF2B5EF4-FFF2-40B4-BE49-F238E27FC236}">
                <a16:creationId xmlns:a16="http://schemas.microsoft.com/office/drawing/2014/main" id="{1A807CC6-49E5-BDDD-DA94-F40144D23AC5}"/>
              </a:ext>
            </a:extLst>
          </p:cNvPr>
          <p:cNvSpPr/>
          <p:nvPr/>
        </p:nvSpPr>
        <p:spPr>
          <a:xfrm>
            <a:off x="4478594" y="2821858"/>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Car</a:t>
            </a:r>
            <a:endParaRPr lang="ar-EG" sz="2400" dirty="0"/>
          </a:p>
        </p:txBody>
      </p:sp>
      <p:sp>
        <p:nvSpPr>
          <p:cNvPr id="7" name="Rectangle 6">
            <a:extLst>
              <a:ext uri="{FF2B5EF4-FFF2-40B4-BE49-F238E27FC236}">
                <a16:creationId xmlns:a16="http://schemas.microsoft.com/office/drawing/2014/main" id="{BF0B0A64-F9EF-E483-0859-F88D03C9F4E7}"/>
              </a:ext>
            </a:extLst>
          </p:cNvPr>
          <p:cNvSpPr/>
          <p:nvPr/>
        </p:nvSpPr>
        <p:spPr>
          <a:xfrm>
            <a:off x="7148052" y="2821858"/>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Truck</a:t>
            </a:r>
            <a:endParaRPr lang="ar-EG" sz="2400" dirty="0"/>
          </a:p>
        </p:txBody>
      </p:sp>
      <p:sp>
        <p:nvSpPr>
          <p:cNvPr id="8" name="Rectangle 7">
            <a:extLst>
              <a:ext uri="{FF2B5EF4-FFF2-40B4-BE49-F238E27FC236}">
                <a16:creationId xmlns:a16="http://schemas.microsoft.com/office/drawing/2014/main" id="{F913D6B9-BBA1-56AD-2242-CD6090713803}"/>
              </a:ext>
            </a:extLst>
          </p:cNvPr>
          <p:cNvSpPr/>
          <p:nvPr/>
        </p:nvSpPr>
        <p:spPr>
          <a:xfrm>
            <a:off x="2969342" y="4173793"/>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BMW</a:t>
            </a:r>
            <a:endParaRPr lang="ar-EG" sz="2400" dirty="0"/>
          </a:p>
        </p:txBody>
      </p:sp>
      <p:sp>
        <p:nvSpPr>
          <p:cNvPr id="9" name="Rectangle 8">
            <a:extLst>
              <a:ext uri="{FF2B5EF4-FFF2-40B4-BE49-F238E27FC236}">
                <a16:creationId xmlns:a16="http://schemas.microsoft.com/office/drawing/2014/main" id="{527099FA-9F13-6D24-71A9-1569E4D7EB8C}"/>
              </a:ext>
            </a:extLst>
          </p:cNvPr>
          <p:cNvSpPr/>
          <p:nvPr/>
        </p:nvSpPr>
        <p:spPr>
          <a:xfrm>
            <a:off x="6154994" y="4173793"/>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Audi</a:t>
            </a:r>
            <a:endParaRPr lang="ar-EG" sz="2400" dirty="0"/>
          </a:p>
        </p:txBody>
      </p:sp>
    </p:spTree>
    <p:extLst>
      <p:ext uri="{BB962C8B-B14F-4D97-AF65-F5344CB8AC3E}">
        <p14:creationId xmlns:p14="http://schemas.microsoft.com/office/powerpoint/2010/main" val="321521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DF49-3564-000C-AE3F-58CE41FAED31}"/>
              </a:ext>
            </a:extLst>
          </p:cNvPr>
          <p:cNvSpPr>
            <a:spLocks noGrp="1"/>
          </p:cNvSpPr>
          <p:nvPr>
            <p:ph type="title"/>
          </p:nvPr>
        </p:nvSpPr>
        <p:spPr/>
        <p:txBody>
          <a:bodyPr/>
          <a:lstStyle/>
          <a:p>
            <a:r>
              <a:rPr lang="en-US" dirty="0"/>
              <a:t>Solution</a:t>
            </a:r>
            <a:endParaRPr lang="ar-EG" dirty="0"/>
          </a:p>
        </p:txBody>
      </p:sp>
      <p:sp>
        <p:nvSpPr>
          <p:cNvPr id="4" name="Rectangle 3">
            <a:extLst>
              <a:ext uri="{FF2B5EF4-FFF2-40B4-BE49-F238E27FC236}">
                <a16:creationId xmlns:a16="http://schemas.microsoft.com/office/drawing/2014/main" id="{F65EE33F-2EE3-9D19-5ADC-85C946B3EAC0}"/>
              </a:ext>
            </a:extLst>
          </p:cNvPr>
          <p:cNvSpPr/>
          <p:nvPr/>
        </p:nvSpPr>
        <p:spPr>
          <a:xfrm>
            <a:off x="5102942" y="1818968"/>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Vehicle</a:t>
            </a:r>
            <a:endParaRPr lang="ar-EG" sz="2400" dirty="0"/>
          </a:p>
        </p:txBody>
      </p:sp>
      <p:sp>
        <p:nvSpPr>
          <p:cNvPr id="5" name="Rectangle 4">
            <a:extLst>
              <a:ext uri="{FF2B5EF4-FFF2-40B4-BE49-F238E27FC236}">
                <a16:creationId xmlns:a16="http://schemas.microsoft.com/office/drawing/2014/main" id="{EE80AC66-B2A3-6537-F639-AA260E3296DB}"/>
              </a:ext>
            </a:extLst>
          </p:cNvPr>
          <p:cNvSpPr/>
          <p:nvPr/>
        </p:nvSpPr>
        <p:spPr>
          <a:xfrm>
            <a:off x="2925097" y="3068535"/>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Car</a:t>
            </a:r>
            <a:endParaRPr lang="ar-EG" sz="2400" dirty="0"/>
          </a:p>
        </p:txBody>
      </p:sp>
      <p:sp>
        <p:nvSpPr>
          <p:cNvPr id="6" name="Rectangle 5">
            <a:extLst>
              <a:ext uri="{FF2B5EF4-FFF2-40B4-BE49-F238E27FC236}">
                <a16:creationId xmlns:a16="http://schemas.microsoft.com/office/drawing/2014/main" id="{947AC893-1464-0C16-182C-A2B281503A62}"/>
              </a:ext>
            </a:extLst>
          </p:cNvPr>
          <p:cNvSpPr/>
          <p:nvPr/>
        </p:nvSpPr>
        <p:spPr>
          <a:xfrm>
            <a:off x="7280787" y="3068535"/>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Truck</a:t>
            </a:r>
            <a:endParaRPr lang="ar-EG" sz="2400" dirty="0"/>
          </a:p>
        </p:txBody>
      </p:sp>
      <p:sp>
        <p:nvSpPr>
          <p:cNvPr id="7" name="Rectangle 6">
            <a:extLst>
              <a:ext uri="{FF2B5EF4-FFF2-40B4-BE49-F238E27FC236}">
                <a16:creationId xmlns:a16="http://schemas.microsoft.com/office/drawing/2014/main" id="{D881DE78-9004-6489-A142-E94D97759A41}"/>
              </a:ext>
            </a:extLst>
          </p:cNvPr>
          <p:cNvSpPr/>
          <p:nvPr/>
        </p:nvSpPr>
        <p:spPr>
          <a:xfrm>
            <a:off x="1641987" y="4806847"/>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Car</a:t>
            </a:r>
            <a:endParaRPr lang="ar-EG" sz="2400" dirty="0"/>
          </a:p>
        </p:txBody>
      </p:sp>
      <p:sp>
        <p:nvSpPr>
          <p:cNvPr id="8" name="Rectangle 7">
            <a:extLst>
              <a:ext uri="{FF2B5EF4-FFF2-40B4-BE49-F238E27FC236}">
                <a16:creationId xmlns:a16="http://schemas.microsoft.com/office/drawing/2014/main" id="{AEC1DC41-CDC5-F883-5913-5606DE2CA8AB}"/>
              </a:ext>
            </a:extLst>
          </p:cNvPr>
          <p:cNvSpPr/>
          <p:nvPr/>
        </p:nvSpPr>
        <p:spPr>
          <a:xfrm>
            <a:off x="4232787" y="4806847"/>
            <a:ext cx="1986116" cy="720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2400" dirty="0"/>
              <a:t>Audi</a:t>
            </a:r>
            <a:endParaRPr lang="ar-EG" sz="2400" dirty="0"/>
          </a:p>
        </p:txBody>
      </p:sp>
      <p:cxnSp>
        <p:nvCxnSpPr>
          <p:cNvPr id="10" name="Straight Arrow Connector 9">
            <a:extLst>
              <a:ext uri="{FF2B5EF4-FFF2-40B4-BE49-F238E27FC236}">
                <a16:creationId xmlns:a16="http://schemas.microsoft.com/office/drawing/2014/main" id="{8A6CD88C-7942-84EB-2EE7-5C9D153E4101}"/>
              </a:ext>
            </a:extLst>
          </p:cNvPr>
          <p:cNvCxnSpPr>
            <a:stCxn id="7" idx="0"/>
            <a:endCxn id="5" idx="2"/>
          </p:cNvCxnSpPr>
          <p:nvPr/>
        </p:nvCxnSpPr>
        <p:spPr>
          <a:xfrm flipV="1">
            <a:off x="2635045" y="3789465"/>
            <a:ext cx="1283110" cy="101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29A8BD-FA10-6F6C-F75A-D9F53BCBFB13}"/>
              </a:ext>
            </a:extLst>
          </p:cNvPr>
          <p:cNvCxnSpPr>
            <a:stCxn id="8" idx="0"/>
            <a:endCxn id="5" idx="2"/>
          </p:cNvCxnSpPr>
          <p:nvPr/>
        </p:nvCxnSpPr>
        <p:spPr>
          <a:xfrm flipH="1" flipV="1">
            <a:off x="3918155" y="3789465"/>
            <a:ext cx="1307690" cy="101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1A67C0D-8CF5-D3B0-D3E4-7F505CD490A5}"/>
              </a:ext>
            </a:extLst>
          </p:cNvPr>
          <p:cNvCxnSpPr>
            <a:stCxn id="5" idx="0"/>
            <a:endCxn id="4" idx="2"/>
          </p:cNvCxnSpPr>
          <p:nvPr/>
        </p:nvCxnSpPr>
        <p:spPr>
          <a:xfrm flipV="1">
            <a:off x="3918155" y="2539898"/>
            <a:ext cx="2177845" cy="52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7240DB5-B7C9-A853-A13F-6893911FF498}"/>
              </a:ext>
            </a:extLst>
          </p:cNvPr>
          <p:cNvCxnSpPr>
            <a:stCxn id="6" idx="0"/>
            <a:endCxn id="4" idx="2"/>
          </p:cNvCxnSpPr>
          <p:nvPr/>
        </p:nvCxnSpPr>
        <p:spPr>
          <a:xfrm flipH="1" flipV="1">
            <a:off x="6096000" y="2539898"/>
            <a:ext cx="2177845" cy="52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98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6449-6828-7CA0-0D88-7A69A9BA3317}"/>
              </a:ext>
            </a:extLst>
          </p:cNvPr>
          <p:cNvSpPr>
            <a:spLocks noGrp="1"/>
          </p:cNvSpPr>
          <p:nvPr>
            <p:ph type="title"/>
          </p:nvPr>
        </p:nvSpPr>
        <p:spPr/>
        <p:txBody>
          <a:bodyPr/>
          <a:lstStyle/>
          <a:p>
            <a:r>
              <a:rPr lang="en-US" dirty="0"/>
              <a:t>Let’s Think</a:t>
            </a:r>
            <a:endParaRPr lang="ar-EG" dirty="0"/>
          </a:p>
        </p:txBody>
      </p:sp>
      <p:pic>
        <p:nvPicPr>
          <p:cNvPr id="5" name="Picture 4">
            <a:extLst>
              <a:ext uri="{FF2B5EF4-FFF2-40B4-BE49-F238E27FC236}">
                <a16:creationId xmlns:a16="http://schemas.microsoft.com/office/drawing/2014/main" id="{F990E6DB-7457-92AB-3016-5BA500055202}"/>
              </a:ext>
            </a:extLst>
          </p:cNvPr>
          <p:cNvPicPr>
            <a:picLocks noChangeAspect="1"/>
          </p:cNvPicPr>
          <p:nvPr/>
        </p:nvPicPr>
        <p:blipFill>
          <a:blip r:embed="rId2"/>
          <a:stretch>
            <a:fillRect/>
          </a:stretch>
        </p:blipFill>
        <p:spPr>
          <a:xfrm>
            <a:off x="1301429" y="2651693"/>
            <a:ext cx="2667231" cy="777307"/>
          </a:xfrm>
          <a:prstGeom prst="rect">
            <a:avLst/>
          </a:prstGeom>
        </p:spPr>
      </p:pic>
      <p:pic>
        <p:nvPicPr>
          <p:cNvPr id="7" name="Picture 6">
            <a:extLst>
              <a:ext uri="{FF2B5EF4-FFF2-40B4-BE49-F238E27FC236}">
                <a16:creationId xmlns:a16="http://schemas.microsoft.com/office/drawing/2014/main" id="{CC57BF2D-406D-A80B-B4F2-661B350F6B9E}"/>
              </a:ext>
            </a:extLst>
          </p:cNvPr>
          <p:cNvPicPr>
            <a:picLocks noChangeAspect="1"/>
          </p:cNvPicPr>
          <p:nvPr/>
        </p:nvPicPr>
        <p:blipFill>
          <a:blip r:embed="rId3"/>
          <a:stretch>
            <a:fillRect/>
          </a:stretch>
        </p:blipFill>
        <p:spPr>
          <a:xfrm>
            <a:off x="3968660" y="2381159"/>
            <a:ext cx="1676545" cy="1318374"/>
          </a:xfrm>
          <a:prstGeom prst="rect">
            <a:avLst/>
          </a:prstGeom>
        </p:spPr>
      </p:pic>
      <p:pic>
        <p:nvPicPr>
          <p:cNvPr id="9" name="Picture 8">
            <a:extLst>
              <a:ext uri="{FF2B5EF4-FFF2-40B4-BE49-F238E27FC236}">
                <a16:creationId xmlns:a16="http://schemas.microsoft.com/office/drawing/2014/main" id="{8D571AD4-1B14-2ABD-EFF2-D06356B09F47}"/>
              </a:ext>
            </a:extLst>
          </p:cNvPr>
          <p:cNvPicPr>
            <a:picLocks noChangeAspect="1"/>
          </p:cNvPicPr>
          <p:nvPr/>
        </p:nvPicPr>
        <p:blipFill>
          <a:blip r:embed="rId4"/>
          <a:stretch>
            <a:fillRect/>
          </a:stretch>
        </p:blipFill>
        <p:spPr>
          <a:xfrm>
            <a:off x="5907269" y="2640261"/>
            <a:ext cx="1714649" cy="800169"/>
          </a:xfrm>
          <a:prstGeom prst="rect">
            <a:avLst/>
          </a:prstGeom>
        </p:spPr>
      </p:pic>
      <p:pic>
        <p:nvPicPr>
          <p:cNvPr id="11" name="Picture 10">
            <a:extLst>
              <a:ext uri="{FF2B5EF4-FFF2-40B4-BE49-F238E27FC236}">
                <a16:creationId xmlns:a16="http://schemas.microsoft.com/office/drawing/2014/main" id="{33536500-1270-3B90-1E87-AB34CD2B975C}"/>
              </a:ext>
            </a:extLst>
          </p:cNvPr>
          <p:cNvPicPr>
            <a:picLocks noChangeAspect="1"/>
          </p:cNvPicPr>
          <p:nvPr/>
        </p:nvPicPr>
        <p:blipFill>
          <a:blip r:embed="rId5"/>
          <a:stretch>
            <a:fillRect/>
          </a:stretch>
        </p:blipFill>
        <p:spPr>
          <a:xfrm>
            <a:off x="7903647" y="2590239"/>
            <a:ext cx="1463167" cy="1013548"/>
          </a:xfrm>
          <a:prstGeom prst="rect">
            <a:avLst/>
          </a:prstGeom>
        </p:spPr>
      </p:pic>
      <p:pic>
        <p:nvPicPr>
          <p:cNvPr id="13" name="Picture 12">
            <a:extLst>
              <a:ext uri="{FF2B5EF4-FFF2-40B4-BE49-F238E27FC236}">
                <a16:creationId xmlns:a16="http://schemas.microsoft.com/office/drawing/2014/main" id="{A3FB977D-B29E-9CA4-12E2-D09D97D00B45}"/>
              </a:ext>
            </a:extLst>
          </p:cNvPr>
          <p:cNvPicPr>
            <a:picLocks noChangeAspect="1"/>
          </p:cNvPicPr>
          <p:nvPr/>
        </p:nvPicPr>
        <p:blipFill>
          <a:blip r:embed="rId6"/>
          <a:stretch>
            <a:fillRect/>
          </a:stretch>
        </p:blipFill>
        <p:spPr>
          <a:xfrm>
            <a:off x="3884779" y="3970067"/>
            <a:ext cx="1386960" cy="1013548"/>
          </a:xfrm>
          <a:prstGeom prst="rect">
            <a:avLst/>
          </a:prstGeom>
        </p:spPr>
      </p:pic>
      <p:pic>
        <p:nvPicPr>
          <p:cNvPr id="15" name="Picture 14">
            <a:extLst>
              <a:ext uri="{FF2B5EF4-FFF2-40B4-BE49-F238E27FC236}">
                <a16:creationId xmlns:a16="http://schemas.microsoft.com/office/drawing/2014/main" id="{A9CD2AAD-77A4-0E05-B7A5-B4AB031F33C5}"/>
              </a:ext>
            </a:extLst>
          </p:cNvPr>
          <p:cNvPicPr>
            <a:picLocks noChangeAspect="1"/>
          </p:cNvPicPr>
          <p:nvPr/>
        </p:nvPicPr>
        <p:blipFill>
          <a:blip r:embed="rId7"/>
          <a:stretch>
            <a:fillRect/>
          </a:stretch>
        </p:blipFill>
        <p:spPr>
          <a:xfrm>
            <a:off x="5907269" y="3742247"/>
            <a:ext cx="1508891" cy="1295512"/>
          </a:xfrm>
          <a:prstGeom prst="rect">
            <a:avLst/>
          </a:prstGeom>
        </p:spPr>
      </p:pic>
    </p:spTree>
    <p:extLst>
      <p:ext uri="{BB962C8B-B14F-4D97-AF65-F5344CB8AC3E}">
        <p14:creationId xmlns:p14="http://schemas.microsoft.com/office/powerpoint/2010/main" val="80748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545F-4EC7-86C0-A485-5019AEA51D14}"/>
              </a:ext>
            </a:extLst>
          </p:cNvPr>
          <p:cNvSpPr>
            <a:spLocks noGrp="1"/>
          </p:cNvSpPr>
          <p:nvPr>
            <p:ph type="title"/>
          </p:nvPr>
        </p:nvSpPr>
        <p:spPr/>
        <p:txBody>
          <a:bodyPr/>
          <a:lstStyle/>
          <a:p>
            <a:r>
              <a:rPr lang="en-US" dirty="0"/>
              <a:t>Solution</a:t>
            </a:r>
            <a:endParaRPr lang="ar-EG" dirty="0"/>
          </a:p>
        </p:txBody>
      </p:sp>
      <p:pic>
        <p:nvPicPr>
          <p:cNvPr id="5" name="Picture 4">
            <a:extLst>
              <a:ext uri="{FF2B5EF4-FFF2-40B4-BE49-F238E27FC236}">
                <a16:creationId xmlns:a16="http://schemas.microsoft.com/office/drawing/2014/main" id="{F48B1219-28AF-E048-D246-A11818BE40AE}"/>
              </a:ext>
            </a:extLst>
          </p:cNvPr>
          <p:cNvPicPr>
            <a:picLocks noChangeAspect="1"/>
          </p:cNvPicPr>
          <p:nvPr/>
        </p:nvPicPr>
        <p:blipFill>
          <a:blip r:embed="rId2"/>
          <a:stretch>
            <a:fillRect/>
          </a:stretch>
        </p:blipFill>
        <p:spPr>
          <a:xfrm>
            <a:off x="2685754" y="1771241"/>
            <a:ext cx="6820491" cy="3787468"/>
          </a:xfrm>
          <a:prstGeom prst="rect">
            <a:avLst/>
          </a:prstGeom>
        </p:spPr>
      </p:pic>
    </p:spTree>
    <p:extLst>
      <p:ext uri="{BB962C8B-B14F-4D97-AF65-F5344CB8AC3E}">
        <p14:creationId xmlns:p14="http://schemas.microsoft.com/office/powerpoint/2010/main" val="55558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8031-46CE-FBC8-7131-BD85009D69ED}"/>
              </a:ext>
            </a:extLst>
          </p:cNvPr>
          <p:cNvSpPr>
            <a:spLocks noGrp="1"/>
          </p:cNvSpPr>
          <p:nvPr>
            <p:ph type="title"/>
          </p:nvPr>
        </p:nvSpPr>
        <p:spPr/>
        <p:txBody>
          <a:bodyPr/>
          <a:lstStyle/>
          <a:p>
            <a:r>
              <a:rPr lang="en-US" dirty="0"/>
              <a:t>Polymorphism Overriding</a:t>
            </a:r>
            <a:endParaRPr lang="ar-EG" dirty="0"/>
          </a:p>
        </p:txBody>
      </p:sp>
      <p:pic>
        <p:nvPicPr>
          <p:cNvPr id="5" name="Picture 4" descr="A diagram of a diagram&#10;&#10;Description automatically generated">
            <a:extLst>
              <a:ext uri="{FF2B5EF4-FFF2-40B4-BE49-F238E27FC236}">
                <a16:creationId xmlns:a16="http://schemas.microsoft.com/office/drawing/2014/main" id="{8685AAF0-83E3-F139-14EB-7FB13740F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99" y="1818201"/>
            <a:ext cx="6502201" cy="4100820"/>
          </a:xfrm>
          <a:prstGeom prst="rect">
            <a:avLst/>
          </a:prstGeom>
        </p:spPr>
      </p:pic>
    </p:spTree>
    <p:extLst>
      <p:ext uri="{BB962C8B-B14F-4D97-AF65-F5344CB8AC3E}">
        <p14:creationId xmlns:p14="http://schemas.microsoft.com/office/powerpoint/2010/main" val="2807319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921</Words>
  <Application>Microsoft Office PowerPoint</Application>
  <PresentationFormat>Widescreen</PresentationFormat>
  <Paragraphs>65</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Inter-Regular</vt:lpstr>
      <vt:lpstr>source-serif-pro</vt:lpstr>
      <vt:lpstr>Work Sans</vt:lpstr>
      <vt:lpstr>Office Theme</vt:lpstr>
      <vt:lpstr>OOP Practice + Flutter Introduction</vt:lpstr>
      <vt:lpstr>Outlines</vt:lpstr>
      <vt:lpstr>OOP Practice</vt:lpstr>
      <vt:lpstr>Inheritance</vt:lpstr>
      <vt:lpstr>Let’s Think</vt:lpstr>
      <vt:lpstr>Solution</vt:lpstr>
      <vt:lpstr>Let’s Think</vt:lpstr>
      <vt:lpstr>Solution</vt:lpstr>
      <vt:lpstr>Polymorphism Overriding</vt:lpstr>
      <vt:lpstr>Polymorphism Casting</vt:lpstr>
      <vt:lpstr>Casting</vt:lpstr>
      <vt:lpstr>Casting (Another Example)</vt:lpstr>
      <vt:lpstr>Let’s solve this</vt:lpstr>
      <vt:lpstr>Abstraction</vt:lpstr>
      <vt:lpstr>Abstraction</vt:lpstr>
      <vt:lpstr>Let’s Solve </vt:lpstr>
      <vt:lpstr>Break!!</vt:lpstr>
      <vt:lpstr>Named Constructor</vt:lpstr>
      <vt:lpstr>Named Constructor</vt:lpstr>
      <vt:lpstr>Flutter Introduction</vt:lpstr>
      <vt:lpstr>Understanding Counter App</vt:lpstr>
      <vt:lpstr>Main()</vt:lpstr>
      <vt:lpstr>Material App</vt:lpstr>
      <vt:lpstr>Scaffold</vt:lpstr>
      <vt:lpstr>Difference between main() , materialApp(),Scaffold()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Practice + Flutter Introduction</dc:title>
  <dc:creator>عبد الرحمن ياسر حلمى المحمدى</dc:creator>
  <cp:lastModifiedBy>عبد الرحمن ياسر حلمى المحمدى</cp:lastModifiedBy>
  <cp:revision>1</cp:revision>
  <dcterms:created xsi:type="dcterms:W3CDTF">2023-08-31T18:26:58Z</dcterms:created>
  <dcterms:modified xsi:type="dcterms:W3CDTF">2023-08-31T19:31:15Z</dcterms:modified>
</cp:coreProperties>
</file>