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63" r:id="rId8"/>
    <p:sldId id="264" r:id="rId9"/>
    <p:sldId id="265" r:id="rId10"/>
    <p:sldId id="266" r:id="rId11"/>
    <p:sldId id="268" r:id="rId12"/>
    <p:sldId id="267" r:id="rId13"/>
    <p:sldId id="269" r:id="rId14"/>
    <p:sldId id="270" r:id="rId15"/>
    <p:sldId id="271" r:id="rId16"/>
    <p:sldId id="272" r:id="rId17"/>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7/21/2023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58575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7/21/2023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0695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7/21/2023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58239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7/21/2023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5969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7/21/2023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61475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7/21/2023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1784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7/21/2023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5452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7/21/2023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619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7/21/2023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52606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7/21/2023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87885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7/21/2023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47984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7/21/2023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04958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492EC5-C34D-AC91-8B82-789EF044DDA8}"/>
              </a:ext>
            </a:extLst>
          </p:cNvPr>
          <p:cNvPicPr>
            <a:picLocks noChangeAspect="1"/>
          </p:cNvPicPr>
          <p:nvPr/>
        </p:nvPicPr>
        <p:blipFill rotWithShape="1">
          <a:blip r:embed="rId2"/>
          <a:srcRect t="25000"/>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A7A30-93B0-CA6F-EE8C-5A6CBF2F6585}"/>
              </a:ext>
            </a:extLst>
          </p:cNvPr>
          <p:cNvSpPr>
            <a:spLocks noGrp="1"/>
          </p:cNvSpPr>
          <p:nvPr>
            <p:ph type="ctrTitle"/>
          </p:nvPr>
        </p:nvSpPr>
        <p:spPr>
          <a:xfrm>
            <a:off x="4672724" y="952500"/>
            <a:ext cx="6871574" cy="2232131"/>
          </a:xfrm>
        </p:spPr>
        <p:txBody>
          <a:bodyPr>
            <a:normAutofit/>
          </a:bodyPr>
          <a:lstStyle/>
          <a:p>
            <a:r>
              <a:rPr lang="en-US" dirty="0">
                <a:solidFill>
                  <a:srgbClr val="FFFFFF"/>
                </a:solidFill>
              </a:rPr>
              <a:t>Flutter Basics</a:t>
            </a:r>
            <a:endParaRPr lang="ar-EG" dirty="0">
              <a:solidFill>
                <a:srgbClr val="FFFFFF"/>
              </a:solidFill>
            </a:endParaRPr>
          </a:p>
        </p:txBody>
      </p:sp>
      <p:sp>
        <p:nvSpPr>
          <p:cNvPr id="3" name="Subtitle 2">
            <a:extLst>
              <a:ext uri="{FF2B5EF4-FFF2-40B4-BE49-F238E27FC236}">
                <a16:creationId xmlns:a16="http://schemas.microsoft.com/office/drawing/2014/main" id="{E34BC70F-4D5F-26D7-4932-94B3C8711872}"/>
              </a:ext>
            </a:extLst>
          </p:cNvPr>
          <p:cNvSpPr>
            <a:spLocks noGrp="1"/>
          </p:cNvSpPr>
          <p:nvPr>
            <p:ph type="subTitle" idx="1"/>
          </p:nvPr>
        </p:nvSpPr>
        <p:spPr>
          <a:xfrm>
            <a:off x="561048" y="952500"/>
            <a:ext cx="3515652" cy="2764093"/>
          </a:xfrm>
        </p:spPr>
        <p:txBody>
          <a:bodyPr anchor="t">
            <a:normAutofit/>
          </a:bodyPr>
          <a:lstStyle/>
          <a:p>
            <a:r>
              <a:rPr lang="en-US" dirty="0">
                <a:solidFill>
                  <a:srgbClr val="FFFFFF"/>
                </a:solidFill>
              </a:rPr>
              <a:t>• Cross Platforms vs Native</a:t>
            </a:r>
          </a:p>
          <a:p>
            <a:r>
              <a:rPr lang="en-US" dirty="0">
                <a:solidFill>
                  <a:srgbClr val="FFFFFF"/>
                </a:solidFill>
              </a:rPr>
              <a:t>• Why Flutter?</a:t>
            </a:r>
          </a:p>
          <a:p>
            <a:r>
              <a:rPr lang="en-US" dirty="0">
                <a:solidFill>
                  <a:srgbClr val="FFFFFF"/>
                </a:solidFill>
              </a:rPr>
              <a:t>• Flutter Widgets</a:t>
            </a:r>
          </a:p>
          <a:p>
            <a:r>
              <a:rPr lang="en-US" dirty="0">
                <a:solidFill>
                  <a:srgbClr val="FFFFFF"/>
                </a:solidFill>
              </a:rPr>
              <a:t>• Stateless vs Stateful</a:t>
            </a:r>
          </a:p>
          <a:p>
            <a:r>
              <a:rPr lang="en-US" dirty="0">
                <a:solidFill>
                  <a:srgbClr val="FFFFFF"/>
                </a:solidFill>
              </a:rPr>
              <a:t>• Task !!</a:t>
            </a:r>
            <a:endParaRPr lang="ar-EG" dirty="0">
              <a:solidFill>
                <a:srgbClr val="FFFFFF"/>
              </a:solidFill>
            </a:endParaRP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06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D5E2-DB9E-33FB-E9F8-F9C8C85D2057}"/>
              </a:ext>
            </a:extLst>
          </p:cNvPr>
          <p:cNvSpPr>
            <a:spLocks noGrp="1"/>
          </p:cNvSpPr>
          <p:nvPr>
            <p:ph type="title"/>
          </p:nvPr>
        </p:nvSpPr>
        <p:spPr/>
        <p:txBody>
          <a:bodyPr/>
          <a:lstStyle/>
          <a:p>
            <a:r>
              <a:rPr lang="en-US" dirty="0"/>
              <a:t>Scaffold</a:t>
            </a:r>
            <a:endParaRPr lang="ar-EG" dirty="0"/>
          </a:p>
        </p:txBody>
      </p:sp>
      <p:sp>
        <p:nvSpPr>
          <p:cNvPr id="3" name="Content Placeholder 2">
            <a:extLst>
              <a:ext uri="{FF2B5EF4-FFF2-40B4-BE49-F238E27FC236}">
                <a16:creationId xmlns:a16="http://schemas.microsoft.com/office/drawing/2014/main" id="{D81F79B9-BC35-FA02-1851-CC867B1C8305}"/>
              </a:ext>
            </a:extLst>
          </p:cNvPr>
          <p:cNvSpPr>
            <a:spLocks noGrp="1"/>
          </p:cNvSpPr>
          <p:nvPr>
            <p:ph idx="1"/>
          </p:nvPr>
        </p:nvSpPr>
        <p:spPr/>
        <p:txBody>
          <a:bodyPr/>
          <a:lstStyle/>
          <a:p>
            <a:pPr algn="l" fontAlgn="auto"/>
            <a:r>
              <a:rPr lang="en-US" b="0" i="0" dirty="0">
                <a:effectLst/>
                <a:latin typeface="-apple-system"/>
              </a:rPr>
              <a:t>Scaffold is used under </a:t>
            </a:r>
            <a:r>
              <a:rPr lang="en-US" b="0" i="0" dirty="0" err="1">
                <a:effectLst/>
                <a:latin typeface="-apple-system"/>
              </a:rPr>
              <a:t>MaterialApp</a:t>
            </a:r>
            <a:r>
              <a:rPr lang="en-US" b="0" i="0" dirty="0">
                <a:effectLst/>
                <a:latin typeface="-apple-system"/>
              </a:rPr>
              <a:t>, it gives you many basic functionalities, like </a:t>
            </a:r>
            <a:r>
              <a:rPr lang="en-US" b="0" i="0" dirty="0" err="1">
                <a:effectLst/>
                <a:latin typeface="-apple-system"/>
              </a:rPr>
              <a:t>AppBar</a:t>
            </a:r>
            <a:r>
              <a:rPr lang="en-US" b="0" i="0" dirty="0">
                <a:effectLst/>
                <a:latin typeface="-apple-system"/>
              </a:rPr>
              <a:t>, </a:t>
            </a:r>
            <a:r>
              <a:rPr lang="en-US" b="0" i="0" dirty="0" err="1">
                <a:effectLst/>
                <a:latin typeface="-apple-system"/>
              </a:rPr>
              <a:t>BottomNavigationBar</a:t>
            </a:r>
            <a:r>
              <a:rPr lang="en-US" b="0" i="0" dirty="0">
                <a:effectLst/>
                <a:latin typeface="-apple-system"/>
              </a:rPr>
              <a:t>, Drawer, </a:t>
            </a:r>
            <a:r>
              <a:rPr lang="en-US" b="0" i="0" dirty="0" err="1">
                <a:effectLst/>
                <a:latin typeface="-apple-system"/>
              </a:rPr>
              <a:t>FloatingActionButton</a:t>
            </a:r>
            <a:r>
              <a:rPr lang="en-US" b="0" i="0" dirty="0">
                <a:effectLst/>
                <a:latin typeface="-apple-system"/>
              </a:rPr>
              <a:t>, etc.</a:t>
            </a:r>
          </a:p>
          <a:p>
            <a:pPr algn="l" fontAlgn="auto"/>
            <a:r>
              <a:rPr lang="en-US" b="0" i="0" dirty="0">
                <a:effectLst/>
                <a:latin typeface="-apple-system"/>
              </a:rPr>
              <a:t>The </a:t>
            </a:r>
            <a:r>
              <a:rPr lang="en-US" b="1" i="0" dirty="0">
                <a:effectLst/>
                <a:latin typeface="-apple-system"/>
              </a:rPr>
              <a:t>Scaffold</a:t>
            </a:r>
            <a:r>
              <a:rPr lang="en-US" b="0" i="0" dirty="0">
                <a:effectLst/>
                <a:latin typeface="-apple-system"/>
              </a:rPr>
              <a:t> is designed to be the single top-level container for a </a:t>
            </a:r>
            <a:r>
              <a:rPr lang="en-US" b="0" i="0" dirty="0" err="1">
                <a:effectLst/>
                <a:latin typeface="-apple-system"/>
              </a:rPr>
              <a:t>MaterialApp</a:t>
            </a:r>
            <a:r>
              <a:rPr lang="en-US" b="0" i="0" dirty="0">
                <a:effectLst/>
                <a:latin typeface="-apple-system"/>
              </a:rPr>
              <a:t> although it is </a:t>
            </a:r>
            <a:r>
              <a:rPr lang="en-US" b="0" i="0" dirty="0">
                <a:solidFill>
                  <a:srgbClr val="FF0000"/>
                </a:solidFill>
                <a:effectLst/>
                <a:latin typeface="-apple-system"/>
              </a:rPr>
              <a:t>not</a:t>
            </a:r>
            <a:r>
              <a:rPr lang="en-US" b="0" i="0" dirty="0">
                <a:effectLst/>
                <a:latin typeface="-apple-system"/>
              </a:rPr>
              <a:t> necessary to nest a Scaffold.</a:t>
            </a:r>
          </a:p>
          <a:p>
            <a:endParaRPr lang="ar-EG" dirty="0"/>
          </a:p>
        </p:txBody>
      </p:sp>
    </p:spTree>
    <p:extLst>
      <p:ext uri="{BB962C8B-B14F-4D97-AF65-F5344CB8AC3E}">
        <p14:creationId xmlns:p14="http://schemas.microsoft.com/office/powerpoint/2010/main" val="235776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3EEA-D296-40BE-BB77-D8A09C58CE8D}"/>
              </a:ext>
            </a:extLst>
          </p:cNvPr>
          <p:cNvSpPr>
            <a:spLocks noGrp="1"/>
          </p:cNvSpPr>
          <p:nvPr>
            <p:ph type="title"/>
          </p:nvPr>
        </p:nvSpPr>
        <p:spPr/>
        <p:txBody>
          <a:bodyPr/>
          <a:lstStyle/>
          <a:p>
            <a:r>
              <a:rPr lang="en-US" dirty="0"/>
              <a:t>Time For Break !!</a:t>
            </a:r>
            <a:endParaRPr lang="ar-EG" dirty="0"/>
          </a:p>
        </p:txBody>
      </p:sp>
      <p:sp>
        <p:nvSpPr>
          <p:cNvPr id="3" name="Content Placeholder 2">
            <a:extLst>
              <a:ext uri="{FF2B5EF4-FFF2-40B4-BE49-F238E27FC236}">
                <a16:creationId xmlns:a16="http://schemas.microsoft.com/office/drawing/2014/main" id="{B3AA098F-0B82-02F0-5FCF-181B451DC189}"/>
              </a:ext>
            </a:extLst>
          </p:cNvPr>
          <p:cNvSpPr>
            <a:spLocks noGrp="1"/>
          </p:cNvSpPr>
          <p:nvPr>
            <p:ph idx="1"/>
          </p:nvPr>
        </p:nvSpPr>
        <p:spPr>
          <a:xfrm>
            <a:off x="548639" y="3157830"/>
            <a:ext cx="10995660" cy="826341"/>
          </a:xfrm>
        </p:spPr>
        <p:txBody>
          <a:bodyPr>
            <a:normAutofit fontScale="92500" lnSpcReduction="10000"/>
          </a:bodyPr>
          <a:lstStyle/>
          <a:p>
            <a:pPr marL="0" indent="0" algn="ctr">
              <a:buNone/>
            </a:pPr>
            <a:r>
              <a:rPr lang="en-US" sz="4800" dirty="0"/>
              <a:t>Back After 15 min </a:t>
            </a:r>
            <a:r>
              <a:rPr lang="en-US" sz="4800" dirty="0">
                <a:sym typeface="Wingdings" panose="05000000000000000000" pitchFamily="2" charset="2"/>
              </a:rPr>
              <a:t></a:t>
            </a:r>
            <a:endParaRPr lang="ar-EG" sz="4800" dirty="0"/>
          </a:p>
        </p:txBody>
      </p:sp>
    </p:spTree>
    <p:extLst>
      <p:ext uri="{BB962C8B-B14F-4D97-AF65-F5344CB8AC3E}">
        <p14:creationId xmlns:p14="http://schemas.microsoft.com/office/powerpoint/2010/main" val="138067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B3C9-46CB-4441-491B-115F21883A77}"/>
              </a:ext>
            </a:extLst>
          </p:cNvPr>
          <p:cNvSpPr>
            <a:spLocks noGrp="1"/>
          </p:cNvSpPr>
          <p:nvPr>
            <p:ph type="title"/>
          </p:nvPr>
        </p:nvSpPr>
        <p:spPr/>
        <p:txBody>
          <a:bodyPr/>
          <a:lstStyle/>
          <a:p>
            <a:r>
              <a:rPr lang="en-US" dirty="0"/>
              <a:t>What is state ?</a:t>
            </a:r>
            <a:endParaRPr lang="ar-EG" dirty="0"/>
          </a:p>
        </p:txBody>
      </p:sp>
      <p:sp>
        <p:nvSpPr>
          <p:cNvPr id="3" name="Content Placeholder 2">
            <a:extLst>
              <a:ext uri="{FF2B5EF4-FFF2-40B4-BE49-F238E27FC236}">
                <a16:creationId xmlns:a16="http://schemas.microsoft.com/office/drawing/2014/main" id="{89C1D150-57D2-D303-F4F8-7ED7C03EB795}"/>
              </a:ext>
            </a:extLst>
          </p:cNvPr>
          <p:cNvSpPr>
            <a:spLocks noGrp="1"/>
          </p:cNvSpPr>
          <p:nvPr>
            <p:ph idx="1"/>
          </p:nvPr>
        </p:nvSpPr>
        <p:spPr>
          <a:xfrm>
            <a:off x="548641" y="2028826"/>
            <a:ext cx="10995660" cy="1675427"/>
          </a:xfrm>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According to Flutter, State is </a:t>
            </a:r>
            <a:r>
              <a:rPr lang="en-US" sz="1800" b="1" i="0" u="none" strike="noStrike" dirty="0">
                <a:solidFill>
                  <a:srgbClr val="000000"/>
                </a:solidFill>
                <a:effectLst/>
                <a:latin typeface="arial" panose="020B0604020202020204" pitchFamily="34" charset="0"/>
              </a:rPr>
              <a:t>the information that can be read synchronously when the widget is built and might change during the lifetime of the widget</a:t>
            </a:r>
            <a:r>
              <a:rPr lang="en-US" sz="1800" b="0" i="0" u="none" strike="noStrike" dirty="0">
                <a:solidFill>
                  <a:srgbClr val="000000"/>
                </a:solidFill>
                <a:effectLst/>
                <a:latin typeface="arial" panose="020B0604020202020204" pitchFamily="34" charset="0"/>
              </a:rPr>
              <a:t>. State objects are created by the framework. ... </a:t>
            </a:r>
            <a:r>
              <a:rPr lang="en-US" sz="1800" b="0" i="0" u="none" strike="noStrike" dirty="0" err="1">
                <a:solidFill>
                  <a:srgbClr val="000000"/>
                </a:solidFill>
                <a:effectLst/>
                <a:latin typeface="arial" panose="020B0604020202020204" pitchFamily="34" charset="0"/>
              </a:rPr>
              <a:t>setState</a:t>
            </a:r>
            <a:r>
              <a:rPr lang="en-US" sz="1800" b="0" i="0" u="none" strike="noStrike" dirty="0">
                <a:solidFill>
                  <a:srgbClr val="000000"/>
                </a:solidFill>
                <a:effectLst/>
                <a:latin typeface="arial" panose="020B0604020202020204" pitchFamily="34" charset="0"/>
              </a:rPr>
              <a:t>() sets properties of state object which in turn triggers the update to the UI.</a:t>
            </a:r>
            <a:endParaRPr lang="en-US" b="0" dirty="0">
              <a:effectLst/>
            </a:endParaRPr>
          </a:p>
          <a:p>
            <a:pPr marL="0" indent="0">
              <a:buNone/>
            </a:pPr>
            <a:endParaRPr lang="ar-EG" dirty="0"/>
          </a:p>
        </p:txBody>
      </p:sp>
    </p:spTree>
    <p:extLst>
      <p:ext uri="{BB962C8B-B14F-4D97-AF65-F5344CB8AC3E}">
        <p14:creationId xmlns:p14="http://schemas.microsoft.com/office/powerpoint/2010/main" val="224334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D8AA-4395-0D3E-6706-35580FD8D508}"/>
              </a:ext>
            </a:extLst>
          </p:cNvPr>
          <p:cNvSpPr>
            <a:spLocks noGrp="1"/>
          </p:cNvSpPr>
          <p:nvPr>
            <p:ph type="title"/>
          </p:nvPr>
        </p:nvSpPr>
        <p:spPr/>
        <p:txBody>
          <a:bodyPr/>
          <a:lstStyle/>
          <a:p>
            <a:r>
              <a:rPr lang="en-US" dirty="0"/>
              <a:t>Stateless vs Stateful Widgets</a:t>
            </a:r>
            <a:endParaRPr lang="ar-EG" dirty="0"/>
          </a:p>
        </p:txBody>
      </p:sp>
      <p:sp>
        <p:nvSpPr>
          <p:cNvPr id="3" name="Content Placeholder 2">
            <a:extLst>
              <a:ext uri="{FF2B5EF4-FFF2-40B4-BE49-F238E27FC236}">
                <a16:creationId xmlns:a16="http://schemas.microsoft.com/office/drawing/2014/main" id="{EE308CFC-3484-F85E-79D0-81136BF984E8}"/>
              </a:ext>
            </a:extLst>
          </p:cNvPr>
          <p:cNvSpPr>
            <a:spLocks noGrp="1"/>
          </p:cNvSpPr>
          <p:nvPr>
            <p:ph idx="1"/>
          </p:nvPr>
        </p:nvSpPr>
        <p:spPr/>
        <p:txBody>
          <a:bodyPr/>
          <a:lstStyle/>
          <a:p>
            <a:r>
              <a:rPr lang="en-US" sz="2400" dirty="0"/>
              <a:t>Stateless</a:t>
            </a:r>
            <a:endParaRPr lang="en-US" dirty="0"/>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 widget that does not require mutable state </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 stateless widget is a widget that describes part of the user interface by building a constellation of other widgets that describe the user interface more concretely.</a:t>
            </a:r>
            <a:endParaRPr lang="en-US" sz="1800" b="0" i="0" u="none" strike="noStrike" dirty="0">
              <a:solidFill>
                <a:srgbClr val="000000"/>
              </a:solidFill>
              <a:effectLst/>
              <a:latin typeface="Arial" panose="020B0604020202020204" pitchFamily="34" charset="0"/>
            </a:endParaRPr>
          </a:p>
          <a:p>
            <a:r>
              <a:rPr lang="en-US" sz="2400" dirty="0"/>
              <a:t>Stateful</a:t>
            </a:r>
            <a:endParaRPr lang="en-US" dirty="0"/>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 widget that has mutable state. </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read synchronously when the widget is built</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might change during the lifetime of the widget</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 stateful widget is a widget that describes part of the user interface by building a constellation of other widgets that describe the user interface more concretely</a:t>
            </a:r>
            <a:endParaRPr lang="en-US" sz="1800" b="0" i="0" u="none" strike="noStrike" dirty="0">
              <a:solidFill>
                <a:srgbClr val="000000"/>
              </a:solidFill>
              <a:effectLst/>
              <a:latin typeface="Arial" panose="020B0604020202020204" pitchFamily="34" charset="0"/>
            </a:endParaRPr>
          </a:p>
          <a:p>
            <a:endParaRPr lang="ar-EG" dirty="0"/>
          </a:p>
        </p:txBody>
      </p:sp>
    </p:spTree>
    <p:extLst>
      <p:ext uri="{BB962C8B-B14F-4D97-AF65-F5344CB8AC3E}">
        <p14:creationId xmlns:p14="http://schemas.microsoft.com/office/powerpoint/2010/main" val="149228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5F4F-9A65-D7DE-525C-70A83FA42F14}"/>
              </a:ext>
            </a:extLst>
          </p:cNvPr>
          <p:cNvSpPr>
            <a:spLocks noGrp="1"/>
          </p:cNvSpPr>
          <p:nvPr>
            <p:ph type="title"/>
          </p:nvPr>
        </p:nvSpPr>
        <p:spPr/>
        <p:txBody>
          <a:bodyPr/>
          <a:lstStyle/>
          <a:p>
            <a:r>
              <a:rPr lang="en-US" dirty="0"/>
              <a:t>Stateful Widget Life-Cycle</a:t>
            </a:r>
            <a:endParaRPr lang="ar-EG" dirty="0"/>
          </a:p>
        </p:txBody>
      </p:sp>
      <p:pic>
        <p:nvPicPr>
          <p:cNvPr id="5" name="Content Placeholder 4" descr="A diagram of a construction process&#10;&#10;Description automatically generated">
            <a:extLst>
              <a:ext uri="{FF2B5EF4-FFF2-40B4-BE49-F238E27FC236}">
                <a16:creationId xmlns:a16="http://schemas.microsoft.com/office/drawing/2014/main" id="{860D1C98-2C4B-79C4-C7AF-60594164B8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0973" y="2028825"/>
            <a:ext cx="5711628" cy="4029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2B87B1E5-F481-76BE-0009-CBDC6AD0D934}"/>
              </a:ext>
            </a:extLst>
          </p:cNvPr>
          <p:cNvSpPr txBox="1"/>
          <p:nvPr/>
        </p:nvSpPr>
        <p:spPr>
          <a:xfrm>
            <a:off x="634482" y="6391469"/>
            <a:ext cx="10995659" cy="369332"/>
          </a:xfrm>
          <a:prstGeom prst="rect">
            <a:avLst/>
          </a:prstGeom>
          <a:noFill/>
        </p:spPr>
        <p:txBody>
          <a:bodyPr wrap="square" rtlCol="1">
            <a:spAutoFit/>
          </a:bodyPr>
          <a:lstStyle/>
          <a:p>
            <a:pPr algn="ctr"/>
            <a:r>
              <a:rPr lang="en-US" dirty="0">
                <a:solidFill>
                  <a:srgbClr val="00B050"/>
                </a:solidFill>
              </a:rPr>
              <a:t>Why we need stateless widgets? (Bonus) </a:t>
            </a:r>
            <a:r>
              <a:rPr lang="en-US" dirty="0">
                <a:solidFill>
                  <a:srgbClr val="00B050"/>
                </a:solidFill>
                <a:sym typeface="Wingdings" panose="05000000000000000000" pitchFamily="2" charset="2"/>
              </a:rPr>
              <a:t></a:t>
            </a:r>
            <a:endParaRPr lang="ar-EG" dirty="0">
              <a:solidFill>
                <a:srgbClr val="00B050"/>
              </a:solidFill>
            </a:endParaRPr>
          </a:p>
        </p:txBody>
      </p:sp>
    </p:spTree>
    <p:extLst>
      <p:ext uri="{BB962C8B-B14F-4D97-AF65-F5344CB8AC3E}">
        <p14:creationId xmlns:p14="http://schemas.microsoft.com/office/powerpoint/2010/main" val="8084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E8EB-6FA9-A2C7-DB76-986EB451AA0A}"/>
              </a:ext>
            </a:extLst>
          </p:cNvPr>
          <p:cNvSpPr>
            <a:spLocks noGrp="1"/>
          </p:cNvSpPr>
          <p:nvPr>
            <p:ph type="title"/>
          </p:nvPr>
        </p:nvSpPr>
        <p:spPr/>
        <p:txBody>
          <a:bodyPr/>
          <a:lstStyle/>
          <a:p>
            <a:r>
              <a:rPr lang="en-US" dirty="0"/>
              <a:t>Task</a:t>
            </a:r>
            <a:endParaRPr lang="ar-EG" dirty="0"/>
          </a:p>
        </p:txBody>
      </p:sp>
      <p:sp>
        <p:nvSpPr>
          <p:cNvPr id="3" name="Content Placeholder 2">
            <a:extLst>
              <a:ext uri="{FF2B5EF4-FFF2-40B4-BE49-F238E27FC236}">
                <a16:creationId xmlns:a16="http://schemas.microsoft.com/office/drawing/2014/main" id="{8E3F4453-281E-E5D1-C8C1-5052BC819D0D}"/>
              </a:ext>
            </a:extLst>
          </p:cNvPr>
          <p:cNvSpPr>
            <a:spLocks noGrp="1"/>
          </p:cNvSpPr>
          <p:nvPr>
            <p:ph idx="1"/>
          </p:nvPr>
        </p:nvSpPr>
        <p:spPr/>
        <p:txBody>
          <a:bodyPr/>
          <a:lstStyle/>
          <a:p>
            <a:r>
              <a:rPr lang="en-US" dirty="0"/>
              <a:t>Let’s implement the following screen</a:t>
            </a:r>
            <a:endParaRPr lang="ar-EG" dirty="0"/>
          </a:p>
        </p:txBody>
      </p:sp>
      <p:pic>
        <p:nvPicPr>
          <p:cNvPr id="5" name="Picture 4" descr="A screenshot of a phone&#10;&#10;Description automatically generated">
            <a:extLst>
              <a:ext uri="{FF2B5EF4-FFF2-40B4-BE49-F238E27FC236}">
                <a16:creationId xmlns:a16="http://schemas.microsoft.com/office/drawing/2014/main" id="{790690FF-D780-F5F4-7E87-84D41E6BC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987" y="671804"/>
            <a:ext cx="2999474" cy="5728996"/>
          </a:xfrm>
          <a:prstGeom prst="rect">
            <a:avLst/>
          </a:prstGeom>
        </p:spPr>
      </p:pic>
      <p:sp>
        <p:nvSpPr>
          <p:cNvPr id="6" name="TextBox 5">
            <a:extLst>
              <a:ext uri="{FF2B5EF4-FFF2-40B4-BE49-F238E27FC236}">
                <a16:creationId xmlns:a16="http://schemas.microsoft.com/office/drawing/2014/main" id="{C6516FFE-B78B-559F-F16B-844FAB12F370}"/>
              </a:ext>
            </a:extLst>
          </p:cNvPr>
          <p:cNvSpPr txBox="1"/>
          <p:nvPr/>
        </p:nvSpPr>
        <p:spPr>
          <a:xfrm>
            <a:off x="2114550" y="2733675"/>
            <a:ext cx="5734050" cy="923330"/>
          </a:xfrm>
          <a:prstGeom prst="rect">
            <a:avLst/>
          </a:prstGeom>
          <a:noFill/>
        </p:spPr>
        <p:txBody>
          <a:bodyPr wrap="square" rtlCol="1">
            <a:spAutoFit/>
          </a:bodyPr>
          <a:lstStyle/>
          <a:p>
            <a:r>
              <a:rPr lang="en-US" b="1" dirty="0"/>
              <a:t>• What’s the Layout widgets used?</a:t>
            </a:r>
          </a:p>
          <a:p>
            <a:r>
              <a:rPr lang="en-US" b="1" dirty="0"/>
              <a:t>• What’s UI Elements Used?</a:t>
            </a:r>
          </a:p>
          <a:p>
            <a:r>
              <a:rPr lang="en-US" b="1" dirty="0"/>
              <a:t>• It’s </a:t>
            </a:r>
            <a:r>
              <a:rPr lang="en-US" b="1" dirty="0" err="1"/>
              <a:t>statless</a:t>
            </a:r>
            <a:r>
              <a:rPr lang="en-US" b="1" dirty="0"/>
              <a:t> Screen or stateful Screen?</a:t>
            </a:r>
          </a:p>
        </p:txBody>
      </p:sp>
      <p:sp>
        <p:nvSpPr>
          <p:cNvPr id="7" name="TextBox 6">
            <a:extLst>
              <a:ext uri="{FF2B5EF4-FFF2-40B4-BE49-F238E27FC236}">
                <a16:creationId xmlns:a16="http://schemas.microsoft.com/office/drawing/2014/main" id="{D2180C01-303C-ED25-D107-2A22BB2C8ABB}"/>
              </a:ext>
            </a:extLst>
          </p:cNvPr>
          <p:cNvSpPr txBox="1"/>
          <p:nvPr/>
        </p:nvSpPr>
        <p:spPr>
          <a:xfrm>
            <a:off x="2257425" y="3771900"/>
            <a:ext cx="4095750" cy="1754326"/>
          </a:xfrm>
          <a:prstGeom prst="rect">
            <a:avLst/>
          </a:prstGeom>
          <a:noFill/>
        </p:spPr>
        <p:txBody>
          <a:bodyPr wrap="square" rtlCol="1">
            <a:spAutoFit/>
          </a:bodyPr>
          <a:lstStyle/>
          <a:p>
            <a:r>
              <a:rPr lang="en-US" dirty="0">
                <a:solidFill>
                  <a:srgbClr val="00B050"/>
                </a:solidFill>
              </a:rPr>
              <a:t>• Correct we need column and a Row for the buttons </a:t>
            </a:r>
            <a:r>
              <a:rPr lang="en-US" dirty="0">
                <a:solidFill>
                  <a:srgbClr val="00B050"/>
                </a:solidFill>
                <a:sym typeface="Wingdings" panose="05000000000000000000" pitchFamily="2" charset="2"/>
              </a:rPr>
              <a:t></a:t>
            </a:r>
            <a:endParaRPr lang="en-US" dirty="0">
              <a:solidFill>
                <a:srgbClr val="00B050"/>
              </a:solidFill>
            </a:endParaRPr>
          </a:p>
          <a:p>
            <a:endParaRPr lang="en-US" dirty="0"/>
          </a:p>
          <a:p>
            <a:r>
              <a:rPr lang="en-US" dirty="0">
                <a:solidFill>
                  <a:srgbClr val="00B050"/>
                </a:solidFill>
              </a:rPr>
              <a:t>• Correct We need Text Widget </a:t>
            </a:r>
            <a:r>
              <a:rPr lang="en-US" dirty="0">
                <a:solidFill>
                  <a:srgbClr val="00B050"/>
                </a:solidFill>
                <a:sym typeface="Wingdings" panose="05000000000000000000" pitchFamily="2" charset="2"/>
              </a:rPr>
              <a:t></a:t>
            </a:r>
            <a:endParaRPr lang="en-US" dirty="0">
              <a:solidFill>
                <a:srgbClr val="00B050"/>
              </a:solidFill>
            </a:endParaRPr>
          </a:p>
          <a:p>
            <a:endParaRPr lang="en-US" dirty="0">
              <a:solidFill>
                <a:srgbClr val="00B050"/>
              </a:solidFill>
            </a:endParaRPr>
          </a:p>
          <a:p>
            <a:r>
              <a:rPr lang="en-US" dirty="0">
                <a:solidFill>
                  <a:srgbClr val="00B050"/>
                </a:solidFill>
              </a:rPr>
              <a:t>• Correct It’s a Stateful Screen </a:t>
            </a:r>
            <a:r>
              <a:rPr lang="en-US" dirty="0">
                <a:solidFill>
                  <a:srgbClr val="00B050"/>
                </a:solidFill>
                <a:sym typeface="Wingdings" panose="05000000000000000000" pitchFamily="2" charset="2"/>
              </a:rPr>
              <a:t></a:t>
            </a:r>
            <a:endParaRPr lang="ar-EG" dirty="0">
              <a:solidFill>
                <a:srgbClr val="00B050"/>
              </a:solidFill>
            </a:endParaRPr>
          </a:p>
        </p:txBody>
      </p:sp>
    </p:spTree>
    <p:extLst>
      <p:ext uri="{BB962C8B-B14F-4D97-AF65-F5344CB8AC3E}">
        <p14:creationId xmlns:p14="http://schemas.microsoft.com/office/powerpoint/2010/main" val="618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5735-1BFD-9E1E-E651-20DD56F1754A}"/>
              </a:ext>
            </a:extLst>
          </p:cNvPr>
          <p:cNvSpPr>
            <a:spLocks noGrp="1"/>
          </p:cNvSpPr>
          <p:nvPr>
            <p:ph type="ctrTitle"/>
          </p:nvPr>
        </p:nvSpPr>
        <p:spPr>
          <a:xfrm>
            <a:off x="3116580" y="2846614"/>
            <a:ext cx="5958839" cy="762001"/>
          </a:xfrm>
        </p:spPr>
        <p:txBody>
          <a:bodyPr>
            <a:normAutofit/>
          </a:bodyPr>
          <a:lstStyle/>
          <a:p>
            <a:pPr algn="ctr"/>
            <a:r>
              <a:rPr lang="en-US" dirty="0"/>
              <a:t>Thank You!!</a:t>
            </a:r>
            <a:endParaRPr lang="ar-EG" dirty="0"/>
          </a:p>
        </p:txBody>
      </p:sp>
      <p:sp>
        <p:nvSpPr>
          <p:cNvPr id="3" name="Content Placeholder 2">
            <a:extLst>
              <a:ext uri="{FF2B5EF4-FFF2-40B4-BE49-F238E27FC236}">
                <a16:creationId xmlns:a16="http://schemas.microsoft.com/office/drawing/2014/main" id="{6397386E-73D0-513B-DF9D-8EF744408CD3}"/>
              </a:ext>
            </a:extLst>
          </p:cNvPr>
          <p:cNvSpPr>
            <a:spLocks noGrp="1"/>
          </p:cNvSpPr>
          <p:nvPr>
            <p:ph type="subTitle" idx="1"/>
          </p:nvPr>
        </p:nvSpPr>
        <p:spPr>
          <a:xfrm>
            <a:off x="4381499" y="3429000"/>
            <a:ext cx="3429000" cy="475084"/>
          </a:xfrm>
        </p:spPr>
        <p:txBody>
          <a:bodyPr anchor="t">
            <a:normAutofit/>
          </a:bodyPr>
          <a:lstStyle/>
          <a:p>
            <a:r>
              <a:rPr lang="en-US" dirty="0"/>
              <a:t>Don’t forget the feedback </a:t>
            </a:r>
            <a:r>
              <a:rPr lang="en-US" dirty="0">
                <a:sym typeface="Wingdings" panose="05000000000000000000" pitchFamily="2" charset="2"/>
              </a:rPr>
              <a:t></a:t>
            </a:r>
            <a:endParaRPr lang="ar-EG" dirty="0"/>
          </a:p>
        </p:txBody>
      </p:sp>
      <p:sp>
        <p:nvSpPr>
          <p:cNvPr id="8" name="Footer Placeholder 4">
            <a:extLst>
              <a:ext uri="{FF2B5EF4-FFF2-40B4-BE49-F238E27FC236}">
                <a16:creationId xmlns:a16="http://schemas.microsoft.com/office/drawing/2014/main" id="{578F8F34-BF99-476E-86C4-4B4576C7577A}"/>
              </a:ext>
            </a:extLst>
          </p:cNvPr>
          <p:cNvSpPr>
            <a:spLocks noGrp="1"/>
          </p:cNvSpPr>
          <p:nvPr>
            <p:ph type="ftr" sz="quarter" idx="11"/>
          </p:nvPr>
        </p:nvSpPr>
        <p:spPr>
          <a:xfrm>
            <a:off x="557924" y="173776"/>
            <a:ext cx="4114800" cy="365125"/>
          </a:xfrm>
        </p:spPr>
        <p:txBody>
          <a:bodyPr/>
          <a:lstStyle/>
          <a:p>
            <a:pPr>
              <a:spcAft>
                <a:spcPts val="600"/>
              </a:spcAft>
            </a:pPr>
            <a:r>
              <a:rPr lang="en-US"/>
              <a:t>Sample Footer Text</a:t>
            </a:r>
          </a:p>
        </p:txBody>
      </p:sp>
      <p:sp>
        <p:nvSpPr>
          <p:cNvPr id="10" name="Date Placeholder 3">
            <a:extLst>
              <a:ext uri="{FF2B5EF4-FFF2-40B4-BE49-F238E27FC236}">
                <a16:creationId xmlns:a16="http://schemas.microsoft.com/office/drawing/2014/main" id="{7F85241D-C269-487B-9FC3-6FC98CC7BD15}"/>
              </a:ext>
            </a:extLst>
          </p:cNvPr>
          <p:cNvSpPr>
            <a:spLocks noGrp="1"/>
          </p:cNvSpPr>
          <p:nvPr>
            <p:ph type="dt" sz="half" idx="10"/>
          </p:nvPr>
        </p:nvSpPr>
        <p:spPr>
          <a:xfrm>
            <a:off x="588729" y="6449535"/>
            <a:ext cx="2983095" cy="308453"/>
          </a:xfrm>
        </p:spPr>
        <p:txBody>
          <a:bodyPr/>
          <a:lstStyle/>
          <a:p>
            <a:pPr>
              <a:spcAft>
                <a:spcPts val="600"/>
              </a:spcAft>
            </a:pPr>
            <a:fld id="{90799940-2F35-411C-868E-0A8318AA7432}" type="datetime1">
              <a:rPr lang="en-US" smtClean="0"/>
              <a:pPr>
                <a:spcAft>
                  <a:spcPts val="600"/>
                </a:spcAft>
              </a:pPr>
              <a:t>7/21/2023</a:t>
            </a:fld>
            <a:endParaRPr lang="en-US"/>
          </a:p>
        </p:txBody>
      </p:sp>
      <p:sp>
        <p:nvSpPr>
          <p:cNvPr id="12" name="Slide Number Placeholder 5">
            <a:extLst>
              <a:ext uri="{FF2B5EF4-FFF2-40B4-BE49-F238E27FC236}">
                <a16:creationId xmlns:a16="http://schemas.microsoft.com/office/drawing/2014/main" id="{E27B8990-9A72-47E9-AC0A-F6EB302F4E5E}"/>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pPr>
                <a:spcAft>
                  <a:spcPts val="600"/>
                </a:spcAft>
              </a:pPr>
              <a:t>16</a:t>
            </a:fld>
            <a:endParaRPr lang="en-US"/>
          </a:p>
        </p:txBody>
      </p:sp>
    </p:spTree>
    <p:extLst>
      <p:ext uri="{BB962C8B-B14F-4D97-AF65-F5344CB8AC3E}">
        <p14:creationId xmlns:p14="http://schemas.microsoft.com/office/powerpoint/2010/main" val="265024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FCFC-2806-94F3-CA51-B1115E574AD6}"/>
              </a:ext>
            </a:extLst>
          </p:cNvPr>
          <p:cNvSpPr>
            <a:spLocks noGrp="1"/>
          </p:cNvSpPr>
          <p:nvPr>
            <p:ph type="title"/>
          </p:nvPr>
        </p:nvSpPr>
        <p:spPr/>
        <p:txBody>
          <a:bodyPr/>
          <a:lstStyle/>
          <a:p>
            <a:r>
              <a:rPr lang="en-US" dirty="0"/>
              <a:t>Cross Platforms vs Native</a:t>
            </a:r>
            <a:endParaRPr lang="ar-EG" dirty="0"/>
          </a:p>
        </p:txBody>
      </p:sp>
      <p:sp>
        <p:nvSpPr>
          <p:cNvPr id="3" name="Content Placeholder 2">
            <a:extLst>
              <a:ext uri="{FF2B5EF4-FFF2-40B4-BE49-F238E27FC236}">
                <a16:creationId xmlns:a16="http://schemas.microsoft.com/office/drawing/2014/main" id="{8323372F-E92D-4117-508D-AD024F04E038}"/>
              </a:ext>
            </a:extLst>
          </p:cNvPr>
          <p:cNvSpPr>
            <a:spLocks noGrp="1"/>
          </p:cNvSpPr>
          <p:nvPr>
            <p:ph idx="1"/>
          </p:nvPr>
        </p:nvSpPr>
        <p:spPr/>
        <p:txBody>
          <a:bodyPr>
            <a:normAutofit/>
          </a:bodyPr>
          <a:lstStyle/>
          <a:p>
            <a:pPr algn="l"/>
            <a:r>
              <a:rPr lang="en-US" b="1" dirty="0"/>
              <a:t>Native applications</a:t>
            </a:r>
            <a:br>
              <a:rPr lang="en-US" dirty="0"/>
            </a:br>
            <a:r>
              <a:rPr lang="en-US" sz="1600" b="0" i="0" dirty="0">
                <a:solidFill>
                  <a:srgbClr val="000000"/>
                </a:solidFill>
                <a:effectLst/>
                <a:latin typeface="Graphik"/>
              </a:rPr>
              <a:t>Native development is the process of building apps for a specific operating system like Android and iOS. Each OS has a specific design language, integrated development environment, and guidelines.</a:t>
            </a:r>
            <a:br>
              <a:rPr lang="en-US" sz="1600" b="0" i="0" dirty="0">
                <a:solidFill>
                  <a:srgbClr val="000000"/>
                </a:solidFill>
                <a:effectLst/>
                <a:latin typeface="Graphik"/>
              </a:rPr>
            </a:br>
            <a:r>
              <a:rPr lang="en-US" sz="1600" b="0" i="0" dirty="0">
                <a:solidFill>
                  <a:srgbClr val="000000"/>
                </a:solidFill>
                <a:effectLst/>
                <a:latin typeface="Graphik"/>
              </a:rPr>
              <a:t>You can develop Android apps using Kotlin and iOS apps using Objective-C or Swift. For example, if you want to publish iOS applications, you must use </a:t>
            </a:r>
            <a:r>
              <a:rPr lang="en-US" sz="1600" b="0" i="0" dirty="0" err="1">
                <a:solidFill>
                  <a:srgbClr val="000000"/>
                </a:solidFill>
                <a:effectLst/>
                <a:latin typeface="Graphik"/>
              </a:rPr>
              <a:t>UIKit</a:t>
            </a:r>
            <a:r>
              <a:rPr lang="en-US" sz="1600" b="0" i="0" dirty="0">
                <a:solidFill>
                  <a:srgbClr val="000000"/>
                </a:solidFill>
                <a:effectLst/>
                <a:latin typeface="Graphik"/>
              </a:rPr>
              <a:t> classes for the application’s main thread or dispatch queue.</a:t>
            </a:r>
            <a:br>
              <a:rPr lang="en-US" sz="1600" b="0" i="0" dirty="0">
                <a:solidFill>
                  <a:srgbClr val="000000"/>
                </a:solidFill>
                <a:effectLst/>
                <a:latin typeface="Graphik"/>
              </a:rPr>
            </a:br>
            <a:r>
              <a:rPr lang="en-US" sz="1600" b="0" i="0" dirty="0">
                <a:solidFill>
                  <a:srgbClr val="000000"/>
                </a:solidFill>
                <a:effectLst/>
                <a:latin typeface="Graphik"/>
              </a:rPr>
              <a:t>Similarly, there are OS-specific security requirements that you need to follow. Android app developers need to follow specific security guidelines.</a:t>
            </a:r>
          </a:p>
          <a:p>
            <a:r>
              <a:rPr lang="en-US" b="1" dirty="0"/>
              <a:t>Cross applications</a:t>
            </a:r>
            <a:br>
              <a:rPr lang="en-US" b="1" dirty="0"/>
            </a:br>
            <a:r>
              <a:rPr lang="en-US" sz="1600" b="0" i="0" dirty="0">
                <a:solidFill>
                  <a:srgbClr val="000000"/>
                </a:solidFill>
                <a:effectLst/>
                <a:latin typeface="Graphik"/>
              </a:rPr>
              <a:t>Cross-platform development involves the usage of a single code base across platforms. The codebase is combined with OS runtime environments for execution. So, these environments interpret the app’s code at runtime and execute it. The application’s source code is platform-independent, while the environment is platform-specific.</a:t>
            </a:r>
            <a:endParaRPr lang="en-US" sz="1050" b="1" dirty="0"/>
          </a:p>
        </p:txBody>
      </p:sp>
    </p:spTree>
    <p:extLst>
      <p:ext uri="{BB962C8B-B14F-4D97-AF65-F5344CB8AC3E}">
        <p14:creationId xmlns:p14="http://schemas.microsoft.com/office/powerpoint/2010/main" val="40467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DB276E-46EA-1F0C-4D3B-B5023E44FC55}"/>
              </a:ext>
            </a:extLst>
          </p:cNvPr>
          <p:cNvPicPr>
            <a:picLocks noChangeAspect="1"/>
          </p:cNvPicPr>
          <p:nvPr/>
        </p:nvPicPr>
        <p:blipFill rotWithShape="1">
          <a:blip r:embed="rId2"/>
          <a:srcRect b="6639"/>
          <a:stretch/>
        </p:blipFill>
        <p:spPr>
          <a:xfrm>
            <a:off x="20" y="10"/>
            <a:ext cx="12191980" cy="6857990"/>
          </a:xfrm>
          <a:prstGeom prst="rect">
            <a:avLst/>
          </a:prstGeom>
          <a:noFill/>
        </p:spPr>
      </p:pic>
      <p:sp>
        <p:nvSpPr>
          <p:cNvPr id="12" name="Date Placeholder 1">
            <a:extLst>
              <a:ext uri="{FF2B5EF4-FFF2-40B4-BE49-F238E27FC236}">
                <a16:creationId xmlns:a16="http://schemas.microsoft.com/office/drawing/2014/main" id="{5A1321F3-EC95-4669-9B6A-38B704B2E6F1}"/>
              </a:ext>
            </a:extLst>
          </p:cNvPr>
          <p:cNvSpPr>
            <a:spLocks noGrp="1"/>
          </p:cNvSpPr>
          <p:nvPr>
            <p:ph type="dt" sz="half" idx="10"/>
          </p:nvPr>
        </p:nvSpPr>
        <p:spPr>
          <a:xfrm>
            <a:off x="588729" y="6449535"/>
            <a:ext cx="2983095" cy="308453"/>
          </a:xfrm>
        </p:spPr>
        <p:txBody>
          <a:bodyPr/>
          <a:lstStyle/>
          <a:p>
            <a:pPr>
              <a:spcAft>
                <a:spcPts val="600"/>
              </a:spcAft>
            </a:pPr>
            <a:fld id="{27C4BEC6-7070-4A85-A3AA-DDC50C873C20}" type="datetime1">
              <a:rPr lang="en-US" smtClean="0">
                <a:solidFill>
                  <a:srgbClr val="FFFFFF"/>
                </a:solidFill>
                <a:effectLst>
                  <a:outerShdw blurRad="38100" dist="38100" dir="2700000" algn="tl">
                    <a:srgbClr val="000000">
                      <a:alpha val="43137"/>
                    </a:srgbClr>
                  </a:outerShdw>
                </a:effectLst>
              </a:rPr>
              <a:pPr>
                <a:spcAft>
                  <a:spcPts val="600"/>
                </a:spcAft>
              </a:pPr>
              <a:t>7/21/2023</a:t>
            </a:fld>
            <a:endParaRPr lang="en-US">
              <a:solidFill>
                <a:srgbClr val="FFFFFF"/>
              </a:solidFill>
              <a:effectLst>
                <a:outerShdw blurRad="38100" dist="38100" dir="2700000" algn="tl">
                  <a:srgbClr val="000000">
                    <a:alpha val="43137"/>
                  </a:srgbClr>
                </a:outerShdw>
              </a:effectLst>
            </a:endParaRPr>
          </a:p>
        </p:txBody>
      </p:sp>
      <p:sp>
        <p:nvSpPr>
          <p:cNvPr id="14" name="Slide Number Placeholder 3">
            <a:extLst>
              <a:ext uri="{FF2B5EF4-FFF2-40B4-BE49-F238E27FC236}">
                <a16:creationId xmlns:a16="http://schemas.microsoft.com/office/drawing/2014/main" id="{E2199FE8-C3BA-4CFA-ABD6-BE5E4D28DAB8}"/>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3</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719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FCFC-2806-94F3-CA51-B1115E574AD6}"/>
              </a:ext>
            </a:extLst>
          </p:cNvPr>
          <p:cNvSpPr>
            <a:spLocks noGrp="1"/>
          </p:cNvSpPr>
          <p:nvPr>
            <p:ph type="title"/>
          </p:nvPr>
        </p:nvSpPr>
        <p:spPr/>
        <p:txBody>
          <a:bodyPr/>
          <a:lstStyle/>
          <a:p>
            <a:r>
              <a:rPr lang="en-US" dirty="0"/>
              <a:t>Why Flutter?</a:t>
            </a:r>
            <a:endParaRPr lang="ar-EG" dirty="0"/>
          </a:p>
        </p:txBody>
      </p:sp>
      <p:sp>
        <p:nvSpPr>
          <p:cNvPr id="3" name="Content Placeholder 2">
            <a:extLst>
              <a:ext uri="{FF2B5EF4-FFF2-40B4-BE49-F238E27FC236}">
                <a16:creationId xmlns:a16="http://schemas.microsoft.com/office/drawing/2014/main" id="{8323372F-E92D-4117-508D-AD024F04E038}"/>
              </a:ext>
            </a:extLst>
          </p:cNvPr>
          <p:cNvSpPr>
            <a:spLocks noGrp="1"/>
          </p:cNvSpPr>
          <p:nvPr>
            <p:ph idx="1"/>
          </p:nvPr>
        </p:nvSpPr>
        <p:spPr/>
        <p:txBody>
          <a:bodyPr>
            <a:normAutofit fontScale="92500"/>
          </a:bodyPr>
          <a:lstStyle/>
          <a:p>
            <a:pPr algn="l"/>
            <a:r>
              <a:rPr lang="en-US" sz="1800" b="1" dirty="0"/>
              <a:t>Flutter is a popular open-source mobile app development framework created by Google that offers a number of advantages over other frameworks. Here are a few reasons why developers choose Flutter:</a:t>
            </a:r>
            <a:endParaRPr lang="en-US" sz="1200" b="1" dirty="0"/>
          </a:p>
          <a:p>
            <a:pPr algn="l"/>
            <a:r>
              <a:rPr lang="en-US" sz="1300" b="1" dirty="0">
                <a:solidFill>
                  <a:srgbClr val="00B050"/>
                </a:solidFill>
              </a:rPr>
              <a:t>Fast development: Flutter allows for fast app development with features such as hot reload, which lets developers see changes to the app's code in real-time, without having to restart the app.</a:t>
            </a:r>
          </a:p>
          <a:p>
            <a:pPr algn="l"/>
            <a:r>
              <a:rPr lang="en-US" sz="1300" b="1" dirty="0">
                <a:solidFill>
                  <a:srgbClr val="00B050"/>
                </a:solidFill>
              </a:rPr>
              <a:t>Cross-platform development: Flutter allows developers to create apps for both iOS and Android platforms with a single codebase, reducing development time and costs.</a:t>
            </a:r>
          </a:p>
          <a:p>
            <a:pPr algn="l"/>
            <a:r>
              <a:rPr lang="en-US" sz="1300" b="1" dirty="0">
                <a:solidFill>
                  <a:srgbClr val="00B050"/>
                </a:solidFill>
              </a:rPr>
              <a:t>Beautiful and customizable UI: Flutter makes it easy to create beautiful and customizable user interfaces with its built-in widgets and customizable themes</a:t>
            </a:r>
            <a:r>
              <a:rPr lang="en-US" sz="1300" b="1" dirty="0"/>
              <a:t>.</a:t>
            </a:r>
          </a:p>
          <a:p>
            <a:pPr algn="l"/>
            <a:r>
              <a:rPr lang="en-US" sz="1300" b="1" dirty="0">
                <a:solidFill>
                  <a:srgbClr val="00B050"/>
                </a:solidFill>
              </a:rPr>
              <a:t>High performance: Flutter apps are known for their high performance and fast rendering, thanks to Flutter's use of Dart language and its own rendering engine.</a:t>
            </a:r>
          </a:p>
          <a:p>
            <a:pPr algn="l"/>
            <a:r>
              <a:rPr lang="en-US" sz="1300" b="1" dirty="0">
                <a:solidFill>
                  <a:srgbClr val="00B050"/>
                </a:solidFill>
              </a:rPr>
              <a:t>Large and growing community: Flutter has a large and growing community of developers, which means that there are plenty of resources and support available for those who are just starting out or looking to improve their skills.</a:t>
            </a:r>
          </a:p>
          <a:p>
            <a:pPr algn="ctr"/>
            <a:r>
              <a:rPr lang="en-US" sz="1500" b="1" dirty="0"/>
              <a:t>Overall, Flutter is a great choice for developers looking to create high-quality, cross-platform apps quickly and efficiently, with a beautiful and customizable UI and high performance.</a:t>
            </a:r>
          </a:p>
        </p:txBody>
      </p:sp>
    </p:spTree>
    <p:extLst>
      <p:ext uri="{BB962C8B-B14F-4D97-AF65-F5344CB8AC3E}">
        <p14:creationId xmlns:p14="http://schemas.microsoft.com/office/powerpoint/2010/main" val="227200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0061-96B9-8C9C-7471-1C02AD13AA51}"/>
              </a:ext>
            </a:extLst>
          </p:cNvPr>
          <p:cNvSpPr>
            <a:spLocks noGrp="1"/>
          </p:cNvSpPr>
          <p:nvPr>
            <p:ph type="ctrTitle"/>
          </p:nvPr>
        </p:nvSpPr>
        <p:spPr>
          <a:xfrm>
            <a:off x="548640" y="952500"/>
            <a:ext cx="3528060" cy="3893582"/>
          </a:xfrm>
        </p:spPr>
        <p:txBody>
          <a:bodyPr>
            <a:normAutofit/>
          </a:bodyPr>
          <a:lstStyle/>
          <a:p>
            <a:r>
              <a:rPr lang="en-US" sz="3600" dirty="0"/>
              <a:t>Why Flutter?</a:t>
            </a:r>
            <a:endParaRPr lang="ar-EG" sz="3600" dirty="0"/>
          </a:p>
        </p:txBody>
      </p:sp>
      <p:sp>
        <p:nvSpPr>
          <p:cNvPr id="3" name="Content Placeholder 2">
            <a:extLst>
              <a:ext uri="{FF2B5EF4-FFF2-40B4-BE49-F238E27FC236}">
                <a16:creationId xmlns:a16="http://schemas.microsoft.com/office/drawing/2014/main" id="{B881F946-F375-DECD-C574-642483AE3D99}"/>
              </a:ext>
            </a:extLst>
          </p:cNvPr>
          <p:cNvSpPr>
            <a:spLocks noGrp="1"/>
          </p:cNvSpPr>
          <p:nvPr>
            <p:ph type="subTitle" idx="1"/>
          </p:nvPr>
        </p:nvSpPr>
        <p:spPr>
          <a:xfrm>
            <a:off x="1163210" y="1627232"/>
            <a:ext cx="3509514" cy="515122"/>
          </a:xfrm>
        </p:spPr>
        <p:txBody>
          <a:bodyPr>
            <a:normAutofit/>
          </a:bodyPr>
          <a:lstStyle/>
          <a:p>
            <a:r>
              <a:rPr lang="en-US" dirty="0"/>
              <a:t>How Flutter is Fast?</a:t>
            </a:r>
            <a:endParaRPr lang="ar-EG" dirty="0"/>
          </a:p>
        </p:txBody>
      </p:sp>
      <p:sp>
        <p:nvSpPr>
          <p:cNvPr id="10" name="Footer Placeholder 4">
            <a:extLst>
              <a:ext uri="{FF2B5EF4-FFF2-40B4-BE49-F238E27FC236}">
                <a16:creationId xmlns:a16="http://schemas.microsoft.com/office/drawing/2014/main" id="{B2580D06-6FE4-4119-8751-FC50CB22296C}"/>
              </a:ext>
            </a:extLst>
          </p:cNvPr>
          <p:cNvSpPr>
            <a:spLocks noGrp="1"/>
          </p:cNvSpPr>
          <p:nvPr>
            <p:ph type="ftr" sz="quarter" idx="11"/>
          </p:nvPr>
        </p:nvSpPr>
        <p:spPr>
          <a:xfrm>
            <a:off x="557924" y="173776"/>
            <a:ext cx="4114800" cy="365125"/>
          </a:xfrm>
        </p:spPr>
        <p:txBody>
          <a:bodyPr>
            <a:normAutofit/>
          </a:bodyPr>
          <a:lstStyle/>
          <a:p>
            <a:pPr>
              <a:spcAft>
                <a:spcPts val="600"/>
              </a:spcAft>
            </a:pPr>
            <a:r>
              <a:rPr lang="en-US"/>
              <a:t>Sample Footer Text</a:t>
            </a:r>
            <a:endParaRPr lang="en-US" dirty="0"/>
          </a:p>
        </p:txBody>
      </p:sp>
      <p:pic>
        <p:nvPicPr>
          <p:cNvPr id="1026" name="Picture 2">
            <a:extLst>
              <a:ext uri="{FF2B5EF4-FFF2-40B4-BE49-F238E27FC236}">
                <a16:creationId xmlns:a16="http://schemas.microsoft.com/office/drawing/2014/main" id="{D496FF87-5AE2-69B7-EB36-AA648F0C53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73443" y="952501"/>
            <a:ext cx="4403406" cy="51054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2" name="Date Placeholder 3">
            <a:extLst>
              <a:ext uri="{FF2B5EF4-FFF2-40B4-BE49-F238E27FC236}">
                <a16:creationId xmlns:a16="http://schemas.microsoft.com/office/drawing/2014/main" id="{19625D53-AF20-4FA5-A107-0467640F0DE9}"/>
              </a:ext>
            </a:extLst>
          </p:cNvPr>
          <p:cNvSpPr>
            <a:spLocks noGrp="1"/>
          </p:cNvSpPr>
          <p:nvPr>
            <p:ph type="dt" sz="half" idx="10"/>
          </p:nvPr>
        </p:nvSpPr>
        <p:spPr>
          <a:xfrm>
            <a:off x="588729" y="6449535"/>
            <a:ext cx="2983095" cy="308453"/>
          </a:xfrm>
        </p:spPr>
        <p:txBody>
          <a:bodyPr>
            <a:normAutofit/>
          </a:bodyPr>
          <a:lstStyle/>
          <a:p>
            <a:pPr>
              <a:spcAft>
                <a:spcPts val="600"/>
              </a:spcAft>
            </a:pPr>
            <a:fld id="{ACFA3A88-BE9B-4766-8AA5-E2A9B5C4BB10}" type="datetime1">
              <a:rPr lang="en-US" smtClean="0"/>
              <a:pPr>
                <a:spcAft>
                  <a:spcPts val="600"/>
                </a:spcAft>
              </a:pPr>
              <a:t>7/21/2023</a:t>
            </a:fld>
            <a:endParaRPr lang="en-US" dirty="0"/>
          </a:p>
        </p:txBody>
      </p:sp>
      <p:sp>
        <p:nvSpPr>
          <p:cNvPr id="14" name="Slide Number Placeholder 5">
            <a:extLst>
              <a:ext uri="{FF2B5EF4-FFF2-40B4-BE49-F238E27FC236}">
                <a16:creationId xmlns:a16="http://schemas.microsoft.com/office/drawing/2014/main" id="{BB936915-9740-4DE1-9465-4DC7FD64274F}"/>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smtClean="0"/>
              <a:pPr>
                <a:spcAft>
                  <a:spcPts val="600"/>
                </a:spcAft>
              </a:pPr>
              <a:t>5</a:t>
            </a:fld>
            <a:endParaRPr lang="en-US" dirty="0"/>
          </a:p>
        </p:txBody>
      </p:sp>
      <p:sp>
        <p:nvSpPr>
          <p:cNvPr id="8" name="TextBox 7">
            <a:extLst>
              <a:ext uri="{FF2B5EF4-FFF2-40B4-BE49-F238E27FC236}">
                <a16:creationId xmlns:a16="http://schemas.microsoft.com/office/drawing/2014/main" id="{7A76876F-343D-2214-990A-867454E26CB0}"/>
              </a:ext>
            </a:extLst>
          </p:cNvPr>
          <p:cNvSpPr txBox="1"/>
          <p:nvPr/>
        </p:nvSpPr>
        <p:spPr>
          <a:xfrm>
            <a:off x="1287624" y="2258008"/>
            <a:ext cx="4808376" cy="4093428"/>
          </a:xfrm>
          <a:prstGeom prst="rect">
            <a:avLst/>
          </a:prstGeom>
          <a:noFill/>
        </p:spPr>
        <p:txBody>
          <a:bodyPr wrap="square" rtlCol="1">
            <a:spAutoFit/>
          </a:bodyPr>
          <a:lstStyle/>
          <a:p>
            <a:r>
              <a:rPr lang="en-US" sz="1300" b="1" i="0" dirty="0">
                <a:effectLst/>
                <a:latin typeface="-apple-system"/>
              </a:rPr>
              <a:t>• Dart language and Flutter's architecture: Flutter uses the </a:t>
            </a:r>
            <a:r>
              <a:rPr lang="en-US" sz="1300" b="1" i="0" u="none" strike="noStrike" dirty="0">
                <a:effectLst/>
                <a:latin typeface="-apple-system"/>
              </a:rPr>
              <a:t>Dart programming language</a:t>
            </a:r>
            <a:r>
              <a:rPr lang="en-US" sz="1300" b="1" i="0" dirty="0">
                <a:effectLst/>
                <a:latin typeface="-apple-system"/>
              </a:rPr>
              <a:t>, which is compiled to native code, whereas React Native uses JavaScript, which is interpreted. This means that </a:t>
            </a:r>
            <a:r>
              <a:rPr lang="en-US" sz="1300" b="1" i="0" u="none" strike="noStrike" dirty="0">
                <a:effectLst/>
                <a:latin typeface="-apple-system"/>
              </a:rPr>
              <a:t>Flutter apps</a:t>
            </a:r>
            <a:r>
              <a:rPr lang="en-US" sz="1300" b="1" i="0" dirty="0">
                <a:effectLst/>
                <a:latin typeface="-apple-system"/>
              </a:rPr>
              <a:t> can run natively and don't require a JavaScript bridge to communicate with the platform, resulting in faster performance. In addition, Flutter's reactive architecture allows it to be more efficient in handling </a:t>
            </a:r>
            <a:r>
              <a:rPr lang="en-US" sz="1300" b="1" i="0" u="none" strike="noStrike" dirty="0">
                <a:effectLst/>
                <a:latin typeface="-apple-system"/>
              </a:rPr>
              <a:t>UI updates</a:t>
            </a:r>
            <a:r>
              <a:rPr lang="en-US" sz="1300" b="1" i="0" dirty="0">
                <a:effectLst/>
                <a:latin typeface="-apple-system"/>
              </a:rPr>
              <a:t>, resulting in smoother animations and transitions.</a:t>
            </a:r>
          </a:p>
          <a:p>
            <a:br>
              <a:rPr lang="en-US" sz="1300" b="1" i="0" dirty="0">
                <a:effectLst/>
                <a:latin typeface="-apple-system"/>
              </a:rPr>
            </a:br>
            <a:r>
              <a:rPr lang="en-US" sz="1300" b="1" i="0" dirty="0">
                <a:effectLst/>
                <a:latin typeface="-apple-system"/>
              </a:rPr>
              <a:t>• Widget rendering: Flutter uses its own rendering engine to draw widgets, which allows for more control over how widgets are drawn and optimized for performance. In contrast, React Native relies on the native platform's rendering engine, which can make it more challenging to optimize performance.</a:t>
            </a:r>
          </a:p>
          <a:p>
            <a:br>
              <a:rPr lang="en-US" sz="1300" b="1" i="0" dirty="0">
                <a:effectLst/>
                <a:latin typeface="-apple-system"/>
              </a:rPr>
            </a:br>
            <a:r>
              <a:rPr lang="en-US" sz="1300" b="1" i="0" dirty="0">
                <a:effectLst/>
                <a:latin typeface="-apple-system"/>
              </a:rPr>
              <a:t>• Flutter's tooling and </a:t>
            </a:r>
            <a:r>
              <a:rPr lang="en-US" sz="1300" b="1" i="0" u="none" strike="noStrike" dirty="0">
                <a:effectLst/>
                <a:latin typeface="-apple-system"/>
              </a:rPr>
              <a:t>development workflow</a:t>
            </a:r>
            <a:r>
              <a:rPr lang="en-US" sz="1300" b="1" i="0" dirty="0">
                <a:effectLst/>
                <a:latin typeface="-apple-system"/>
              </a:rPr>
              <a:t> are designed to be fast and efficient, with features like </a:t>
            </a:r>
            <a:r>
              <a:rPr lang="en-US" sz="1300" b="1" i="0" u="none" strike="noStrike" dirty="0">
                <a:effectLst/>
                <a:latin typeface="-apple-system"/>
              </a:rPr>
              <a:t>hot reload</a:t>
            </a:r>
            <a:r>
              <a:rPr lang="en-US" sz="1300" b="1" i="0" dirty="0">
                <a:effectLst/>
                <a:latin typeface="-apple-system"/>
              </a:rPr>
              <a:t> that allow developers to see changes to their code in real-time. React Native also has </a:t>
            </a:r>
            <a:r>
              <a:rPr lang="en-US" sz="1300" b="1" i="0" u="none" strike="noStrike" dirty="0">
                <a:effectLst/>
                <a:latin typeface="-apple-system"/>
              </a:rPr>
              <a:t>hot reloading</a:t>
            </a:r>
            <a:r>
              <a:rPr lang="en-US" sz="1300" b="1" i="0" dirty="0">
                <a:effectLst/>
                <a:latin typeface="-apple-system"/>
              </a:rPr>
              <a:t>, but it can be less reliable than Flutter's implementation</a:t>
            </a:r>
            <a:r>
              <a:rPr lang="en-US" sz="1300" b="0" i="0" dirty="0">
                <a:solidFill>
                  <a:srgbClr val="F1F2F2"/>
                </a:solidFill>
                <a:effectLst/>
                <a:latin typeface="-apple-system"/>
              </a:rPr>
              <a:t>.</a:t>
            </a:r>
            <a:endParaRPr lang="ar-EG" sz="1300" b="1" dirty="0"/>
          </a:p>
        </p:txBody>
      </p:sp>
    </p:spTree>
    <p:extLst>
      <p:ext uri="{BB962C8B-B14F-4D97-AF65-F5344CB8AC3E}">
        <p14:creationId xmlns:p14="http://schemas.microsoft.com/office/powerpoint/2010/main" val="264475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8AF35-769C-E372-868D-82702B043804}"/>
              </a:ext>
            </a:extLst>
          </p:cNvPr>
          <p:cNvSpPr>
            <a:spLocks noGrp="1"/>
          </p:cNvSpPr>
          <p:nvPr>
            <p:ph type="title"/>
          </p:nvPr>
        </p:nvSpPr>
        <p:spPr/>
        <p:txBody>
          <a:bodyPr/>
          <a:lstStyle/>
          <a:p>
            <a:r>
              <a:rPr lang="en-US" dirty="0"/>
              <a:t>Flutter Widgets</a:t>
            </a:r>
            <a:endParaRPr lang="ar-EG" dirty="0"/>
          </a:p>
        </p:txBody>
      </p:sp>
      <p:sp>
        <p:nvSpPr>
          <p:cNvPr id="3" name="Content Placeholder 2">
            <a:extLst>
              <a:ext uri="{FF2B5EF4-FFF2-40B4-BE49-F238E27FC236}">
                <a16:creationId xmlns:a16="http://schemas.microsoft.com/office/drawing/2014/main" id="{2E7421DF-A680-F6CB-2764-C403A4225C7E}"/>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Widgets are </a:t>
            </a:r>
            <a:r>
              <a:rPr lang="en-US" sz="1800" b="1" i="0" u="none" strike="noStrike" dirty="0">
                <a:solidFill>
                  <a:srgbClr val="000000"/>
                </a:solidFill>
                <a:effectLst/>
                <a:latin typeface="Calibri" panose="020F0502020204030204" pitchFamily="34" charset="0"/>
              </a:rPr>
              <a:t>the central class hierarchy in</a:t>
            </a:r>
            <a:r>
              <a:rPr lang="en-US" sz="1800" b="0" i="0" u="none" strike="noStrike" dirty="0">
                <a:solidFill>
                  <a:srgbClr val="000000"/>
                </a:solidFill>
                <a:effectLst/>
                <a:latin typeface="Calibri" panose="020F0502020204030204" pitchFamily="34" charset="0"/>
              </a:rPr>
              <a:t> the Flutter framework. A widget is an immutable description of part of a user interface.</a:t>
            </a:r>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Calibri" panose="020F0502020204030204" pitchFamily="34" charset="0"/>
              </a:rPr>
              <a:t>In flutter, Widget is a way to </a:t>
            </a:r>
            <a:r>
              <a:rPr lang="en-US" sz="1800" b="1" i="0" u="none" strike="noStrike" dirty="0">
                <a:solidFill>
                  <a:srgbClr val="000000"/>
                </a:solidFill>
                <a:effectLst/>
                <a:latin typeface="Calibri" panose="020F0502020204030204" pitchFamily="34" charset="0"/>
              </a:rPr>
              <a:t>declare</a:t>
            </a:r>
            <a:r>
              <a:rPr lang="en-US" sz="1800" b="0" i="0" u="none" strike="noStrike" dirty="0">
                <a:solidFill>
                  <a:srgbClr val="000000"/>
                </a:solidFill>
                <a:effectLst/>
                <a:latin typeface="Calibri" panose="020F0502020204030204" pitchFamily="34" charset="0"/>
              </a:rPr>
              <a:t> and </a:t>
            </a:r>
            <a:r>
              <a:rPr lang="en-US" sz="1800" b="1" i="0" u="none" strike="noStrike" dirty="0">
                <a:solidFill>
                  <a:srgbClr val="000000"/>
                </a:solidFill>
                <a:effectLst/>
                <a:latin typeface="Calibri" panose="020F0502020204030204" pitchFamily="34" charset="0"/>
              </a:rPr>
              <a:t>construct</a:t>
            </a:r>
            <a:r>
              <a:rPr lang="en-US" sz="1800" b="0" i="0" u="none" strike="noStrike" dirty="0">
                <a:solidFill>
                  <a:srgbClr val="000000"/>
                </a:solidFill>
                <a:effectLst/>
                <a:latin typeface="Calibri" panose="020F0502020204030204" pitchFamily="34" charset="0"/>
              </a:rPr>
              <a:t> UI</a:t>
            </a: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endParaRPr lang="ar-EG" dirty="0"/>
          </a:p>
        </p:txBody>
      </p:sp>
      <p:pic>
        <p:nvPicPr>
          <p:cNvPr id="5" name="Picture 4">
            <a:extLst>
              <a:ext uri="{FF2B5EF4-FFF2-40B4-BE49-F238E27FC236}">
                <a16:creationId xmlns:a16="http://schemas.microsoft.com/office/drawing/2014/main" id="{BBD46BC7-E69D-F3B5-A9FD-9D309BA38A60}"/>
              </a:ext>
            </a:extLst>
          </p:cNvPr>
          <p:cNvPicPr>
            <a:picLocks noChangeAspect="1"/>
          </p:cNvPicPr>
          <p:nvPr/>
        </p:nvPicPr>
        <p:blipFill>
          <a:blip r:embed="rId2"/>
          <a:stretch>
            <a:fillRect/>
          </a:stretch>
        </p:blipFill>
        <p:spPr>
          <a:xfrm>
            <a:off x="3295407" y="3637911"/>
            <a:ext cx="5601185" cy="2194750"/>
          </a:xfrm>
          <a:prstGeom prst="rect">
            <a:avLst/>
          </a:prstGeom>
        </p:spPr>
      </p:pic>
    </p:spTree>
    <p:extLst>
      <p:ext uri="{BB962C8B-B14F-4D97-AF65-F5344CB8AC3E}">
        <p14:creationId xmlns:p14="http://schemas.microsoft.com/office/powerpoint/2010/main" val="224360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6467-5023-764F-59A7-FD8BF5C5C06F}"/>
              </a:ext>
            </a:extLst>
          </p:cNvPr>
          <p:cNvSpPr>
            <a:spLocks noGrp="1"/>
          </p:cNvSpPr>
          <p:nvPr>
            <p:ph type="title"/>
          </p:nvPr>
        </p:nvSpPr>
        <p:spPr/>
        <p:txBody>
          <a:bodyPr/>
          <a:lstStyle/>
          <a:p>
            <a:r>
              <a:rPr lang="en-US" dirty="0"/>
              <a:t>Let’s Code </a:t>
            </a:r>
            <a:r>
              <a:rPr lang="en-US" dirty="0">
                <a:sym typeface="Wingdings" panose="05000000000000000000" pitchFamily="2" charset="2"/>
              </a:rPr>
              <a:t></a:t>
            </a:r>
            <a:endParaRPr lang="ar-EG" dirty="0"/>
          </a:p>
        </p:txBody>
      </p:sp>
      <p:pic>
        <p:nvPicPr>
          <p:cNvPr id="5" name="Content Placeholder 4" descr="A cell phone with a screen&#10;&#10;Description automatically generated">
            <a:extLst>
              <a:ext uri="{FF2B5EF4-FFF2-40B4-BE49-F238E27FC236}">
                <a16:creationId xmlns:a16="http://schemas.microsoft.com/office/drawing/2014/main" id="{E4D00841-6230-005D-E8C2-FA5A85314C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0737" y="2028825"/>
            <a:ext cx="5372100" cy="4029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6222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AB0B-2C16-6770-0DE7-13BEB15B215D}"/>
              </a:ext>
            </a:extLst>
          </p:cNvPr>
          <p:cNvSpPr>
            <a:spLocks noGrp="1"/>
          </p:cNvSpPr>
          <p:nvPr>
            <p:ph type="title"/>
          </p:nvPr>
        </p:nvSpPr>
        <p:spPr/>
        <p:txBody>
          <a:bodyPr/>
          <a:lstStyle/>
          <a:p>
            <a:r>
              <a:rPr lang="en-US" dirty="0"/>
              <a:t>How App Runs?</a:t>
            </a:r>
            <a:endParaRPr lang="ar-EG" dirty="0"/>
          </a:p>
        </p:txBody>
      </p:sp>
      <p:sp>
        <p:nvSpPr>
          <p:cNvPr id="3" name="Content Placeholder 2">
            <a:extLst>
              <a:ext uri="{FF2B5EF4-FFF2-40B4-BE49-F238E27FC236}">
                <a16:creationId xmlns:a16="http://schemas.microsoft.com/office/drawing/2014/main" id="{7B444C8E-D6D4-3FA3-F266-AD83693058F0}"/>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From main Function</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Calibri" panose="020F0502020204030204" pitchFamily="34" charset="0"/>
              </a:rPr>
              <a:t>RunApp</a:t>
            </a:r>
            <a:r>
              <a:rPr lang="en-US" sz="1800" b="0" i="0" u="none" strike="noStrike" dirty="0">
                <a:solidFill>
                  <a:srgbClr val="000000"/>
                </a:solidFill>
                <a:effectLst/>
                <a:latin typeface="Calibri" panose="020F0502020204030204" pitchFamily="34" charset="0"/>
              </a:rPr>
              <a:t>( object ) Function</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2F5496"/>
                </a:solidFill>
                <a:effectLst/>
                <a:latin typeface="Calibri" panose="020F0502020204030204" pitchFamily="34" charset="0"/>
              </a:rPr>
              <a:t>The </a:t>
            </a:r>
            <a:r>
              <a:rPr lang="en-US" sz="1800" b="0" i="0" u="none" strike="noStrike" dirty="0" err="1">
                <a:solidFill>
                  <a:srgbClr val="2F5496"/>
                </a:solidFill>
                <a:effectLst/>
                <a:latin typeface="Calibri" panose="020F0502020204030204" pitchFamily="34" charset="0"/>
              </a:rPr>
              <a:t>RunApp</a:t>
            </a:r>
            <a:r>
              <a:rPr lang="en-US" sz="1800" b="0" i="0" u="none" strike="noStrike" dirty="0">
                <a:solidFill>
                  <a:srgbClr val="2F5496"/>
                </a:solidFill>
                <a:effectLst/>
                <a:latin typeface="Calibri" panose="020F0502020204030204" pitchFamily="34" charset="0"/>
              </a:rPr>
              <a:t>() function takes the given Widget and makes it the root of the widget tree</a:t>
            </a:r>
            <a:br>
              <a:rPr lang="en-US" b="0" dirty="0">
                <a:effectLst/>
              </a:rPr>
            </a:br>
            <a:br>
              <a:rPr lang="en-US" b="0" dirty="0">
                <a:effectLst/>
              </a:rPr>
            </a:br>
            <a:endParaRPr lang="ar-EG" dirty="0"/>
          </a:p>
        </p:txBody>
      </p:sp>
      <p:pic>
        <p:nvPicPr>
          <p:cNvPr id="5" name="Picture 4">
            <a:extLst>
              <a:ext uri="{FF2B5EF4-FFF2-40B4-BE49-F238E27FC236}">
                <a16:creationId xmlns:a16="http://schemas.microsoft.com/office/drawing/2014/main" id="{807C2BB1-ACD1-0B7C-543C-5E883B1CFB62}"/>
              </a:ext>
            </a:extLst>
          </p:cNvPr>
          <p:cNvPicPr>
            <a:picLocks noChangeAspect="1"/>
          </p:cNvPicPr>
          <p:nvPr/>
        </p:nvPicPr>
        <p:blipFill>
          <a:blip r:embed="rId2"/>
          <a:stretch>
            <a:fillRect/>
          </a:stretch>
        </p:blipFill>
        <p:spPr>
          <a:xfrm>
            <a:off x="2408189" y="3542341"/>
            <a:ext cx="6441952" cy="1384222"/>
          </a:xfrm>
          <a:prstGeom prst="rect">
            <a:avLst/>
          </a:prstGeom>
        </p:spPr>
      </p:pic>
    </p:spTree>
    <p:extLst>
      <p:ext uri="{BB962C8B-B14F-4D97-AF65-F5344CB8AC3E}">
        <p14:creationId xmlns:p14="http://schemas.microsoft.com/office/powerpoint/2010/main" val="219728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1D1D-7CDC-609D-4E6D-9C953D30E64B}"/>
              </a:ext>
            </a:extLst>
          </p:cNvPr>
          <p:cNvSpPr>
            <a:spLocks noGrp="1"/>
          </p:cNvSpPr>
          <p:nvPr>
            <p:ph type="title"/>
          </p:nvPr>
        </p:nvSpPr>
        <p:spPr/>
        <p:txBody>
          <a:bodyPr/>
          <a:lstStyle/>
          <a:p>
            <a:r>
              <a:rPr lang="en-US" dirty="0"/>
              <a:t>Material App</a:t>
            </a:r>
            <a:endParaRPr lang="ar-EG" dirty="0"/>
          </a:p>
        </p:txBody>
      </p:sp>
      <p:sp>
        <p:nvSpPr>
          <p:cNvPr id="3" name="Content Placeholder 2">
            <a:extLst>
              <a:ext uri="{FF2B5EF4-FFF2-40B4-BE49-F238E27FC236}">
                <a16:creationId xmlns:a16="http://schemas.microsoft.com/office/drawing/2014/main" id="{A82D2E6E-4A9C-F7F4-F58C-7BC8E430CF3A}"/>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An application that uses material design.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 convenience widget that wraps a number of widgets that are commonly required for material design applications. It builds upon a </a:t>
            </a:r>
            <a:r>
              <a:rPr lang="en-US" sz="1800" b="0" i="0" u="none" strike="noStrike" dirty="0" err="1">
                <a:solidFill>
                  <a:srgbClr val="000000"/>
                </a:solidFill>
                <a:effectLst/>
                <a:latin typeface="Arial" panose="020B0604020202020204" pitchFamily="34" charset="0"/>
              </a:rPr>
              <a:t>WidgetsApp</a:t>
            </a:r>
            <a:r>
              <a:rPr lang="en-US" sz="1800" b="0" i="0" u="none" strike="noStrike" dirty="0">
                <a:solidFill>
                  <a:srgbClr val="000000"/>
                </a:solidFill>
                <a:effectLst/>
                <a:latin typeface="Arial" panose="020B0604020202020204" pitchFamily="34" charset="0"/>
              </a:rPr>
              <a:t> by adding material-design specific functionality</a:t>
            </a:r>
          </a:p>
          <a:p>
            <a:endParaRPr lang="ar-EG" dirty="0"/>
          </a:p>
        </p:txBody>
      </p:sp>
      <p:pic>
        <p:nvPicPr>
          <p:cNvPr id="2050" name="Picture 2">
            <a:extLst>
              <a:ext uri="{FF2B5EF4-FFF2-40B4-BE49-F238E27FC236}">
                <a16:creationId xmlns:a16="http://schemas.microsoft.com/office/drawing/2014/main" id="{E95CA4B8-43D9-4C77-B539-9A1028677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3938588"/>
            <a:ext cx="4876800"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477164"/>
      </p:ext>
    </p:extLst>
  </p:cSld>
  <p:clrMapOvr>
    <a:masterClrMapping/>
  </p:clrMapOvr>
</p:sld>
</file>

<file path=ppt/theme/theme1.xml><?xml version="1.0" encoding="utf-8"?>
<a:theme xmlns:a="http://schemas.openxmlformats.org/drawingml/2006/main" name="Tribun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101</TotalTime>
  <Words>991</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Amasis MT Pro Medium</vt:lpstr>
      <vt:lpstr>-apple-system</vt:lpstr>
      <vt:lpstr>Arial</vt:lpstr>
      <vt:lpstr>Arial</vt:lpstr>
      <vt:lpstr>Calibri</vt:lpstr>
      <vt:lpstr>Graphik</vt:lpstr>
      <vt:lpstr>Univers Light</vt:lpstr>
      <vt:lpstr>TribuneVTI</vt:lpstr>
      <vt:lpstr>Flutter Basics</vt:lpstr>
      <vt:lpstr>Cross Platforms vs Native</vt:lpstr>
      <vt:lpstr>PowerPoint Presentation</vt:lpstr>
      <vt:lpstr>Why Flutter?</vt:lpstr>
      <vt:lpstr>Why Flutter?</vt:lpstr>
      <vt:lpstr>Flutter Widgets</vt:lpstr>
      <vt:lpstr>Let’s Code </vt:lpstr>
      <vt:lpstr>How App Runs?</vt:lpstr>
      <vt:lpstr>Material App</vt:lpstr>
      <vt:lpstr>Scaffold</vt:lpstr>
      <vt:lpstr>Time For Break !!</vt:lpstr>
      <vt:lpstr>What is state ?</vt:lpstr>
      <vt:lpstr>Stateless vs Stateful Widgets</vt:lpstr>
      <vt:lpstr>Stateful Widget Life-Cycle</vt:lpstr>
      <vt:lpstr>Task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 Basics</dc:title>
  <dc:creator>عبد الرحمن ياسر حلمى المحمدى</dc:creator>
  <cp:lastModifiedBy>عبد الرحمن ياسر حلمى المحمدى</cp:lastModifiedBy>
  <cp:revision>4</cp:revision>
  <dcterms:created xsi:type="dcterms:W3CDTF">2023-07-21T11:16:40Z</dcterms:created>
  <dcterms:modified xsi:type="dcterms:W3CDTF">2023-07-21T13:03:54Z</dcterms:modified>
</cp:coreProperties>
</file>