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 SemiBold"/>
      <p:regular r:id="rId17"/>
      <p:bold r:id="rId18"/>
      <p:italic r:id="rId19"/>
      <p:boldItalic r:id="rId20"/>
    </p:embeddedFon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SemiBold-boldItalic.fntdata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SemiBold-regular.fntdata"/><Relationship Id="rId16" Type="http://schemas.openxmlformats.org/officeDocument/2006/relationships/slide" Target="slides/slide11.xml"/><Relationship Id="rId19" Type="http://schemas.openxmlformats.org/officeDocument/2006/relationships/font" Target="fonts/NunitoSemiBold-italic.fntdata"/><Relationship Id="rId18" Type="http://schemas.openxmlformats.org/officeDocument/2006/relationships/font" Target="fonts/Nunito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648e7550c2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648e7550c2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9dd9b5e5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a9dd9b5e5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648e7550c2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648e7550c2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48e7550c2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648e7550c2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648e7550c2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648e7550c2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648e7550c2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648e7550c2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648e7550c2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648e7550c2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9dd9b5e5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a9dd9b5e5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648e7550c2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648e7550c2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648e7550c2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648e7550c2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ieeexplore.ieee.org/abstract/document/10077569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/>
        </p:nvSpPr>
        <p:spPr>
          <a:xfrm>
            <a:off x="727950" y="1750200"/>
            <a:ext cx="7688100" cy="9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02C2C"/>
                </a:solidFill>
                <a:latin typeface="Raleway"/>
                <a:ea typeface="Raleway"/>
                <a:cs typeface="Raleway"/>
                <a:sym typeface="Raleway"/>
              </a:rPr>
              <a:t>A Systematic Review on Federated Learning</a:t>
            </a:r>
            <a:endParaRPr b="1" sz="2400">
              <a:solidFill>
                <a:srgbClr val="302C2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02C2C"/>
                </a:solidFill>
                <a:latin typeface="Raleway"/>
                <a:ea typeface="Raleway"/>
                <a:cs typeface="Raleway"/>
                <a:sym typeface="Raleway"/>
              </a:rPr>
              <a:t>in Medical Image Analysis</a:t>
            </a:r>
            <a:endParaRPr b="1" sz="2400">
              <a:solidFill>
                <a:srgbClr val="302C2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727952" y="12661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02C2C"/>
                </a:solidFill>
                <a:latin typeface="Lato"/>
                <a:ea typeface="Lato"/>
                <a:cs typeface="Lato"/>
                <a:sym typeface="Lato"/>
              </a:rPr>
              <a:t>Task 2: Paper Review</a:t>
            </a:r>
            <a:endParaRPr sz="1600">
              <a:solidFill>
                <a:srgbClr val="302C2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727950" y="3492050"/>
            <a:ext cx="27588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02C2C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Team: 22</a:t>
            </a:r>
            <a:endParaRPr>
              <a:solidFill>
                <a:srgbClr val="302C2C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02C2C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Name: Ahmed Mahir Ruhan</a:t>
            </a:r>
            <a:endParaRPr>
              <a:solidFill>
                <a:srgbClr val="302C2C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02C2C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ID: 23366025</a:t>
            </a:r>
            <a:endParaRPr>
              <a:solidFill>
                <a:srgbClr val="302C2C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4856925" y="3261425"/>
            <a:ext cx="3753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02C2C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CSE707: Distributed Computing Systems</a:t>
            </a:r>
            <a:endParaRPr>
              <a:solidFill>
                <a:srgbClr val="302C2C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02C2C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02C2C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Instructor: Annajiat Alim Rasel (AAR)</a:t>
            </a:r>
            <a:endParaRPr>
              <a:solidFill>
                <a:srgbClr val="302C2C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02C2C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02C2C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RA: Md. Sabbir Hossain</a:t>
            </a:r>
            <a:endParaRPr>
              <a:solidFill>
                <a:srgbClr val="302C2C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02C2C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ST: Farah Binta Haque</a:t>
            </a:r>
            <a:endParaRPr>
              <a:solidFill>
                <a:srgbClr val="302C2C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727952" y="27093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02C2C"/>
                </a:solidFill>
                <a:latin typeface="Lato"/>
                <a:ea typeface="Lato"/>
                <a:cs typeface="Lato"/>
                <a:sym typeface="Lato"/>
              </a:rPr>
              <a:t>Md Fahimuzzaman Sohan, Anas Basalamah </a:t>
            </a:r>
            <a:endParaRPr sz="1600">
              <a:solidFill>
                <a:srgbClr val="302C2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02C2C"/>
              </a:buClr>
              <a:buSzPts val="1400"/>
              <a:buFont typeface="Nunito SemiBold"/>
              <a:buChar char="●"/>
            </a:pPr>
            <a:r>
              <a:rPr lang="en" sz="1400">
                <a:solidFill>
                  <a:srgbClr val="302C2C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Sohan, M. F., &amp; Basalamah, A. (2023). A Systematic Review on Federated Learning in Medical Image Analysis. IEEE Access.</a:t>
            </a:r>
            <a:endParaRPr sz="1400">
              <a:solidFill>
                <a:srgbClr val="302C2C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 u="sng">
                <a:solidFill>
                  <a:schemeClr val="hlink"/>
                </a:solidFill>
                <a:latin typeface="Nunito SemiBold"/>
                <a:ea typeface="Nunito SemiBold"/>
                <a:cs typeface="Nunito SemiBold"/>
                <a:sym typeface="Nunito SemiBold"/>
                <a:hlinkClick r:id="rId3"/>
              </a:rPr>
              <a:t>https://ieeexplore.ieee.org/abstract/document/10077569/</a:t>
            </a:r>
            <a:r>
              <a:rPr lang="en" sz="1400">
                <a:latin typeface="Nunito SemiBold"/>
                <a:ea typeface="Nunito SemiBold"/>
                <a:cs typeface="Nunito SemiBold"/>
                <a:sym typeface="Nunito SemiBold"/>
              </a:rPr>
              <a:t> </a:t>
            </a:r>
            <a:endParaRPr sz="140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59" name="Google Shape;15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727800" y="25717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40"/>
              <a:t>Thank You!</a:t>
            </a:r>
            <a:endParaRPr sz="3440"/>
          </a:p>
        </p:txBody>
      </p:sp>
      <p:sp>
        <p:nvSpPr>
          <p:cNvPr id="165" name="Google Shape;165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729450" y="1318650"/>
            <a:ext cx="3462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</a:t>
            </a:r>
            <a:endParaRPr b="1"/>
          </a:p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729450" y="2078875"/>
            <a:ext cx="4523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02C2C"/>
              </a:buClr>
              <a:buSzPts val="1500"/>
              <a:buFont typeface="Nunito SemiBold"/>
              <a:buChar char="●"/>
            </a:pPr>
            <a:r>
              <a:rPr lang="en" sz="1500">
                <a:solidFill>
                  <a:srgbClr val="302C2C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Medical data sensitivity</a:t>
            </a:r>
            <a:endParaRPr sz="1500">
              <a:solidFill>
                <a:srgbClr val="302C2C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02C2C"/>
              </a:buClr>
              <a:buSzPts val="1500"/>
              <a:buFont typeface="Nunito SemiBold"/>
              <a:buChar char="●"/>
            </a:pPr>
            <a:r>
              <a:rPr lang="en" sz="1500">
                <a:solidFill>
                  <a:srgbClr val="302C2C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Introduction to federated learning in healthcare</a:t>
            </a:r>
            <a:endParaRPr sz="1500">
              <a:solidFill>
                <a:srgbClr val="302C2C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02C2C"/>
              </a:buClr>
              <a:buSzPts val="1500"/>
              <a:buFont typeface="Nunito SemiBold"/>
              <a:buChar char="●"/>
            </a:pPr>
            <a:r>
              <a:rPr lang="en" sz="1500">
                <a:solidFill>
                  <a:srgbClr val="302C2C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Privacy concerns in medical image analysis</a:t>
            </a:r>
            <a:endParaRPr sz="1500">
              <a:solidFill>
                <a:srgbClr val="302C2C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02C2C"/>
              </a:buClr>
              <a:buSzPts val="1500"/>
              <a:buFont typeface="Nunito SemiBold"/>
              <a:buChar char="●"/>
            </a:pPr>
            <a:r>
              <a:rPr lang="en" sz="1500">
                <a:solidFill>
                  <a:srgbClr val="302C2C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FL's decentralized model training approach</a:t>
            </a:r>
            <a:endParaRPr sz="1500">
              <a:solidFill>
                <a:srgbClr val="302C2C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grpSp>
        <p:nvGrpSpPr>
          <p:cNvPr id="99" name="Google Shape;99;p14"/>
          <p:cNvGrpSpPr/>
          <p:nvPr/>
        </p:nvGrpSpPr>
        <p:grpSpPr>
          <a:xfrm>
            <a:off x="5681750" y="1414875"/>
            <a:ext cx="3462249" cy="2638624"/>
            <a:chOff x="5201500" y="1318650"/>
            <a:chExt cx="3462249" cy="2638624"/>
          </a:xfrm>
        </p:grpSpPr>
        <p:pic>
          <p:nvPicPr>
            <p:cNvPr id="100" name="Google Shape;100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201500" y="1544200"/>
              <a:ext cx="3462249" cy="24130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14"/>
            <p:cNvSpPr txBox="1"/>
            <p:nvPr/>
          </p:nvSpPr>
          <p:spPr>
            <a:xfrm>
              <a:off x="6632025" y="1318650"/>
              <a:ext cx="1443600" cy="985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rPr>
                <a:t>                                                      </a:t>
              </a:r>
              <a:endPara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2" name="Google Shape;102;p14"/>
            <p:cNvSpPr txBox="1"/>
            <p:nvPr/>
          </p:nvSpPr>
          <p:spPr>
            <a:xfrm>
              <a:off x="7447400" y="3158825"/>
              <a:ext cx="1109400" cy="585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rPr>
                <a:t>                             </a:t>
              </a:r>
              <a:endPara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Motivation</a:t>
            </a:r>
            <a:endParaRPr/>
          </a:p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02C2C"/>
              </a:buClr>
              <a:buSzPts val="1500"/>
              <a:buChar char="●"/>
            </a:pPr>
            <a:r>
              <a:rPr lang="en" sz="1500">
                <a:solidFill>
                  <a:srgbClr val="302C2C"/>
                </a:solidFill>
              </a:rPr>
              <a:t>Addressing privacy concerns in medical data</a:t>
            </a:r>
            <a:endParaRPr sz="1500">
              <a:solidFill>
                <a:srgbClr val="302C2C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02C2C"/>
              </a:buClr>
              <a:buSzPts val="1500"/>
              <a:buChar char="●"/>
            </a:pPr>
            <a:r>
              <a:rPr lang="en" sz="1500">
                <a:solidFill>
                  <a:srgbClr val="302C2C"/>
                </a:solidFill>
              </a:rPr>
              <a:t>Importance of decentralized model training</a:t>
            </a:r>
            <a:endParaRPr sz="1500">
              <a:solidFill>
                <a:srgbClr val="302C2C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02C2C"/>
              </a:buClr>
              <a:buSzPts val="1500"/>
              <a:buChar char="●"/>
            </a:pPr>
            <a:r>
              <a:rPr lang="en" sz="1500">
                <a:solidFill>
                  <a:srgbClr val="302C2C"/>
                </a:solidFill>
              </a:rPr>
              <a:t>Exploring FL's role in healthcare</a:t>
            </a:r>
            <a:endParaRPr sz="1500">
              <a:solidFill>
                <a:srgbClr val="302C2C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02C2C"/>
              </a:buClr>
              <a:buSzPts val="1500"/>
              <a:buChar char="●"/>
            </a:pPr>
            <a:r>
              <a:rPr lang="en" sz="1500">
                <a:solidFill>
                  <a:srgbClr val="302C2C"/>
                </a:solidFill>
              </a:rPr>
              <a:t>Filling the gap in medical image analysis</a:t>
            </a:r>
            <a:endParaRPr sz="1500">
              <a:solidFill>
                <a:srgbClr val="302C2C"/>
              </a:solidFill>
            </a:endParaRPr>
          </a:p>
        </p:txBody>
      </p:sp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Contribution</a:t>
            </a:r>
            <a:endParaRPr/>
          </a:p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02C2C"/>
              </a:buClr>
              <a:buSzPts val="1500"/>
              <a:buFont typeface="Nunito SemiBold"/>
              <a:buChar char="●"/>
            </a:pPr>
            <a:r>
              <a:rPr lang="en" sz="1500">
                <a:solidFill>
                  <a:srgbClr val="302C2C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Systematic review of FL applications in medical imaging</a:t>
            </a:r>
            <a:endParaRPr sz="1500">
              <a:solidFill>
                <a:srgbClr val="302C2C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02C2C"/>
              </a:buClr>
              <a:buSzPts val="1500"/>
              <a:buFont typeface="Nunito SemiBold"/>
              <a:buChar char="●"/>
            </a:pPr>
            <a:r>
              <a:rPr lang="en" sz="1500">
                <a:solidFill>
                  <a:srgbClr val="302C2C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Highlighting FL's role in critical medical areas</a:t>
            </a:r>
            <a:endParaRPr sz="1500">
              <a:solidFill>
                <a:srgbClr val="302C2C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02C2C"/>
              </a:buClr>
              <a:buSzPts val="1500"/>
              <a:buFont typeface="Nunito SemiBold"/>
              <a:buChar char="●"/>
            </a:pPr>
            <a:r>
              <a:rPr lang="en" sz="1500">
                <a:solidFill>
                  <a:srgbClr val="302C2C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Emphasizing privacy preservation</a:t>
            </a:r>
            <a:endParaRPr sz="1500">
              <a:solidFill>
                <a:srgbClr val="302C2C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02C2C"/>
              </a:buClr>
              <a:buSzPts val="1500"/>
              <a:buFont typeface="Nunito SemiBold"/>
              <a:buChar char="●"/>
            </a:pPr>
            <a:r>
              <a:rPr lang="en" sz="1500">
                <a:solidFill>
                  <a:srgbClr val="302C2C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Addressing challenges and limitations</a:t>
            </a:r>
            <a:endParaRPr sz="1500">
              <a:solidFill>
                <a:srgbClr val="302C2C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17" name="Google Shape;11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02C2C"/>
              </a:buClr>
              <a:buSzPts val="1500"/>
              <a:buFont typeface="Nunito SemiBold"/>
              <a:buChar char="●"/>
            </a:pPr>
            <a:r>
              <a:rPr lang="en" sz="1500">
                <a:solidFill>
                  <a:srgbClr val="302C2C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Analysis of diverse medical image datasets</a:t>
            </a:r>
            <a:endParaRPr sz="1500">
              <a:solidFill>
                <a:srgbClr val="302C2C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02C2C"/>
              </a:buClr>
              <a:buSzPts val="1500"/>
              <a:buFont typeface="Nunito SemiBold"/>
              <a:buChar char="●"/>
            </a:pPr>
            <a:r>
              <a:rPr lang="en" sz="1500">
                <a:solidFill>
                  <a:srgbClr val="302C2C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Utilization of CNN architectures</a:t>
            </a:r>
            <a:endParaRPr sz="1500">
              <a:solidFill>
                <a:srgbClr val="302C2C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02C2C"/>
              </a:buClr>
              <a:buSzPts val="1500"/>
              <a:buFont typeface="Nunito SemiBold"/>
              <a:buChar char="●"/>
            </a:pPr>
            <a:r>
              <a:rPr lang="en" sz="1500">
                <a:solidFill>
                  <a:srgbClr val="302C2C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Integration of differential privacy and secure aggregation</a:t>
            </a:r>
            <a:endParaRPr sz="1500">
              <a:solidFill>
                <a:srgbClr val="302C2C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02C2C"/>
              </a:buClr>
              <a:buSzPts val="1500"/>
              <a:buFont typeface="Nunito SemiBold"/>
              <a:buChar char="●"/>
            </a:pPr>
            <a:r>
              <a:rPr lang="en" sz="1500">
                <a:solidFill>
                  <a:srgbClr val="302C2C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Addressing security concerns in FL</a:t>
            </a:r>
            <a:endParaRPr sz="1500">
              <a:solidFill>
                <a:srgbClr val="302C2C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24" name="Google Shape;124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 Method in Datasets</a:t>
            </a:r>
            <a:endParaRPr/>
          </a:p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02C2C"/>
              </a:buClr>
              <a:buSzPts val="1500"/>
              <a:buFont typeface="Nunito SemiBold"/>
              <a:buChar char="●"/>
            </a:pPr>
            <a:r>
              <a:rPr lang="en" sz="1500">
                <a:solidFill>
                  <a:srgbClr val="302C2C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Performance metrics used in FL models</a:t>
            </a:r>
            <a:endParaRPr sz="1500">
              <a:solidFill>
                <a:srgbClr val="302C2C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02C2C"/>
              </a:buClr>
              <a:buSzPts val="1500"/>
              <a:buFont typeface="Nunito SemiBold"/>
              <a:buChar char="●"/>
            </a:pPr>
            <a:r>
              <a:rPr lang="en" sz="1500">
                <a:solidFill>
                  <a:srgbClr val="302C2C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Comparison with traditional ML models</a:t>
            </a:r>
            <a:endParaRPr sz="1500">
              <a:solidFill>
                <a:srgbClr val="302C2C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02C2C"/>
              </a:buClr>
              <a:buSzPts val="1500"/>
              <a:buFont typeface="Nunito SemiBold"/>
              <a:buChar char="●"/>
            </a:pPr>
            <a:r>
              <a:rPr lang="en" sz="1500">
                <a:solidFill>
                  <a:srgbClr val="302C2C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Identification of privacy benefits</a:t>
            </a:r>
            <a:endParaRPr sz="1500">
              <a:solidFill>
                <a:srgbClr val="302C2C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02C2C"/>
              </a:buClr>
              <a:buSzPts val="1500"/>
              <a:buFont typeface="Nunito SemiBold"/>
              <a:buChar char="●"/>
            </a:pPr>
            <a:r>
              <a:rPr lang="en" sz="1500">
                <a:solidFill>
                  <a:srgbClr val="302C2C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Challenges in data heterogeneity and model performance</a:t>
            </a:r>
            <a:endParaRPr sz="1500">
              <a:solidFill>
                <a:srgbClr val="302C2C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31" name="Google Shape;131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02C2C"/>
              </a:buClr>
              <a:buSzPts val="1500"/>
              <a:buFont typeface="Nunito SemiBold"/>
              <a:buChar char="●"/>
            </a:pPr>
            <a:r>
              <a:rPr lang="en" sz="1500">
                <a:solidFill>
                  <a:srgbClr val="302C2C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FL's role in advancing medical data privacy</a:t>
            </a:r>
            <a:endParaRPr sz="1500">
              <a:solidFill>
                <a:srgbClr val="302C2C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02C2C"/>
              </a:buClr>
              <a:buSzPts val="1500"/>
              <a:buFont typeface="Nunito SemiBold"/>
              <a:buChar char="●"/>
            </a:pPr>
            <a:r>
              <a:rPr lang="en" sz="1500">
                <a:solidFill>
                  <a:srgbClr val="302C2C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Comparative analysis of FL and traditional ML models</a:t>
            </a:r>
            <a:endParaRPr sz="1500">
              <a:solidFill>
                <a:srgbClr val="302C2C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02C2C"/>
              </a:buClr>
              <a:buSzPts val="1500"/>
              <a:buFont typeface="Nunito SemiBold"/>
              <a:buChar char="●"/>
            </a:pPr>
            <a:r>
              <a:rPr lang="en" sz="1500">
                <a:solidFill>
                  <a:srgbClr val="302C2C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Importance of FL despite identified challenges</a:t>
            </a:r>
            <a:endParaRPr sz="1500">
              <a:solidFill>
                <a:srgbClr val="302C2C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02C2C"/>
              </a:buClr>
              <a:buSzPts val="1500"/>
              <a:buFont typeface="Nunito SemiBold"/>
              <a:buChar char="●"/>
            </a:pPr>
            <a:r>
              <a:rPr lang="en" sz="1500">
                <a:solidFill>
                  <a:srgbClr val="302C2C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Urgency for practical implementation and resource accessibility</a:t>
            </a:r>
            <a:endParaRPr sz="1500">
              <a:solidFill>
                <a:srgbClr val="302C2C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38" name="Google Shape;138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02C2C"/>
              </a:buClr>
              <a:buSzPts val="1500"/>
              <a:buFont typeface="Nunito SemiBold"/>
              <a:buChar char="●"/>
            </a:pPr>
            <a:r>
              <a:rPr lang="en" sz="1500">
                <a:solidFill>
                  <a:srgbClr val="302C2C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Potential exclusion of relevant articles</a:t>
            </a:r>
            <a:endParaRPr sz="1500">
              <a:solidFill>
                <a:srgbClr val="302C2C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02C2C"/>
              </a:buClr>
              <a:buSzPts val="1500"/>
              <a:buFont typeface="Nunito SemiBold"/>
              <a:buChar char="●"/>
            </a:pPr>
            <a:r>
              <a:rPr lang="en" sz="1500">
                <a:solidFill>
                  <a:srgbClr val="302C2C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Limited practical implementation of FL models</a:t>
            </a:r>
            <a:endParaRPr sz="1500">
              <a:solidFill>
                <a:srgbClr val="302C2C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02C2C"/>
              </a:buClr>
              <a:buSzPts val="1500"/>
              <a:buFont typeface="Nunito SemiBold"/>
              <a:buChar char="●"/>
            </a:pPr>
            <a:r>
              <a:rPr lang="en" sz="1500">
                <a:solidFill>
                  <a:srgbClr val="302C2C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Need for more empirical experiments</a:t>
            </a:r>
            <a:endParaRPr sz="1500">
              <a:solidFill>
                <a:srgbClr val="302C2C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02C2C"/>
              </a:buClr>
              <a:buSzPts val="1500"/>
              <a:buFont typeface="Nunito SemiBold"/>
              <a:buChar char="●"/>
            </a:pPr>
            <a:r>
              <a:rPr lang="en" sz="1500">
                <a:solidFill>
                  <a:srgbClr val="302C2C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Accessibility to research materials and code</a:t>
            </a:r>
            <a:endParaRPr sz="1500">
              <a:solidFill>
                <a:srgbClr val="302C2C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45" name="Google Shape;145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Synthesis</a:t>
            </a:r>
            <a:endParaRPr/>
          </a:p>
        </p:txBody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02C2C"/>
              </a:buClr>
              <a:buSzPts val="1400"/>
              <a:buFont typeface="Nunito SemiBold"/>
              <a:buChar char="●"/>
            </a:pPr>
            <a:r>
              <a:rPr lang="en" sz="1400">
                <a:solidFill>
                  <a:srgbClr val="302C2C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FL's potential in future medical applications</a:t>
            </a:r>
            <a:endParaRPr sz="1400">
              <a:solidFill>
                <a:srgbClr val="302C2C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02C2C"/>
              </a:buClr>
              <a:buSzPts val="1400"/>
              <a:buFont typeface="Nunito SemiBold"/>
              <a:buChar char="●"/>
            </a:pPr>
            <a:r>
              <a:rPr lang="en" sz="1400">
                <a:solidFill>
                  <a:srgbClr val="302C2C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Role in ensuring data security</a:t>
            </a:r>
            <a:endParaRPr sz="1400">
              <a:solidFill>
                <a:srgbClr val="302C2C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02C2C"/>
              </a:buClr>
              <a:buSzPts val="1400"/>
              <a:buFont typeface="Nunito SemiBold"/>
              <a:buChar char="●"/>
            </a:pPr>
            <a:r>
              <a:rPr lang="en" sz="1400">
                <a:solidFill>
                  <a:srgbClr val="302C2C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Implications for sophisticated analyses</a:t>
            </a:r>
            <a:endParaRPr sz="1400">
              <a:solidFill>
                <a:srgbClr val="302C2C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02C2C"/>
              </a:buClr>
              <a:buSzPts val="1400"/>
              <a:buFont typeface="Nunito SemiBold"/>
              <a:buChar char="●"/>
            </a:pPr>
            <a:r>
              <a:rPr lang="en" sz="1400">
                <a:solidFill>
                  <a:srgbClr val="302C2C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Future scopes in healthcare advancements</a:t>
            </a:r>
            <a:endParaRPr sz="1400">
              <a:solidFill>
                <a:srgbClr val="302C2C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52" name="Google Shape;152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