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Action1.xml" ContentType="application/vnd.ms-office.inkAction+xml"/>
  <Override PartName="/ppt/ink/inkAction2.xml" ContentType="application/vnd.ms-office.inkAct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59"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2" d="100"/>
          <a:sy n="62"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81F19-5255-4A89-A3C7-893F37E6F43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3AA422A-BB28-4556-8166-31A9FC3786E3}">
      <dgm:prSet/>
      <dgm:spPr/>
      <dgm:t>
        <a:bodyPr/>
        <a:lstStyle/>
        <a:p>
          <a:r>
            <a:rPr lang="en-US" b="1"/>
            <a:t>Overview</a:t>
          </a:r>
          <a:r>
            <a:rPr lang="en-US"/>
            <a:t>: </a:t>
          </a:r>
        </a:p>
      </dgm:t>
    </dgm:pt>
    <dgm:pt modelId="{E8723C35-6CDB-4135-B1B3-C0C56885650F}" type="parTrans" cxnId="{25049342-D76B-407F-8B23-BE430758A630}">
      <dgm:prSet/>
      <dgm:spPr/>
      <dgm:t>
        <a:bodyPr/>
        <a:lstStyle/>
        <a:p>
          <a:endParaRPr lang="en-US"/>
        </a:p>
      </dgm:t>
    </dgm:pt>
    <dgm:pt modelId="{3BD1B4E2-B8CB-46EF-82C9-C135E7893BFE}" type="sibTrans" cxnId="{25049342-D76B-407F-8B23-BE430758A630}">
      <dgm:prSet/>
      <dgm:spPr/>
      <dgm:t>
        <a:bodyPr/>
        <a:lstStyle/>
        <a:p>
          <a:endParaRPr lang="en-US"/>
        </a:p>
      </dgm:t>
    </dgm:pt>
    <dgm:pt modelId="{3D56CB5C-5E50-4715-9DD4-E00ED55978C8}">
      <dgm:prSet custT="1"/>
      <dgm:spPr/>
      <dgm:t>
        <a:bodyPr/>
        <a:lstStyle/>
        <a:p>
          <a:r>
            <a:rPr lang="en-US" sz="2000" b="1" dirty="0">
              <a:latin typeface="Qatar2022 Arabic Medium" panose="00000600000000000000" pitchFamily="50" charset="-78"/>
              <a:cs typeface="Qatar2022 Arabic Medium" panose="00000600000000000000" pitchFamily="50" charset="-78"/>
            </a:rPr>
            <a:t>The hotel industry relies on data to make informed decisions and provide a better guest experience and other key factors that impact the hotel's operations.</a:t>
          </a:r>
        </a:p>
      </dgm:t>
    </dgm:pt>
    <dgm:pt modelId="{2B94D19B-0425-4D66-94C3-A8A2D06F6B94}" type="parTrans" cxnId="{0B45A535-9195-4A10-9D27-D08B157DCC1E}">
      <dgm:prSet/>
      <dgm:spPr/>
      <dgm:t>
        <a:bodyPr/>
        <a:lstStyle/>
        <a:p>
          <a:endParaRPr lang="en-US"/>
        </a:p>
      </dgm:t>
    </dgm:pt>
    <dgm:pt modelId="{4F7D849C-B426-4E74-AF1A-ED734DD3B338}" type="sibTrans" cxnId="{0B45A535-9195-4A10-9D27-D08B157DCC1E}">
      <dgm:prSet/>
      <dgm:spPr/>
      <dgm:t>
        <a:bodyPr/>
        <a:lstStyle/>
        <a:p>
          <a:endParaRPr lang="en-US"/>
        </a:p>
      </dgm:t>
    </dgm:pt>
    <dgm:pt modelId="{6AB096B9-80C7-4EF5-9F39-BF4D64A72E52}" type="pres">
      <dgm:prSet presAssocID="{F9781F19-5255-4A89-A3C7-893F37E6F434}" presName="root" presStyleCnt="0">
        <dgm:presLayoutVars>
          <dgm:dir/>
          <dgm:resizeHandles val="exact"/>
        </dgm:presLayoutVars>
      </dgm:prSet>
      <dgm:spPr/>
    </dgm:pt>
    <dgm:pt modelId="{16C6CD7F-A1A7-4EF2-A4E7-68C2482C996F}" type="pres">
      <dgm:prSet presAssocID="{A3AA422A-BB28-4556-8166-31A9FC3786E3}" presName="compNode" presStyleCnt="0"/>
      <dgm:spPr/>
    </dgm:pt>
    <dgm:pt modelId="{E2C64B9F-C418-4204-AD3C-1F70A37576B8}" type="pres">
      <dgm:prSet presAssocID="{A3AA422A-BB28-4556-8166-31A9FC3786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4A43DACF-0C99-41E0-9F09-14E077FBB12C}" type="pres">
      <dgm:prSet presAssocID="{A3AA422A-BB28-4556-8166-31A9FC3786E3}" presName="spaceRect" presStyleCnt="0"/>
      <dgm:spPr/>
    </dgm:pt>
    <dgm:pt modelId="{1AF1C749-0CF1-406E-85E3-13B760FEDF35}" type="pres">
      <dgm:prSet presAssocID="{A3AA422A-BB28-4556-8166-31A9FC3786E3}" presName="textRect" presStyleLbl="revTx" presStyleIdx="0" presStyleCnt="2">
        <dgm:presLayoutVars>
          <dgm:chMax val="1"/>
          <dgm:chPref val="1"/>
        </dgm:presLayoutVars>
      </dgm:prSet>
      <dgm:spPr/>
    </dgm:pt>
    <dgm:pt modelId="{80588B67-A1FD-4E25-BA04-9749F1FF7DAA}" type="pres">
      <dgm:prSet presAssocID="{3BD1B4E2-B8CB-46EF-82C9-C135E7893BFE}" presName="sibTrans" presStyleCnt="0"/>
      <dgm:spPr/>
    </dgm:pt>
    <dgm:pt modelId="{4D237AF5-222B-4067-9EF0-E08BEE6E3073}" type="pres">
      <dgm:prSet presAssocID="{3D56CB5C-5E50-4715-9DD4-E00ED55978C8}" presName="compNode" presStyleCnt="0"/>
      <dgm:spPr/>
    </dgm:pt>
    <dgm:pt modelId="{AB2C439A-86AF-4CF1-95BC-1AB9E767B84F}" type="pres">
      <dgm:prSet presAssocID="{3D56CB5C-5E50-4715-9DD4-E00ED55978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9F34EFA1-C519-4543-B3CA-D5566AF15CC5}" type="pres">
      <dgm:prSet presAssocID="{3D56CB5C-5E50-4715-9DD4-E00ED55978C8}" presName="spaceRect" presStyleCnt="0"/>
      <dgm:spPr/>
    </dgm:pt>
    <dgm:pt modelId="{29E4ABC1-EF54-49C2-ADB0-17010AD2679F}" type="pres">
      <dgm:prSet presAssocID="{3D56CB5C-5E50-4715-9DD4-E00ED55978C8}" presName="textRect" presStyleLbl="revTx" presStyleIdx="1" presStyleCnt="2">
        <dgm:presLayoutVars>
          <dgm:chMax val="1"/>
          <dgm:chPref val="1"/>
        </dgm:presLayoutVars>
      </dgm:prSet>
      <dgm:spPr/>
    </dgm:pt>
  </dgm:ptLst>
  <dgm:cxnLst>
    <dgm:cxn modelId="{96CA5E16-4FD0-4F5F-B0B5-252CDB100A02}" type="presOf" srcId="{3D56CB5C-5E50-4715-9DD4-E00ED55978C8}" destId="{29E4ABC1-EF54-49C2-ADB0-17010AD2679F}" srcOrd="0" destOrd="0" presId="urn:microsoft.com/office/officeart/2018/2/layout/IconLabelList"/>
    <dgm:cxn modelId="{0B45A535-9195-4A10-9D27-D08B157DCC1E}" srcId="{F9781F19-5255-4A89-A3C7-893F37E6F434}" destId="{3D56CB5C-5E50-4715-9DD4-E00ED55978C8}" srcOrd="1" destOrd="0" parTransId="{2B94D19B-0425-4D66-94C3-A8A2D06F6B94}" sibTransId="{4F7D849C-B426-4E74-AF1A-ED734DD3B338}"/>
    <dgm:cxn modelId="{D25F2A37-193F-4907-82D3-DD0BCF4E9BBC}" type="presOf" srcId="{A3AA422A-BB28-4556-8166-31A9FC3786E3}" destId="{1AF1C749-0CF1-406E-85E3-13B760FEDF35}" srcOrd="0" destOrd="0" presId="urn:microsoft.com/office/officeart/2018/2/layout/IconLabelList"/>
    <dgm:cxn modelId="{25049342-D76B-407F-8B23-BE430758A630}" srcId="{F9781F19-5255-4A89-A3C7-893F37E6F434}" destId="{A3AA422A-BB28-4556-8166-31A9FC3786E3}" srcOrd="0" destOrd="0" parTransId="{E8723C35-6CDB-4135-B1B3-C0C56885650F}" sibTransId="{3BD1B4E2-B8CB-46EF-82C9-C135E7893BFE}"/>
    <dgm:cxn modelId="{25D06E6C-3359-4D86-B7F6-D3AB82D9C948}" type="presOf" srcId="{F9781F19-5255-4A89-A3C7-893F37E6F434}" destId="{6AB096B9-80C7-4EF5-9F39-BF4D64A72E52}" srcOrd="0" destOrd="0" presId="urn:microsoft.com/office/officeart/2018/2/layout/IconLabelList"/>
    <dgm:cxn modelId="{9B8A6F9F-C350-4BAC-A6F1-C9EF4D0EF5B0}" type="presParOf" srcId="{6AB096B9-80C7-4EF5-9F39-BF4D64A72E52}" destId="{16C6CD7F-A1A7-4EF2-A4E7-68C2482C996F}" srcOrd="0" destOrd="0" presId="urn:microsoft.com/office/officeart/2018/2/layout/IconLabelList"/>
    <dgm:cxn modelId="{7AB6018E-D8D7-45F1-BEB3-0204E149C368}" type="presParOf" srcId="{16C6CD7F-A1A7-4EF2-A4E7-68C2482C996F}" destId="{E2C64B9F-C418-4204-AD3C-1F70A37576B8}" srcOrd="0" destOrd="0" presId="urn:microsoft.com/office/officeart/2018/2/layout/IconLabelList"/>
    <dgm:cxn modelId="{DD9E49FA-9DC8-487D-BFF5-DCF563B41338}" type="presParOf" srcId="{16C6CD7F-A1A7-4EF2-A4E7-68C2482C996F}" destId="{4A43DACF-0C99-41E0-9F09-14E077FBB12C}" srcOrd="1" destOrd="0" presId="urn:microsoft.com/office/officeart/2018/2/layout/IconLabelList"/>
    <dgm:cxn modelId="{BA67DA3E-CCEE-4B7D-A487-C305BB744114}" type="presParOf" srcId="{16C6CD7F-A1A7-4EF2-A4E7-68C2482C996F}" destId="{1AF1C749-0CF1-406E-85E3-13B760FEDF35}" srcOrd="2" destOrd="0" presId="urn:microsoft.com/office/officeart/2018/2/layout/IconLabelList"/>
    <dgm:cxn modelId="{3D2BDBCF-CE8A-4B90-A141-C44A0F5C195D}" type="presParOf" srcId="{6AB096B9-80C7-4EF5-9F39-BF4D64A72E52}" destId="{80588B67-A1FD-4E25-BA04-9749F1FF7DAA}" srcOrd="1" destOrd="0" presId="urn:microsoft.com/office/officeart/2018/2/layout/IconLabelList"/>
    <dgm:cxn modelId="{256CDEF3-B98C-44C3-BC77-E5C383947FCD}" type="presParOf" srcId="{6AB096B9-80C7-4EF5-9F39-BF4D64A72E52}" destId="{4D237AF5-222B-4067-9EF0-E08BEE6E3073}" srcOrd="2" destOrd="0" presId="urn:microsoft.com/office/officeart/2018/2/layout/IconLabelList"/>
    <dgm:cxn modelId="{D3748EBC-14EB-4586-9ABD-E4F91689157E}" type="presParOf" srcId="{4D237AF5-222B-4067-9EF0-E08BEE6E3073}" destId="{AB2C439A-86AF-4CF1-95BC-1AB9E767B84F}" srcOrd="0" destOrd="0" presId="urn:microsoft.com/office/officeart/2018/2/layout/IconLabelList"/>
    <dgm:cxn modelId="{1CBAE4D1-50D2-4AC4-8A00-87C1288FDD51}" type="presParOf" srcId="{4D237AF5-222B-4067-9EF0-E08BEE6E3073}" destId="{9F34EFA1-C519-4543-B3CA-D5566AF15CC5}" srcOrd="1" destOrd="0" presId="urn:microsoft.com/office/officeart/2018/2/layout/IconLabelList"/>
    <dgm:cxn modelId="{53FC1C7F-4A50-47A5-87D0-08A09EC878A7}" type="presParOf" srcId="{4D237AF5-222B-4067-9EF0-E08BEE6E3073}" destId="{29E4ABC1-EF54-49C2-ADB0-17010AD267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64B9F-C418-4204-AD3C-1F70A37576B8}">
      <dsp:nvSpPr>
        <dsp:cNvPr id="0" name=""/>
        <dsp:cNvSpPr/>
      </dsp:nvSpPr>
      <dsp:spPr>
        <a:xfrm>
          <a:off x="1747800" y="32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F1C749-0CF1-406E-85E3-13B760FEDF35}">
      <dsp:nvSpPr>
        <dsp:cNvPr id="0" name=""/>
        <dsp:cNvSpPr/>
      </dsp:nvSpPr>
      <dsp:spPr>
        <a:xfrm>
          <a:off x="559800" y="2597214"/>
          <a:ext cx="4320000"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b="1" kern="1200"/>
            <a:t>Overview</a:t>
          </a:r>
          <a:r>
            <a:rPr lang="en-US" sz="5000" kern="1200"/>
            <a:t>: </a:t>
          </a:r>
        </a:p>
      </dsp:txBody>
      <dsp:txXfrm>
        <a:off x="559800" y="2597214"/>
        <a:ext cx="4320000" cy="1755000"/>
      </dsp:txXfrm>
    </dsp:sp>
    <dsp:sp modelId="{AB2C439A-86AF-4CF1-95BC-1AB9E767B84F}">
      <dsp:nvSpPr>
        <dsp:cNvPr id="0" name=""/>
        <dsp:cNvSpPr/>
      </dsp:nvSpPr>
      <dsp:spPr>
        <a:xfrm>
          <a:off x="6823800" y="32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4ABC1-EF54-49C2-ADB0-17010AD2679F}">
      <dsp:nvSpPr>
        <dsp:cNvPr id="0" name=""/>
        <dsp:cNvSpPr/>
      </dsp:nvSpPr>
      <dsp:spPr>
        <a:xfrm>
          <a:off x="5635800" y="2597214"/>
          <a:ext cx="4320000"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kern="1200" dirty="0">
              <a:latin typeface="Qatar2022 Arabic Medium" panose="00000600000000000000" pitchFamily="50" charset="-78"/>
              <a:cs typeface="Qatar2022 Arabic Medium" panose="00000600000000000000" pitchFamily="50" charset="-78"/>
            </a:rPr>
            <a:t>The hotel industry relies on data to make informed decisions and provide a better guest experience and other key factors that impact the hotel's operations.</a:t>
          </a:r>
        </a:p>
      </dsp:txBody>
      <dsp:txXfrm>
        <a:off x="5635800" y="2597214"/>
        <a:ext cx="4320000" cy="17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3.49754" units="1/cm"/>
          <inkml:channelProperty channel="Y" name="resolution" value="33.53712" units="1/cm"/>
          <inkml:channelProperty channel="T" name="resolution" value="1" units="1/dev"/>
        </inkml:channelProperties>
      </inkml:inkSource>
      <inkml:timestamp xml:id="ts0" timeString="2024-06-25T07:13:05.924"/>
    </inkml:context>
    <inkml:brush xml:id="br0">
      <inkml:brushProperty name="width" value="0.05292" units="cm"/>
      <inkml:brushProperty name="height" value="0.05292" units="cm"/>
      <inkml:brushProperty name="color" value="#92D050"/>
    </inkml:brush>
  </inkml:definitions>
  <iact:action type="add" startTime="10331">
    <iact:property name="dataType"/>
    <iact:actionData xml:id="d0">
      <inkml:trace xmlns:inkml="http://www.w3.org/2003/InkML" xml:id="stk0" contextRef="#ctx0" brushRef="#br0">8251 7678 0,'108'0'228,"107"0"-227,-107 0 31,-1 0-32,1 0 30,0 0 2,-1 0-32,109 0 32,-1 0 94,-107 0-93,107 0-2,0 107 36,0 1-23,-107-108-12,0 0-31,-1 0 45,1 0 129,-1 0-174,1 0 45,215-215-15,-215 107 48,-1 1-77,1-1-2,-1 0 46,-107 1 97,-107-1-80,-1 108-16,1 0-14,-1-108-31,0 108 28,1 0-28,-109 0 27,109-107-28,-1-1 30,1 108 1,-1-107-1,-107 107 16,107 0-15,-107 0-31,107-108 30,1 0-30,-109 108 61,109 0-61,-1 0 29,0 0-29,1 0 30,-216 108-30,215 0-1,1-108 34,-109 0-3,109 107-31,-109-107 65,109 108-65,-1 107 107,108-107 20,108-1-126,-1 1 46,1 0 0,0-1-46,-1-107 46</inkml:trace>
    </iact:actionData>
  </iact:action>
  <iact:action type="add" startTime="15667">
    <iact:property name="dataType"/>
    <iact:actionData xml:id="d1">
      <inkml:trace xmlns:inkml="http://www.w3.org/2003/InkML" xml:id="stk1" contextRef="#ctx0" brushRef="#br0">13417 7678 0,'108'0'107,"0"0"-91,-1 0-14,109 0-2,-109 0 32,539 107-32,-538 1 30,107-108-28,0 0-1,0 0 28,1 0-28,-109 0-1,1 0 30,0 0-29,-1 0 45,108 0-14,1 0-32,-109 0 32</inkml:trace>
    </iact:actionData>
  </iact:action>
  <iact:action type="add" startTime="17146">
    <iact:property name="dataType"/>
    <iact:actionData xml:id="d2">
      <inkml:trace xmlns:inkml="http://www.w3.org/2003/InkML" xml:id="stk2" contextRef="#ctx0" brushRef="#br0">7606 15965 0,'107'-215'151,"216"0"-151,0-108 31,0 107-30,0 1 62</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3.49754" units="1/cm"/>
          <inkml:channelProperty channel="Y" name="resolution" value="33.53712" units="1/cm"/>
          <inkml:channelProperty channel="T" name="resolution" value="1" units="1/dev"/>
        </inkml:channelProperties>
      </inkml:inkSource>
      <inkml:timestamp xml:id="ts0" timeString="2024-06-25T07:13:05.924"/>
    </inkml:context>
    <inkml:brush xml:id="br0">
      <inkml:brushProperty name="width" value="0.05292" units="cm"/>
      <inkml:brushProperty name="height" value="0.05292" units="cm"/>
      <inkml:brushProperty name="color" value="#92D050"/>
    </inkml:brush>
  </inkml:definitions>
  <iact:action type="add" startTime="21382">
    <iact:property name="dataType"/>
    <iact:actionData xml:id="d0">
      <inkml:trace xmlns:inkml="http://www.w3.org/2003/InkML" xml:id="stk0" contextRef="#ctx0" brushRef="#br0">14924 9938 0,'215'0'146,"108"0"-115,-107 0 1,-109 0-31,109 0 42,-1 0-42,-108 0-1,1 0 33,0 0-2,-1 0-30,1 0 45,0 0-13,-1 0-32,1 0-1</inkml:trace>
    </iact:actionData>
  </iact:action>
  <iact:action type="add" startTime="24725">
    <iact:property name="dataType"/>
    <iact:actionData xml:id="d1">
      <inkml:trace xmlns:inkml="http://www.w3.org/2003/InkML" xml:id="stk1" contextRef="#ctx0" brushRef="#br0">7606 7247 0,'107'0'179,"108"0"-147,-107 0-32,107 0 32,108 0-32,-108 0 32,1 0-32,-109 0 32,109 0-31,-109 0 30,109 0-30,-109 0 29,1 0-29,-1 0 29,1 0-28,107 0 28,1 0 1,-109 0 1,108 0 16</inkml:trace>
    </iact:actionData>
  </iact:action>
</iact:action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3E49-60FB-6BC4-E5F3-836D870EA1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CBAA3-A727-FDE1-11FB-BF3E898BE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0F147-68F3-369A-2CAB-32D2AD80CBF2}"/>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5" name="Footer Placeholder 4">
            <a:extLst>
              <a:ext uri="{FF2B5EF4-FFF2-40B4-BE49-F238E27FC236}">
                <a16:creationId xmlns:a16="http://schemas.microsoft.com/office/drawing/2014/main" id="{166063DF-BC81-9D07-2914-1742D3825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56AF8-B5F2-0F3F-097F-744C355279DF}"/>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351686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7825-D9CF-ABB3-3B61-A3B813CFBB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C74FD-DE4A-CA30-A0C8-79019B8D1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559EB-9388-D7DC-24A0-A43403A9B3FE}"/>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5" name="Footer Placeholder 4">
            <a:extLst>
              <a:ext uri="{FF2B5EF4-FFF2-40B4-BE49-F238E27FC236}">
                <a16:creationId xmlns:a16="http://schemas.microsoft.com/office/drawing/2014/main" id="{393564EF-8237-4781-1429-E41B87F75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B6E6A-B9D3-A525-2655-38D0C738E247}"/>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311946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30923-84F2-ACF8-620A-BEE03C6019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6EECA-B417-C2B0-21EA-14EB72D579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75613-C7F6-28FE-078B-0DB0B4FAEF2F}"/>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5" name="Footer Placeholder 4">
            <a:extLst>
              <a:ext uri="{FF2B5EF4-FFF2-40B4-BE49-F238E27FC236}">
                <a16:creationId xmlns:a16="http://schemas.microsoft.com/office/drawing/2014/main" id="{EDF8943D-355E-B44F-5792-733CC639B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BC7AA-B3DD-2D2B-7F09-4FBE1AB14674}"/>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174533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1712-12B6-C1CC-41EA-E2C495D83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04E4B2-FC15-C535-85A7-B4DCE17E7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58987-490B-01DE-A746-2F41B5F6D60B}"/>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5" name="Footer Placeholder 4">
            <a:extLst>
              <a:ext uri="{FF2B5EF4-FFF2-40B4-BE49-F238E27FC236}">
                <a16:creationId xmlns:a16="http://schemas.microsoft.com/office/drawing/2014/main" id="{48002FB7-A4EE-E0F8-1E43-F8098C47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2954A-7667-8ABC-F2B0-A1959E723010}"/>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300770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CAB7-7EC0-6882-EF1B-DD1FE5C28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A5E340-9DDE-12E4-E2A4-B981067DC6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17477-0797-52B7-E6F4-73D5E836487A}"/>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5" name="Footer Placeholder 4">
            <a:extLst>
              <a:ext uri="{FF2B5EF4-FFF2-40B4-BE49-F238E27FC236}">
                <a16:creationId xmlns:a16="http://schemas.microsoft.com/office/drawing/2014/main" id="{784382E4-5C6B-CFD7-F9FA-1D8F46785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345A0-D734-53E8-63BE-FCA1B0819773}"/>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68023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056F-1DCC-F3E3-D3AD-FE5A645B8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598E28-758E-A04D-1235-E0A2C5EE9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948581-1612-9E0A-7C55-4709EB63A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F65A17-52EA-B139-3719-40764E174386}"/>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6" name="Footer Placeholder 5">
            <a:extLst>
              <a:ext uri="{FF2B5EF4-FFF2-40B4-BE49-F238E27FC236}">
                <a16:creationId xmlns:a16="http://schemas.microsoft.com/office/drawing/2014/main" id="{E7944744-F813-32B7-FBDB-EA05691B4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29663-33BD-9301-84AB-D5FFAC226F03}"/>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172764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EE5-A1C1-AE6C-A3BC-E7BE975863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545591-BE57-4A5D-6AA4-95B99C78D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68F63-836B-C52F-3FCA-89B2F082B3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5FC382-1C58-4D18-ABEB-555D07E16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D860-C618-B29B-5D2F-CE5FBF5BBE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5F0661-C063-287F-A56F-5AEFB06C518C}"/>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8" name="Footer Placeholder 7">
            <a:extLst>
              <a:ext uri="{FF2B5EF4-FFF2-40B4-BE49-F238E27FC236}">
                <a16:creationId xmlns:a16="http://schemas.microsoft.com/office/drawing/2014/main" id="{546F8B79-D049-0E3E-F408-484F1F954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1E6FCD-550D-A953-EE76-D1B1704F7C9E}"/>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366167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5CC7-91C7-00D9-612D-1EBFE576E5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A6402B-2610-B817-F630-2A341A6FD1FB}"/>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4" name="Footer Placeholder 3">
            <a:extLst>
              <a:ext uri="{FF2B5EF4-FFF2-40B4-BE49-F238E27FC236}">
                <a16:creationId xmlns:a16="http://schemas.microsoft.com/office/drawing/2014/main" id="{3BA01C35-DAF4-3006-EEB6-231D92ADF6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F7CF07-6B6F-A108-7A67-009A0F1B6BAA}"/>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283697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31A30-1550-8F45-44D4-EF368FC65F6D}"/>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3" name="Footer Placeholder 2">
            <a:extLst>
              <a:ext uri="{FF2B5EF4-FFF2-40B4-BE49-F238E27FC236}">
                <a16:creationId xmlns:a16="http://schemas.microsoft.com/office/drawing/2014/main" id="{8729CCC8-C3A1-9A96-96DB-80FB385720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D350A-C8D5-42C3-96CA-398ED6915D79}"/>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343944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4A85-86BA-6458-9EFB-441B6ED88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3F05A-CBB8-A04C-758E-1EB978747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A15091-1BA9-D95D-2C30-AD0A03070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97939-3BBD-FB48-7608-6136FF8E6C70}"/>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6" name="Footer Placeholder 5">
            <a:extLst>
              <a:ext uri="{FF2B5EF4-FFF2-40B4-BE49-F238E27FC236}">
                <a16:creationId xmlns:a16="http://schemas.microsoft.com/office/drawing/2014/main" id="{E69BAC55-7E0E-BC75-6121-66225B3D3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459F2-C099-6358-4A59-A138F73DF7A2}"/>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74326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6840-6A60-23DE-7753-1AB4E2678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5DAB4-A95C-840F-FAE3-B3A3314DB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D1570-06F1-2619-E89E-06E103119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8CE16-16C7-5B16-169D-38C5AB707F1C}"/>
              </a:ext>
            </a:extLst>
          </p:cNvPr>
          <p:cNvSpPr>
            <a:spLocks noGrp="1"/>
          </p:cNvSpPr>
          <p:nvPr>
            <p:ph type="dt" sz="half" idx="10"/>
          </p:nvPr>
        </p:nvSpPr>
        <p:spPr/>
        <p:txBody>
          <a:bodyPr/>
          <a:lstStyle/>
          <a:p>
            <a:fld id="{E7471486-4D39-4775-882F-005FFED24A38}" type="datetimeFigureOut">
              <a:rPr lang="en-US" smtClean="0"/>
              <a:t>6/25/2024</a:t>
            </a:fld>
            <a:endParaRPr lang="en-US"/>
          </a:p>
        </p:txBody>
      </p:sp>
      <p:sp>
        <p:nvSpPr>
          <p:cNvPr id="6" name="Footer Placeholder 5">
            <a:extLst>
              <a:ext uri="{FF2B5EF4-FFF2-40B4-BE49-F238E27FC236}">
                <a16:creationId xmlns:a16="http://schemas.microsoft.com/office/drawing/2014/main" id="{4AA19048-272A-EAD8-7B13-EE04ADBA4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19398-F33E-940A-500B-50D36B1934A3}"/>
              </a:ext>
            </a:extLst>
          </p:cNvPr>
          <p:cNvSpPr>
            <a:spLocks noGrp="1"/>
          </p:cNvSpPr>
          <p:nvPr>
            <p:ph type="sldNum" sz="quarter" idx="12"/>
          </p:nvPr>
        </p:nvSpPr>
        <p:spPr/>
        <p:txBody>
          <a:bodyPr/>
          <a:lstStyle/>
          <a:p>
            <a:fld id="{390961E1-1895-40B5-ADED-EA4DA578C1B3}" type="slidenum">
              <a:rPr lang="en-US" smtClean="0"/>
              <a:t>‹#›</a:t>
            </a:fld>
            <a:endParaRPr lang="en-US"/>
          </a:p>
        </p:txBody>
      </p:sp>
    </p:spTree>
    <p:extLst>
      <p:ext uri="{BB962C8B-B14F-4D97-AF65-F5344CB8AC3E}">
        <p14:creationId xmlns:p14="http://schemas.microsoft.com/office/powerpoint/2010/main" val="314514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4B07D7-5A23-2363-EBC0-00B74FAC8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6DA07-4BD3-7F91-039F-88FCCBBED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B6C6D-B7C1-BC02-2527-DB20908A9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471486-4D39-4775-882F-005FFED24A38}" type="datetimeFigureOut">
              <a:rPr lang="en-US" smtClean="0"/>
              <a:t>6/25/2024</a:t>
            </a:fld>
            <a:endParaRPr lang="en-US"/>
          </a:p>
        </p:txBody>
      </p:sp>
      <p:sp>
        <p:nvSpPr>
          <p:cNvPr id="5" name="Footer Placeholder 4">
            <a:extLst>
              <a:ext uri="{FF2B5EF4-FFF2-40B4-BE49-F238E27FC236}">
                <a16:creationId xmlns:a16="http://schemas.microsoft.com/office/drawing/2014/main" id="{1E7B257B-8EC4-B364-363A-4FE2AB23F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F0BD08-A674-2039-28AB-133D66D37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0961E1-1895-40B5-ADED-EA4DA578C1B3}" type="slidenum">
              <a:rPr lang="en-US" smtClean="0"/>
              <a:t>‹#›</a:t>
            </a:fld>
            <a:endParaRPr lang="en-US"/>
          </a:p>
        </p:txBody>
      </p:sp>
    </p:spTree>
    <p:extLst>
      <p:ext uri="{BB962C8B-B14F-4D97-AF65-F5344CB8AC3E}">
        <p14:creationId xmlns:p14="http://schemas.microsoft.com/office/powerpoint/2010/main" val="423816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11/relationships/inkAction" Target="../ink/inkAction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16F425-500A-2C37-9DFB-33C1449D83C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Hotel Reservation Analysis with SQL</a:t>
            </a:r>
          </a:p>
        </p:txBody>
      </p:sp>
      <p:sp>
        <p:nvSpPr>
          <p:cNvPr id="4" name="TextBox 3">
            <a:extLst>
              <a:ext uri="{FF2B5EF4-FFF2-40B4-BE49-F238E27FC236}">
                <a16:creationId xmlns:a16="http://schemas.microsoft.com/office/drawing/2014/main" id="{58F2920C-A4E0-AC04-259A-997F33E47FDE}"/>
              </a:ext>
            </a:extLst>
          </p:cNvPr>
          <p:cNvSpPr txBox="1"/>
          <p:nvPr/>
        </p:nvSpPr>
        <p:spPr>
          <a:xfrm>
            <a:off x="1350682" y="4870824"/>
            <a:ext cx="10005951" cy="1458258"/>
          </a:xfrm>
          <a:prstGeom prst="rect">
            <a:avLst/>
          </a:prstGeom>
        </p:spPr>
        <p:txBody>
          <a:bodyPr vert="horz" lIns="91440" tIns="45720" rIns="91440" bIns="45720" rtlCol="0" anchor="ctr">
            <a:normAutofit/>
          </a:bodyPr>
          <a:lstStyle/>
          <a:p>
            <a:pPr>
              <a:lnSpc>
                <a:spcPct val="90000"/>
              </a:lnSpc>
              <a:spcBef>
                <a:spcPts val="1000"/>
              </a:spcBef>
            </a:pPr>
            <a:r>
              <a:rPr lang="en-US" sz="2400" kern="1200" dirty="0">
                <a:solidFill>
                  <a:schemeClr val="tx1"/>
                </a:solidFill>
                <a:highlight>
                  <a:srgbClr val="FFFFFF"/>
                </a:highlight>
                <a:latin typeface="+mn-lt"/>
                <a:ea typeface="+mn-ea"/>
                <a:cs typeface="+mn-cs"/>
              </a:rPr>
              <a:t>BY: AHMED MAHMOUD </a:t>
            </a:r>
          </a:p>
          <a:p>
            <a:pPr>
              <a:lnSpc>
                <a:spcPct val="90000"/>
              </a:lnSpc>
              <a:spcBef>
                <a:spcPts val="1000"/>
              </a:spcBef>
            </a:pPr>
            <a:r>
              <a:rPr lang="en-US" sz="2400" b="0" i="0" kern="1200" dirty="0">
                <a:solidFill>
                  <a:schemeClr val="tx1"/>
                </a:solidFill>
                <a:effectLst/>
                <a:highlight>
                  <a:srgbClr val="FFFFFF"/>
                </a:highlight>
                <a:latin typeface="+mn-lt"/>
                <a:ea typeface="+mn-ea"/>
                <a:cs typeface="+mn-cs"/>
              </a:rPr>
              <a:t>Batch Name: MIP-DA-10</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520736859"/>
      </p:ext>
    </p:extLst>
  </p:cSld>
  <p:clrMapOvr>
    <a:masterClrMapping/>
  </p:clrMapOvr>
  <mc:AlternateContent xmlns:mc="http://schemas.openxmlformats.org/markup-compatibility/2006" xmlns:p14="http://schemas.microsoft.com/office/powerpoint/2010/main">
    <mc:Choice Requires="p14">
      <p:transition spd="slow" p14:dur="2000" advTm="14613"/>
    </mc:Choice>
    <mc:Fallback xmlns="">
      <p:transition spd="slow" advTm="14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A252D-120A-3652-AEFD-5D7E69A262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Q6: How many reservations fall on a weekend (no_of_weekend_nights &gt; 0)? </a:t>
            </a:r>
          </a:p>
        </p:txBody>
      </p:sp>
      <p:pic>
        <p:nvPicPr>
          <p:cNvPr id="5" name="Picture 4" descr="A computer screen shot of a program&#10;&#10;Description automatically generated">
            <a:extLst>
              <a:ext uri="{FF2B5EF4-FFF2-40B4-BE49-F238E27FC236}">
                <a16:creationId xmlns:a16="http://schemas.microsoft.com/office/drawing/2014/main" id="{00D3C6DC-95D4-6769-864E-8413E944D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592" y="1675227"/>
            <a:ext cx="9986816" cy="4394199"/>
          </a:xfrm>
          <a:prstGeom prst="rect">
            <a:avLst/>
          </a:prstGeom>
        </p:spPr>
      </p:pic>
    </p:spTree>
    <p:extLst>
      <p:ext uri="{BB962C8B-B14F-4D97-AF65-F5344CB8AC3E}">
        <p14:creationId xmlns:p14="http://schemas.microsoft.com/office/powerpoint/2010/main" val="1856540535"/>
      </p:ext>
    </p:extLst>
  </p:cSld>
  <p:clrMapOvr>
    <a:masterClrMapping/>
  </p:clrMapOvr>
  <mc:AlternateContent xmlns:mc="http://schemas.openxmlformats.org/markup-compatibility/2006" xmlns:p14="http://schemas.microsoft.com/office/powerpoint/2010/main">
    <mc:Choice Requires="p14">
      <p:transition spd="slow" p14:dur="2000" advTm="41267"/>
    </mc:Choice>
    <mc:Fallback xmlns="">
      <p:transition spd="slow" advTm="4126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B2531-6726-C168-0420-C9E67A1A512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Q7: What is the highest and lowest lead time for reservations? </a:t>
            </a:r>
          </a:p>
        </p:txBody>
      </p:sp>
      <p:pic>
        <p:nvPicPr>
          <p:cNvPr id="5" name="Picture 4" descr="A screen shot of a computer&#10;&#10;Description automatically generated">
            <a:extLst>
              <a:ext uri="{FF2B5EF4-FFF2-40B4-BE49-F238E27FC236}">
                <a16:creationId xmlns:a16="http://schemas.microsoft.com/office/drawing/2014/main" id="{D0216C12-5B11-1C21-E7B0-9E8DB13E5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71653"/>
            <a:ext cx="10905066" cy="3544146"/>
          </a:xfrm>
          <a:prstGeom prst="rect">
            <a:avLst/>
          </a:prstGeom>
        </p:spPr>
      </p:pic>
    </p:spTree>
    <p:extLst>
      <p:ext uri="{BB962C8B-B14F-4D97-AF65-F5344CB8AC3E}">
        <p14:creationId xmlns:p14="http://schemas.microsoft.com/office/powerpoint/2010/main" val="1820580032"/>
      </p:ext>
    </p:extLst>
  </p:cSld>
  <p:clrMapOvr>
    <a:masterClrMapping/>
  </p:clrMapOvr>
  <mc:AlternateContent xmlns:mc="http://schemas.openxmlformats.org/markup-compatibility/2006" xmlns:p14="http://schemas.microsoft.com/office/powerpoint/2010/main">
    <mc:Choice Requires="p14">
      <p:transition spd="slow" p14:dur="2000" advTm="15734"/>
    </mc:Choice>
    <mc:Fallback xmlns="">
      <p:transition spd="slow" advTm="1573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8020C-6516-EDD2-80AB-FF6D87886B4B}"/>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200" dirty="0">
                <a:solidFill>
                  <a:schemeClr val="bg1"/>
                </a:solidFill>
                <a:latin typeface="Abadi" panose="020B0604020104020204" pitchFamily="34" charset="0"/>
              </a:rPr>
              <a:t>Q8: What is the most common market segment type for reservations? </a:t>
            </a:r>
            <a:endParaRPr lang="en-US" sz="3200" kern="1200" dirty="0">
              <a:solidFill>
                <a:schemeClr val="bg1"/>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8255110A-ED91-B423-12FA-7B4F5DFC6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67" y="1675227"/>
            <a:ext cx="10219065" cy="4394199"/>
          </a:xfrm>
          <a:prstGeom prst="rect">
            <a:avLst/>
          </a:prstGeom>
        </p:spPr>
      </p:pic>
    </p:spTree>
    <p:extLst>
      <p:ext uri="{BB962C8B-B14F-4D97-AF65-F5344CB8AC3E}">
        <p14:creationId xmlns:p14="http://schemas.microsoft.com/office/powerpoint/2010/main" val="2858792704"/>
      </p:ext>
    </p:extLst>
  </p:cSld>
  <p:clrMapOvr>
    <a:masterClrMapping/>
  </p:clrMapOvr>
  <mc:AlternateContent xmlns:mc="http://schemas.openxmlformats.org/markup-compatibility/2006" xmlns:p14="http://schemas.microsoft.com/office/powerpoint/2010/main">
    <mc:Choice Requires="p14">
      <p:transition spd="slow" p14:dur="2000" advTm="38813"/>
    </mc:Choice>
    <mc:Fallback xmlns="">
      <p:transition spd="slow" advTm="3881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68346-C858-76D3-DFE0-E5D1D28D41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Q9: How many reservations have a booking status of "Confirmed"? </a:t>
            </a:r>
          </a:p>
        </p:txBody>
      </p:sp>
      <p:pic>
        <p:nvPicPr>
          <p:cNvPr id="5" name="Picture 4" descr="A computer screen shot of a computer code&#10;&#10;Description automatically generated">
            <a:extLst>
              <a:ext uri="{FF2B5EF4-FFF2-40B4-BE49-F238E27FC236}">
                <a16:creationId xmlns:a16="http://schemas.microsoft.com/office/drawing/2014/main" id="{B5468796-26AC-8CAF-3E52-BCEB1526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704945"/>
            <a:ext cx="10905066" cy="4334762"/>
          </a:xfrm>
          <a:prstGeom prst="rect">
            <a:avLst/>
          </a:prstGeom>
        </p:spPr>
      </p:pic>
    </p:spTree>
    <p:extLst>
      <p:ext uri="{BB962C8B-B14F-4D97-AF65-F5344CB8AC3E}">
        <p14:creationId xmlns:p14="http://schemas.microsoft.com/office/powerpoint/2010/main" val="1312000786"/>
      </p:ext>
    </p:extLst>
  </p:cSld>
  <p:clrMapOvr>
    <a:masterClrMapping/>
  </p:clrMapOvr>
  <mc:AlternateContent xmlns:mc="http://schemas.openxmlformats.org/markup-compatibility/2006" xmlns:p14="http://schemas.microsoft.com/office/powerpoint/2010/main">
    <mc:Choice Requires="p14">
      <p:transition spd="slow" p14:dur="2000" advTm="27115"/>
    </mc:Choice>
    <mc:Fallback xmlns="">
      <p:transition spd="slow" advTm="271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8EF34-7F64-F35C-B9F3-D486404DAD4C}"/>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000" kern="1200" dirty="0">
                <a:solidFill>
                  <a:schemeClr val="bg1"/>
                </a:solidFill>
                <a:latin typeface="+mj-lt"/>
                <a:ea typeface="+mj-ea"/>
                <a:cs typeface="+mj-cs"/>
              </a:rPr>
              <a:t>Q10: What is the total number of adults and children across all reservations? </a:t>
            </a:r>
          </a:p>
        </p:txBody>
      </p:sp>
      <p:pic>
        <p:nvPicPr>
          <p:cNvPr id="5" name="Picture 4" descr="A computer screen shot of a number of adults and children&#10;&#10;Description automatically generated">
            <a:extLst>
              <a:ext uri="{FF2B5EF4-FFF2-40B4-BE49-F238E27FC236}">
                <a16:creationId xmlns:a16="http://schemas.microsoft.com/office/drawing/2014/main" id="{151B0C2B-2D32-4E72-86BB-03FABA14F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09" y="1740921"/>
            <a:ext cx="10462381" cy="4394199"/>
          </a:xfrm>
          <a:prstGeom prst="rect">
            <a:avLst/>
          </a:prstGeom>
        </p:spPr>
      </p:pic>
    </p:spTree>
    <p:extLst>
      <p:ext uri="{BB962C8B-B14F-4D97-AF65-F5344CB8AC3E}">
        <p14:creationId xmlns:p14="http://schemas.microsoft.com/office/powerpoint/2010/main" val="1493948147"/>
      </p:ext>
    </p:extLst>
  </p:cSld>
  <p:clrMapOvr>
    <a:masterClrMapping/>
  </p:clrMapOvr>
  <mc:AlternateContent xmlns:mc="http://schemas.openxmlformats.org/markup-compatibility/2006" xmlns:p14="http://schemas.microsoft.com/office/powerpoint/2010/main">
    <mc:Choice Requires="p14">
      <p:transition spd="slow" p14:dur="2000" advTm="16226"/>
    </mc:Choice>
    <mc:Fallback xmlns="">
      <p:transition spd="slow" advTm="1622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7F8D4-DBEB-5E88-E231-6C02146DF9CE}"/>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2500" kern="1200" dirty="0">
                <a:solidFill>
                  <a:schemeClr val="bg1"/>
                </a:solidFill>
                <a:latin typeface="+mj-lt"/>
                <a:ea typeface="+mj-ea"/>
                <a:cs typeface="+mj-cs"/>
              </a:rPr>
              <a:t>Q11: What is the average number of weekend nights for reservations involving children? </a:t>
            </a:r>
          </a:p>
        </p:txBody>
      </p:sp>
      <p:pic>
        <p:nvPicPr>
          <p:cNvPr id="5" name="Picture 4" descr="A screenshot of a computer&#10;&#10;Description automatically generated">
            <a:extLst>
              <a:ext uri="{FF2B5EF4-FFF2-40B4-BE49-F238E27FC236}">
                <a16:creationId xmlns:a16="http://schemas.microsoft.com/office/drawing/2014/main" id="{6DE7AE5F-7158-A068-47CE-8760297BF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732207"/>
            <a:ext cx="10905066" cy="4280238"/>
          </a:xfrm>
          <a:prstGeom prst="rect">
            <a:avLst/>
          </a:prstGeom>
        </p:spPr>
      </p:pic>
    </p:spTree>
    <p:extLst>
      <p:ext uri="{BB962C8B-B14F-4D97-AF65-F5344CB8AC3E}">
        <p14:creationId xmlns:p14="http://schemas.microsoft.com/office/powerpoint/2010/main" val="3631956602"/>
      </p:ext>
    </p:extLst>
  </p:cSld>
  <p:clrMapOvr>
    <a:masterClrMapping/>
  </p:clrMapOvr>
  <mc:AlternateContent xmlns:mc="http://schemas.openxmlformats.org/markup-compatibility/2006" xmlns:p14="http://schemas.microsoft.com/office/powerpoint/2010/main">
    <mc:Choice Requires="p14">
      <p:transition spd="slow" p14:dur="2000" advTm="26769"/>
    </mc:Choice>
    <mc:Fallback xmlns="">
      <p:transition spd="slow" advTm="2676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2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4A56C-35CD-F8E5-0188-444177F0E0BE}"/>
              </a:ext>
            </a:extLst>
          </p:cNvPr>
          <p:cNvSpPr>
            <a:spLocks noGrp="1"/>
          </p:cNvSpPr>
          <p:nvPr>
            <p:ph type="title"/>
          </p:nvPr>
        </p:nvSpPr>
        <p:spPr>
          <a:xfrm>
            <a:off x="699713" y="353160"/>
            <a:ext cx="10908517" cy="898581"/>
          </a:xfrm>
        </p:spPr>
        <p:txBody>
          <a:bodyPr vert="horz" lIns="91440" tIns="45720" rIns="91440" bIns="45720" rtlCol="0" anchor="ctr">
            <a:normAutofit/>
          </a:bodyPr>
          <a:lstStyle/>
          <a:p>
            <a:r>
              <a:rPr lang="en-US" sz="2800" dirty="0">
                <a:solidFill>
                  <a:srgbClr val="FFFFFF"/>
                </a:solidFill>
              </a:rPr>
              <a:t>Q12: How many reservations were made in each month of the year?</a:t>
            </a:r>
          </a:p>
        </p:txBody>
      </p:sp>
      <p:pic>
        <p:nvPicPr>
          <p:cNvPr id="5" name="Picture 4" descr="A computer screen shot of a program&#10;&#10;Description automatically generated">
            <a:extLst>
              <a:ext uri="{FF2B5EF4-FFF2-40B4-BE49-F238E27FC236}">
                <a16:creationId xmlns:a16="http://schemas.microsoft.com/office/drawing/2014/main" id="{C427CD44-1493-EDC2-C4A4-7345A70E5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48" y="3025750"/>
            <a:ext cx="5131088" cy="230898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888A887-9E71-3762-94B2-6BB7379CD8E8}"/>
              </a:ext>
            </a:extLst>
          </p:cNvPr>
          <p:cNvPicPr>
            <a:picLocks noChangeAspect="1"/>
          </p:cNvPicPr>
          <p:nvPr/>
        </p:nvPicPr>
        <p:blipFill rotWithShape="1">
          <a:blip r:embed="rId3">
            <a:extLst>
              <a:ext uri="{28A0092B-C50C-407E-A947-70E740481C1C}">
                <a14:useLocalDpi xmlns:a14="http://schemas.microsoft.com/office/drawing/2010/main" val="0"/>
              </a:ext>
            </a:extLst>
          </a:blip>
          <a:srcRect l="15812" t="21310" r="62515" b="26123"/>
          <a:stretch/>
        </p:blipFill>
        <p:spPr>
          <a:xfrm>
            <a:off x="6345165" y="2217815"/>
            <a:ext cx="2917304" cy="3997831"/>
          </a:xfrm>
          <a:prstGeom prst="rect">
            <a:avLst/>
          </a:prstGeom>
        </p:spPr>
      </p:pic>
    </p:spTree>
    <p:extLst>
      <p:ext uri="{BB962C8B-B14F-4D97-AF65-F5344CB8AC3E}">
        <p14:creationId xmlns:p14="http://schemas.microsoft.com/office/powerpoint/2010/main" val="2908404945"/>
      </p:ext>
    </p:extLst>
  </p:cSld>
  <p:clrMapOvr>
    <a:masterClrMapping/>
  </p:clrMapOvr>
  <mc:AlternateContent xmlns:mc="http://schemas.openxmlformats.org/markup-compatibility/2006" xmlns:p14="http://schemas.microsoft.com/office/powerpoint/2010/main">
    <mc:Choice Requires="p14">
      <p:transition spd="slow" p14:dur="2000" advTm="32535"/>
    </mc:Choice>
    <mc:Fallback xmlns="">
      <p:transition spd="slow" advTm="3253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57778-1FA8-E4C4-AC7B-AAF77B9242A4}"/>
              </a:ext>
            </a:extLst>
          </p:cNvPr>
          <p:cNvSpPr>
            <a:spLocks noGrp="1"/>
          </p:cNvSpPr>
          <p:nvPr>
            <p:ph type="title"/>
          </p:nvPr>
        </p:nvSpPr>
        <p:spPr>
          <a:xfrm>
            <a:off x="556532" y="643467"/>
            <a:ext cx="11343368" cy="744836"/>
          </a:xfrm>
        </p:spPr>
        <p:txBody>
          <a:bodyPr vert="horz" lIns="91440" tIns="45720" rIns="91440" bIns="45720" rtlCol="0" anchor="ctr">
            <a:normAutofit/>
          </a:bodyPr>
          <a:lstStyle/>
          <a:p>
            <a:pPr algn="ctr"/>
            <a:r>
              <a:rPr lang="en-US" sz="2000" kern="1200" dirty="0">
                <a:solidFill>
                  <a:schemeClr val="bg1"/>
                </a:solidFill>
                <a:latin typeface="+mj-lt"/>
                <a:ea typeface="+mj-ea"/>
                <a:cs typeface="+mj-cs"/>
              </a:rPr>
              <a:t>Q13: What is the average number of nights (both weekend and weekday) spent by guests for each room type? </a:t>
            </a:r>
          </a:p>
        </p:txBody>
      </p:sp>
      <p:pic>
        <p:nvPicPr>
          <p:cNvPr id="5" name="Picture 4" descr="A computer screen with text&#10;&#10;Description automatically generated">
            <a:extLst>
              <a:ext uri="{FF2B5EF4-FFF2-40B4-BE49-F238E27FC236}">
                <a16:creationId xmlns:a16="http://schemas.microsoft.com/office/drawing/2014/main" id="{D1299F67-50DC-4D63-7997-E8A391DDB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86622"/>
            <a:ext cx="10905066" cy="3571408"/>
          </a:xfrm>
          <a:prstGeom prst="rect">
            <a:avLst/>
          </a:prstGeom>
        </p:spPr>
      </p:pic>
    </p:spTree>
    <p:extLst>
      <p:ext uri="{BB962C8B-B14F-4D97-AF65-F5344CB8AC3E}">
        <p14:creationId xmlns:p14="http://schemas.microsoft.com/office/powerpoint/2010/main" val="256524905"/>
      </p:ext>
    </p:extLst>
  </p:cSld>
  <p:clrMapOvr>
    <a:masterClrMapping/>
  </p:clrMapOvr>
  <mc:AlternateContent xmlns:mc="http://schemas.openxmlformats.org/markup-compatibility/2006" xmlns:p14="http://schemas.microsoft.com/office/powerpoint/2010/main">
    <mc:Choice Requires="p14">
      <p:transition spd="slow" p14:dur="2000" advTm="18793"/>
    </mc:Choice>
    <mc:Fallback xmlns="">
      <p:transition spd="slow" advTm="1879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6AB21-ADFB-7221-DAD1-4A38EFEC56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Q14: For reservations involving children, what is the most common room type, and what is the average price for that room type? </a:t>
            </a:r>
          </a:p>
        </p:txBody>
      </p:sp>
      <p:pic>
        <p:nvPicPr>
          <p:cNvPr id="5" name="Picture 4" descr="A screenshot of a computer&#10;&#10;Description automatically generated">
            <a:extLst>
              <a:ext uri="{FF2B5EF4-FFF2-40B4-BE49-F238E27FC236}">
                <a16:creationId xmlns:a16="http://schemas.microsoft.com/office/drawing/2014/main" id="{0612CCCB-34A3-187F-8AD5-B4A94134E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2" y="1587088"/>
            <a:ext cx="10809968" cy="4762912"/>
          </a:xfrm>
          <a:prstGeom prst="rect">
            <a:avLst/>
          </a:prstGeom>
        </p:spPr>
      </p:pic>
    </p:spTree>
    <p:extLst>
      <p:ext uri="{BB962C8B-B14F-4D97-AF65-F5344CB8AC3E}">
        <p14:creationId xmlns:p14="http://schemas.microsoft.com/office/powerpoint/2010/main" val="3015422921"/>
      </p:ext>
    </p:extLst>
  </p:cSld>
  <p:clrMapOvr>
    <a:masterClrMapping/>
  </p:clrMapOvr>
  <mc:AlternateContent xmlns:mc="http://schemas.openxmlformats.org/markup-compatibility/2006" xmlns:p14="http://schemas.microsoft.com/office/powerpoint/2010/main">
    <mc:Choice Requires="p14">
      <p:transition spd="slow" p14:dur="2000" advTm="41512"/>
    </mc:Choice>
    <mc:Fallback xmlns="">
      <p:transition spd="slow" advTm="4151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36002-8F64-0D3F-DFD4-FC8E6D8D4E02}"/>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2700" kern="1200" dirty="0">
                <a:solidFill>
                  <a:schemeClr val="bg1"/>
                </a:solidFill>
                <a:latin typeface="+mj-lt"/>
                <a:ea typeface="+mj-ea"/>
                <a:cs typeface="+mj-cs"/>
              </a:rPr>
              <a:t>Q15: Find the market segment type that generates the highest average price per room. </a:t>
            </a:r>
          </a:p>
        </p:txBody>
      </p:sp>
      <p:pic>
        <p:nvPicPr>
          <p:cNvPr id="5" name="Picture 4" descr="A screen shot of a computer&#10;&#10;Description automatically generated">
            <a:extLst>
              <a:ext uri="{FF2B5EF4-FFF2-40B4-BE49-F238E27FC236}">
                <a16:creationId xmlns:a16="http://schemas.microsoft.com/office/drawing/2014/main" id="{33D6A0C1-BD1B-8223-C4B3-83ACDAAAB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2991"/>
            <a:ext cx="10905066" cy="3598670"/>
          </a:xfrm>
          <a:prstGeom prst="rect">
            <a:avLst/>
          </a:prstGeom>
        </p:spPr>
      </p:pic>
    </p:spTree>
    <p:extLst>
      <p:ext uri="{BB962C8B-B14F-4D97-AF65-F5344CB8AC3E}">
        <p14:creationId xmlns:p14="http://schemas.microsoft.com/office/powerpoint/2010/main" val="1034144970"/>
      </p:ext>
    </p:extLst>
  </p:cSld>
  <p:clrMapOvr>
    <a:masterClrMapping/>
  </p:clrMapOvr>
  <mc:AlternateContent xmlns:mc="http://schemas.openxmlformats.org/markup-compatibility/2006" xmlns:p14="http://schemas.microsoft.com/office/powerpoint/2010/main">
    <mc:Choice Requires="p14">
      <p:transition spd="slow" p14:dur="2000" advTm="19682"/>
    </mc:Choice>
    <mc:Fallback xmlns="">
      <p:transition spd="slow" advTm="196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CD0CD6BC-E1F7-4DD0-E493-C7FCCA099FC5}"/>
              </a:ext>
            </a:extLst>
          </p:cNvPr>
          <p:cNvGraphicFramePr/>
          <p:nvPr>
            <p:extLst>
              <p:ext uri="{D42A27DB-BD31-4B8C-83A1-F6EECF244321}">
                <p14:modId xmlns:p14="http://schemas.microsoft.com/office/powerpoint/2010/main" val="3647384964"/>
              </p:ext>
            </p:extLst>
          </p:nvPr>
        </p:nvGraphicFramePr>
        <p:xfrm>
          <a:off x="952500" y="7239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589496"/>
      </p:ext>
    </p:extLst>
  </p:cSld>
  <p:clrMapOvr>
    <a:masterClrMapping/>
  </p:clrMapOvr>
  <mc:AlternateContent xmlns:mc="http://schemas.openxmlformats.org/markup-compatibility/2006" xmlns:p14="http://schemas.microsoft.com/office/powerpoint/2010/main">
    <mc:Choice Requires="p14">
      <p:transition spd="slow" p14:dur="2000" advTm="16724"/>
    </mc:Choice>
    <mc:Fallback xmlns="">
      <p:transition spd="slow" advTm="1672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gital financial graph">
            <a:extLst>
              <a:ext uri="{FF2B5EF4-FFF2-40B4-BE49-F238E27FC236}">
                <a16:creationId xmlns:a16="http://schemas.microsoft.com/office/drawing/2014/main" id="{2DA58C96-3BFA-FA7E-7141-2BF29641856C}"/>
              </a:ext>
            </a:extLst>
          </p:cNvPr>
          <p:cNvPicPr>
            <a:picLocks noChangeAspect="1"/>
          </p:cNvPicPr>
          <p:nvPr/>
        </p:nvPicPr>
        <p:blipFill rotWithShape="1">
          <a:blip r:embed="rId2"/>
          <a:srcRect l="15097" r="5592"/>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C3DB346-13D6-8C4C-4AE7-26F7CB28591D}"/>
              </a:ext>
            </a:extLst>
          </p:cNvPr>
          <p:cNvSpPr txBox="1"/>
          <p:nvPr/>
        </p:nvSpPr>
        <p:spPr>
          <a:xfrm>
            <a:off x="7531611" y="365125"/>
            <a:ext cx="3415790" cy="10953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Future Scope</a:t>
            </a:r>
          </a:p>
        </p:txBody>
      </p:sp>
      <p:sp>
        <p:nvSpPr>
          <p:cNvPr id="6" name="TextBox 5">
            <a:extLst>
              <a:ext uri="{FF2B5EF4-FFF2-40B4-BE49-F238E27FC236}">
                <a16:creationId xmlns:a16="http://schemas.microsoft.com/office/drawing/2014/main" id="{73FAEC04-FD56-C3FD-899B-588270975129}"/>
              </a:ext>
            </a:extLst>
          </p:cNvPr>
          <p:cNvSpPr txBox="1"/>
          <p:nvPr/>
        </p:nvSpPr>
        <p:spPr>
          <a:xfrm>
            <a:off x="6572506" y="1460500"/>
            <a:ext cx="5334000" cy="4779399"/>
          </a:xfrm>
          <a:prstGeom prst="rect">
            <a:avLst/>
          </a:prstGeom>
        </p:spPr>
        <p:txBody>
          <a:bodyPr vert="horz" lIns="91440" tIns="45720" rIns="91440" bIns="45720" rtlCol="0">
            <a:noAutofit/>
          </a:bodyPr>
          <a:lstStyle/>
          <a:p>
            <a:pPr>
              <a:lnSpc>
                <a:spcPct val="90000"/>
              </a:lnSpc>
              <a:spcAft>
                <a:spcPts val="600"/>
              </a:spcAft>
            </a:pPr>
            <a:r>
              <a:rPr lang="en-US" sz="1600" dirty="0"/>
              <a:t>The future scope of a project refers to the potential extensions or expansions that can be considered beyond the current project's scope. It outlines the possibilities for further development and growth based on the project's outcomes and learnings. Identifying the future scope helps in strategic planning and resource allocation for future endeavors.</a:t>
            </a:r>
          </a:p>
          <a:p>
            <a:pPr>
              <a:lnSpc>
                <a:spcPct val="90000"/>
              </a:lnSpc>
              <a:spcAft>
                <a:spcPts val="600"/>
              </a:spcAft>
            </a:pPr>
            <a:r>
              <a:rPr lang="en-US" sz="1600" b="1" dirty="0"/>
              <a:t>Examples of Future Scope:</a:t>
            </a:r>
            <a:endParaRPr lang="en-US" sz="1600" dirty="0"/>
          </a:p>
          <a:p>
            <a:pPr indent="-228600">
              <a:lnSpc>
                <a:spcPct val="90000"/>
              </a:lnSpc>
              <a:spcAft>
                <a:spcPts val="600"/>
              </a:spcAft>
              <a:buFont typeface="Arial" panose="020B0604020202020204" pitchFamily="34" charset="0"/>
              <a:buChar char="•"/>
            </a:pPr>
            <a:r>
              <a:rPr lang="en-US" sz="1600" b="1" dirty="0"/>
              <a:t>Expanding the product line or service offerings</a:t>
            </a:r>
            <a:endParaRPr lang="en-US" sz="1600" dirty="0"/>
          </a:p>
          <a:p>
            <a:pPr indent="-228600">
              <a:lnSpc>
                <a:spcPct val="90000"/>
              </a:lnSpc>
              <a:spcAft>
                <a:spcPts val="600"/>
              </a:spcAft>
              <a:buFont typeface="Arial" panose="020B0604020202020204" pitchFamily="34" charset="0"/>
              <a:buChar char="•"/>
            </a:pPr>
            <a:r>
              <a:rPr lang="en-US" sz="1600" b="1" dirty="0"/>
              <a:t>Developing new features or functionalities</a:t>
            </a:r>
            <a:endParaRPr lang="en-US" sz="1600" dirty="0"/>
          </a:p>
          <a:p>
            <a:pPr indent="-228600">
              <a:lnSpc>
                <a:spcPct val="90000"/>
              </a:lnSpc>
              <a:spcAft>
                <a:spcPts val="600"/>
              </a:spcAft>
              <a:buFont typeface="Arial" panose="020B0604020202020204" pitchFamily="34" charset="0"/>
              <a:buChar char="•"/>
            </a:pPr>
            <a:r>
              <a:rPr lang="en-US" sz="1600" b="1" dirty="0"/>
              <a:t>Exploring new market segments or geographic regions</a:t>
            </a:r>
            <a:endParaRPr lang="en-US" sz="1600" dirty="0"/>
          </a:p>
          <a:p>
            <a:pPr indent="-228600">
              <a:lnSpc>
                <a:spcPct val="90000"/>
              </a:lnSpc>
              <a:spcAft>
                <a:spcPts val="600"/>
              </a:spcAft>
              <a:buFont typeface="Arial" panose="020B0604020202020204" pitchFamily="34" charset="0"/>
              <a:buChar char="•"/>
            </a:pPr>
            <a:r>
              <a:rPr lang="en-US" sz="1600" b="1" dirty="0"/>
              <a:t>Conducting further research or studies to refine findings</a:t>
            </a:r>
            <a:endParaRPr lang="en-US" sz="1600" dirty="0"/>
          </a:p>
          <a:p>
            <a:pPr indent="-228600">
              <a:lnSpc>
                <a:spcPct val="90000"/>
              </a:lnSpc>
              <a:spcAft>
                <a:spcPts val="600"/>
              </a:spcAft>
              <a:buFont typeface="Arial" panose="020B0604020202020204" pitchFamily="34" charset="0"/>
              <a:buChar char="•"/>
            </a:pPr>
            <a:r>
              <a:rPr lang="en-US" sz="1600" b="1" dirty="0"/>
              <a:t>Scaling the project's impact to a wider audience or population</a:t>
            </a:r>
            <a:endParaRPr lang="en-US" sz="1600" dirty="0"/>
          </a:p>
          <a:p>
            <a:pPr indent="-228600">
              <a:lnSpc>
                <a:spcPct val="90000"/>
              </a:lnSpc>
              <a:spcAft>
                <a:spcPts val="600"/>
              </a:spcAft>
              <a:buFont typeface="Arial" panose="020B0604020202020204" pitchFamily="34" charset="0"/>
              <a:buChar char="•"/>
            </a:pPr>
            <a:r>
              <a:rPr lang="en-US" sz="1600" b="1" dirty="0"/>
              <a:t>Integrating the project's outcomes with other initiatives</a:t>
            </a: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98812490"/>
      </p:ext>
    </p:extLst>
  </p:cSld>
  <p:clrMapOvr>
    <a:masterClrMapping/>
  </p:clrMapOvr>
  <mc:AlternateContent xmlns:mc="http://schemas.openxmlformats.org/markup-compatibility/2006" xmlns:p14="http://schemas.microsoft.com/office/powerpoint/2010/main">
    <mc:Choice Requires="p14">
      <p:transition spd="slow" p14:dur="2000" advTm="36984"/>
    </mc:Choice>
    <mc:Fallback xmlns="">
      <p:transition spd="slow" advTm="369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D9B500-5405-9335-264D-314F7D0E7C8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 for the time you gave me</a:t>
            </a:r>
          </a:p>
        </p:txBody>
      </p:sp>
    </p:spTree>
    <p:extLst>
      <p:ext uri="{BB962C8B-B14F-4D97-AF65-F5344CB8AC3E}">
        <p14:creationId xmlns:p14="http://schemas.microsoft.com/office/powerpoint/2010/main" val="1734587449"/>
      </p:ext>
    </p:extLst>
  </p:cSld>
  <p:clrMapOvr>
    <a:masterClrMapping/>
  </p:clrMapOvr>
  <mc:AlternateContent xmlns:mc="http://schemas.openxmlformats.org/markup-compatibility/2006" xmlns:p14="http://schemas.microsoft.com/office/powerpoint/2010/main">
    <mc:Choice Requires="p14">
      <p:transition spd="slow" p14:dur="2000" advTm="5174"/>
    </mc:Choice>
    <mc:Fallback xmlns="">
      <p:transition spd="slow" advTm="5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14B9FF-95D0-6AB5-B2EF-CA75A64AA682}"/>
              </a:ext>
            </a:extLst>
          </p:cNvPr>
          <p:cNvSpPr txBox="1"/>
          <p:nvPr/>
        </p:nvSpPr>
        <p:spPr>
          <a:xfrm>
            <a:off x="4810259" y="319280"/>
            <a:ext cx="6555347" cy="5546047"/>
          </a:xfrm>
          <a:prstGeom prst="rect">
            <a:avLst/>
          </a:prstGeom>
        </p:spPr>
        <p:txBody>
          <a:bodyPr vert="horz" lIns="91440" tIns="45720" rIns="91440" bIns="45720" rtlCol="0" anchor="ctr">
            <a:normAutofit/>
          </a:bodyPr>
          <a:lstStyle/>
          <a:p>
            <a:pPr marL="114300" indent="-342900">
              <a:lnSpc>
                <a:spcPct val="90000"/>
              </a:lnSpc>
              <a:spcAft>
                <a:spcPts val="600"/>
              </a:spcAft>
              <a:buFont typeface="+mj-lt"/>
              <a:buAutoNum type="arabicPeriod"/>
            </a:pPr>
            <a:r>
              <a:rPr lang="en-US" sz="1700" dirty="0"/>
              <a:t>The dataset includes the following columns:</a:t>
            </a:r>
          </a:p>
          <a:p>
            <a:pPr marL="114300" indent="-342900">
              <a:lnSpc>
                <a:spcPct val="90000"/>
              </a:lnSpc>
              <a:spcAft>
                <a:spcPts val="600"/>
              </a:spcAft>
              <a:buFont typeface="+mj-lt"/>
              <a:buAutoNum type="arabicPeriod"/>
            </a:pPr>
            <a:r>
              <a:rPr lang="en-US" sz="1700" b="1" dirty="0" err="1"/>
              <a:t>Booking_ID</a:t>
            </a:r>
            <a:r>
              <a:rPr lang="en-US" sz="1700" dirty="0"/>
              <a:t>: A unique identifier for each hotel reservation. </a:t>
            </a:r>
          </a:p>
          <a:p>
            <a:pPr marL="114300" indent="-342900">
              <a:lnSpc>
                <a:spcPct val="90000"/>
              </a:lnSpc>
              <a:spcAft>
                <a:spcPts val="600"/>
              </a:spcAft>
              <a:buFont typeface="+mj-lt"/>
              <a:buAutoNum type="arabicPeriod"/>
            </a:pPr>
            <a:r>
              <a:rPr lang="en-US" sz="1700" b="1" dirty="0" err="1"/>
              <a:t>no_of_adults</a:t>
            </a:r>
            <a:r>
              <a:rPr lang="en-US" sz="1700" dirty="0"/>
              <a:t>: The number of adults in the reservation.</a:t>
            </a:r>
            <a:endParaRPr lang="ar-EG" sz="1700" dirty="0"/>
          </a:p>
          <a:p>
            <a:pPr marL="114300" indent="-342900">
              <a:lnSpc>
                <a:spcPct val="90000"/>
              </a:lnSpc>
              <a:spcAft>
                <a:spcPts val="600"/>
              </a:spcAft>
              <a:buFont typeface="+mj-lt"/>
              <a:buAutoNum type="arabicPeriod"/>
            </a:pPr>
            <a:r>
              <a:rPr lang="en-US" sz="1700" b="1" dirty="0" err="1"/>
              <a:t>no_of_children</a:t>
            </a:r>
            <a:r>
              <a:rPr lang="en-US" sz="1700" dirty="0"/>
              <a:t>: The number of children in the reservation. </a:t>
            </a:r>
          </a:p>
          <a:p>
            <a:pPr marL="114300" indent="-342900">
              <a:lnSpc>
                <a:spcPct val="90000"/>
              </a:lnSpc>
              <a:spcAft>
                <a:spcPts val="600"/>
              </a:spcAft>
              <a:buFont typeface="+mj-lt"/>
              <a:buAutoNum type="arabicPeriod"/>
            </a:pPr>
            <a:r>
              <a:rPr lang="en-US" sz="1700" b="1" dirty="0" err="1"/>
              <a:t>no_of_weekend_nights</a:t>
            </a:r>
            <a:r>
              <a:rPr lang="en-US" sz="1700" dirty="0"/>
              <a:t>: The number of nights in the reservation that fall on weekends</a:t>
            </a:r>
            <a:endParaRPr lang="ar-EG" sz="1700" dirty="0"/>
          </a:p>
          <a:p>
            <a:pPr marL="114300" indent="-342900">
              <a:lnSpc>
                <a:spcPct val="90000"/>
              </a:lnSpc>
              <a:spcAft>
                <a:spcPts val="600"/>
              </a:spcAft>
              <a:buFont typeface="+mj-lt"/>
              <a:buAutoNum type="arabicPeriod"/>
            </a:pPr>
            <a:r>
              <a:rPr lang="en-US" sz="1700" dirty="0"/>
              <a:t> </a:t>
            </a:r>
            <a:r>
              <a:rPr lang="en-US" sz="1700" b="1" dirty="0" err="1"/>
              <a:t>no_of_week_nights</a:t>
            </a:r>
            <a:r>
              <a:rPr lang="en-US" sz="1700" dirty="0"/>
              <a:t>: The number of nights in the reservation that fall on weekdays. </a:t>
            </a:r>
          </a:p>
          <a:p>
            <a:pPr marL="114300" indent="-342900">
              <a:lnSpc>
                <a:spcPct val="90000"/>
              </a:lnSpc>
              <a:spcAft>
                <a:spcPts val="600"/>
              </a:spcAft>
              <a:buFont typeface="+mj-lt"/>
              <a:buAutoNum type="arabicPeriod"/>
            </a:pPr>
            <a:r>
              <a:rPr lang="en-US" sz="1700" b="1" dirty="0" err="1"/>
              <a:t>type_of_meal_plan</a:t>
            </a:r>
            <a:r>
              <a:rPr lang="en-US" sz="1700" dirty="0"/>
              <a:t>: The meal plan chosen by the guests. </a:t>
            </a:r>
          </a:p>
          <a:p>
            <a:pPr marL="114300" indent="-342900">
              <a:lnSpc>
                <a:spcPct val="90000"/>
              </a:lnSpc>
              <a:spcAft>
                <a:spcPts val="600"/>
              </a:spcAft>
              <a:buFont typeface="+mj-lt"/>
              <a:buAutoNum type="arabicPeriod"/>
            </a:pPr>
            <a:r>
              <a:rPr lang="en-US" sz="1700" b="1" dirty="0" err="1"/>
              <a:t>room_type_reserved</a:t>
            </a:r>
            <a:r>
              <a:rPr lang="en-US" sz="1700" dirty="0"/>
              <a:t>: The type of room reserved by the guests.</a:t>
            </a:r>
          </a:p>
          <a:p>
            <a:pPr marL="114300" indent="-342900">
              <a:lnSpc>
                <a:spcPct val="90000"/>
              </a:lnSpc>
              <a:spcAft>
                <a:spcPts val="600"/>
              </a:spcAft>
              <a:buFont typeface="+mj-lt"/>
              <a:buAutoNum type="arabicPeriod"/>
            </a:pPr>
            <a:r>
              <a:rPr lang="en-US" sz="1700" dirty="0"/>
              <a:t> </a:t>
            </a:r>
            <a:r>
              <a:rPr lang="en-US" sz="1700" b="1" dirty="0" err="1"/>
              <a:t>lead_time</a:t>
            </a:r>
            <a:r>
              <a:rPr lang="en-US" sz="1700" dirty="0"/>
              <a:t>: The number of days between booking and arrival. </a:t>
            </a:r>
          </a:p>
          <a:p>
            <a:pPr marL="114300" indent="-342900">
              <a:lnSpc>
                <a:spcPct val="90000"/>
              </a:lnSpc>
              <a:spcAft>
                <a:spcPts val="600"/>
              </a:spcAft>
              <a:buFont typeface="+mj-lt"/>
              <a:buAutoNum type="arabicPeriod"/>
            </a:pPr>
            <a:r>
              <a:rPr lang="en-US" sz="1700" dirty="0"/>
              <a:t> </a:t>
            </a:r>
            <a:r>
              <a:rPr lang="en-US" sz="1700" b="1" dirty="0" err="1"/>
              <a:t>arrival_date</a:t>
            </a:r>
            <a:r>
              <a:rPr lang="en-US" sz="1700" dirty="0"/>
              <a:t>: The date of arrival. </a:t>
            </a:r>
          </a:p>
          <a:p>
            <a:pPr marL="114300" indent="-342900">
              <a:lnSpc>
                <a:spcPct val="90000"/>
              </a:lnSpc>
              <a:spcAft>
                <a:spcPts val="600"/>
              </a:spcAft>
              <a:buFont typeface="+mj-lt"/>
              <a:buAutoNum type="arabicPeriod"/>
            </a:pPr>
            <a:r>
              <a:rPr lang="en-US" sz="1700" dirty="0"/>
              <a:t></a:t>
            </a:r>
            <a:r>
              <a:rPr lang="en-US" sz="1700" b="1" dirty="0" err="1"/>
              <a:t>market_segment_type</a:t>
            </a:r>
            <a:r>
              <a:rPr lang="en-US" sz="1700" dirty="0"/>
              <a:t>: The market</a:t>
            </a:r>
            <a:r>
              <a:rPr lang="ar-EG" sz="1700" dirty="0"/>
              <a:t> </a:t>
            </a:r>
            <a:r>
              <a:rPr lang="en-US" sz="1700" dirty="0"/>
              <a:t> segment to which the reservation belongs. </a:t>
            </a:r>
            <a:endParaRPr lang="ar-EG" sz="1700" dirty="0"/>
          </a:p>
          <a:p>
            <a:pPr marL="114300" indent="-342900">
              <a:lnSpc>
                <a:spcPct val="90000"/>
              </a:lnSpc>
              <a:spcAft>
                <a:spcPts val="600"/>
              </a:spcAft>
              <a:buFont typeface="+mj-lt"/>
              <a:buAutoNum type="arabicPeriod"/>
            </a:pPr>
            <a:r>
              <a:rPr lang="en-US" sz="1700" dirty="0"/>
              <a:t> </a:t>
            </a:r>
            <a:r>
              <a:rPr lang="en-US" sz="1700" b="1" dirty="0" err="1"/>
              <a:t>avg_price_per_room</a:t>
            </a:r>
            <a:r>
              <a:rPr lang="en-US" sz="1700" dirty="0"/>
              <a:t>: The average price per room in the reservation. </a:t>
            </a:r>
          </a:p>
          <a:p>
            <a:pPr marL="114300" indent="-342900">
              <a:lnSpc>
                <a:spcPct val="90000"/>
              </a:lnSpc>
              <a:spcAft>
                <a:spcPts val="600"/>
              </a:spcAft>
              <a:buFont typeface="+mj-lt"/>
              <a:buAutoNum type="arabicPeriod"/>
            </a:pPr>
            <a:r>
              <a:rPr lang="en-US" sz="1700" dirty="0"/>
              <a:t></a:t>
            </a:r>
            <a:r>
              <a:rPr lang="en-US" sz="1700" b="1" dirty="0" err="1"/>
              <a:t>booking_status</a:t>
            </a:r>
            <a:r>
              <a:rPr lang="en-US" sz="1700" dirty="0"/>
              <a:t>: The status of the booking. </a:t>
            </a:r>
          </a:p>
        </p:txBody>
      </p:sp>
      <p:sp>
        <p:nvSpPr>
          <p:cNvPr id="5" name="TextBox 4">
            <a:extLst>
              <a:ext uri="{FF2B5EF4-FFF2-40B4-BE49-F238E27FC236}">
                <a16:creationId xmlns:a16="http://schemas.microsoft.com/office/drawing/2014/main" id="{C553F33C-5504-8038-6BD1-30AF59614592}"/>
              </a:ext>
            </a:extLst>
          </p:cNvPr>
          <p:cNvSpPr txBox="1"/>
          <p:nvPr/>
        </p:nvSpPr>
        <p:spPr>
          <a:xfrm>
            <a:off x="48818" y="897051"/>
            <a:ext cx="4783401" cy="646331"/>
          </a:xfrm>
          <a:prstGeom prst="rect">
            <a:avLst/>
          </a:prstGeom>
          <a:noFill/>
        </p:spPr>
        <p:txBody>
          <a:bodyPr wrap="square" rtlCol="0">
            <a:spAutoFit/>
          </a:bodyPr>
          <a:lstStyle/>
          <a:p>
            <a:r>
              <a:rPr lang="en-US" sz="3600" b="1" dirty="0">
                <a:solidFill>
                  <a:schemeClr val="bg1"/>
                </a:solidFill>
              </a:rPr>
              <a:t>Dataset Details:</a:t>
            </a:r>
          </a:p>
        </p:txBody>
      </p:sp>
    </p:spTree>
    <p:extLst>
      <p:ext uri="{BB962C8B-B14F-4D97-AF65-F5344CB8AC3E}">
        <p14:creationId xmlns:p14="http://schemas.microsoft.com/office/powerpoint/2010/main" val="474082283"/>
      </p:ext>
    </p:extLst>
  </p:cSld>
  <p:clrMapOvr>
    <a:masterClrMapping/>
  </p:clrMapOvr>
  <mc:AlternateContent xmlns:mc="http://schemas.openxmlformats.org/markup-compatibility/2006" xmlns:p14="http://schemas.microsoft.com/office/powerpoint/2010/main">
    <mc:Choice Requires="p14">
      <p:transition spd="slow" p14:dur="2000" advTm="70528"/>
    </mc:Choice>
    <mc:Fallback xmlns="">
      <p:transition spd="slow" advTm="705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84351C-BE18-453B-3799-7F1E1AB623C4}"/>
              </a:ext>
            </a:extLst>
          </p:cNvPr>
          <p:cNvSpPr txBox="1"/>
          <p:nvPr/>
        </p:nvSpPr>
        <p:spPr>
          <a:xfrm>
            <a:off x="643465" y="3505199"/>
            <a:ext cx="4809068" cy="2608143"/>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SQL</a:t>
            </a:r>
            <a:r>
              <a:rPr lang="en-US" sz="4000" kern="1200" dirty="0">
                <a:solidFill>
                  <a:schemeClr val="tx1"/>
                </a:solidFill>
                <a:latin typeface="+mj-lt"/>
                <a:ea typeface="+mj-ea"/>
                <a:cs typeface="+mj-cs"/>
              </a:rPr>
              <a:t> </a:t>
            </a:r>
            <a:r>
              <a:rPr lang="en-US" sz="4000" b="1" kern="1200" dirty="0">
                <a:solidFill>
                  <a:schemeClr val="tx1"/>
                </a:solidFill>
                <a:latin typeface="+mj-lt"/>
                <a:ea typeface="+mj-ea"/>
                <a:cs typeface="+mj-cs"/>
              </a:rPr>
              <a:t>Problem</a:t>
            </a:r>
            <a:r>
              <a:rPr lang="en-US" sz="4000" kern="1200" dirty="0">
                <a:solidFill>
                  <a:schemeClr val="tx1"/>
                </a:solidFill>
                <a:latin typeface="+mj-lt"/>
                <a:ea typeface="+mj-ea"/>
                <a:cs typeface="+mj-cs"/>
              </a:rPr>
              <a:t> </a:t>
            </a:r>
            <a:r>
              <a:rPr lang="en-US" sz="4000" b="1" kern="1200" dirty="0">
                <a:solidFill>
                  <a:schemeClr val="tx1"/>
                </a:solidFill>
                <a:latin typeface="+mj-lt"/>
                <a:ea typeface="+mj-ea"/>
                <a:cs typeface="+mj-cs"/>
              </a:rPr>
              <a:t>Statements </a:t>
            </a:r>
          </a:p>
          <a:p>
            <a:pPr algn="ctr">
              <a:lnSpc>
                <a:spcPct val="90000"/>
              </a:lnSpc>
              <a:spcBef>
                <a:spcPct val="0"/>
              </a:spcBef>
              <a:spcAft>
                <a:spcPts val="600"/>
              </a:spcAft>
            </a:pPr>
            <a:endParaRPr lang="en-US" sz="4000" kern="1200" dirty="0">
              <a:solidFill>
                <a:schemeClr val="tx1"/>
              </a:solidFill>
              <a:latin typeface="+mj-lt"/>
              <a:ea typeface="+mj-ea"/>
              <a:cs typeface="+mj-cs"/>
            </a:endParaRPr>
          </a:p>
        </p:txBody>
      </p:sp>
      <p:pic>
        <p:nvPicPr>
          <p:cNvPr id="11" name="Graphic 10" descr="Waiter">
            <a:extLst>
              <a:ext uri="{FF2B5EF4-FFF2-40B4-BE49-F238E27FC236}">
                <a16:creationId xmlns:a16="http://schemas.microsoft.com/office/drawing/2014/main" id="{0FC6E8F7-31C1-846E-E26E-036BDC95F0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
        <p:nvSpPr>
          <p:cNvPr id="5" name="TextBox 4">
            <a:extLst>
              <a:ext uri="{FF2B5EF4-FFF2-40B4-BE49-F238E27FC236}">
                <a16:creationId xmlns:a16="http://schemas.microsoft.com/office/drawing/2014/main" id="{8E0D5C5B-239D-6D77-68BA-4A250B31A437}"/>
              </a:ext>
            </a:extLst>
          </p:cNvPr>
          <p:cNvSpPr txBox="1"/>
          <p:nvPr/>
        </p:nvSpPr>
        <p:spPr>
          <a:xfrm>
            <a:off x="4737100" y="554567"/>
            <a:ext cx="7353300" cy="5401733"/>
          </a:xfrm>
          <a:prstGeom prst="rect">
            <a:avLst/>
          </a:prstGeom>
        </p:spPr>
        <p:txBody>
          <a:bodyPr vert="horz" lIns="91440" tIns="45720" rIns="91440" bIns="45720" rtlCol="0" anchor="ctr">
            <a:normAutofit/>
          </a:bodyPr>
          <a:lstStyle/>
          <a:p>
            <a:pPr marL="457200" indent="-342900">
              <a:lnSpc>
                <a:spcPct val="90000"/>
              </a:lnSpc>
              <a:spcAft>
                <a:spcPts val="600"/>
              </a:spcAft>
              <a:buFont typeface="+mj-lt"/>
              <a:buAutoNum type="arabicPeriod"/>
            </a:pPr>
            <a:r>
              <a:rPr lang="en-US" sz="1300" dirty="0">
                <a:latin typeface="Abadi" panose="020B0604020104020204" pitchFamily="34" charset="0"/>
              </a:rPr>
              <a:t>What is the total number of reservations in the dataset? </a:t>
            </a:r>
          </a:p>
          <a:p>
            <a:pPr marL="457200" indent="-342900">
              <a:lnSpc>
                <a:spcPct val="90000"/>
              </a:lnSpc>
              <a:spcAft>
                <a:spcPts val="600"/>
              </a:spcAft>
              <a:buFont typeface="+mj-lt"/>
              <a:buAutoNum type="arabicPeriod"/>
            </a:pPr>
            <a:r>
              <a:rPr lang="en-US" sz="1300" dirty="0">
                <a:latin typeface="Abadi" panose="020B0604020104020204" pitchFamily="34" charset="0"/>
              </a:rPr>
              <a:t>Which meal plan is the most popular among guests? </a:t>
            </a:r>
          </a:p>
          <a:p>
            <a:pPr marL="457200" indent="-342900">
              <a:lnSpc>
                <a:spcPct val="90000"/>
              </a:lnSpc>
              <a:spcAft>
                <a:spcPts val="600"/>
              </a:spcAft>
              <a:buFont typeface="+mj-lt"/>
              <a:buAutoNum type="arabicPeriod"/>
            </a:pPr>
            <a:r>
              <a:rPr lang="en-US" sz="1300" dirty="0">
                <a:latin typeface="Abadi" panose="020B0604020104020204" pitchFamily="34" charset="0"/>
              </a:rPr>
              <a:t>What is the average price per room for reservations involving children? </a:t>
            </a:r>
          </a:p>
          <a:p>
            <a:pPr marL="457200" indent="-342900">
              <a:lnSpc>
                <a:spcPct val="90000"/>
              </a:lnSpc>
              <a:spcAft>
                <a:spcPts val="600"/>
              </a:spcAft>
              <a:buFont typeface="+mj-lt"/>
              <a:buAutoNum type="arabicPeriod"/>
            </a:pPr>
            <a:r>
              <a:rPr lang="en-US" sz="1300" dirty="0">
                <a:latin typeface="Abadi" panose="020B0604020104020204" pitchFamily="34" charset="0"/>
              </a:rPr>
              <a:t>How many reservations were made for the year 20XX (replace XX with the desired year)? </a:t>
            </a:r>
          </a:p>
          <a:p>
            <a:pPr marL="457200" indent="-342900">
              <a:lnSpc>
                <a:spcPct val="90000"/>
              </a:lnSpc>
              <a:spcAft>
                <a:spcPts val="600"/>
              </a:spcAft>
              <a:buFont typeface="+mj-lt"/>
              <a:buAutoNum type="arabicPeriod"/>
            </a:pPr>
            <a:r>
              <a:rPr lang="en-US" sz="1300" dirty="0">
                <a:latin typeface="Abadi" panose="020B0604020104020204" pitchFamily="34" charset="0"/>
              </a:rPr>
              <a:t>What is the most commonly booked room type? </a:t>
            </a:r>
          </a:p>
          <a:p>
            <a:pPr marL="457200" indent="-342900">
              <a:lnSpc>
                <a:spcPct val="90000"/>
              </a:lnSpc>
              <a:spcAft>
                <a:spcPts val="600"/>
              </a:spcAft>
              <a:buFont typeface="+mj-lt"/>
              <a:buAutoNum type="arabicPeriod"/>
            </a:pPr>
            <a:r>
              <a:rPr lang="en-US" sz="1300" dirty="0">
                <a:latin typeface="Abadi" panose="020B0604020104020204" pitchFamily="34" charset="0"/>
              </a:rPr>
              <a:t>How many reservations fall on a weekend (</a:t>
            </a:r>
            <a:r>
              <a:rPr lang="en-US" sz="1300" dirty="0" err="1">
                <a:latin typeface="Abadi" panose="020B0604020104020204" pitchFamily="34" charset="0"/>
              </a:rPr>
              <a:t>no_of_weekend_nights</a:t>
            </a:r>
            <a:r>
              <a:rPr lang="en-US" sz="1300" dirty="0">
                <a:latin typeface="Abadi" panose="020B0604020104020204" pitchFamily="34" charset="0"/>
              </a:rPr>
              <a:t> &gt; 0)? </a:t>
            </a:r>
          </a:p>
          <a:p>
            <a:pPr marL="457200" indent="-342900">
              <a:lnSpc>
                <a:spcPct val="90000"/>
              </a:lnSpc>
              <a:spcAft>
                <a:spcPts val="600"/>
              </a:spcAft>
              <a:buFont typeface="+mj-lt"/>
              <a:buAutoNum type="arabicPeriod"/>
            </a:pPr>
            <a:r>
              <a:rPr lang="en-US" sz="1300" dirty="0">
                <a:latin typeface="Abadi" panose="020B0604020104020204" pitchFamily="34" charset="0"/>
              </a:rPr>
              <a:t>What is the highest and lowest lead time for reservations? </a:t>
            </a:r>
          </a:p>
          <a:p>
            <a:pPr marL="457200" indent="-342900">
              <a:lnSpc>
                <a:spcPct val="90000"/>
              </a:lnSpc>
              <a:spcAft>
                <a:spcPts val="600"/>
              </a:spcAft>
              <a:buFont typeface="+mj-lt"/>
              <a:buAutoNum type="arabicPeriod"/>
            </a:pPr>
            <a:r>
              <a:rPr lang="en-US" sz="1300" dirty="0">
                <a:latin typeface="Abadi" panose="020B0604020104020204" pitchFamily="34" charset="0"/>
              </a:rPr>
              <a:t>What is the most common market segment type for reservations? </a:t>
            </a:r>
          </a:p>
          <a:p>
            <a:pPr marL="457200" indent="-342900">
              <a:lnSpc>
                <a:spcPct val="90000"/>
              </a:lnSpc>
              <a:spcAft>
                <a:spcPts val="600"/>
              </a:spcAft>
              <a:buFont typeface="+mj-lt"/>
              <a:buAutoNum type="arabicPeriod"/>
            </a:pPr>
            <a:r>
              <a:rPr lang="en-US" sz="1300" dirty="0">
                <a:latin typeface="Abadi" panose="020B0604020104020204" pitchFamily="34" charset="0"/>
              </a:rPr>
              <a:t>How many reservations have a booking status of "Confirmed"? </a:t>
            </a:r>
          </a:p>
          <a:p>
            <a:pPr marL="457200" indent="-342900">
              <a:lnSpc>
                <a:spcPct val="90000"/>
              </a:lnSpc>
              <a:spcAft>
                <a:spcPts val="600"/>
              </a:spcAft>
              <a:buFont typeface="+mj-lt"/>
              <a:buAutoNum type="arabicPeriod"/>
            </a:pPr>
            <a:r>
              <a:rPr lang="en-US" sz="1300" dirty="0">
                <a:latin typeface="Abadi" panose="020B0604020104020204" pitchFamily="34" charset="0"/>
              </a:rPr>
              <a:t> What is the total number of adults and children across all reservations? </a:t>
            </a:r>
          </a:p>
          <a:p>
            <a:pPr marL="457200" indent="-342900">
              <a:lnSpc>
                <a:spcPct val="90000"/>
              </a:lnSpc>
              <a:spcAft>
                <a:spcPts val="600"/>
              </a:spcAft>
              <a:buFont typeface="+mj-lt"/>
              <a:buAutoNum type="arabicPeriod"/>
            </a:pPr>
            <a:r>
              <a:rPr lang="en-US" sz="1300" dirty="0">
                <a:latin typeface="Abadi" panose="020B0604020104020204" pitchFamily="34" charset="0"/>
              </a:rPr>
              <a:t>What is the average number of weekend nights for reservations involving children? </a:t>
            </a:r>
          </a:p>
          <a:p>
            <a:pPr marL="457200" indent="-342900">
              <a:lnSpc>
                <a:spcPct val="90000"/>
              </a:lnSpc>
              <a:spcAft>
                <a:spcPts val="600"/>
              </a:spcAft>
              <a:buFont typeface="+mj-lt"/>
              <a:buAutoNum type="arabicPeriod"/>
            </a:pPr>
            <a:r>
              <a:rPr lang="en-US" sz="1300" dirty="0">
                <a:latin typeface="Abadi" panose="020B0604020104020204" pitchFamily="34" charset="0"/>
              </a:rPr>
              <a:t>How many reservations were made in each month of the year?</a:t>
            </a:r>
          </a:p>
          <a:p>
            <a:pPr marL="457200" indent="-342900">
              <a:lnSpc>
                <a:spcPct val="90000"/>
              </a:lnSpc>
              <a:spcAft>
                <a:spcPts val="600"/>
              </a:spcAft>
              <a:buFont typeface="+mj-lt"/>
              <a:buAutoNum type="arabicPeriod"/>
            </a:pPr>
            <a:r>
              <a:rPr lang="en-US" sz="1300" dirty="0">
                <a:latin typeface="Abadi" panose="020B0604020104020204" pitchFamily="34" charset="0"/>
              </a:rPr>
              <a:t>What is the average number of nights (both weekend and weekday) spent by guests for each room type? </a:t>
            </a:r>
          </a:p>
          <a:p>
            <a:pPr marL="457200" indent="-342900">
              <a:lnSpc>
                <a:spcPct val="90000"/>
              </a:lnSpc>
              <a:spcAft>
                <a:spcPts val="600"/>
              </a:spcAft>
              <a:buFont typeface="+mj-lt"/>
              <a:buAutoNum type="arabicPeriod"/>
            </a:pPr>
            <a:r>
              <a:rPr lang="en-US" sz="1300" dirty="0">
                <a:latin typeface="Abadi" panose="020B0604020104020204" pitchFamily="34" charset="0"/>
              </a:rPr>
              <a:t>For reservations involving children, what is the most common room type, and what is the average price for that room type? </a:t>
            </a:r>
          </a:p>
          <a:p>
            <a:pPr marL="457200" indent="-342900">
              <a:lnSpc>
                <a:spcPct val="90000"/>
              </a:lnSpc>
              <a:spcAft>
                <a:spcPts val="600"/>
              </a:spcAft>
              <a:buFont typeface="+mj-lt"/>
              <a:buAutoNum type="arabicPeriod"/>
            </a:pPr>
            <a:r>
              <a:rPr lang="en-US" sz="1300" dirty="0">
                <a:latin typeface="Abadi" panose="020B0604020104020204" pitchFamily="34" charset="0"/>
              </a:rPr>
              <a:t>Find the market segment type that generates the highest average price per room. </a:t>
            </a:r>
          </a:p>
        </p:txBody>
      </p:sp>
    </p:spTree>
    <p:extLst>
      <p:ext uri="{BB962C8B-B14F-4D97-AF65-F5344CB8AC3E}">
        <p14:creationId xmlns:p14="http://schemas.microsoft.com/office/powerpoint/2010/main" val="3118589833"/>
      </p:ext>
    </p:extLst>
  </p:cSld>
  <p:clrMapOvr>
    <a:masterClrMapping/>
  </p:clrMapOvr>
  <mc:AlternateContent xmlns:mc="http://schemas.openxmlformats.org/markup-compatibility/2006" xmlns:p14="http://schemas.microsoft.com/office/powerpoint/2010/main">
    <mc:Choice Requires="p14">
      <p:transition spd="slow" p14:dur="2000" advTm="10826"/>
    </mc:Choice>
    <mc:Fallback xmlns="">
      <p:transition spd="slow" advTm="108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01742-C407-BC18-B0F5-81772D4A24C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Q1: What is the total number of reservations in the dataset? </a:t>
            </a:r>
          </a:p>
        </p:txBody>
      </p:sp>
      <p:pic>
        <p:nvPicPr>
          <p:cNvPr id="5" name="Picture 4" descr="A computer screen with text&#10;&#10;Description automatically generated">
            <a:extLst>
              <a:ext uri="{FF2B5EF4-FFF2-40B4-BE49-F238E27FC236}">
                <a16:creationId xmlns:a16="http://schemas.microsoft.com/office/drawing/2014/main" id="{C36ABE02-40F8-F62D-0C77-80E0AC63A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54" y="1790541"/>
            <a:ext cx="9144746" cy="3886517"/>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7" name="Ink 6">
                <a:extLst>
                  <a:ext uri="{FF2B5EF4-FFF2-40B4-BE49-F238E27FC236}">
                    <a16:creationId xmlns:a16="http://schemas.microsoft.com/office/drawing/2014/main" id="{478731CC-4A1E-3534-9AF1-A83B97107B82}"/>
                  </a:ext>
                </a:extLst>
              </p14:cNvPr>
              <p14:cNvContentPartPr/>
              <p14:nvPr>
                <p:extLst>
                  <p:ext uri="{42D2F446-02D8-4167-A562-619A0277C38B}">
                    <p15:isNarration xmlns:p15="http://schemas.microsoft.com/office/powerpoint/2012/main" val="1"/>
                  </p:ext>
                </p:extLst>
              </p14:nvPr>
            </p14:nvContentPartPr>
            <p14:xfrm>
              <a:off x="2738160" y="2298960"/>
              <a:ext cx="3254760" cy="3448800"/>
            </p14:xfrm>
          </p:contentPart>
        </mc:Choice>
        <mc:Fallback xmlns="">
          <p:pic>
            <p:nvPicPr>
              <p:cNvPr id="7" name="Ink 6">
                <a:extLst>
                  <a:ext uri="{FF2B5EF4-FFF2-40B4-BE49-F238E27FC236}">
                    <a16:creationId xmlns:a16="http://schemas.microsoft.com/office/drawing/2014/main" id="{478731CC-4A1E-3534-9AF1-A83B97107B82}"/>
                  </a:ext>
                </a:extLst>
              </p:cNvPr>
              <p:cNvPicPr>
                <a:picLocks noGrp="1" noRot="1" noChangeAspect="1" noMove="1" noResize="1" noEditPoints="1" noAdjustHandles="1" noChangeArrowheads="1" noChangeShapeType="1"/>
              </p:cNvPicPr>
              <p:nvPr/>
            </p:nvPicPr>
            <p:blipFill>
              <a:blip r:embed="rId4"/>
              <a:stretch>
                <a:fillRect/>
              </a:stretch>
            </p:blipFill>
            <p:spPr>
              <a:xfrm>
                <a:off x="2728800" y="2289600"/>
                <a:ext cx="3273480" cy="3467520"/>
              </a:xfrm>
              <a:prstGeom prst="rect">
                <a:avLst/>
              </a:prstGeom>
            </p:spPr>
          </p:pic>
        </mc:Fallback>
      </mc:AlternateContent>
    </p:spTree>
    <p:extLst>
      <p:ext uri="{BB962C8B-B14F-4D97-AF65-F5344CB8AC3E}">
        <p14:creationId xmlns:p14="http://schemas.microsoft.com/office/powerpoint/2010/main" val="4010984838"/>
      </p:ext>
    </p:extLst>
  </p:cSld>
  <p:clrMapOvr>
    <a:masterClrMapping/>
  </p:clrMapOvr>
  <mc:AlternateContent xmlns:mc="http://schemas.openxmlformats.org/markup-compatibility/2006" xmlns:p14="http://schemas.microsoft.com/office/powerpoint/2010/main">
    <mc:Choice Requires="p14">
      <p:transition spd="slow" p14:dur="2000" advTm="18561"/>
    </mc:Choice>
    <mc:Fallback xmlns="">
      <p:transition spd="slow" advTm="185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05F10-E083-FC91-15A9-E727300409C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Q2: </a:t>
            </a:r>
            <a:r>
              <a:rPr lang="en-US" sz="3200" kern="1200" dirty="0">
                <a:solidFill>
                  <a:schemeClr val="bg1"/>
                </a:solidFill>
                <a:latin typeface="+mj-lt"/>
                <a:ea typeface="+mj-ea"/>
                <a:cs typeface="+mj-cs"/>
              </a:rPr>
              <a:t>Which meal plan is the most popular among guests? </a:t>
            </a:r>
          </a:p>
        </p:txBody>
      </p:sp>
      <p:pic>
        <p:nvPicPr>
          <p:cNvPr id="5" name="Picture 4" descr="A screen shot of a computer code&#10;&#10;Description automatically generated">
            <a:extLst>
              <a:ext uri="{FF2B5EF4-FFF2-40B4-BE49-F238E27FC236}">
                <a16:creationId xmlns:a16="http://schemas.microsoft.com/office/drawing/2014/main" id="{65E4A81D-872C-6B75-7AF2-4B1E8C8C0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59" y="1637127"/>
            <a:ext cx="10400469" cy="4394199"/>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7" name="Ink 6">
                <a:extLst>
                  <a:ext uri="{FF2B5EF4-FFF2-40B4-BE49-F238E27FC236}">
                    <a16:creationId xmlns:a16="http://schemas.microsoft.com/office/drawing/2014/main" id="{13A062B6-B2EF-75E3-2ECF-477E7A184521}"/>
                  </a:ext>
                </a:extLst>
              </p14:cNvPr>
              <p14:cNvContentPartPr/>
              <p14:nvPr>
                <p:extLst>
                  <p:ext uri="{42D2F446-02D8-4167-A562-619A0277C38B}">
                    <p15:isNarration xmlns:p15="http://schemas.microsoft.com/office/powerpoint/2012/main" val="1"/>
                  </p:ext>
                </p:extLst>
              </p14:nvPr>
            </p14:nvContentPartPr>
            <p14:xfrm>
              <a:off x="2738160" y="2608920"/>
              <a:ext cx="3409920" cy="969120"/>
            </p14:xfrm>
          </p:contentPart>
        </mc:Choice>
        <mc:Fallback xmlns="">
          <p:pic>
            <p:nvPicPr>
              <p:cNvPr id="7" name="Ink 6">
                <a:extLst>
                  <a:ext uri="{FF2B5EF4-FFF2-40B4-BE49-F238E27FC236}">
                    <a16:creationId xmlns:a16="http://schemas.microsoft.com/office/drawing/2014/main" id="{13A062B6-B2EF-75E3-2ECF-477E7A184521}"/>
                  </a:ext>
                </a:extLst>
              </p:cNvPr>
              <p:cNvPicPr>
                <a:picLocks noGrp="1" noRot="1" noChangeAspect="1" noMove="1" noResize="1" noEditPoints="1" noAdjustHandles="1" noChangeArrowheads="1" noChangeShapeType="1"/>
              </p:cNvPicPr>
              <p:nvPr/>
            </p:nvPicPr>
            <p:blipFill>
              <a:blip r:embed="rId4"/>
              <a:stretch>
                <a:fillRect/>
              </a:stretch>
            </p:blipFill>
            <p:spPr>
              <a:xfrm>
                <a:off x="2728800" y="2599560"/>
                <a:ext cx="3428640" cy="987840"/>
              </a:xfrm>
              <a:prstGeom prst="rect">
                <a:avLst/>
              </a:prstGeom>
            </p:spPr>
          </p:pic>
        </mc:Fallback>
      </mc:AlternateContent>
    </p:spTree>
    <p:extLst>
      <p:ext uri="{BB962C8B-B14F-4D97-AF65-F5344CB8AC3E}">
        <p14:creationId xmlns:p14="http://schemas.microsoft.com/office/powerpoint/2010/main" val="534087505"/>
      </p:ext>
    </p:extLst>
  </p:cSld>
  <p:clrMapOvr>
    <a:masterClrMapping/>
  </p:clrMapOvr>
  <mc:AlternateContent xmlns:mc="http://schemas.openxmlformats.org/markup-compatibility/2006" xmlns:p14="http://schemas.microsoft.com/office/powerpoint/2010/main">
    <mc:Choice Requires="p14">
      <p:transition spd="slow" p14:dur="2000" advTm="27366"/>
    </mc:Choice>
    <mc:Fallback xmlns="">
      <p:transition spd="slow" advTm="273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33E37-75A8-AE42-1B32-419C69FF8026}"/>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000" dirty="0">
                <a:solidFill>
                  <a:schemeClr val="bg1"/>
                </a:solidFill>
              </a:rPr>
              <a:t>Q3: </a:t>
            </a:r>
            <a:r>
              <a:rPr lang="en-US" sz="3000" kern="1200" dirty="0">
                <a:solidFill>
                  <a:schemeClr val="bg1"/>
                </a:solidFill>
                <a:latin typeface="+mj-lt"/>
                <a:ea typeface="+mj-ea"/>
                <a:cs typeface="+mj-cs"/>
              </a:rPr>
              <a:t>What is the average price per room for reservations involving children? </a:t>
            </a:r>
          </a:p>
        </p:txBody>
      </p:sp>
      <p:pic>
        <p:nvPicPr>
          <p:cNvPr id="5" name="Picture 4" descr="A screenshot of a computer program&#10;&#10;Description automatically generated">
            <a:extLst>
              <a:ext uri="{FF2B5EF4-FFF2-40B4-BE49-F238E27FC236}">
                <a16:creationId xmlns:a16="http://schemas.microsoft.com/office/drawing/2014/main" id="{3C5CE857-9BD1-CB83-6B1A-C7F15B440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1" y="1675227"/>
            <a:ext cx="10159998" cy="4394199"/>
          </a:xfrm>
          <a:prstGeom prst="rect">
            <a:avLst/>
          </a:prstGeom>
        </p:spPr>
      </p:pic>
    </p:spTree>
    <p:extLst>
      <p:ext uri="{BB962C8B-B14F-4D97-AF65-F5344CB8AC3E}">
        <p14:creationId xmlns:p14="http://schemas.microsoft.com/office/powerpoint/2010/main" val="1188590857"/>
      </p:ext>
    </p:extLst>
  </p:cSld>
  <p:clrMapOvr>
    <a:masterClrMapping/>
  </p:clrMapOvr>
  <mc:AlternateContent xmlns:mc="http://schemas.openxmlformats.org/markup-compatibility/2006" xmlns:p14="http://schemas.microsoft.com/office/powerpoint/2010/main">
    <mc:Choice Requires="p14">
      <p:transition spd="slow" p14:dur="2000" advTm="26413"/>
    </mc:Choice>
    <mc:Fallback xmlns="">
      <p:transition spd="slow" advTm="264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03B26-60B8-A4B3-9C67-B613D2E340A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Q4: How many reservations were made for the year 20XX (replace XX with the desired year)? </a:t>
            </a:r>
          </a:p>
        </p:txBody>
      </p:sp>
      <p:pic>
        <p:nvPicPr>
          <p:cNvPr id="5" name="Picture 4" descr="A screenshot of a computer program&#10;&#10;Description automatically generated">
            <a:extLst>
              <a:ext uri="{FF2B5EF4-FFF2-40B4-BE49-F238E27FC236}">
                <a16:creationId xmlns:a16="http://schemas.microsoft.com/office/drawing/2014/main" id="{502C4C13-D654-95CA-625D-AF4693D86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453" y="1675227"/>
            <a:ext cx="9299893" cy="4394199"/>
          </a:xfrm>
          <a:prstGeom prst="rect">
            <a:avLst/>
          </a:prstGeom>
        </p:spPr>
      </p:pic>
    </p:spTree>
    <p:extLst>
      <p:ext uri="{BB962C8B-B14F-4D97-AF65-F5344CB8AC3E}">
        <p14:creationId xmlns:p14="http://schemas.microsoft.com/office/powerpoint/2010/main" val="264933097"/>
      </p:ext>
    </p:extLst>
  </p:cSld>
  <p:clrMapOvr>
    <a:masterClrMapping/>
  </p:clrMapOvr>
  <mc:AlternateContent xmlns:mc="http://schemas.openxmlformats.org/markup-compatibility/2006" xmlns:p14="http://schemas.microsoft.com/office/powerpoint/2010/main">
    <mc:Choice Requires="p14">
      <p:transition spd="slow" p14:dur="2000" advTm="98557"/>
    </mc:Choice>
    <mc:Fallback xmlns="">
      <p:transition spd="slow" advTm="9855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DE8FE-D43B-72E8-36CB-DCE49105A3E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Q5: What is the most commonly booked room type? </a:t>
            </a:r>
          </a:p>
        </p:txBody>
      </p:sp>
      <p:pic>
        <p:nvPicPr>
          <p:cNvPr id="5" name="Picture 4" descr="A screenshot of a computer&#10;&#10;Description automatically generated">
            <a:extLst>
              <a:ext uri="{FF2B5EF4-FFF2-40B4-BE49-F238E27FC236}">
                <a16:creationId xmlns:a16="http://schemas.microsoft.com/office/drawing/2014/main" id="{9203178F-7A08-0A4C-5462-29F76A934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662" y="1675227"/>
            <a:ext cx="8744676" cy="4394199"/>
          </a:xfrm>
          <a:prstGeom prst="rect">
            <a:avLst/>
          </a:prstGeom>
        </p:spPr>
      </p:pic>
    </p:spTree>
    <p:extLst>
      <p:ext uri="{BB962C8B-B14F-4D97-AF65-F5344CB8AC3E}">
        <p14:creationId xmlns:p14="http://schemas.microsoft.com/office/powerpoint/2010/main" val="2789831980"/>
      </p:ext>
    </p:extLst>
  </p:cSld>
  <p:clrMapOvr>
    <a:masterClrMapping/>
  </p:clrMapOvr>
  <mc:AlternateContent xmlns:mc="http://schemas.openxmlformats.org/markup-compatibility/2006" xmlns:p14="http://schemas.microsoft.com/office/powerpoint/2010/main">
    <mc:Choice Requires="p14">
      <p:transition spd="slow" p14:dur="2000" advTm="19053"/>
    </mc:Choice>
    <mc:Fallback xmlns="">
      <p:transition spd="slow" advTm="1905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TotalTime>
  <Words>795</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Abadi</vt:lpstr>
      <vt:lpstr>Aptos</vt:lpstr>
      <vt:lpstr>Aptos Display</vt:lpstr>
      <vt:lpstr>Arial</vt:lpstr>
      <vt:lpstr>Qatar2022 Arabic Medium</vt:lpstr>
      <vt:lpstr>Office Theme</vt:lpstr>
      <vt:lpstr>Hotel Reservation Analysis with SQL</vt:lpstr>
      <vt:lpstr>PowerPoint Presentation</vt:lpstr>
      <vt:lpstr>PowerPoint Presentation</vt:lpstr>
      <vt:lpstr>PowerPoint Presentation</vt:lpstr>
      <vt:lpstr>Q1: What is the total number of reservations in the dataset? </vt:lpstr>
      <vt:lpstr>Q2: Which meal plan is the most popular among guests? </vt:lpstr>
      <vt:lpstr>Q3: What is the average price per room for reservations involving children? </vt:lpstr>
      <vt:lpstr>Q4: How many reservations were made for the year 20XX (replace XX with the desired year)? </vt:lpstr>
      <vt:lpstr>Q5: What is the most commonly booked room type? </vt:lpstr>
      <vt:lpstr>Q6: How many reservations fall on a weekend (no_of_weekend_nights &gt; 0)? </vt:lpstr>
      <vt:lpstr>Q7: What is the highest and lowest lead time for reservations? </vt:lpstr>
      <vt:lpstr>Q8: What is the most common market segment type for reservations? </vt:lpstr>
      <vt:lpstr>Q9: How many reservations have a booking status of "Confirmed"? </vt:lpstr>
      <vt:lpstr>Q10: What is the total number of adults and children across all reservations? </vt:lpstr>
      <vt:lpstr>Q11: What is the average number of weekend nights for reservations involving children? </vt:lpstr>
      <vt:lpstr>Q12: How many reservations were made in each month of the year?</vt:lpstr>
      <vt:lpstr>Q13: What is the average number of nights (both weekend and weekday) spent by guests for each room type? </vt:lpstr>
      <vt:lpstr>Q14: For reservations involving children, what is the most common room type, and what is the average price for that room type? </vt:lpstr>
      <vt:lpstr>Q15: Find the market segment type that generates the highest average price per room. </vt:lpstr>
      <vt:lpstr>PowerPoint Presentation</vt:lpstr>
      <vt:lpstr>Thank you for the time you gave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Mahmoud Abdrabo</dc:creator>
  <cp:lastModifiedBy>Ahmed Mahmoud Abdrabo</cp:lastModifiedBy>
  <cp:revision>8</cp:revision>
  <dcterms:created xsi:type="dcterms:W3CDTF">2024-06-25T03:59:16Z</dcterms:created>
  <dcterms:modified xsi:type="dcterms:W3CDTF">2024-06-25T11:10:48Z</dcterms:modified>
</cp:coreProperties>
</file>