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78" r:id="rId7"/>
    <p:sldId id="261" r:id="rId8"/>
    <p:sldId id="262" r:id="rId9"/>
    <p:sldId id="263" r:id="rId10"/>
    <p:sldId id="264" r:id="rId11"/>
    <p:sldId id="265" r:id="rId12"/>
    <p:sldId id="266" r:id="rId13"/>
    <p:sldId id="267" r:id="rId14"/>
    <p:sldId id="279" r:id="rId15"/>
    <p:sldId id="269" r:id="rId16"/>
    <p:sldId id="270" r:id="rId17"/>
    <p:sldId id="271" r:id="rId18"/>
    <p:sldId id="272" r:id="rId19"/>
    <p:sldId id="274" r:id="rId20"/>
    <p:sldId id="275" r:id="rId21"/>
    <p:sldId id="277"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94660"/>
  </p:normalViewPr>
  <p:slideViewPr>
    <p:cSldViewPr snapToGrid="0">
      <p:cViewPr varScale="1">
        <p:scale>
          <a:sx n="62" d="100"/>
          <a:sy n="62" d="100"/>
        </p:scale>
        <p:origin x="104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7/5/2024</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046618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7/5/2024</a:t>
            </a:fld>
            <a:endParaRPr lang="en-US" dirty="0"/>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52287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7/5/2024</a:t>
            </a:fld>
            <a:endParaRPr lang="en-US" dirty="0"/>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917549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7/5/2024</a:t>
            </a:fld>
            <a:endParaRPr lang="en-US" dirty="0"/>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196405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7/5/2024</a:t>
            </a:fld>
            <a:endParaRPr lang="en-US" dirty="0"/>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610142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7/5/2024</a:t>
            </a:fld>
            <a:endParaRPr lang="en-US" dirty="0"/>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456397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7/5/2024</a:t>
            </a:fld>
            <a:endParaRPr lang="en-US" dirty="0"/>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4220375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7/5/2024</a:t>
            </a:fld>
            <a:endParaRPr lang="en-US" dirty="0"/>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351064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7/5/2024</a:t>
            </a:fld>
            <a:endParaRPr lang="en-US" dirty="0"/>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274858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7/5/2024</a:t>
            </a:fld>
            <a:endParaRPr lang="en-US" dirty="0"/>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883984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7/5/2024</a:t>
            </a:fld>
            <a:endParaRPr lang="en-US" dirty="0"/>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516017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dirty="0"/>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dirty="0"/>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dirty="0"/>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7/5/2024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062446306"/>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slide" Target="slide20.xml"/><Relationship Id="rId2" Type="http://schemas.openxmlformats.org/officeDocument/2006/relationships/slide" Target="slide5.xml"/><Relationship Id="rId1" Type="http://schemas.openxmlformats.org/officeDocument/2006/relationships/slideLayout" Target="../slideLayouts/slideLayout2.xml"/><Relationship Id="rId6" Type="http://schemas.openxmlformats.org/officeDocument/2006/relationships/slide" Target="slide19.xml"/><Relationship Id="rId5" Type="http://schemas.openxmlformats.org/officeDocument/2006/relationships/slide" Target="slide15.xml"/><Relationship Id="rId4" Type="http://schemas.openxmlformats.org/officeDocument/2006/relationships/slide" Target="slide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2" name="Top Left">
            <a:extLst>
              <a:ext uri="{FF2B5EF4-FFF2-40B4-BE49-F238E27FC236}">
                <a16:creationId xmlns:a16="http://schemas.microsoft.com/office/drawing/2014/main" id="{F99A87B6-0764-47AD-BF24-B54A16F944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3" name="Freeform: Shape 12">
              <a:extLst>
                <a:ext uri="{FF2B5EF4-FFF2-40B4-BE49-F238E27FC236}">
                  <a16:creationId xmlns:a16="http://schemas.microsoft.com/office/drawing/2014/main" id="{C50E14B7-3770-407C-A359-030533E14B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Freeform: Shape 13">
              <a:extLst>
                <a:ext uri="{FF2B5EF4-FFF2-40B4-BE49-F238E27FC236}">
                  <a16:creationId xmlns:a16="http://schemas.microsoft.com/office/drawing/2014/main" id="{4F5BFEC0-D7AC-4F30-9697-1A7804BE7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15" name="Freeform: Shape 14">
              <a:extLst>
                <a:ext uri="{FF2B5EF4-FFF2-40B4-BE49-F238E27FC236}">
                  <a16:creationId xmlns:a16="http://schemas.microsoft.com/office/drawing/2014/main" id="{1D47A7E9-69C2-466A-8E0A-1E82502C74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16" name="Freeform: Shape 15">
              <a:extLst>
                <a:ext uri="{FF2B5EF4-FFF2-40B4-BE49-F238E27FC236}">
                  <a16:creationId xmlns:a16="http://schemas.microsoft.com/office/drawing/2014/main" id="{37B64B2C-0074-40A5-AD7B-10234F3673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17" name="Freeform: Shape 16">
              <a:extLst>
                <a:ext uri="{FF2B5EF4-FFF2-40B4-BE49-F238E27FC236}">
                  <a16:creationId xmlns:a16="http://schemas.microsoft.com/office/drawing/2014/main" id="{B4EAC4AF-90F7-4D5B-9D52-8B5CC855B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18" name="Freeform: Shape 17">
              <a:extLst>
                <a:ext uri="{FF2B5EF4-FFF2-40B4-BE49-F238E27FC236}">
                  <a16:creationId xmlns:a16="http://schemas.microsoft.com/office/drawing/2014/main" id="{FC772208-699E-460A-B31E-D49D3EFE3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19" name="Freeform: Shape 18">
              <a:extLst>
                <a:ext uri="{FF2B5EF4-FFF2-40B4-BE49-F238E27FC236}">
                  <a16:creationId xmlns:a16="http://schemas.microsoft.com/office/drawing/2014/main" id="{899AB563-7EE7-4EB1-A6C7-E885E4774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20" name="Freeform: Shape 19">
              <a:extLst>
                <a:ext uri="{FF2B5EF4-FFF2-40B4-BE49-F238E27FC236}">
                  <a16:creationId xmlns:a16="http://schemas.microsoft.com/office/drawing/2014/main" id="{2A4ABF96-0400-4F13-B053-5AB9AB2902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3" name="Subtitle 2">
            <a:extLst>
              <a:ext uri="{FF2B5EF4-FFF2-40B4-BE49-F238E27FC236}">
                <a16:creationId xmlns:a16="http://schemas.microsoft.com/office/drawing/2014/main" id="{E7E05F7A-D783-3531-81D5-1A3EC9B82B00}"/>
              </a:ext>
            </a:extLst>
          </p:cNvPr>
          <p:cNvSpPr>
            <a:spLocks noGrp="1"/>
          </p:cNvSpPr>
          <p:nvPr>
            <p:ph type="subTitle" idx="1"/>
          </p:nvPr>
        </p:nvSpPr>
        <p:spPr>
          <a:xfrm>
            <a:off x="692844" y="3429000"/>
            <a:ext cx="4798446" cy="589466"/>
          </a:xfrm>
        </p:spPr>
        <p:txBody>
          <a:bodyPr anchor="t">
            <a:normAutofit fontScale="77500" lnSpcReduction="20000"/>
          </a:bodyPr>
          <a:lstStyle/>
          <a:p>
            <a:pPr algn="l"/>
            <a:r>
              <a:rPr lang="en-US" sz="3600" b="1" dirty="0"/>
              <a:t>YouTube Songs Analysis </a:t>
            </a:r>
          </a:p>
        </p:txBody>
      </p:sp>
      <p:pic>
        <p:nvPicPr>
          <p:cNvPr id="5" name="Picture 4" descr="A colorful light bulb with business icons">
            <a:extLst>
              <a:ext uri="{FF2B5EF4-FFF2-40B4-BE49-F238E27FC236}">
                <a16:creationId xmlns:a16="http://schemas.microsoft.com/office/drawing/2014/main" id="{DD1F247F-C1F0-C061-B51C-CBA72EEEDF87}"/>
              </a:ext>
            </a:extLst>
          </p:cNvPr>
          <p:cNvPicPr>
            <a:picLocks noChangeAspect="1"/>
          </p:cNvPicPr>
          <p:nvPr/>
        </p:nvPicPr>
        <p:blipFill rotWithShape="1">
          <a:blip r:embed="rId2"/>
          <a:srcRect l="14289" r="22475" b="1"/>
          <a:stretch/>
        </p:blipFill>
        <p:spPr>
          <a:xfrm>
            <a:off x="5996628" y="10"/>
            <a:ext cx="6195372" cy="6857990"/>
          </a:xfrm>
          <a:prstGeom prst="rect">
            <a:avLst/>
          </a:prstGeom>
        </p:spPr>
      </p:pic>
      <p:grpSp>
        <p:nvGrpSpPr>
          <p:cNvPr id="22" name="Cross">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37192" y="3369564"/>
            <a:ext cx="118872" cy="118872"/>
            <a:chOff x="1175347" y="3733800"/>
            <a:chExt cx="118872" cy="118872"/>
          </a:xfrm>
        </p:grpSpPr>
        <p:cxnSp>
          <p:nvCxnSpPr>
            <p:cNvPr id="23" name="Straight Connector 22">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4" name="Straight Connector 23">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26" name="Bottom Right">
            <a:extLst>
              <a:ext uri="{FF2B5EF4-FFF2-40B4-BE49-F238E27FC236}">
                <a16:creationId xmlns:a16="http://schemas.microsoft.com/office/drawing/2014/main" id="{EE8A2E90-75F0-4F59-AE03-FE737F410E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7" name="Graphic 157">
              <a:extLst>
                <a:ext uri="{FF2B5EF4-FFF2-40B4-BE49-F238E27FC236}">
                  <a16:creationId xmlns:a16="http://schemas.microsoft.com/office/drawing/2014/main" id="{291613E8-1172-4437-97E9-F15A295649C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9" name="Freeform: Shape 28">
                <a:extLst>
                  <a:ext uri="{FF2B5EF4-FFF2-40B4-BE49-F238E27FC236}">
                    <a16:creationId xmlns:a16="http://schemas.microsoft.com/office/drawing/2014/main" id="{CE1404A3-DA0A-451F-80F9-341A400102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dirty="0"/>
              </a:p>
            </p:txBody>
          </p:sp>
          <p:sp>
            <p:nvSpPr>
              <p:cNvPr id="30" name="Freeform: Shape 29">
                <a:extLst>
                  <a:ext uri="{FF2B5EF4-FFF2-40B4-BE49-F238E27FC236}">
                    <a16:creationId xmlns:a16="http://schemas.microsoft.com/office/drawing/2014/main" id="{6D9F30DE-11BA-476B-B25D-CED39DBB6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dirty="0"/>
              </a:p>
            </p:txBody>
          </p:sp>
          <p:sp>
            <p:nvSpPr>
              <p:cNvPr id="31" name="Freeform: Shape 30">
                <a:extLst>
                  <a:ext uri="{FF2B5EF4-FFF2-40B4-BE49-F238E27FC236}">
                    <a16:creationId xmlns:a16="http://schemas.microsoft.com/office/drawing/2014/main" id="{253755C4-9D54-4D38-856A-7D1D31BC46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dirty="0"/>
              </a:p>
            </p:txBody>
          </p:sp>
          <p:sp>
            <p:nvSpPr>
              <p:cNvPr id="32" name="Freeform: Shape 31">
                <a:extLst>
                  <a:ext uri="{FF2B5EF4-FFF2-40B4-BE49-F238E27FC236}">
                    <a16:creationId xmlns:a16="http://schemas.microsoft.com/office/drawing/2014/main" id="{F2D176F7-5471-4C65-B496-F05544AF3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dirty="0"/>
              </a:p>
            </p:txBody>
          </p:sp>
          <p:sp>
            <p:nvSpPr>
              <p:cNvPr id="33" name="Freeform: Shape 32">
                <a:extLst>
                  <a:ext uri="{FF2B5EF4-FFF2-40B4-BE49-F238E27FC236}">
                    <a16:creationId xmlns:a16="http://schemas.microsoft.com/office/drawing/2014/main" id="{E3541E62-142A-4078-8B35-723AF8B13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dirty="0"/>
              </a:p>
            </p:txBody>
          </p:sp>
          <p:sp>
            <p:nvSpPr>
              <p:cNvPr id="34" name="Freeform: Shape 33">
                <a:extLst>
                  <a:ext uri="{FF2B5EF4-FFF2-40B4-BE49-F238E27FC236}">
                    <a16:creationId xmlns:a16="http://schemas.microsoft.com/office/drawing/2014/main" id="{B2037584-8C21-4B8F-9EC5-5F978F32E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dirty="0"/>
              </a:p>
            </p:txBody>
          </p:sp>
          <p:sp>
            <p:nvSpPr>
              <p:cNvPr id="35" name="Freeform: Shape 34">
                <a:extLst>
                  <a:ext uri="{FF2B5EF4-FFF2-40B4-BE49-F238E27FC236}">
                    <a16:creationId xmlns:a16="http://schemas.microsoft.com/office/drawing/2014/main" id="{318287BF-F368-4F91-A36C-A729B478EF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dirty="0"/>
              </a:p>
            </p:txBody>
          </p:sp>
        </p:grpSp>
        <p:sp>
          <p:nvSpPr>
            <p:cNvPr id="28" name="Freeform: Shape 27">
              <a:extLst>
                <a:ext uri="{FF2B5EF4-FFF2-40B4-BE49-F238E27FC236}">
                  <a16:creationId xmlns:a16="http://schemas.microsoft.com/office/drawing/2014/main" id="{A54A80ED-1507-4424-AE0D-E8B52DAC01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2560883562"/>
      </p:ext>
    </p:extLst>
  </p:cSld>
  <p:clrMapOvr>
    <a:masterClrMapping/>
  </p:clrMapOvr>
  <mc:AlternateContent xmlns:mc="http://schemas.openxmlformats.org/markup-compatibility/2006" xmlns:p14="http://schemas.microsoft.com/office/powerpoint/2010/main">
    <mc:Choice Requires="p14">
      <p:transition spd="slow" p14:dur="2000" advTm="10641"/>
    </mc:Choice>
    <mc:Fallback xmlns="">
      <p:transition spd="slow" advTm="1064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C281B-9CF6-21ED-A1ED-4BD21099758B}"/>
              </a:ext>
            </a:extLst>
          </p:cNvPr>
          <p:cNvSpPr>
            <a:spLocks noGrp="1"/>
          </p:cNvSpPr>
          <p:nvPr>
            <p:ph type="title"/>
          </p:nvPr>
        </p:nvSpPr>
        <p:spPr/>
        <p:txBody>
          <a:bodyPr/>
          <a:lstStyle/>
          <a:p>
            <a:r>
              <a:rPr lang="en-US" dirty="0"/>
              <a:t>Exploratory Data Analysis (EDA):</a:t>
            </a:r>
          </a:p>
        </p:txBody>
      </p:sp>
      <p:pic>
        <p:nvPicPr>
          <p:cNvPr id="5" name="Picture 4">
            <a:extLst>
              <a:ext uri="{FF2B5EF4-FFF2-40B4-BE49-F238E27FC236}">
                <a16:creationId xmlns:a16="http://schemas.microsoft.com/office/drawing/2014/main" id="{FA5BEC1B-7842-9630-2DD8-327F7FA134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060" y="1476647"/>
            <a:ext cx="5638940" cy="4257725"/>
          </a:xfrm>
          <a:prstGeom prst="rect">
            <a:avLst/>
          </a:prstGeom>
        </p:spPr>
      </p:pic>
      <p:pic>
        <p:nvPicPr>
          <p:cNvPr id="9" name="Picture 8">
            <a:extLst>
              <a:ext uri="{FF2B5EF4-FFF2-40B4-BE49-F238E27FC236}">
                <a16:creationId xmlns:a16="http://schemas.microsoft.com/office/drawing/2014/main" id="{8A390CA6-0F4F-324B-42C6-236111316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3995" y="1476649"/>
            <a:ext cx="5480945" cy="4257723"/>
          </a:xfrm>
          <a:prstGeom prst="rect">
            <a:avLst/>
          </a:prstGeom>
        </p:spPr>
      </p:pic>
    </p:spTree>
    <p:extLst>
      <p:ext uri="{BB962C8B-B14F-4D97-AF65-F5344CB8AC3E}">
        <p14:creationId xmlns:p14="http://schemas.microsoft.com/office/powerpoint/2010/main" val="3049040131"/>
      </p:ext>
    </p:extLst>
  </p:cSld>
  <p:clrMapOvr>
    <a:masterClrMapping/>
  </p:clrMapOvr>
  <mc:AlternateContent xmlns:mc="http://schemas.openxmlformats.org/markup-compatibility/2006" xmlns:p14="http://schemas.microsoft.com/office/powerpoint/2010/main">
    <mc:Choice Requires="p14">
      <p:transition spd="slow" p14:dur="2000" advTm="13263"/>
    </mc:Choice>
    <mc:Fallback xmlns="">
      <p:transition spd="slow" advTm="1326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C281B-9CF6-21ED-A1ED-4BD21099758B}"/>
              </a:ext>
            </a:extLst>
          </p:cNvPr>
          <p:cNvSpPr>
            <a:spLocks noGrp="1"/>
          </p:cNvSpPr>
          <p:nvPr>
            <p:ph type="title"/>
          </p:nvPr>
        </p:nvSpPr>
        <p:spPr/>
        <p:txBody>
          <a:bodyPr/>
          <a:lstStyle/>
          <a:p>
            <a:r>
              <a:rPr lang="en-US" dirty="0"/>
              <a:t>Content and Channel Analysis</a:t>
            </a:r>
          </a:p>
        </p:txBody>
      </p:sp>
      <p:sp>
        <p:nvSpPr>
          <p:cNvPr id="3" name="Content Placeholder 2">
            <a:extLst>
              <a:ext uri="{FF2B5EF4-FFF2-40B4-BE49-F238E27FC236}">
                <a16:creationId xmlns:a16="http://schemas.microsoft.com/office/drawing/2014/main" id="{EC4A47CC-F42A-E0E3-D51C-9959CD984FE4}"/>
              </a:ext>
            </a:extLst>
          </p:cNvPr>
          <p:cNvSpPr>
            <a:spLocks noGrp="1"/>
          </p:cNvSpPr>
          <p:nvPr>
            <p:ph idx="1"/>
          </p:nvPr>
        </p:nvSpPr>
        <p:spPr>
          <a:xfrm>
            <a:off x="512736" y="1562155"/>
            <a:ext cx="11126492" cy="1212043"/>
          </a:xfrm>
        </p:spPr>
        <p:txBody>
          <a:bodyPr>
            <a:normAutofit/>
          </a:bodyPr>
          <a:lstStyle/>
          <a:p>
            <a:r>
              <a:rPr lang="en-US" sz="2400" dirty="0"/>
              <a:t>Analyze the distribution of videos across different channels.</a:t>
            </a:r>
          </a:p>
          <a:p>
            <a:r>
              <a:rPr lang="en-US" sz="2400" dirty="0"/>
              <a:t>Identify popular tags and their correlation with view counts. </a:t>
            </a:r>
          </a:p>
        </p:txBody>
      </p:sp>
      <p:pic>
        <p:nvPicPr>
          <p:cNvPr id="5" name="Picture 4">
            <a:extLst>
              <a:ext uri="{FF2B5EF4-FFF2-40B4-BE49-F238E27FC236}">
                <a16:creationId xmlns:a16="http://schemas.microsoft.com/office/drawing/2014/main" id="{95EFE515-68B5-27AA-6C46-B0EC315F2E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73" y="2740085"/>
            <a:ext cx="5925520" cy="3653331"/>
          </a:xfrm>
          <a:prstGeom prst="rect">
            <a:avLst/>
          </a:prstGeom>
        </p:spPr>
      </p:pic>
      <p:pic>
        <p:nvPicPr>
          <p:cNvPr id="7" name="Picture 6">
            <a:extLst>
              <a:ext uri="{FF2B5EF4-FFF2-40B4-BE49-F238E27FC236}">
                <a16:creationId xmlns:a16="http://schemas.microsoft.com/office/drawing/2014/main" id="{FCBCE939-CB8A-6795-E01C-348327527B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8330" y="2740086"/>
            <a:ext cx="5160934" cy="3628805"/>
          </a:xfrm>
          <a:prstGeom prst="rect">
            <a:avLst/>
          </a:prstGeom>
        </p:spPr>
      </p:pic>
      <p:pic>
        <p:nvPicPr>
          <p:cNvPr id="6" name="Picture 5">
            <a:extLst>
              <a:ext uri="{FF2B5EF4-FFF2-40B4-BE49-F238E27FC236}">
                <a16:creationId xmlns:a16="http://schemas.microsoft.com/office/drawing/2014/main" id="{CC217EFF-BEE9-3081-C506-FB823EBDAA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22905" y="1537912"/>
            <a:ext cx="2865895" cy="2404345"/>
          </a:xfrm>
          <a:prstGeom prst="rect">
            <a:avLst/>
          </a:prstGeom>
        </p:spPr>
      </p:pic>
    </p:spTree>
    <p:extLst>
      <p:ext uri="{BB962C8B-B14F-4D97-AF65-F5344CB8AC3E}">
        <p14:creationId xmlns:p14="http://schemas.microsoft.com/office/powerpoint/2010/main" val="988296072"/>
      </p:ext>
    </p:extLst>
  </p:cSld>
  <p:clrMapOvr>
    <a:masterClrMapping/>
  </p:clrMapOvr>
  <mc:AlternateContent xmlns:mc="http://schemas.openxmlformats.org/markup-compatibility/2006" xmlns:p14="http://schemas.microsoft.com/office/powerpoint/2010/main">
    <mc:Choice Requires="p14">
      <p:transition spd="slow" p14:dur="2000" advTm="32804"/>
    </mc:Choice>
    <mc:Fallback xmlns="">
      <p:transition spd="slow" advTm="3280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C281B-9CF6-21ED-A1ED-4BD21099758B}"/>
              </a:ext>
            </a:extLst>
          </p:cNvPr>
          <p:cNvSpPr>
            <a:spLocks noGrp="1"/>
          </p:cNvSpPr>
          <p:nvPr>
            <p:ph type="title"/>
          </p:nvPr>
        </p:nvSpPr>
        <p:spPr>
          <a:xfrm>
            <a:off x="838200" y="631825"/>
            <a:ext cx="10515600" cy="1325563"/>
          </a:xfrm>
        </p:spPr>
        <p:txBody>
          <a:bodyPr/>
          <a:lstStyle/>
          <a:p>
            <a:r>
              <a:rPr lang="en-US" dirty="0"/>
              <a:t>Content and Channel Analysis</a:t>
            </a:r>
          </a:p>
        </p:txBody>
      </p:sp>
      <p:pic>
        <p:nvPicPr>
          <p:cNvPr id="5" name="Picture 4">
            <a:extLst>
              <a:ext uri="{FF2B5EF4-FFF2-40B4-BE49-F238E27FC236}">
                <a16:creationId xmlns:a16="http://schemas.microsoft.com/office/drawing/2014/main" id="{ED6958B2-E0AA-2198-34A3-F5EFC3C2DD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385" y="1860511"/>
            <a:ext cx="5562616" cy="3408914"/>
          </a:xfrm>
          <a:prstGeom prst="rect">
            <a:avLst/>
          </a:prstGeom>
        </p:spPr>
      </p:pic>
      <p:pic>
        <p:nvPicPr>
          <p:cNvPr id="7" name="Picture 6">
            <a:extLst>
              <a:ext uri="{FF2B5EF4-FFF2-40B4-BE49-F238E27FC236}">
                <a16:creationId xmlns:a16="http://schemas.microsoft.com/office/drawing/2014/main" id="{C19196D3-E920-4D71-3BC4-EAD5E742F2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9829" y="1860511"/>
            <a:ext cx="5562615" cy="3408914"/>
          </a:xfrm>
          <a:prstGeom prst="rect">
            <a:avLst/>
          </a:prstGeom>
        </p:spPr>
      </p:pic>
      <p:pic>
        <p:nvPicPr>
          <p:cNvPr id="8" name="Picture 7">
            <a:extLst>
              <a:ext uri="{FF2B5EF4-FFF2-40B4-BE49-F238E27FC236}">
                <a16:creationId xmlns:a16="http://schemas.microsoft.com/office/drawing/2014/main" id="{F99A40D0-B785-1BA4-816A-DA31AD0660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2142" y="5446352"/>
            <a:ext cx="4115374" cy="1047896"/>
          </a:xfrm>
          <a:prstGeom prst="rect">
            <a:avLst/>
          </a:prstGeom>
        </p:spPr>
      </p:pic>
    </p:spTree>
    <p:extLst>
      <p:ext uri="{BB962C8B-B14F-4D97-AF65-F5344CB8AC3E}">
        <p14:creationId xmlns:p14="http://schemas.microsoft.com/office/powerpoint/2010/main" val="3106096299"/>
      </p:ext>
    </p:extLst>
  </p:cSld>
  <p:clrMapOvr>
    <a:masterClrMapping/>
  </p:clrMapOvr>
  <mc:AlternateContent xmlns:mc="http://schemas.openxmlformats.org/markup-compatibility/2006" xmlns:p14="http://schemas.microsoft.com/office/powerpoint/2010/main">
    <mc:Choice Requires="p14">
      <p:transition spd="slow" p14:dur="2000" advTm="21470"/>
    </mc:Choice>
    <mc:Fallback xmlns="">
      <p:transition spd="slow" advTm="2147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C281B-9CF6-21ED-A1ED-4BD21099758B}"/>
              </a:ext>
            </a:extLst>
          </p:cNvPr>
          <p:cNvSpPr>
            <a:spLocks noGrp="1"/>
          </p:cNvSpPr>
          <p:nvPr>
            <p:ph type="title"/>
          </p:nvPr>
        </p:nvSpPr>
        <p:spPr/>
        <p:txBody>
          <a:bodyPr/>
          <a:lstStyle/>
          <a:p>
            <a:r>
              <a:rPr lang="en-US" dirty="0"/>
              <a:t>Content and Channel Analysis</a:t>
            </a:r>
          </a:p>
        </p:txBody>
      </p:sp>
      <p:pic>
        <p:nvPicPr>
          <p:cNvPr id="7" name="Picture 6">
            <a:extLst>
              <a:ext uri="{FF2B5EF4-FFF2-40B4-BE49-F238E27FC236}">
                <a16:creationId xmlns:a16="http://schemas.microsoft.com/office/drawing/2014/main" id="{033348D2-EAAF-C877-8ACB-4E4C31E9A2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736" y="1864650"/>
            <a:ext cx="5772573" cy="3253271"/>
          </a:xfrm>
          <a:prstGeom prst="rect">
            <a:avLst/>
          </a:prstGeom>
        </p:spPr>
      </p:pic>
      <p:pic>
        <p:nvPicPr>
          <p:cNvPr id="9" name="Picture 8">
            <a:extLst>
              <a:ext uri="{FF2B5EF4-FFF2-40B4-BE49-F238E27FC236}">
                <a16:creationId xmlns:a16="http://schemas.microsoft.com/office/drawing/2014/main" id="{CD38E079-41BC-96FC-295C-1CCE3F0E9A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4070" y="1864650"/>
            <a:ext cx="5352486" cy="3253270"/>
          </a:xfrm>
          <a:prstGeom prst="rect">
            <a:avLst/>
          </a:prstGeom>
        </p:spPr>
      </p:pic>
      <p:pic>
        <p:nvPicPr>
          <p:cNvPr id="11" name="Picture 10">
            <a:extLst>
              <a:ext uri="{FF2B5EF4-FFF2-40B4-BE49-F238E27FC236}">
                <a16:creationId xmlns:a16="http://schemas.microsoft.com/office/drawing/2014/main" id="{C3AC7ADE-F2FC-0E6D-931D-0EBF436A39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0938" y="5393253"/>
            <a:ext cx="2850124" cy="1099622"/>
          </a:xfrm>
          <a:prstGeom prst="rect">
            <a:avLst/>
          </a:prstGeom>
        </p:spPr>
      </p:pic>
    </p:spTree>
    <p:extLst>
      <p:ext uri="{BB962C8B-B14F-4D97-AF65-F5344CB8AC3E}">
        <p14:creationId xmlns:p14="http://schemas.microsoft.com/office/powerpoint/2010/main" val="3792604784"/>
      </p:ext>
    </p:extLst>
  </p:cSld>
  <p:clrMapOvr>
    <a:masterClrMapping/>
  </p:clrMapOvr>
  <mc:AlternateContent xmlns:mc="http://schemas.openxmlformats.org/markup-compatibility/2006" xmlns:p14="http://schemas.microsoft.com/office/powerpoint/2010/main">
    <mc:Choice Requires="p14">
      <p:transition spd="slow" p14:dur="2000" advTm="18825"/>
    </mc:Choice>
    <mc:Fallback xmlns="">
      <p:transition spd="slow" advTm="18825"/>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C281B-9CF6-21ED-A1ED-4BD21099758B}"/>
              </a:ext>
            </a:extLst>
          </p:cNvPr>
          <p:cNvSpPr>
            <a:spLocks noGrp="1"/>
          </p:cNvSpPr>
          <p:nvPr>
            <p:ph type="title"/>
          </p:nvPr>
        </p:nvSpPr>
        <p:spPr/>
        <p:txBody>
          <a:bodyPr/>
          <a:lstStyle/>
          <a:p>
            <a:r>
              <a:rPr lang="en-US" dirty="0"/>
              <a:t>Content and Channel Analysis</a:t>
            </a:r>
          </a:p>
        </p:txBody>
      </p:sp>
      <p:pic>
        <p:nvPicPr>
          <p:cNvPr id="11" name="Picture 10">
            <a:extLst>
              <a:ext uri="{FF2B5EF4-FFF2-40B4-BE49-F238E27FC236}">
                <a16:creationId xmlns:a16="http://schemas.microsoft.com/office/drawing/2014/main" id="{C3AC7ADE-F2FC-0E6D-931D-0EBF436A39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7626" y="4730312"/>
            <a:ext cx="2850124" cy="1099622"/>
          </a:xfrm>
          <a:prstGeom prst="rect">
            <a:avLst/>
          </a:prstGeom>
        </p:spPr>
      </p:pic>
      <p:pic>
        <p:nvPicPr>
          <p:cNvPr id="4" name="Picture 3">
            <a:extLst>
              <a:ext uri="{FF2B5EF4-FFF2-40B4-BE49-F238E27FC236}">
                <a16:creationId xmlns:a16="http://schemas.microsoft.com/office/drawing/2014/main" id="{7DE1F0AB-3474-D58D-693D-FEDC1E649C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727" y="1512572"/>
            <a:ext cx="7586874" cy="2389503"/>
          </a:xfrm>
          <a:prstGeom prst="rect">
            <a:avLst/>
          </a:prstGeom>
        </p:spPr>
      </p:pic>
      <p:sp>
        <p:nvSpPr>
          <p:cNvPr id="5" name="TextBox 4">
            <a:extLst>
              <a:ext uri="{FF2B5EF4-FFF2-40B4-BE49-F238E27FC236}">
                <a16:creationId xmlns:a16="http://schemas.microsoft.com/office/drawing/2014/main" id="{52D61921-4F8A-47E7-0AD7-6043D9E08454}"/>
              </a:ext>
            </a:extLst>
          </p:cNvPr>
          <p:cNvSpPr txBox="1"/>
          <p:nvPr/>
        </p:nvSpPr>
        <p:spPr>
          <a:xfrm>
            <a:off x="984250" y="4241800"/>
            <a:ext cx="2696210" cy="2862322"/>
          </a:xfrm>
          <a:prstGeom prst="rect">
            <a:avLst/>
          </a:prstGeom>
          <a:noFill/>
        </p:spPr>
        <p:txBody>
          <a:bodyPr wrap="square" rtlCol="0">
            <a:spAutoFit/>
          </a:bodyPr>
          <a:lstStyle/>
          <a:p>
            <a:r>
              <a:rPr lang="en-US" dirty="0"/>
              <a:t>'hindi songs 2023’ </a:t>
            </a:r>
            <a:endParaRPr lang="ar-EG" dirty="0"/>
          </a:p>
          <a:p>
            <a:r>
              <a:rPr lang="en-US" dirty="0"/>
              <a:t>'hindi songs new' 'bollywood songs</a:t>
            </a:r>
            <a:r>
              <a:rPr lang="ar-EG" dirty="0"/>
              <a:t>  </a:t>
            </a:r>
            <a:r>
              <a:rPr lang="en-US" dirty="0"/>
              <a:t>2023' 'bollywood movies 2023' 'tseries’</a:t>
            </a:r>
            <a:endParaRPr lang="ar-EG" dirty="0"/>
          </a:p>
          <a:p>
            <a:r>
              <a:rPr lang="en-US" dirty="0"/>
              <a:t>'tseries songs’</a:t>
            </a:r>
          </a:p>
          <a:p>
            <a:r>
              <a:rPr lang="en-US" dirty="0"/>
              <a:t>         .</a:t>
            </a:r>
          </a:p>
          <a:p>
            <a:r>
              <a:rPr lang="en-US" dirty="0"/>
              <a:t>         .</a:t>
            </a:r>
          </a:p>
          <a:p>
            <a:r>
              <a:rPr lang="en-US" dirty="0"/>
              <a:t>         .</a:t>
            </a:r>
            <a:endParaRPr lang="ar-EG" dirty="0"/>
          </a:p>
          <a:p>
            <a:r>
              <a:rPr lang="en-US" dirty="0"/>
              <a:t> </a:t>
            </a:r>
          </a:p>
        </p:txBody>
      </p:sp>
      <p:cxnSp>
        <p:nvCxnSpPr>
          <p:cNvPr id="8" name="Straight Arrow Connector 7">
            <a:extLst>
              <a:ext uri="{FF2B5EF4-FFF2-40B4-BE49-F238E27FC236}">
                <a16:creationId xmlns:a16="http://schemas.microsoft.com/office/drawing/2014/main" id="{056DF88F-BBB3-6D38-431C-360278408CA4}"/>
              </a:ext>
            </a:extLst>
          </p:cNvPr>
          <p:cNvCxnSpPr/>
          <p:nvPr/>
        </p:nvCxnSpPr>
        <p:spPr>
          <a:xfrm>
            <a:off x="3566160" y="4442460"/>
            <a:ext cx="1097280"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Straight Arrow Connector 9">
            <a:extLst>
              <a:ext uri="{FF2B5EF4-FFF2-40B4-BE49-F238E27FC236}">
                <a16:creationId xmlns:a16="http://schemas.microsoft.com/office/drawing/2014/main" id="{8487B57C-DBEE-B3FF-7DD7-F3939DD7EEB8}"/>
              </a:ext>
            </a:extLst>
          </p:cNvPr>
          <p:cNvCxnSpPr/>
          <p:nvPr/>
        </p:nvCxnSpPr>
        <p:spPr>
          <a:xfrm>
            <a:off x="3566160" y="4701540"/>
            <a:ext cx="1097280"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a:extLst>
              <a:ext uri="{FF2B5EF4-FFF2-40B4-BE49-F238E27FC236}">
                <a16:creationId xmlns:a16="http://schemas.microsoft.com/office/drawing/2014/main" id="{7621B9B2-1F67-52CF-515C-2FE9ECE401C2}"/>
              </a:ext>
            </a:extLst>
          </p:cNvPr>
          <p:cNvCxnSpPr/>
          <p:nvPr/>
        </p:nvCxnSpPr>
        <p:spPr>
          <a:xfrm>
            <a:off x="3573780" y="5234940"/>
            <a:ext cx="1097280"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Straight Arrow Connector 12">
            <a:extLst>
              <a:ext uri="{FF2B5EF4-FFF2-40B4-BE49-F238E27FC236}">
                <a16:creationId xmlns:a16="http://schemas.microsoft.com/office/drawing/2014/main" id="{DDB2C0B3-1EC0-D682-6613-325EB4A7C88A}"/>
              </a:ext>
            </a:extLst>
          </p:cNvPr>
          <p:cNvCxnSpPr/>
          <p:nvPr/>
        </p:nvCxnSpPr>
        <p:spPr>
          <a:xfrm>
            <a:off x="3566160" y="4975860"/>
            <a:ext cx="1097280"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FD596D0B-5720-DF8A-2EBD-432D53A43E37}"/>
              </a:ext>
            </a:extLst>
          </p:cNvPr>
          <p:cNvCxnSpPr/>
          <p:nvPr/>
        </p:nvCxnSpPr>
        <p:spPr>
          <a:xfrm>
            <a:off x="3566160" y="5532120"/>
            <a:ext cx="1097280"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478917E5-35B6-AC11-436F-422423D57DA7}"/>
              </a:ext>
            </a:extLst>
          </p:cNvPr>
          <p:cNvCxnSpPr/>
          <p:nvPr/>
        </p:nvCxnSpPr>
        <p:spPr>
          <a:xfrm>
            <a:off x="3566160" y="5821680"/>
            <a:ext cx="1097280"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 name="Oval 15">
            <a:extLst>
              <a:ext uri="{FF2B5EF4-FFF2-40B4-BE49-F238E27FC236}">
                <a16:creationId xmlns:a16="http://schemas.microsoft.com/office/drawing/2014/main" id="{E77F42B6-9578-4264-F344-2F65282906B5}"/>
              </a:ext>
            </a:extLst>
          </p:cNvPr>
          <p:cNvSpPr/>
          <p:nvPr/>
        </p:nvSpPr>
        <p:spPr>
          <a:xfrm>
            <a:off x="7953377" y="2052638"/>
            <a:ext cx="403224" cy="145256"/>
          </a:xfrm>
          <a:prstGeom prst="ellipse">
            <a:avLst/>
          </a:prstGeom>
          <a:no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D1BEF57B-6C23-1935-9AB8-C9B0F758EDD4}"/>
              </a:ext>
            </a:extLst>
          </p:cNvPr>
          <p:cNvSpPr txBox="1"/>
          <p:nvPr/>
        </p:nvSpPr>
        <p:spPr>
          <a:xfrm>
            <a:off x="4889500" y="4264461"/>
            <a:ext cx="1905000" cy="2031325"/>
          </a:xfrm>
          <a:prstGeom prst="rect">
            <a:avLst/>
          </a:prstGeom>
          <a:noFill/>
        </p:spPr>
        <p:txBody>
          <a:bodyPr wrap="square" rtlCol="0">
            <a:spAutoFit/>
          </a:bodyPr>
          <a:lstStyle/>
          <a:p>
            <a:r>
              <a:rPr lang="en-US" dirty="0"/>
              <a:t>7292</a:t>
            </a:r>
          </a:p>
          <a:p>
            <a:r>
              <a:rPr lang="en-US" dirty="0"/>
              <a:t>7292</a:t>
            </a:r>
          </a:p>
          <a:p>
            <a:r>
              <a:rPr lang="en-US" dirty="0"/>
              <a:t>7292</a:t>
            </a:r>
          </a:p>
          <a:p>
            <a:r>
              <a:rPr lang="en-US" dirty="0"/>
              <a:t>7292</a:t>
            </a:r>
          </a:p>
          <a:p>
            <a:r>
              <a:rPr lang="en-US" dirty="0"/>
              <a:t>7292</a:t>
            </a:r>
          </a:p>
          <a:p>
            <a:r>
              <a:rPr lang="en-US" dirty="0"/>
              <a:t>7292</a:t>
            </a:r>
          </a:p>
          <a:p>
            <a:endParaRPr lang="en-US" dirty="0"/>
          </a:p>
        </p:txBody>
      </p:sp>
    </p:spTree>
    <p:extLst>
      <p:ext uri="{BB962C8B-B14F-4D97-AF65-F5344CB8AC3E}">
        <p14:creationId xmlns:p14="http://schemas.microsoft.com/office/powerpoint/2010/main" val="1059205712"/>
      </p:ext>
    </p:extLst>
  </p:cSld>
  <p:clrMapOvr>
    <a:masterClrMapping/>
  </p:clrMapOvr>
  <mc:AlternateContent xmlns:mc="http://schemas.openxmlformats.org/markup-compatibility/2006" xmlns:p14="http://schemas.microsoft.com/office/powerpoint/2010/main">
    <mc:Choice Requires="p14">
      <p:transition spd="slow" p14:dur="2000" advTm="21706"/>
    </mc:Choice>
    <mc:Fallback xmlns="">
      <p:transition spd="slow" advTm="2170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C281B-9CF6-21ED-A1ED-4BD21099758B}"/>
              </a:ext>
            </a:extLst>
          </p:cNvPr>
          <p:cNvSpPr>
            <a:spLocks noGrp="1"/>
          </p:cNvSpPr>
          <p:nvPr>
            <p:ph type="title"/>
          </p:nvPr>
        </p:nvSpPr>
        <p:spPr/>
        <p:txBody>
          <a:bodyPr/>
          <a:lstStyle/>
          <a:p>
            <a:r>
              <a:rPr lang="en-US" dirty="0"/>
              <a:t>Temporal Trends</a:t>
            </a:r>
          </a:p>
        </p:txBody>
      </p:sp>
      <p:sp>
        <p:nvSpPr>
          <p:cNvPr id="3" name="Content Placeholder 2">
            <a:extLst>
              <a:ext uri="{FF2B5EF4-FFF2-40B4-BE49-F238E27FC236}">
                <a16:creationId xmlns:a16="http://schemas.microsoft.com/office/drawing/2014/main" id="{EC4A47CC-F42A-E0E3-D51C-9959CD984FE4}"/>
              </a:ext>
            </a:extLst>
          </p:cNvPr>
          <p:cNvSpPr>
            <a:spLocks noGrp="1"/>
          </p:cNvSpPr>
          <p:nvPr>
            <p:ph idx="1"/>
          </p:nvPr>
        </p:nvSpPr>
        <p:spPr>
          <a:xfrm>
            <a:off x="512736" y="1665970"/>
            <a:ext cx="11126492" cy="1325563"/>
          </a:xfrm>
        </p:spPr>
        <p:txBody>
          <a:bodyPr>
            <a:normAutofit/>
          </a:bodyPr>
          <a:lstStyle/>
          <a:p>
            <a:r>
              <a:rPr lang="en-US" dirty="0"/>
              <a:t>Explore how YouTube song video metrics vary over time. </a:t>
            </a:r>
          </a:p>
          <a:p>
            <a:r>
              <a:rPr lang="en-US" dirty="0"/>
              <a:t>Identify peak publishing times and their impact on engagement. </a:t>
            </a:r>
          </a:p>
        </p:txBody>
      </p:sp>
      <p:pic>
        <p:nvPicPr>
          <p:cNvPr id="5" name="Picture 4">
            <a:extLst>
              <a:ext uri="{FF2B5EF4-FFF2-40B4-BE49-F238E27FC236}">
                <a16:creationId xmlns:a16="http://schemas.microsoft.com/office/drawing/2014/main" id="{444B8D6C-2461-EB8E-0E6C-09BEC24E0F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72" y="2962502"/>
            <a:ext cx="5501651" cy="3520056"/>
          </a:xfrm>
          <a:prstGeom prst="rect">
            <a:avLst/>
          </a:prstGeom>
        </p:spPr>
      </p:pic>
      <p:pic>
        <p:nvPicPr>
          <p:cNvPr id="7" name="Picture 6">
            <a:extLst>
              <a:ext uri="{FF2B5EF4-FFF2-40B4-BE49-F238E27FC236}">
                <a16:creationId xmlns:a16="http://schemas.microsoft.com/office/drawing/2014/main" id="{29EAFDA8-D839-B54A-99CE-7AA337AC9D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7613" y="2978391"/>
            <a:ext cx="5501651" cy="3518683"/>
          </a:xfrm>
          <a:prstGeom prst="rect">
            <a:avLst/>
          </a:prstGeom>
        </p:spPr>
      </p:pic>
      <p:cxnSp>
        <p:nvCxnSpPr>
          <p:cNvPr id="6" name="Straight Arrow Connector 5">
            <a:extLst>
              <a:ext uri="{FF2B5EF4-FFF2-40B4-BE49-F238E27FC236}">
                <a16:creationId xmlns:a16="http://schemas.microsoft.com/office/drawing/2014/main" id="{544A778B-6F11-DAFA-E666-3A177DFA6A7F}"/>
              </a:ext>
            </a:extLst>
          </p:cNvPr>
          <p:cNvCxnSpPr/>
          <p:nvPr/>
        </p:nvCxnSpPr>
        <p:spPr>
          <a:xfrm flipV="1">
            <a:off x="752475" y="3876675"/>
            <a:ext cx="1685925" cy="600075"/>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8" name="TextBox 7">
            <a:extLst>
              <a:ext uri="{FF2B5EF4-FFF2-40B4-BE49-F238E27FC236}">
                <a16:creationId xmlns:a16="http://schemas.microsoft.com/office/drawing/2014/main" id="{C79FF32F-09FB-66F6-8AA3-1AD38FD8E2CB}"/>
              </a:ext>
            </a:extLst>
          </p:cNvPr>
          <p:cNvSpPr txBox="1"/>
          <p:nvPr/>
        </p:nvSpPr>
        <p:spPr>
          <a:xfrm>
            <a:off x="1474476" y="3533775"/>
            <a:ext cx="4164324" cy="246221"/>
          </a:xfrm>
          <a:prstGeom prst="rect">
            <a:avLst/>
          </a:prstGeom>
          <a:noFill/>
        </p:spPr>
        <p:txBody>
          <a:bodyPr wrap="square" rtlCol="0">
            <a:spAutoFit/>
          </a:bodyPr>
          <a:lstStyle/>
          <a:p>
            <a:r>
              <a:rPr lang="en-US" sz="1000" b="0" dirty="0">
                <a:solidFill>
                  <a:srgbClr val="000000"/>
                </a:solidFill>
                <a:effectLst/>
                <a:highlight>
                  <a:srgbClr val="FFFFFF"/>
                </a:highlight>
                <a:latin typeface="Consolas" panose="020B0609020204030204" pitchFamily="49" charset="0"/>
              </a:rPr>
              <a:t>AvgEngagement = </a:t>
            </a:r>
            <a:r>
              <a:rPr lang="en-US" sz="1000" b="0" dirty="0">
                <a:solidFill>
                  <a:srgbClr val="3165BB"/>
                </a:solidFill>
                <a:effectLst/>
                <a:highlight>
                  <a:srgbClr val="FFFFFF"/>
                </a:highlight>
                <a:latin typeface="Consolas" panose="020B0609020204030204" pitchFamily="49" charset="0"/>
              </a:rPr>
              <a:t>AVERAGE</a:t>
            </a:r>
            <a:r>
              <a:rPr lang="en-US" sz="1000" b="0" dirty="0">
                <a:solidFill>
                  <a:srgbClr val="000000"/>
                </a:solidFill>
                <a:effectLst/>
                <a:highlight>
                  <a:srgbClr val="FFFFFF"/>
                </a:highlight>
                <a:latin typeface="Consolas" panose="020B0609020204030204" pitchFamily="49" charset="0"/>
              </a:rPr>
              <a:t>(</a:t>
            </a:r>
            <a:r>
              <a:rPr lang="en-US" sz="1000" b="0" dirty="0">
                <a:solidFill>
                  <a:srgbClr val="001080"/>
                </a:solidFill>
                <a:effectLst/>
                <a:highlight>
                  <a:srgbClr val="FFFFFF"/>
                </a:highlight>
                <a:latin typeface="Consolas" panose="020B0609020204030204" pitchFamily="49" charset="0"/>
              </a:rPr>
              <a:t>'YouTube songs data'[viewCount]</a:t>
            </a:r>
            <a:r>
              <a:rPr lang="en-US" sz="1000" b="0" dirty="0">
                <a:solidFill>
                  <a:srgbClr val="000000"/>
                </a:solidFill>
                <a:effectLst/>
                <a:highlight>
                  <a:srgbClr val="FFFFFF"/>
                </a:highlight>
                <a:latin typeface="Consolas" panose="020B0609020204030204" pitchFamily="49" charset="0"/>
              </a:rPr>
              <a:t>) </a:t>
            </a:r>
          </a:p>
        </p:txBody>
      </p:sp>
      <p:cxnSp>
        <p:nvCxnSpPr>
          <p:cNvPr id="10" name="Straight Arrow Connector 9">
            <a:extLst>
              <a:ext uri="{FF2B5EF4-FFF2-40B4-BE49-F238E27FC236}">
                <a16:creationId xmlns:a16="http://schemas.microsoft.com/office/drawing/2014/main" id="{882B0323-DBB4-8B25-0E63-3474B14F50C2}"/>
              </a:ext>
            </a:extLst>
          </p:cNvPr>
          <p:cNvCxnSpPr>
            <a:cxnSpLocks/>
          </p:cNvCxnSpPr>
          <p:nvPr/>
        </p:nvCxnSpPr>
        <p:spPr>
          <a:xfrm>
            <a:off x="8963024" y="3581400"/>
            <a:ext cx="648821" cy="19859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5B46AEC3-E44E-153C-9590-5B34D3D26E66}"/>
              </a:ext>
            </a:extLst>
          </p:cNvPr>
          <p:cNvSpPr txBox="1"/>
          <p:nvPr/>
        </p:nvSpPr>
        <p:spPr>
          <a:xfrm>
            <a:off x="9558505" y="2962502"/>
            <a:ext cx="2736850" cy="1200329"/>
          </a:xfrm>
          <a:prstGeom prst="rect">
            <a:avLst/>
          </a:prstGeom>
          <a:noFill/>
        </p:spPr>
        <p:txBody>
          <a:bodyPr wrap="square" rtlCol="0">
            <a:spAutoFit/>
          </a:bodyPr>
          <a:lstStyle/>
          <a:p>
            <a:r>
              <a:rPr lang="en-US" sz="900" b="0" dirty="0">
                <a:solidFill>
                  <a:srgbClr val="000000"/>
                </a:solidFill>
                <a:effectLst/>
                <a:highlight>
                  <a:srgbClr val="FFFFFF"/>
                </a:highlight>
                <a:latin typeface="Consolas" panose="020B0609020204030204" pitchFamily="49" charset="0"/>
              </a:rPr>
              <a:t>AvgViewsPerMonthYear = </a:t>
            </a:r>
            <a:r>
              <a:rPr lang="en-US" sz="900" b="0" dirty="0">
                <a:solidFill>
                  <a:srgbClr val="3165BB"/>
                </a:solidFill>
                <a:effectLst/>
                <a:highlight>
                  <a:srgbClr val="FFFFFF"/>
                </a:highlight>
                <a:latin typeface="Consolas" panose="020B0609020204030204" pitchFamily="49" charset="0"/>
              </a:rPr>
              <a:t>AVERAGEX</a:t>
            </a:r>
            <a:r>
              <a:rPr lang="en-US" sz="900" b="0" dirty="0">
                <a:solidFill>
                  <a:srgbClr val="000000"/>
                </a:solidFill>
                <a:effectLst/>
                <a:highlight>
                  <a:srgbClr val="FFFFFF"/>
                </a:highlight>
                <a:latin typeface="Consolas" panose="020B0609020204030204" pitchFamily="49" charset="0"/>
              </a:rPr>
              <a:t>(</a:t>
            </a:r>
          </a:p>
          <a:p>
            <a:r>
              <a:rPr lang="en-US" sz="900" b="0" dirty="0">
                <a:solidFill>
                  <a:srgbClr val="000000"/>
                </a:solidFill>
                <a:effectLst/>
                <a:highlight>
                  <a:srgbClr val="FFFFFF"/>
                </a:highlight>
                <a:latin typeface="Consolas" panose="020B0609020204030204" pitchFamily="49" charset="0"/>
              </a:rPr>
              <a:t>    </a:t>
            </a:r>
            <a:r>
              <a:rPr lang="en-US" sz="900" b="0" dirty="0">
                <a:solidFill>
                  <a:srgbClr val="3165BB"/>
                </a:solidFill>
                <a:effectLst/>
                <a:highlight>
                  <a:srgbClr val="FFFFFF"/>
                </a:highlight>
                <a:latin typeface="Consolas" panose="020B0609020204030204" pitchFamily="49" charset="0"/>
              </a:rPr>
              <a:t>SUMMARIZE</a:t>
            </a:r>
            <a:r>
              <a:rPr lang="en-US" sz="900" b="0" dirty="0">
                <a:solidFill>
                  <a:srgbClr val="000000"/>
                </a:solidFill>
                <a:effectLst/>
                <a:highlight>
                  <a:srgbClr val="FFFFFF"/>
                </a:highlight>
                <a:latin typeface="Consolas" panose="020B0609020204030204" pitchFamily="49" charset="0"/>
              </a:rPr>
              <a:t>(</a:t>
            </a:r>
          </a:p>
          <a:p>
            <a:r>
              <a:rPr lang="en-US" sz="900" b="0" dirty="0">
                <a:solidFill>
                  <a:srgbClr val="000000"/>
                </a:solidFill>
                <a:effectLst/>
                <a:highlight>
                  <a:srgbClr val="FFFFFF"/>
                </a:highlight>
                <a:latin typeface="Consolas" panose="020B0609020204030204" pitchFamily="49" charset="0"/>
              </a:rPr>
              <a:t>       </a:t>
            </a:r>
            <a:r>
              <a:rPr lang="en-US" sz="900" b="0" dirty="0">
                <a:solidFill>
                  <a:srgbClr val="001080"/>
                </a:solidFill>
                <a:effectLst/>
                <a:highlight>
                  <a:srgbClr val="FFFFFF"/>
                </a:highlight>
                <a:latin typeface="Consolas" panose="020B0609020204030204" pitchFamily="49" charset="0"/>
              </a:rPr>
              <a:t>'YouTube songs data'</a:t>
            </a:r>
            <a:r>
              <a:rPr lang="en-US" sz="900" b="0" dirty="0">
                <a:solidFill>
                  <a:srgbClr val="000000"/>
                </a:solidFill>
                <a:effectLst/>
                <a:highlight>
                  <a:srgbClr val="FFFFFF"/>
                </a:highlight>
                <a:latin typeface="Consolas" panose="020B0609020204030204" pitchFamily="49" charset="0"/>
              </a:rPr>
              <a:t>,</a:t>
            </a:r>
          </a:p>
          <a:p>
            <a:r>
              <a:rPr lang="en-US" sz="900" b="0" dirty="0">
                <a:solidFill>
                  <a:srgbClr val="000000"/>
                </a:solidFill>
                <a:effectLst/>
                <a:highlight>
                  <a:srgbClr val="FFFFFF"/>
                </a:highlight>
                <a:latin typeface="Consolas" panose="020B0609020204030204" pitchFamily="49" charset="0"/>
              </a:rPr>
              <a:t>       </a:t>
            </a:r>
            <a:r>
              <a:rPr lang="en-US" sz="900" b="0" dirty="0">
                <a:solidFill>
                  <a:srgbClr val="001080"/>
                </a:solidFill>
                <a:effectLst/>
                <a:highlight>
                  <a:srgbClr val="FFFFFF"/>
                </a:highlight>
                <a:latin typeface="Consolas" panose="020B0609020204030204" pitchFamily="49" charset="0"/>
              </a:rPr>
              <a:t>'YouTube </a:t>
            </a:r>
            <a:r>
              <a:rPr lang="en-US" sz="800" b="0" dirty="0">
                <a:solidFill>
                  <a:srgbClr val="001080"/>
                </a:solidFill>
                <a:effectLst/>
                <a:highlight>
                  <a:srgbClr val="FFFFFF"/>
                </a:highlight>
                <a:latin typeface="Consolas" panose="020B0609020204030204" pitchFamily="49" charset="0"/>
              </a:rPr>
              <a:t>songs</a:t>
            </a:r>
            <a:r>
              <a:rPr lang="en-US" sz="900" b="0" dirty="0">
                <a:solidFill>
                  <a:srgbClr val="001080"/>
                </a:solidFill>
                <a:effectLst/>
                <a:highlight>
                  <a:srgbClr val="FFFFFF"/>
                </a:highlight>
                <a:latin typeface="Consolas" panose="020B0609020204030204" pitchFamily="49" charset="0"/>
              </a:rPr>
              <a:t> data'[MonthYear]</a:t>
            </a:r>
            <a:r>
              <a:rPr lang="en-US" sz="900" b="0" dirty="0">
                <a:solidFill>
                  <a:srgbClr val="000000"/>
                </a:solidFill>
                <a:effectLst/>
                <a:highlight>
                  <a:srgbClr val="FFFFFF"/>
                </a:highlight>
                <a:latin typeface="Consolas" panose="020B0609020204030204" pitchFamily="49" charset="0"/>
              </a:rPr>
              <a:t>,</a:t>
            </a:r>
          </a:p>
          <a:p>
            <a:r>
              <a:rPr lang="en-US" sz="900" b="0" dirty="0">
                <a:solidFill>
                  <a:srgbClr val="000000"/>
                </a:solidFill>
                <a:effectLst/>
                <a:highlight>
                  <a:srgbClr val="FFFFFF"/>
                </a:highlight>
                <a:latin typeface="Consolas" panose="020B0609020204030204" pitchFamily="49" charset="0"/>
              </a:rPr>
              <a:t>       </a:t>
            </a:r>
            <a:r>
              <a:rPr lang="en-US" sz="900" b="0" dirty="0">
                <a:solidFill>
                  <a:srgbClr val="A31515"/>
                </a:solidFill>
                <a:effectLst/>
                <a:highlight>
                  <a:srgbClr val="FFFFFF"/>
                </a:highlight>
                <a:latin typeface="Consolas" panose="020B0609020204030204" pitchFamily="49" charset="0"/>
              </a:rPr>
              <a:t>"AvgViews"</a:t>
            </a:r>
            <a:r>
              <a:rPr lang="en-US" sz="900" b="0" dirty="0">
                <a:solidFill>
                  <a:srgbClr val="000000"/>
                </a:solidFill>
                <a:effectLst/>
                <a:highlight>
                  <a:srgbClr val="FFFFFF"/>
                </a:highlight>
                <a:latin typeface="Consolas" panose="020B0609020204030204" pitchFamily="49" charset="0"/>
              </a:rPr>
              <a:t>, </a:t>
            </a:r>
            <a:r>
              <a:rPr lang="en-US" sz="900" b="0" dirty="0">
                <a:solidFill>
                  <a:srgbClr val="3165BB"/>
                </a:solidFill>
                <a:effectLst/>
                <a:highlight>
                  <a:srgbClr val="FFFFFF"/>
                </a:highlight>
                <a:latin typeface="Consolas" panose="020B0609020204030204" pitchFamily="49" charset="0"/>
              </a:rPr>
              <a:t>AVERAGE</a:t>
            </a:r>
            <a:r>
              <a:rPr lang="en-US" sz="900" b="0" dirty="0">
                <a:solidFill>
                  <a:srgbClr val="000000"/>
                </a:solidFill>
                <a:effectLst/>
                <a:highlight>
                  <a:srgbClr val="FFFFFF"/>
                </a:highlight>
                <a:latin typeface="Consolas" panose="020B0609020204030204" pitchFamily="49" charset="0"/>
              </a:rPr>
              <a:t>(</a:t>
            </a:r>
            <a:r>
              <a:rPr lang="en-US" sz="900" b="0" dirty="0">
                <a:solidFill>
                  <a:srgbClr val="001080"/>
                </a:solidFill>
                <a:effectLst/>
                <a:highlight>
                  <a:srgbClr val="FFFFFF"/>
                </a:highlight>
                <a:latin typeface="Consolas" panose="020B0609020204030204" pitchFamily="49" charset="0"/>
              </a:rPr>
              <a:t>'YouTube songs data'[viewCount]</a:t>
            </a:r>
            <a:r>
              <a:rPr lang="en-US" sz="900" b="0" dirty="0">
                <a:solidFill>
                  <a:srgbClr val="000000"/>
                </a:solidFill>
                <a:effectLst/>
                <a:highlight>
                  <a:srgbClr val="FFFFFF"/>
                </a:highlight>
                <a:latin typeface="Consolas" panose="020B0609020204030204" pitchFamily="49" charset="0"/>
              </a:rPr>
              <a:t>)</a:t>
            </a:r>
          </a:p>
          <a:p>
            <a:r>
              <a:rPr lang="en-US" sz="900" b="0" dirty="0">
                <a:solidFill>
                  <a:srgbClr val="000000"/>
                </a:solidFill>
                <a:effectLst/>
                <a:highlight>
                  <a:srgbClr val="FFFFFF"/>
                </a:highlight>
                <a:latin typeface="Consolas" panose="020B0609020204030204" pitchFamily="49" charset="0"/>
              </a:rPr>
              <a:t>    ),</a:t>
            </a:r>
          </a:p>
          <a:p>
            <a:r>
              <a:rPr lang="en-US" sz="900" b="0" dirty="0">
                <a:solidFill>
                  <a:srgbClr val="000000"/>
                </a:solidFill>
                <a:effectLst/>
                <a:highlight>
                  <a:srgbClr val="FFFFFF"/>
                </a:highlight>
                <a:latin typeface="Consolas" panose="020B0609020204030204" pitchFamily="49" charset="0"/>
              </a:rPr>
              <a:t>    </a:t>
            </a:r>
            <a:r>
              <a:rPr lang="en-US" sz="900" b="0" dirty="0">
                <a:solidFill>
                  <a:srgbClr val="5F5F5F"/>
                </a:solidFill>
                <a:effectLst/>
                <a:highlight>
                  <a:srgbClr val="FFFFFF"/>
                </a:highlight>
                <a:latin typeface="Consolas" panose="020B0609020204030204" pitchFamily="49" charset="0"/>
              </a:rPr>
              <a:t>[AvgVews]</a:t>
            </a:r>
            <a:r>
              <a:rPr lang="en-US" sz="900" b="0" dirty="0">
                <a:solidFill>
                  <a:srgbClr val="000000"/>
                </a:solidFill>
                <a:effectLst/>
                <a:highlight>
                  <a:srgbClr val="FFFFFF"/>
                </a:highlight>
                <a:latin typeface="Consolas" panose="020B0609020204030204" pitchFamily="49" charset="0"/>
              </a:rPr>
              <a:t>)</a:t>
            </a:r>
          </a:p>
        </p:txBody>
      </p:sp>
    </p:spTree>
    <p:extLst>
      <p:ext uri="{BB962C8B-B14F-4D97-AF65-F5344CB8AC3E}">
        <p14:creationId xmlns:p14="http://schemas.microsoft.com/office/powerpoint/2010/main" val="661435520"/>
      </p:ext>
    </p:extLst>
  </p:cSld>
  <p:clrMapOvr>
    <a:masterClrMapping/>
  </p:clrMapOvr>
  <mc:AlternateContent xmlns:mc="http://schemas.openxmlformats.org/markup-compatibility/2006" xmlns:p14="http://schemas.microsoft.com/office/powerpoint/2010/main">
    <mc:Choice Requires="p14">
      <p:transition spd="slow" p14:dur="2000" advTm="31300"/>
    </mc:Choice>
    <mc:Fallback xmlns="">
      <p:transition spd="slow" advTm="313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C281B-9CF6-21ED-A1ED-4BD21099758B}"/>
              </a:ext>
            </a:extLst>
          </p:cNvPr>
          <p:cNvSpPr>
            <a:spLocks noGrp="1"/>
          </p:cNvSpPr>
          <p:nvPr>
            <p:ph type="title"/>
          </p:nvPr>
        </p:nvSpPr>
        <p:spPr/>
        <p:txBody>
          <a:bodyPr/>
          <a:lstStyle/>
          <a:p>
            <a:r>
              <a:rPr lang="en-US" dirty="0"/>
              <a:t>Temporal Trends</a:t>
            </a:r>
          </a:p>
        </p:txBody>
      </p:sp>
      <p:pic>
        <p:nvPicPr>
          <p:cNvPr id="7" name="Picture 6" descr="A graph with red bars&#10;&#10;Description automatically generated">
            <a:extLst>
              <a:ext uri="{FF2B5EF4-FFF2-40B4-BE49-F238E27FC236}">
                <a16:creationId xmlns:a16="http://schemas.microsoft.com/office/drawing/2014/main" id="{0490D787-4BCD-1ADC-39EE-06F8B195AC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065395"/>
            <a:ext cx="5128647" cy="3622482"/>
          </a:xfrm>
          <a:prstGeom prst="rect">
            <a:avLst/>
          </a:prstGeom>
        </p:spPr>
      </p:pic>
      <p:pic>
        <p:nvPicPr>
          <p:cNvPr id="8" name="Picture 7">
            <a:extLst>
              <a:ext uri="{FF2B5EF4-FFF2-40B4-BE49-F238E27FC236}">
                <a16:creationId xmlns:a16="http://schemas.microsoft.com/office/drawing/2014/main" id="{E3C23E80-88BA-A119-FABB-24E6A5DD5C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1" y="2065394"/>
            <a:ext cx="5257800" cy="3622481"/>
          </a:xfrm>
          <a:prstGeom prst="rect">
            <a:avLst/>
          </a:prstGeom>
        </p:spPr>
      </p:pic>
    </p:spTree>
    <p:extLst>
      <p:ext uri="{BB962C8B-B14F-4D97-AF65-F5344CB8AC3E}">
        <p14:creationId xmlns:p14="http://schemas.microsoft.com/office/powerpoint/2010/main" val="74475334"/>
      </p:ext>
    </p:extLst>
  </p:cSld>
  <p:clrMapOvr>
    <a:masterClrMapping/>
  </p:clrMapOvr>
  <mc:AlternateContent xmlns:mc="http://schemas.openxmlformats.org/markup-compatibility/2006" xmlns:p14="http://schemas.microsoft.com/office/powerpoint/2010/main">
    <mc:Choice Requires="p14">
      <p:transition spd="slow" p14:dur="2000" advTm="17165"/>
    </mc:Choice>
    <mc:Fallback xmlns="">
      <p:transition spd="slow" advTm="17165"/>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C281B-9CF6-21ED-A1ED-4BD21099758B}"/>
              </a:ext>
            </a:extLst>
          </p:cNvPr>
          <p:cNvSpPr>
            <a:spLocks noGrp="1"/>
          </p:cNvSpPr>
          <p:nvPr>
            <p:ph type="title"/>
          </p:nvPr>
        </p:nvSpPr>
        <p:spPr/>
        <p:txBody>
          <a:bodyPr/>
          <a:lstStyle/>
          <a:p>
            <a:r>
              <a:rPr lang="en-US" dirty="0"/>
              <a:t>Temporal Trends</a:t>
            </a:r>
          </a:p>
        </p:txBody>
      </p:sp>
      <p:pic>
        <p:nvPicPr>
          <p:cNvPr id="7" name="Picture 6" descr="A graph of red bars&#10;&#10;Description automatically generated">
            <a:extLst>
              <a:ext uri="{FF2B5EF4-FFF2-40B4-BE49-F238E27FC236}">
                <a16:creationId xmlns:a16="http://schemas.microsoft.com/office/drawing/2014/main" id="{67917A6B-F540-3F9A-7AB6-F8875C984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953856"/>
            <a:ext cx="5093857" cy="3827012"/>
          </a:xfrm>
          <a:prstGeom prst="rect">
            <a:avLst/>
          </a:prstGeom>
        </p:spPr>
      </p:pic>
      <p:pic>
        <p:nvPicPr>
          <p:cNvPr id="9" name="Picture 8">
            <a:extLst>
              <a:ext uri="{FF2B5EF4-FFF2-40B4-BE49-F238E27FC236}">
                <a16:creationId xmlns:a16="http://schemas.microsoft.com/office/drawing/2014/main" id="{3AB1F1A3-4C68-1496-05D0-62751E5482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953855"/>
            <a:ext cx="5257800" cy="3827011"/>
          </a:xfrm>
          <a:prstGeom prst="rect">
            <a:avLst/>
          </a:prstGeom>
        </p:spPr>
      </p:pic>
    </p:spTree>
    <p:extLst>
      <p:ext uri="{BB962C8B-B14F-4D97-AF65-F5344CB8AC3E}">
        <p14:creationId xmlns:p14="http://schemas.microsoft.com/office/powerpoint/2010/main" val="512395196"/>
      </p:ext>
    </p:extLst>
  </p:cSld>
  <p:clrMapOvr>
    <a:masterClrMapping/>
  </p:clrMapOvr>
  <mc:AlternateContent xmlns:mc="http://schemas.openxmlformats.org/markup-compatibility/2006" xmlns:p14="http://schemas.microsoft.com/office/powerpoint/2010/main">
    <mc:Choice Requires="p14">
      <p:transition spd="slow" p14:dur="2000" advTm="19274"/>
    </mc:Choice>
    <mc:Fallback xmlns="">
      <p:transition spd="slow" advTm="19274"/>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C281B-9CF6-21ED-A1ED-4BD21099758B}"/>
              </a:ext>
            </a:extLst>
          </p:cNvPr>
          <p:cNvSpPr>
            <a:spLocks noGrp="1"/>
          </p:cNvSpPr>
          <p:nvPr>
            <p:ph type="title"/>
          </p:nvPr>
        </p:nvSpPr>
        <p:spPr/>
        <p:txBody>
          <a:bodyPr/>
          <a:lstStyle/>
          <a:p>
            <a:r>
              <a:rPr lang="en-US" dirty="0"/>
              <a:t>Temporal Trends</a:t>
            </a:r>
          </a:p>
        </p:txBody>
      </p:sp>
      <p:pic>
        <p:nvPicPr>
          <p:cNvPr id="11" name="Picture 10">
            <a:extLst>
              <a:ext uri="{FF2B5EF4-FFF2-40B4-BE49-F238E27FC236}">
                <a16:creationId xmlns:a16="http://schemas.microsoft.com/office/drawing/2014/main" id="{13606D9E-D002-830C-7098-602DF02E49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9652" y="1857602"/>
            <a:ext cx="8392696" cy="4772691"/>
          </a:xfrm>
          <a:prstGeom prst="rect">
            <a:avLst/>
          </a:prstGeom>
        </p:spPr>
      </p:pic>
      <p:cxnSp>
        <p:nvCxnSpPr>
          <p:cNvPr id="4" name="Straight Arrow Connector 3">
            <a:extLst>
              <a:ext uri="{FF2B5EF4-FFF2-40B4-BE49-F238E27FC236}">
                <a16:creationId xmlns:a16="http://schemas.microsoft.com/office/drawing/2014/main" id="{B57679D3-F158-415B-06A8-442AEE356BA1}"/>
              </a:ext>
            </a:extLst>
          </p:cNvPr>
          <p:cNvCxnSpPr/>
          <p:nvPr/>
        </p:nvCxnSpPr>
        <p:spPr>
          <a:xfrm flipV="1">
            <a:off x="2171700" y="3143250"/>
            <a:ext cx="1447800" cy="6096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7618378E-BA7A-7632-77FC-B5E040310930}"/>
              </a:ext>
            </a:extLst>
          </p:cNvPr>
          <p:cNvSpPr txBox="1"/>
          <p:nvPr/>
        </p:nvSpPr>
        <p:spPr>
          <a:xfrm>
            <a:off x="3105149" y="2760077"/>
            <a:ext cx="7082424" cy="230832"/>
          </a:xfrm>
          <a:prstGeom prst="rect">
            <a:avLst/>
          </a:prstGeom>
          <a:noFill/>
        </p:spPr>
        <p:txBody>
          <a:bodyPr wrap="square" rtlCol="0">
            <a:spAutoFit/>
          </a:bodyPr>
          <a:lstStyle/>
          <a:p>
            <a:r>
              <a:rPr lang="en-US" sz="900" b="0" dirty="0">
                <a:solidFill>
                  <a:srgbClr val="000000"/>
                </a:solidFill>
                <a:effectLst/>
                <a:highlight>
                  <a:srgbClr val="FFFFFF"/>
                </a:highlight>
                <a:latin typeface="Consolas" panose="020B0609020204030204" pitchFamily="49" charset="0"/>
              </a:rPr>
              <a:t>AvgInteractionPerMonth = ( </a:t>
            </a:r>
            <a:r>
              <a:rPr lang="en-US" sz="900" b="0" dirty="0">
                <a:solidFill>
                  <a:srgbClr val="68349C"/>
                </a:solidFill>
                <a:effectLst/>
                <a:highlight>
                  <a:srgbClr val="FFFFFF"/>
                </a:highlight>
                <a:latin typeface="Consolas" panose="020B0609020204030204" pitchFamily="49" charset="0"/>
              </a:rPr>
              <a:t>[AvgViewsPerMonthYear]</a:t>
            </a:r>
            <a:r>
              <a:rPr lang="en-US" sz="900" b="0" dirty="0">
                <a:solidFill>
                  <a:srgbClr val="000000"/>
                </a:solidFill>
                <a:effectLst/>
                <a:highlight>
                  <a:srgbClr val="FFFFFF"/>
                </a:highlight>
                <a:latin typeface="Consolas" panose="020B0609020204030204" pitchFamily="49" charset="0"/>
              </a:rPr>
              <a:t> + </a:t>
            </a:r>
            <a:r>
              <a:rPr lang="en-US" sz="900" b="0" dirty="0">
                <a:solidFill>
                  <a:srgbClr val="68349C"/>
                </a:solidFill>
                <a:effectLst/>
                <a:highlight>
                  <a:srgbClr val="FFFFFF"/>
                </a:highlight>
                <a:latin typeface="Consolas" panose="020B0609020204030204" pitchFamily="49" charset="0"/>
              </a:rPr>
              <a:t>[AvgLikesPerMonthYear]</a:t>
            </a:r>
            <a:r>
              <a:rPr lang="en-US" sz="900" b="0" dirty="0">
                <a:solidFill>
                  <a:srgbClr val="000000"/>
                </a:solidFill>
                <a:effectLst/>
                <a:highlight>
                  <a:srgbClr val="FFFFFF"/>
                </a:highlight>
                <a:latin typeface="Consolas" panose="020B0609020204030204" pitchFamily="49" charset="0"/>
              </a:rPr>
              <a:t> + </a:t>
            </a:r>
            <a:r>
              <a:rPr lang="en-US" sz="900" b="0" dirty="0">
                <a:solidFill>
                  <a:srgbClr val="68349C"/>
                </a:solidFill>
                <a:effectLst/>
                <a:highlight>
                  <a:srgbClr val="FFFFFF"/>
                </a:highlight>
                <a:latin typeface="Consolas" panose="020B0609020204030204" pitchFamily="49" charset="0"/>
              </a:rPr>
              <a:t>[AvgCommentsPerMonthYear]</a:t>
            </a:r>
            <a:r>
              <a:rPr lang="en-US" sz="900" b="0" dirty="0">
                <a:solidFill>
                  <a:srgbClr val="000000"/>
                </a:solidFill>
                <a:effectLst/>
                <a:highlight>
                  <a:srgbClr val="FFFFFF"/>
                </a:highlight>
                <a:latin typeface="Consolas" panose="020B0609020204030204" pitchFamily="49" charset="0"/>
              </a:rPr>
              <a:t> ) / </a:t>
            </a:r>
            <a:r>
              <a:rPr lang="en-US" sz="900" b="0" dirty="0">
                <a:solidFill>
                  <a:srgbClr val="098658"/>
                </a:solidFill>
                <a:effectLst/>
                <a:highlight>
                  <a:srgbClr val="FFFFFF"/>
                </a:highlight>
                <a:latin typeface="Consolas" panose="020B0609020204030204" pitchFamily="49" charset="0"/>
              </a:rPr>
              <a:t>3</a:t>
            </a:r>
            <a:endParaRPr lang="en-US" sz="900" b="0" dirty="0">
              <a:solidFill>
                <a:srgbClr val="000000"/>
              </a:solidFill>
              <a:effectLst/>
              <a:highlight>
                <a:srgbClr val="FFFFFF"/>
              </a:highlight>
              <a:latin typeface="Consolas" panose="020B0609020204030204" pitchFamily="49" charset="0"/>
            </a:endParaRPr>
          </a:p>
        </p:txBody>
      </p:sp>
    </p:spTree>
    <p:extLst>
      <p:ext uri="{BB962C8B-B14F-4D97-AF65-F5344CB8AC3E}">
        <p14:creationId xmlns:p14="http://schemas.microsoft.com/office/powerpoint/2010/main" val="1626675038"/>
      </p:ext>
    </p:extLst>
  </p:cSld>
  <p:clrMapOvr>
    <a:masterClrMapping/>
  </p:clrMapOvr>
  <mc:AlternateContent xmlns:mc="http://schemas.openxmlformats.org/markup-compatibility/2006" xmlns:p14="http://schemas.microsoft.com/office/powerpoint/2010/main">
    <mc:Choice Requires="p14">
      <p:transition spd="slow" p14:dur="2000" advTm="12009"/>
    </mc:Choice>
    <mc:Fallback xmlns="">
      <p:transition spd="slow" advTm="12009"/>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C281B-9CF6-21ED-A1ED-4BD21099758B}"/>
              </a:ext>
            </a:extLst>
          </p:cNvPr>
          <p:cNvSpPr>
            <a:spLocks noGrp="1"/>
          </p:cNvSpPr>
          <p:nvPr>
            <p:ph type="title"/>
          </p:nvPr>
        </p:nvSpPr>
        <p:spPr/>
        <p:txBody>
          <a:bodyPr/>
          <a:lstStyle/>
          <a:p>
            <a:r>
              <a:rPr lang="en-US" dirty="0"/>
              <a:t>User Engagement Insights</a:t>
            </a:r>
          </a:p>
        </p:txBody>
      </p:sp>
      <p:sp>
        <p:nvSpPr>
          <p:cNvPr id="3" name="Content Placeholder 2">
            <a:extLst>
              <a:ext uri="{FF2B5EF4-FFF2-40B4-BE49-F238E27FC236}">
                <a16:creationId xmlns:a16="http://schemas.microsoft.com/office/drawing/2014/main" id="{EC4A47CC-F42A-E0E3-D51C-9959CD984FE4}"/>
              </a:ext>
            </a:extLst>
          </p:cNvPr>
          <p:cNvSpPr>
            <a:spLocks noGrp="1"/>
          </p:cNvSpPr>
          <p:nvPr>
            <p:ph idx="1"/>
          </p:nvPr>
        </p:nvSpPr>
        <p:spPr>
          <a:xfrm>
            <a:off x="512736" y="1654175"/>
            <a:ext cx="11126492" cy="1212043"/>
          </a:xfrm>
        </p:spPr>
        <p:txBody>
          <a:bodyPr>
            <a:normAutofit/>
          </a:bodyPr>
          <a:lstStyle/>
          <a:p>
            <a:r>
              <a:rPr lang="en-US" sz="2400" dirty="0"/>
              <a:t>Investigate relationships between likes, comments, and views. </a:t>
            </a:r>
          </a:p>
          <a:p>
            <a:r>
              <a:rPr lang="en-US" sz="2400" dirty="0"/>
              <a:t>Identify factors influencing user engagement with YouTube song videos</a:t>
            </a:r>
            <a:r>
              <a:rPr lang="en-US" sz="1600" dirty="0"/>
              <a:t>. </a:t>
            </a:r>
            <a:endParaRPr lang="en-US" sz="2200" dirty="0"/>
          </a:p>
        </p:txBody>
      </p:sp>
      <p:pic>
        <p:nvPicPr>
          <p:cNvPr id="7" name="Picture 6">
            <a:extLst>
              <a:ext uri="{FF2B5EF4-FFF2-40B4-BE49-F238E27FC236}">
                <a16:creationId xmlns:a16="http://schemas.microsoft.com/office/drawing/2014/main" id="{17FF9A66-601E-EF3A-FE7C-219DB3E3F5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835" y="3218509"/>
            <a:ext cx="5856650" cy="3398712"/>
          </a:xfrm>
          <a:prstGeom prst="rect">
            <a:avLst/>
          </a:prstGeom>
        </p:spPr>
      </p:pic>
      <p:pic>
        <p:nvPicPr>
          <p:cNvPr id="9" name="Picture 8">
            <a:extLst>
              <a:ext uri="{FF2B5EF4-FFF2-40B4-BE49-F238E27FC236}">
                <a16:creationId xmlns:a16="http://schemas.microsoft.com/office/drawing/2014/main" id="{AACB17E3-EF23-AC8A-6FE8-7A6DC68667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4454" y="3218509"/>
            <a:ext cx="5608196" cy="3398712"/>
          </a:xfrm>
          <a:prstGeom prst="rect">
            <a:avLst/>
          </a:prstGeom>
        </p:spPr>
      </p:pic>
    </p:spTree>
    <p:extLst>
      <p:ext uri="{BB962C8B-B14F-4D97-AF65-F5344CB8AC3E}">
        <p14:creationId xmlns:p14="http://schemas.microsoft.com/office/powerpoint/2010/main" val="832180663"/>
      </p:ext>
    </p:extLst>
  </p:cSld>
  <p:clrMapOvr>
    <a:masterClrMapping/>
  </p:clrMapOvr>
  <mc:AlternateContent xmlns:mc="http://schemas.openxmlformats.org/markup-compatibility/2006" xmlns:p14="http://schemas.microsoft.com/office/powerpoint/2010/main">
    <mc:Choice Requires="p14">
      <p:transition spd="slow" p14:dur="2000" advTm="28189"/>
    </mc:Choice>
    <mc:Fallback xmlns="">
      <p:transition spd="slow" advTm="2818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1CDD8-1E02-3478-1F25-2B1D00A73971}"/>
              </a:ext>
            </a:extLst>
          </p:cNvPr>
          <p:cNvSpPr>
            <a:spLocks noGrp="1"/>
          </p:cNvSpPr>
          <p:nvPr>
            <p:ph type="title"/>
          </p:nvPr>
        </p:nvSpPr>
        <p:spPr>
          <a:xfrm>
            <a:off x="4624307" y="411619"/>
            <a:ext cx="2943386" cy="1325563"/>
          </a:xfrm>
        </p:spPr>
        <p:txBody>
          <a:bodyPr/>
          <a:lstStyle/>
          <a:p>
            <a:r>
              <a:rPr lang="en-US" dirty="0"/>
              <a:t>Overview</a:t>
            </a:r>
          </a:p>
        </p:txBody>
      </p:sp>
      <p:sp>
        <p:nvSpPr>
          <p:cNvPr id="3" name="Content Placeholder 2">
            <a:extLst>
              <a:ext uri="{FF2B5EF4-FFF2-40B4-BE49-F238E27FC236}">
                <a16:creationId xmlns:a16="http://schemas.microsoft.com/office/drawing/2014/main" id="{09B70859-01EE-C21A-68E6-F15CA1056953}"/>
              </a:ext>
            </a:extLst>
          </p:cNvPr>
          <p:cNvSpPr>
            <a:spLocks noGrp="1"/>
          </p:cNvSpPr>
          <p:nvPr>
            <p:ph idx="1"/>
          </p:nvPr>
        </p:nvSpPr>
        <p:spPr/>
        <p:txBody>
          <a:bodyPr>
            <a:normAutofit fontScale="92500" lnSpcReduction="10000"/>
          </a:bodyPr>
          <a:lstStyle/>
          <a:p>
            <a:pPr>
              <a:buFont typeface="Wingdings" panose="05000000000000000000" pitchFamily="2" charset="2"/>
              <a:buChar char="v"/>
            </a:pPr>
            <a:r>
              <a:rPr lang="en-US" dirty="0"/>
              <a:t>The dataset contains key attributes such as video ID, channel title, title, description, tags, published date, view count, like count, favorite count, comment count, video duration, video definition, and caption details.</a:t>
            </a:r>
          </a:p>
          <a:p>
            <a:pPr>
              <a:buFont typeface="Wingdings" panose="05000000000000000000" pitchFamily="2" charset="2"/>
              <a:buChar char="v"/>
            </a:pPr>
            <a:r>
              <a:rPr lang="en-US" dirty="0"/>
              <a:t>The goal is to utilize Power BI to create insightful visualizations and reports that provide a deeper understanding of YouTube songs' performance, popularity, and user engagement.</a:t>
            </a:r>
          </a:p>
          <a:p>
            <a:pPr>
              <a:buFont typeface="Wingdings" panose="05000000000000000000" pitchFamily="2" charset="2"/>
              <a:buChar char="v"/>
            </a:pPr>
            <a:r>
              <a:rPr lang="en-US" dirty="0"/>
              <a:t>The analysis aims to uncover trends, preferences, and patterns in the data to aid content creators and stakeholders in optimizing their YouTube song content.</a:t>
            </a:r>
          </a:p>
        </p:txBody>
      </p:sp>
    </p:spTree>
    <p:extLst>
      <p:ext uri="{BB962C8B-B14F-4D97-AF65-F5344CB8AC3E}">
        <p14:creationId xmlns:p14="http://schemas.microsoft.com/office/powerpoint/2010/main" val="657121942"/>
      </p:ext>
    </p:extLst>
  </p:cSld>
  <p:clrMapOvr>
    <a:masterClrMapping/>
  </p:clrMapOvr>
  <mc:AlternateContent xmlns:mc="http://schemas.openxmlformats.org/markup-compatibility/2006" xmlns:p14="http://schemas.microsoft.com/office/powerpoint/2010/main">
    <mc:Choice Requires="p14">
      <p:transition spd="slow" p14:dur="2000" advTm="34609"/>
    </mc:Choice>
    <mc:Fallback xmlns="">
      <p:transition spd="slow" advTm="34609"/>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C281B-9CF6-21ED-A1ED-4BD21099758B}"/>
              </a:ext>
            </a:extLst>
          </p:cNvPr>
          <p:cNvSpPr>
            <a:spLocks noGrp="1"/>
          </p:cNvSpPr>
          <p:nvPr>
            <p:ph type="title"/>
          </p:nvPr>
        </p:nvSpPr>
        <p:spPr>
          <a:xfrm>
            <a:off x="838200" y="365125"/>
            <a:ext cx="10515600" cy="834693"/>
          </a:xfrm>
        </p:spPr>
        <p:txBody>
          <a:bodyPr/>
          <a:lstStyle/>
          <a:p>
            <a:r>
              <a:rPr lang="en-US" dirty="0"/>
              <a:t>Recommendation</a:t>
            </a:r>
          </a:p>
        </p:txBody>
      </p:sp>
      <p:sp>
        <p:nvSpPr>
          <p:cNvPr id="4" name="Rectangle 1">
            <a:extLst>
              <a:ext uri="{FF2B5EF4-FFF2-40B4-BE49-F238E27FC236}">
                <a16:creationId xmlns:a16="http://schemas.microsoft.com/office/drawing/2014/main" id="{52873BB2-6842-7DAB-F253-58D0B41B088C}"/>
              </a:ext>
            </a:extLst>
          </p:cNvPr>
          <p:cNvSpPr>
            <a:spLocks noGrp="1" noChangeArrowheads="1"/>
          </p:cNvSpPr>
          <p:nvPr>
            <p:ph idx="1"/>
          </p:nvPr>
        </p:nvSpPr>
        <p:spPr bwMode="auto">
          <a:xfrm>
            <a:off x="346788" y="1261810"/>
            <a:ext cx="11498423" cy="5507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ClrTx/>
              <a:buFont typeface="Arial" panose="020B0604020202020204" pitchFamily="34" charset="0"/>
              <a:buChar char="•"/>
            </a:pPr>
            <a:r>
              <a:rPr kumimoji="0" lang="en-US" altLang="en-US" sz="2000" b="1" i="0" u="none" strike="noStrike" cap="none" normalizeH="0" baseline="0" dirty="0">
                <a:ln>
                  <a:noFill/>
                </a:ln>
                <a:solidFill>
                  <a:schemeClr val="tx1"/>
                </a:solidFill>
                <a:effectLst/>
                <a:latin typeface="Arial" panose="020B0604020202020204" pitchFamily="34" charset="0"/>
              </a:rPr>
              <a:t> Optimize Video Titles and Descriptions: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eaLnBrk="0" fontAlgn="base" hangingPunct="0">
              <a:lnSpc>
                <a:spcPct val="100000"/>
              </a:lnSpc>
              <a:spcBef>
                <a:spcPct val="0"/>
              </a:spcBef>
              <a:spcAft>
                <a:spcPct val="0"/>
              </a:spcAft>
              <a:buClr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Arial" panose="020B0604020202020204" pitchFamily="34" charset="0"/>
              </a:rPr>
              <a:t>Ensure video titles are clear, engaging, and include relevant keywords.</a:t>
            </a:r>
          </a:p>
          <a:p>
            <a:pPr lvl="1" eaLnBrk="0" fontAlgn="base" hangingPunct="0">
              <a:lnSpc>
                <a:spcPct val="100000"/>
              </a:lnSpc>
              <a:spcBef>
                <a:spcPct val="0"/>
              </a:spcBef>
              <a:spcAft>
                <a:spcPct val="0"/>
              </a:spcAft>
              <a:buClr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Arial" panose="020B0604020202020204" pitchFamily="34" charset="0"/>
              </a:rPr>
              <a:t>Use descriptive and compelling descriptions that capture viewer interest and include key information    about the video.</a:t>
            </a:r>
          </a:p>
          <a:p>
            <a:pPr eaLnBrk="0" fontAlgn="base" hangingPunct="0">
              <a:lnSpc>
                <a:spcPct val="100000"/>
              </a:lnSpc>
              <a:spcBef>
                <a:spcPct val="0"/>
              </a:spcBef>
              <a:spcAft>
                <a:spcPct val="0"/>
              </a:spcAft>
              <a:buClrTx/>
              <a:buFont typeface="Arial" panose="020B0604020202020204" pitchFamily="34" charset="0"/>
              <a:buChar char="•"/>
            </a:pPr>
            <a:r>
              <a:rPr kumimoji="0" lang="en-US" altLang="en-US" sz="2000" b="1" i="0" u="none" strike="noStrike" cap="none" normalizeH="0" baseline="0" dirty="0">
                <a:ln>
                  <a:noFill/>
                </a:ln>
                <a:solidFill>
                  <a:schemeClr val="tx1"/>
                </a:solidFill>
                <a:effectLst/>
                <a:latin typeface="Arial" panose="020B0604020202020204" pitchFamily="34" charset="0"/>
              </a:rPr>
              <a:t> Utilize Effective Tags: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eaLnBrk="0" fontAlgn="base" hangingPunct="0">
              <a:lnSpc>
                <a:spcPct val="100000"/>
              </a:lnSpc>
              <a:spcBef>
                <a:spcPct val="0"/>
              </a:spcBef>
              <a:spcAft>
                <a:spcPct val="0"/>
              </a:spcAft>
              <a:buClr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Arial" panose="020B0604020202020204" pitchFamily="34" charset="0"/>
              </a:rPr>
              <a:t>Identify popular tags that correlate with higher view counts and engagement.</a:t>
            </a:r>
          </a:p>
          <a:p>
            <a:pPr lvl="1" eaLnBrk="0" fontAlgn="base" hangingPunct="0">
              <a:lnSpc>
                <a:spcPct val="100000"/>
              </a:lnSpc>
              <a:spcBef>
                <a:spcPct val="0"/>
              </a:spcBef>
              <a:spcAft>
                <a:spcPct val="0"/>
              </a:spcAft>
              <a:buClr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Arial" panose="020B0604020202020204" pitchFamily="34" charset="0"/>
              </a:rPr>
              <a:t>Use tags that accurately describe the content and appeal to your target audience.</a:t>
            </a:r>
          </a:p>
          <a:p>
            <a:pPr eaLnBrk="0" fontAlgn="base" hangingPunct="0">
              <a:lnSpc>
                <a:spcPct val="100000"/>
              </a:lnSpc>
              <a:spcBef>
                <a:spcPct val="0"/>
              </a:spcBef>
              <a:spcAft>
                <a:spcPct val="0"/>
              </a:spcAft>
              <a:buClrTx/>
              <a:buFont typeface="Arial" panose="020B0604020202020204" pitchFamily="34" charset="0"/>
              <a:buChar char="•"/>
            </a:pPr>
            <a:r>
              <a:rPr kumimoji="0" lang="en-US" altLang="en-US" sz="2000" b="1" i="0" u="none" strike="noStrike" cap="none" normalizeH="0" baseline="0" dirty="0">
                <a:ln>
                  <a:noFill/>
                </a:ln>
                <a:solidFill>
                  <a:schemeClr val="tx1"/>
                </a:solidFill>
                <a:effectLst/>
                <a:latin typeface="Arial" panose="020B0604020202020204" pitchFamily="34" charset="0"/>
              </a:rPr>
              <a:t> Publishing Time Optimization:</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eaLnBrk="0" fontAlgn="base" hangingPunct="0">
              <a:lnSpc>
                <a:spcPct val="100000"/>
              </a:lnSpc>
              <a:spcBef>
                <a:spcPct val="0"/>
              </a:spcBef>
              <a:spcAft>
                <a:spcPct val="0"/>
              </a:spcAft>
              <a:buClr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Arial" panose="020B0604020202020204" pitchFamily="34" charset="0"/>
              </a:rPr>
              <a:t>Analyze peak publishing times when engagement (likes, comments, views) tends to be highest.</a:t>
            </a:r>
          </a:p>
          <a:p>
            <a:pPr lvl="1" eaLnBrk="0" fontAlgn="base" hangingPunct="0">
              <a:lnSpc>
                <a:spcPct val="100000"/>
              </a:lnSpc>
              <a:spcBef>
                <a:spcPct val="0"/>
              </a:spcBef>
              <a:spcAft>
                <a:spcPct val="0"/>
              </a:spcAft>
              <a:buClr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Arial" panose="020B0604020202020204" pitchFamily="34" charset="0"/>
              </a:rPr>
              <a:t>Schedule video releases during these optimal times to maximize initial engagement.</a:t>
            </a:r>
          </a:p>
          <a:p>
            <a:pPr eaLnBrk="0" fontAlgn="base" hangingPunct="0">
              <a:lnSpc>
                <a:spcPct val="100000"/>
              </a:lnSpc>
              <a:spcBef>
                <a:spcPct val="0"/>
              </a:spcBef>
              <a:spcAft>
                <a:spcPct val="0"/>
              </a:spcAft>
              <a:buClrTx/>
              <a:buFont typeface="Arial" panose="020B0604020202020204" pitchFamily="34" charset="0"/>
              <a:buChar char="•"/>
            </a:pPr>
            <a:r>
              <a:rPr kumimoji="0" lang="en-US" altLang="en-US" sz="2000" b="1" i="0" u="none" strike="noStrike" cap="none" normalizeH="0" baseline="0" dirty="0">
                <a:ln>
                  <a:noFill/>
                </a:ln>
                <a:solidFill>
                  <a:schemeClr val="tx1"/>
                </a:solidFill>
                <a:effectLst/>
                <a:latin typeface="Arial" panose="020B0604020202020204" pitchFamily="34" charset="0"/>
              </a:rPr>
              <a:t> Engage with Audience Feedback:</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eaLnBrk="0" fontAlgn="base" hangingPunct="0">
              <a:lnSpc>
                <a:spcPct val="100000"/>
              </a:lnSpc>
              <a:spcBef>
                <a:spcPct val="0"/>
              </a:spcBef>
              <a:spcAft>
                <a:spcPct val="0"/>
              </a:spcAft>
              <a:buClr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Arial" panose="020B0604020202020204" pitchFamily="34" charset="0"/>
              </a:rPr>
              <a:t>Monitor comments and engage with viewers to foster a sense of community.</a:t>
            </a:r>
          </a:p>
          <a:p>
            <a:pPr lvl="1" eaLnBrk="0" fontAlgn="base" hangingPunct="0">
              <a:lnSpc>
                <a:spcPct val="100000"/>
              </a:lnSpc>
              <a:spcBef>
                <a:spcPct val="0"/>
              </a:spcBef>
              <a:spcAft>
                <a:spcPct val="0"/>
              </a:spcAft>
              <a:buClr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Arial" panose="020B0604020202020204" pitchFamily="34" charset="0"/>
              </a:rPr>
              <a:t>Respond to feedback and suggestions to build a loyal audience base.</a:t>
            </a:r>
          </a:p>
          <a:p>
            <a:pPr>
              <a:buFont typeface="Arial" panose="020B0604020202020204" pitchFamily="34" charset="0"/>
              <a:buChar char="•"/>
            </a:pPr>
            <a:r>
              <a:rPr lang="en-US" sz="1400" b="1" dirty="0"/>
              <a:t> </a:t>
            </a:r>
            <a:r>
              <a:rPr lang="en-US" sz="2000" b="1" dirty="0">
                <a:solidFill>
                  <a:schemeClr val="tx1"/>
                </a:solidFill>
                <a:latin typeface="Arial" panose="020B0604020202020204" pitchFamily="34" charset="0"/>
              </a:rPr>
              <a:t>Video</a:t>
            </a:r>
            <a:r>
              <a:rPr lang="en-US" sz="1400" b="1" dirty="0"/>
              <a:t> </a:t>
            </a:r>
            <a:r>
              <a:rPr lang="en-US" sz="2000" b="1" dirty="0"/>
              <a:t>Duration and Content Quality</a:t>
            </a:r>
            <a:r>
              <a:rPr lang="en-US" sz="1400" b="1" dirty="0"/>
              <a:t>:</a:t>
            </a:r>
            <a:endParaRPr lang="en-US" sz="1400" dirty="0"/>
          </a:p>
          <a:p>
            <a:pPr lvl="1">
              <a:buFont typeface="Arial" panose="020B0604020202020204" pitchFamily="34" charset="0"/>
              <a:buChar char="•"/>
            </a:pPr>
            <a:r>
              <a:rPr lang="en-US" sz="1600" dirty="0"/>
              <a:t>Analyze viewer retention rates to determine optimal video length.</a:t>
            </a:r>
          </a:p>
          <a:p>
            <a:pPr lvl="1">
              <a:buFont typeface="Arial" panose="020B0604020202020204" pitchFamily="34" charset="0"/>
              <a:buChar char="•"/>
            </a:pPr>
            <a:r>
              <a:rPr lang="en-US" sz="1600" dirty="0"/>
              <a:t>Ensure high-quality content that provides value to viewers and encourages them to watch until the end.</a:t>
            </a:r>
          </a:p>
          <a:p>
            <a:pPr lvl="1" eaLnBrk="0" fontAlgn="base" hangingPunct="0">
              <a:lnSpc>
                <a:spcPct val="100000"/>
              </a:lnSpc>
              <a:spcBef>
                <a:spcPct val="0"/>
              </a:spcBef>
              <a:spcAft>
                <a:spcPct val="0"/>
              </a:spcAft>
              <a:buClrTx/>
              <a:buFont typeface="Arial" panose="020B0604020202020204" pitchFamily="34" charset="0"/>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ClrTx/>
              <a:buFont typeface="Arial" panose="020B0604020202020204" pitchFamily="34" charset="0"/>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6090521"/>
      </p:ext>
    </p:extLst>
  </p:cSld>
  <p:clrMapOvr>
    <a:masterClrMapping/>
  </p:clrMapOvr>
  <mc:AlternateContent xmlns:mc="http://schemas.openxmlformats.org/markup-compatibility/2006" xmlns:p14="http://schemas.microsoft.com/office/powerpoint/2010/main">
    <mc:Choice Requires="p14">
      <p:transition spd="slow" p14:dur="2000" advTm="30894"/>
    </mc:Choice>
    <mc:Fallback xmlns="">
      <p:transition spd="slow" advTm="30894"/>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C281B-9CF6-21ED-A1ED-4BD21099758B}"/>
              </a:ext>
            </a:extLst>
          </p:cNvPr>
          <p:cNvSpPr>
            <a:spLocks noGrp="1"/>
          </p:cNvSpPr>
          <p:nvPr>
            <p:ph type="title"/>
          </p:nvPr>
        </p:nvSpPr>
        <p:spPr/>
        <p:txBody>
          <a:bodyPr/>
          <a:lstStyle/>
          <a:p>
            <a:r>
              <a:rPr lang="en-US" dirty="0"/>
              <a:t>Recommendation</a:t>
            </a:r>
          </a:p>
        </p:txBody>
      </p:sp>
      <p:sp>
        <p:nvSpPr>
          <p:cNvPr id="4" name="Rectangle 1">
            <a:extLst>
              <a:ext uri="{FF2B5EF4-FFF2-40B4-BE49-F238E27FC236}">
                <a16:creationId xmlns:a16="http://schemas.microsoft.com/office/drawing/2014/main" id="{BFA35C35-2708-2464-F036-5FCA2DF16DCC}"/>
              </a:ext>
            </a:extLst>
          </p:cNvPr>
          <p:cNvSpPr>
            <a:spLocks noGrp="1" noChangeArrowheads="1"/>
          </p:cNvSpPr>
          <p:nvPr>
            <p:ph idx="1"/>
          </p:nvPr>
        </p:nvSpPr>
        <p:spPr bwMode="auto">
          <a:xfrm>
            <a:off x="512763" y="1643781"/>
            <a:ext cx="10841037" cy="51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Promotion and Distribution: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Clr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 Utilize social media and other platforms to promote videos and increase reach.</a:t>
            </a:r>
          </a:p>
          <a:p>
            <a:pPr marL="457200" lvl="1" indent="0" eaLnBrk="0" fontAlgn="base" hangingPunct="0">
              <a:lnSpc>
                <a:spcPct val="100000"/>
              </a:lnSpc>
              <a:spcBef>
                <a:spcPct val="0"/>
              </a:spcBef>
              <a:spcAft>
                <a:spcPct val="0"/>
              </a:spcAft>
              <a:buClr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 Collaborate with influencers or other channels to expand audience reach and engagement.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Data-Driven Decision Making: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Clr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 Continuously analyze performance metrics (views, likes, comments) to identify trends and patterns.</a:t>
            </a:r>
          </a:p>
          <a:p>
            <a:pPr marL="457200" lvl="1" indent="0" eaLnBrk="0" fontAlgn="base" hangingPunct="0">
              <a:lnSpc>
                <a:spcPct val="100000"/>
              </a:lnSpc>
              <a:spcBef>
                <a:spcPct val="0"/>
              </a:spcBef>
              <a:spcAft>
                <a:spcPct val="0"/>
              </a:spcAft>
              <a:buClr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 Use insights to iterate on content strategy and improve future video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SEO and Discovery:</a:t>
            </a:r>
          </a:p>
          <a:p>
            <a:pPr marL="457200" lvl="1" indent="0" eaLnBrk="0" fontAlgn="base" hangingPunct="0">
              <a:lnSpc>
                <a:spcPct val="100000"/>
              </a:lnSpc>
              <a:spcBef>
                <a:spcPct val="0"/>
              </a:spcBef>
              <a:spcAft>
                <a:spcPct val="0"/>
              </a:spcAft>
              <a:buClr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 Optimize video metadata (titles, descriptions, tags) for search engines to improve discoverability.</a:t>
            </a:r>
          </a:p>
          <a:p>
            <a:pPr marL="457200" lvl="1" indent="0" eaLnBrk="0" fontAlgn="base" hangingPunct="0">
              <a:lnSpc>
                <a:spcPct val="100000"/>
              </a:lnSpc>
              <a:spcBef>
                <a:spcPct val="0"/>
              </a:spcBef>
              <a:spcAft>
                <a:spcPct val="0"/>
              </a:spcAft>
              <a:buClr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 Use analytics tools to understand how viewers find your videos and adjust SEO strategies accordingly.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Experimentation and Innovation: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Clr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 Test different video formats, topics, and styles to understand what resonates best with your audience.</a:t>
            </a:r>
          </a:p>
          <a:p>
            <a:pPr marL="457200" lvl="1" indent="0" eaLnBrk="0" fontAlgn="base" hangingPunct="0">
              <a:lnSpc>
                <a:spcPct val="100000"/>
              </a:lnSpc>
              <a:spcBef>
                <a:spcPct val="0"/>
              </a:spcBef>
              <a:spcAft>
                <a:spcPct val="0"/>
              </a:spcAft>
              <a:buClr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 Innovate and stay updated with trends to keep content fresh and engaging.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Monitor Competitors: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Clr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 Benchmark performance against competitors to identify gaps and opportunities.</a:t>
            </a:r>
          </a:p>
          <a:p>
            <a:pPr marL="457200" lvl="1" indent="0" eaLnBrk="0" fontAlgn="base" hangingPunct="0">
              <a:lnSpc>
                <a:spcPct val="100000"/>
              </a:lnSpc>
              <a:spcBef>
                <a:spcPct val="0"/>
              </a:spcBef>
              <a:spcAft>
                <a:spcPct val="0"/>
              </a:spcAft>
              <a:buClr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 Learn from successful channels and adapt strategies that align with your brand and audience.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3872045"/>
      </p:ext>
    </p:extLst>
  </p:cSld>
  <p:clrMapOvr>
    <a:masterClrMapping/>
  </p:clrMapOvr>
  <mc:AlternateContent xmlns:mc="http://schemas.openxmlformats.org/markup-compatibility/2006" xmlns:p14="http://schemas.microsoft.com/office/powerpoint/2010/main">
    <mc:Choice Requires="p14">
      <p:transition spd="slow" p14:dur="2000" advTm="14265"/>
    </mc:Choice>
    <mc:Fallback xmlns="">
      <p:transition spd="slow" advTm="14265"/>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C281B-9CF6-21ED-A1ED-4BD21099758B}"/>
              </a:ext>
            </a:extLst>
          </p:cNvPr>
          <p:cNvSpPr>
            <a:spLocks noGrp="1"/>
          </p:cNvSpPr>
          <p:nvPr>
            <p:ph type="title"/>
          </p:nvPr>
        </p:nvSpPr>
        <p:spPr>
          <a:xfrm>
            <a:off x="3162946" y="2766218"/>
            <a:ext cx="6198031" cy="1325563"/>
          </a:xfrm>
        </p:spPr>
        <p:txBody>
          <a:bodyPr>
            <a:normAutofit/>
          </a:bodyPr>
          <a:lstStyle/>
          <a:p>
            <a:r>
              <a:rPr lang="en-US" dirty="0"/>
              <a:t>Thank’s For Watching </a:t>
            </a:r>
          </a:p>
        </p:txBody>
      </p:sp>
    </p:spTree>
    <p:extLst>
      <p:ext uri="{BB962C8B-B14F-4D97-AF65-F5344CB8AC3E}">
        <p14:creationId xmlns:p14="http://schemas.microsoft.com/office/powerpoint/2010/main" val="1187575633"/>
      </p:ext>
    </p:extLst>
  </p:cSld>
  <p:clrMapOvr>
    <a:masterClrMapping/>
  </p:clrMapOvr>
  <mc:AlternateContent xmlns:mc="http://schemas.openxmlformats.org/markup-compatibility/2006" xmlns:p14="http://schemas.microsoft.com/office/powerpoint/2010/main">
    <mc:Choice Requires="p14">
      <p:transition spd="slow" p14:dur="2000" advTm="4543"/>
    </mc:Choice>
    <mc:Fallback xmlns="">
      <p:transition spd="slow" advTm="454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104E-D4DE-ED30-6AAF-598137896BFE}"/>
              </a:ext>
            </a:extLst>
          </p:cNvPr>
          <p:cNvSpPr>
            <a:spLocks noGrp="1"/>
          </p:cNvSpPr>
          <p:nvPr>
            <p:ph type="title"/>
          </p:nvPr>
        </p:nvSpPr>
        <p:spPr/>
        <p:txBody>
          <a:bodyPr/>
          <a:lstStyle/>
          <a:p>
            <a:r>
              <a:rPr lang="en-US" dirty="0"/>
              <a:t>Dataset Description</a:t>
            </a:r>
          </a:p>
        </p:txBody>
      </p:sp>
      <p:sp>
        <p:nvSpPr>
          <p:cNvPr id="3" name="Content Placeholder 2">
            <a:extLst>
              <a:ext uri="{FF2B5EF4-FFF2-40B4-BE49-F238E27FC236}">
                <a16:creationId xmlns:a16="http://schemas.microsoft.com/office/drawing/2014/main" id="{8F5FB1C8-403C-1D47-2E43-A63C2DF42EBD}"/>
              </a:ext>
            </a:extLst>
          </p:cNvPr>
          <p:cNvSpPr>
            <a:spLocks noGrp="1"/>
          </p:cNvSpPr>
          <p:nvPr>
            <p:ph idx="1"/>
          </p:nvPr>
        </p:nvSpPr>
        <p:spPr/>
        <p:txBody>
          <a:bodyPr>
            <a:normAutofit fontScale="55000" lnSpcReduction="20000"/>
          </a:bodyPr>
          <a:lstStyle/>
          <a:p>
            <a:pPr marL="514350" indent="-514350">
              <a:buAutoNum type="arabicPeriod"/>
            </a:pPr>
            <a:r>
              <a:rPr lang="en-US" b="1" dirty="0"/>
              <a:t>video_id:</a:t>
            </a:r>
            <a:r>
              <a:rPr lang="en-US" dirty="0"/>
              <a:t> Unique identifier for each YouTube video. </a:t>
            </a:r>
          </a:p>
          <a:p>
            <a:pPr marL="514350" indent="-514350">
              <a:buAutoNum type="arabicPeriod"/>
            </a:pPr>
            <a:r>
              <a:rPr lang="en-US" b="1" dirty="0"/>
              <a:t>channelTitle:</a:t>
            </a:r>
            <a:r>
              <a:rPr lang="en-US" dirty="0"/>
              <a:t> Title of the YouTube channel publishing the song. </a:t>
            </a:r>
          </a:p>
          <a:p>
            <a:pPr marL="514350" indent="-514350">
              <a:buAutoNum type="arabicPeriod"/>
            </a:pPr>
            <a:r>
              <a:rPr lang="en-US" b="1" dirty="0"/>
              <a:t>title:</a:t>
            </a:r>
            <a:r>
              <a:rPr lang="en-US" dirty="0"/>
              <a:t> Title of the YouTube song video. </a:t>
            </a:r>
          </a:p>
          <a:p>
            <a:pPr marL="514350" indent="-514350">
              <a:buAutoNum type="arabicPeriod"/>
            </a:pPr>
            <a:r>
              <a:rPr lang="en-US" b="1" dirty="0"/>
              <a:t>description:</a:t>
            </a:r>
            <a:r>
              <a:rPr lang="en-US" dirty="0"/>
              <a:t> Description provided for the YouTube song video. </a:t>
            </a:r>
          </a:p>
          <a:p>
            <a:pPr marL="514350" indent="-514350">
              <a:buAutoNum type="arabicPeriod"/>
            </a:pPr>
            <a:r>
              <a:rPr lang="en-US" b="1" dirty="0"/>
              <a:t>tags:</a:t>
            </a:r>
            <a:r>
              <a:rPr lang="en-US" dirty="0"/>
              <a:t> Tags associated with the YouTube song video.</a:t>
            </a:r>
          </a:p>
          <a:p>
            <a:pPr marL="514350" indent="-514350">
              <a:buAutoNum type="arabicPeriod"/>
            </a:pPr>
            <a:r>
              <a:rPr lang="en-US" b="1" dirty="0"/>
              <a:t>publishedAt:</a:t>
            </a:r>
            <a:r>
              <a:rPr lang="en-US" dirty="0"/>
              <a:t> Date and time when the YouTube song video was published.</a:t>
            </a:r>
          </a:p>
          <a:p>
            <a:pPr marL="514350" indent="-514350">
              <a:buAutoNum type="arabicPeriod"/>
            </a:pPr>
            <a:r>
              <a:rPr lang="en-US" b="1" dirty="0"/>
              <a:t>viewCount:</a:t>
            </a:r>
            <a:r>
              <a:rPr lang="en-US" dirty="0"/>
              <a:t> Number of views received by the YouTube song video. </a:t>
            </a:r>
          </a:p>
          <a:p>
            <a:pPr marL="514350" indent="-514350">
              <a:buAutoNum type="arabicPeriod"/>
            </a:pPr>
            <a:r>
              <a:rPr lang="en-US" b="1" dirty="0"/>
              <a:t>likeCount:</a:t>
            </a:r>
            <a:r>
              <a:rPr lang="en-US" dirty="0"/>
              <a:t> Number of likes received by the YouTube song video.</a:t>
            </a:r>
          </a:p>
          <a:p>
            <a:pPr marL="514350" indent="-514350">
              <a:buAutoNum type="arabicPeriod"/>
            </a:pPr>
            <a:r>
              <a:rPr lang="en-US" b="1" dirty="0"/>
              <a:t>favoriteCount:</a:t>
            </a:r>
            <a:r>
              <a:rPr lang="en-US" dirty="0"/>
              <a:t> Number of times the YouTube song video has been marked as a favorite. </a:t>
            </a:r>
          </a:p>
          <a:p>
            <a:pPr marL="514350" indent="-514350">
              <a:buAutoNum type="arabicPeriod"/>
            </a:pPr>
            <a:r>
              <a:rPr lang="en-US" b="1" dirty="0"/>
              <a:t>commentCount:</a:t>
            </a:r>
            <a:r>
              <a:rPr lang="en-US" dirty="0"/>
              <a:t> Number of comments posted on the YouTube song video. </a:t>
            </a:r>
          </a:p>
          <a:p>
            <a:pPr marL="514350" indent="-514350">
              <a:buAutoNum type="arabicPeriod"/>
            </a:pPr>
            <a:r>
              <a:rPr lang="en-US" b="1" dirty="0"/>
              <a:t>duration:</a:t>
            </a:r>
            <a:r>
              <a:rPr lang="en-US" dirty="0"/>
              <a:t> Duration of the YouTube song video.</a:t>
            </a:r>
          </a:p>
          <a:p>
            <a:pPr marL="514350" indent="-514350">
              <a:buAutoNum type="arabicPeriod"/>
            </a:pPr>
            <a:r>
              <a:rPr lang="en-US" b="1" dirty="0"/>
              <a:t>definition:</a:t>
            </a:r>
            <a:r>
              <a:rPr lang="en-US" dirty="0"/>
              <a:t> Video definition or quality (e.g., HD, SD). </a:t>
            </a:r>
          </a:p>
          <a:p>
            <a:pPr marL="514350" indent="-514350">
              <a:buAutoNum type="arabicPeriod"/>
            </a:pPr>
            <a:r>
              <a:rPr lang="en-US" b="1" dirty="0"/>
              <a:t>caption:</a:t>
            </a:r>
            <a:r>
              <a:rPr lang="en-US" dirty="0"/>
              <a:t> Availability of captions for the YouTube song video.</a:t>
            </a:r>
          </a:p>
        </p:txBody>
      </p:sp>
    </p:spTree>
    <p:extLst>
      <p:ext uri="{BB962C8B-B14F-4D97-AF65-F5344CB8AC3E}">
        <p14:creationId xmlns:p14="http://schemas.microsoft.com/office/powerpoint/2010/main" val="1601613358"/>
      </p:ext>
    </p:extLst>
  </p:cSld>
  <p:clrMapOvr>
    <a:masterClrMapping/>
  </p:clrMapOvr>
  <mc:AlternateContent xmlns:mc="http://schemas.openxmlformats.org/markup-compatibility/2006" xmlns:p14="http://schemas.microsoft.com/office/powerpoint/2010/main">
    <mc:Choice Requires="p14">
      <p:transition spd="slow" p14:dur="2000" advTm="46293"/>
    </mc:Choice>
    <mc:Fallback xmlns="">
      <p:transition spd="slow" advTm="4629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EF4B-2C66-5E11-910B-5B01BB242D31}"/>
              </a:ext>
            </a:extLst>
          </p:cNvPr>
          <p:cNvSpPr>
            <a:spLocks noGrp="1"/>
          </p:cNvSpPr>
          <p:nvPr>
            <p:ph type="title"/>
          </p:nvPr>
        </p:nvSpPr>
        <p:spPr/>
        <p:txBody>
          <a:bodyPr/>
          <a:lstStyle/>
          <a:p>
            <a:r>
              <a:rPr lang="en-US" dirty="0"/>
              <a:t>Project Objectives:</a:t>
            </a:r>
          </a:p>
        </p:txBody>
      </p:sp>
      <p:sp>
        <p:nvSpPr>
          <p:cNvPr id="3" name="Content Placeholder 2">
            <a:extLst>
              <a:ext uri="{FF2B5EF4-FFF2-40B4-BE49-F238E27FC236}">
                <a16:creationId xmlns:a16="http://schemas.microsoft.com/office/drawing/2014/main" id="{A0460B3F-58D0-48AB-ED8D-83DF628A2DF6}"/>
              </a:ext>
            </a:extLst>
          </p:cNvPr>
          <p:cNvSpPr>
            <a:spLocks noGrp="1"/>
          </p:cNvSpPr>
          <p:nvPr>
            <p:ph idx="1"/>
          </p:nvPr>
        </p:nvSpPr>
        <p:spPr>
          <a:xfrm>
            <a:off x="838200" y="1825625"/>
            <a:ext cx="10515600" cy="3109232"/>
          </a:xfrm>
        </p:spPr>
        <p:txBody>
          <a:bodyPr>
            <a:normAutofit fontScale="92500" lnSpcReduction="10000"/>
          </a:bodyPr>
          <a:lstStyle/>
          <a:p>
            <a:pPr marL="514350" indent="-514350">
              <a:buFont typeface="+mj-lt"/>
              <a:buAutoNum type="arabicPeriod"/>
            </a:pPr>
            <a:r>
              <a:rPr lang="en-US" dirty="0">
                <a:hlinkClick r:id="rId2" action="ppaction://hlinksldjump"/>
              </a:rPr>
              <a:t>Data Cleaning and Preparation</a:t>
            </a:r>
            <a:endParaRPr lang="en-US" dirty="0"/>
          </a:p>
          <a:p>
            <a:pPr marL="514350" indent="-514350">
              <a:buFont typeface="+mj-lt"/>
              <a:buAutoNum type="arabicPeriod"/>
            </a:pPr>
            <a:r>
              <a:rPr lang="en-US" dirty="0">
                <a:hlinkClick r:id="rId3" action="ppaction://hlinksldjump"/>
              </a:rPr>
              <a:t>Exploratory Data Analysis (EDA)</a:t>
            </a:r>
            <a:endParaRPr lang="en-US" dirty="0"/>
          </a:p>
          <a:p>
            <a:pPr marL="514350" indent="-514350">
              <a:buFont typeface="+mj-lt"/>
              <a:buAutoNum type="arabicPeriod"/>
            </a:pPr>
            <a:r>
              <a:rPr lang="en-US" dirty="0">
                <a:hlinkClick r:id="rId4" action="ppaction://hlinksldjump"/>
              </a:rPr>
              <a:t>Content and Channel Analysis</a:t>
            </a:r>
            <a:endParaRPr lang="en-US" dirty="0"/>
          </a:p>
          <a:p>
            <a:pPr marL="514350" indent="-514350">
              <a:buFont typeface="+mj-lt"/>
              <a:buAutoNum type="arabicPeriod"/>
            </a:pPr>
            <a:r>
              <a:rPr lang="en-US" dirty="0">
                <a:hlinkClick r:id="rId5" action="ppaction://hlinksldjump"/>
              </a:rPr>
              <a:t>Temporal Trends</a:t>
            </a:r>
            <a:endParaRPr lang="en-US" dirty="0"/>
          </a:p>
          <a:p>
            <a:pPr marL="514350" indent="-514350">
              <a:buFont typeface="+mj-lt"/>
              <a:buAutoNum type="arabicPeriod"/>
            </a:pPr>
            <a:r>
              <a:rPr lang="en-US" dirty="0">
                <a:hlinkClick r:id="rId6" action="ppaction://hlinksldjump"/>
              </a:rPr>
              <a:t>User Engagement Insights</a:t>
            </a:r>
            <a:endParaRPr lang="ar-EG" dirty="0"/>
          </a:p>
          <a:p>
            <a:pPr marL="514350" indent="-514350">
              <a:buFont typeface="+mj-lt"/>
              <a:buAutoNum type="arabicPeriod"/>
            </a:pPr>
            <a:r>
              <a:rPr lang="en-US" dirty="0">
                <a:hlinkClick r:id="rId7" action="ppaction://hlinksldjump"/>
              </a:rPr>
              <a:t>Recommendation</a:t>
            </a:r>
            <a:r>
              <a:rPr lang="ar-EG" dirty="0">
                <a:hlinkClick r:id="rId7" action="ppaction://hlinksldjump"/>
              </a:rPr>
              <a:t> </a:t>
            </a:r>
            <a:r>
              <a:rPr lang="en-US" dirty="0">
                <a:hlinkClick r:id="rId7" action="ppaction://hlinksldjump"/>
              </a:rPr>
              <a:t>to enhance YouTube song video performance</a:t>
            </a:r>
            <a:endParaRPr lang="en-US" dirty="0"/>
          </a:p>
        </p:txBody>
      </p:sp>
    </p:spTree>
    <p:extLst>
      <p:ext uri="{BB962C8B-B14F-4D97-AF65-F5344CB8AC3E}">
        <p14:creationId xmlns:p14="http://schemas.microsoft.com/office/powerpoint/2010/main" val="3774676872"/>
      </p:ext>
    </p:extLst>
  </p:cSld>
  <p:clrMapOvr>
    <a:masterClrMapping/>
  </p:clrMapOvr>
  <mc:AlternateContent xmlns:mc="http://schemas.openxmlformats.org/markup-compatibility/2006" xmlns:p14="http://schemas.microsoft.com/office/powerpoint/2010/main">
    <mc:Choice Requires="p14">
      <p:transition spd="slow" p14:dur="2000" advTm="20343"/>
    </mc:Choice>
    <mc:Fallback xmlns="">
      <p:transition spd="slow" advTm="2034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79D9E-09C6-BA70-18E6-8C71D3CE9613}"/>
              </a:ext>
            </a:extLst>
          </p:cNvPr>
          <p:cNvSpPr>
            <a:spLocks noGrp="1"/>
          </p:cNvSpPr>
          <p:nvPr>
            <p:ph type="title"/>
          </p:nvPr>
        </p:nvSpPr>
        <p:spPr/>
        <p:txBody>
          <a:bodyPr>
            <a:normAutofit/>
          </a:bodyPr>
          <a:lstStyle/>
          <a:p>
            <a:r>
              <a:rPr lang="en-US" dirty="0"/>
              <a:t>Data Cleaning and Preparation</a:t>
            </a:r>
          </a:p>
        </p:txBody>
      </p:sp>
      <p:sp>
        <p:nvSpPr>
          <p:cNvPr id="3" name="Content Placeholder 2">
            <a:extLst>
              <a:ext uri="{FF2B5EF4-FFF2-40B4-BE49-F238E27FC236}">
                <a16:creationId xmlns:a16="http://schemas.microsoft.com/office/drawing/2014/main" id="{60B761FD-99C7-53A0-D271-BB24D26FA1BC}"/>
              </a:ext>
            </a:extLst>
          </p:cNvPr>
          <p:cNvSpPr>
            <a:spLocks noGrp="1"/>
          </p:cNvSpPr>
          <p:nvPr>
            <p:ph idx="1"/>
          </p:nvPr>
        </p:nvSpPr>
        <p:spPr/>
        <p:txBody>
          <a:bodyPr>
            <a:normAutofit/>
          </a:bodyPr>
          <a:lstStyle/>
          <a:p>
            <a:pPr>
              <a:buFont typeface="Wingdings" panose="05000000000000000000" pitchFamily="2" charset="2"/>
              <a:buChar char="Ø"/>
            </a:pPr>
            <a:r>
              <a:rPr lang="en-US" sz="2400" dirty="0"/>
              <a:t> Connecting </a:t>
            </a:r>
            <a:r>
              <a:rPr lang="en-US" sz="2400" b="1" dirty="0"/>
              <a:t>MICROSOFT POWER BI </a:t>
            </a:r>
            <a:r>
              <a:rPr lang="en-US" sz="2400" dirty="0"/>
              <a:t>to our dataset</a:t>
            </a:r>
          </a:p>
          <a:p>
            <a:pPr>
              <a:buFont typeface="Wingdings" panose="05000000000000000000" pitchFamily="2" charset="2"/>
              <a:buChar char="Ø"/>
            </a:pPr>
            <a:r>
              <a:rPr lang="en-US" sz="2400" dirty="0"/>
              <a:t> Clean and preprocess the dataset, handling missing values or outliers.</a:t>
            </a:r>
          </a:p>
          <a:p>
            <a:pPr>
              <a:buFont typeface="Wingdings" panose="05000000000000000000" pitchFamily="2" charset="2"/>
              <a:buChar char="Ø"/>
            </a:pPr>
            <a:r>
              <a:rPr lang="en-US" sz="2400" dirty="0"/>
              <a:t> Convert relevant columns to appropriate data types.</a:t>
            </a:r>
            <a:endParaRPr lang="ar-EG" sz="2400" dirty="0"/>
          </a:p>
          <a:p>
            <a:pPr>
              <a:buFont typeface="Wingdings" panose="05000000000000000000" pitchFamily="2" charset="2"/>
              <a:buChar char="Ø"/>
            </a:pPr>
            <a:r>
              <a:rPr lang="en-US" sz="2400" b="1" dirty="0"/>
              <a:t>Split Columns</a:t>
            </a:r>
            <a:r>
              <a:rPr lang="en-US" sz="2400" dirty="0"/>
              <a:t>:</a:t>
            </a:r>
            <a:r>
              <a:rPr lang="en-US" sz="2400" b="1" dirty="0"/>
              <a:t> </a:t>
            </a:r>
          </a:p>
          <a:p>
            <a:pPr lvl="1">
              <a:buFont typeface="Wingdings" panose="05000000000000000000" pitchFamily="2" charset="2"/>
              <a:buChar char="Ø"/>
            </a:pPr>
            <a:r>
              <a:rPr lang="en-US" b="1" dirty="0"/>
              <a:t>publishedAt</a:t>
            </a:r>
            <a:r>
              <a:rPr lang="en-US" sz="2000" b="1" dirty="0"/>
              <a:t>  to </a:t>
            </a:r>
            <a:r>
              <a:rPr lang="en-US" sz="2200" b="1" dirty="0"/>
              <a:t>published date, published time</a:t>
            </a:r>
          </a:p>
          <a:p>
            <a:pPr lvl="1">
              <a:buFont typeface="Wingdings" panose="05000000000000000000" pitchFamily="2" charset="2"/>
              <a:buChar char="Ø"/>
            </a:pPr>
            <a:r>
              <a:rPr lang="en-US" b="1" dirty="0"/>
              <a:t>Duration to </a:t>
            </a:r>
            <a:r>
              <a:rPr lang="en-US" sz="2200" b="1" dirty="0"/>
              <a:t>duration hour, duration minute, duration second</a:t>
            </a:r>
          </a:p>
          <a:p>
            <a:pPr marL="457200" lvl="1" indent="0">
              <a:buNone/>
            </a:pPr>
            <a:endParaRPr lang="en-US" sz="2000" dirty="0"/>
          </a:p>
          <a:p>
            <a:pPr lvl="1">
              <a:buFont typeface="Wingdings" panose="05000000000000000000" pitchFamily="2" charset="2"/>
              <a:buChar char="Ø"/>
            </a:pPr>
            <a:endParaRPr lang="en-US" sz="2000" dirty="0"/>
          </a:p>
        </p:txBody>
      </p:sp>
    </p:spTree>
    <p:extLst>
      <p:ext uri="{BB962C8B-B14F-4D97-AF65-F5344CB8AC3E}">
        <p14:creationId xmlns:p14="http://schemas.microsoft.com/office/powerpoint/2010/main" val="1896885293"/>
      </p:ext>
    </p:extLst>
  </p:cSld>
  <p:clrMapOvr>
    <a:masterClrMapping/>
  </p:clrMapOvr>
  <mc:AlternateContent xmlns:mc="http://schemas.openxmlformats.org/markup-compatibility/2006" xmlns:p14="http://schemas.microsoft.com/office/powerpoint/2010/main">
    <mc:Choice Requires="p14">
      <p:transition spd="slow" p14:dur="2000" advTm="17281"/>
    </mc:Choice>
    <mc:Fallback xmlns="">
      <p:transition spd="slow" advTm="1728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79D9E-09C6-BA70-18E6-8C71D3CE9613}"/>
              </a:ext>
            </a:extLst>
          </p:cNvPr>
          <p:cNvSpPr>
            <a:spLocks noGrp="1"/>
          </p:cNvSpPr>
          <p:nvPr>
            <p:ph type="title"/>
          </p:nvPr>
        </p:nvSpPr>
        <p:spPr>
          <a:xfrm>
            <a:off x="1709056" y="365126"/>
            <a:ext cx="9080715" cy="1202418"/>
          </a:xfrm>
        </p:spPr>
        <p:txBody>
          <a:bodyPr>
            <a:normAutofit/>
          </a:bodyPr>
          <a:lstStyle/>
          <a:p>
            <a:r>
              <a:rPr lang="en-US" dirty="0"/>
              <a:t>Data Cleaning and Preparation</a:t>
            </a:r>
          </a:p>
        </p:txBody>
      </p:sp>
      <p:pic>
        <p:nvPicPr>
          <p:cNvPr id="5" name="Picture 4">
            <a:extLst>
              <a:ext uri="{FF2B5EF4-FFF2-40B4-BE49-F238E27FC236}">
                <a16:creationId xmlns:a16="http://schemas.microsoft.com/office/drawing/2014/main" id="{FC85A4E4-EB50-0692-71E6-A0E1B6873D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9056" y="1690687"/>
            <a:ext cx="8643182" cy="1390844"/>
          </a:xfrm>
          <a:prstGeom prst="rect">
            <a:avLst/>
          </a:prstGeom>
        </p:spPr>
      </p:pic>
      <p:pic>
        <p:nvPicPr>
          <p:cNvPr id="7" name="Picture 6">
            <a:extLst>
              <a:ext uri="{FF2B5EF4-FFF2-40B4-BE49-F238E27FC236}">
                <a16:creationId xmlns:a16="http://schemas.microsoft.com/office/drawing/2014/main" id="{E2AA76D5-3F1E-3006-CA71-43297F784D64}"/>
              </a:ext>
            </a:extLst>
          </p:cNvPr>
          <p:cNvPicPr>
            <a:picLocks noChangeAspect="1"/>
          </p:cNvPicPr>
          <p:nvPr/>
        </p:nvPicPr>
        <p:blipFill>
          <a:blip r:embed="rId3"/>
          <a:stretch>
            <a:fillRect/>
          </a:stretch>
        </p:blipFill>
        <p:spPr>
          <a:xfrm>
            <a:off x="4357975" y="3776470"/>
            <a:ext cx="7097115" cy="2029108"/>
          </a:xfrm>
          <a:prstGeom prst="rect">
            <a:avLst/>
          </a:prstGeom>
        </p:spPr>
      </p:pic>
      <p:pic>
        <p:nvPicPr>
          <p:cNvPr id="11" name="Picture 10">
            <a:extLst>
              <a:ext uri="{FF2B5EF4-FFF2-40B4-BE49-F238E27FC236}">
                <a16:creationId xmlns:a16="http://schemas.microsoft.com/office/drawing/2014/main" id="{F67FF986-3646-1F11-9CF1-40FF7556294B}"/>
              </a:ext>
            </a:extLst>
          </p:cNvPr>
          <p:cNvPicPr>
            <a:picLocks noChangeAspect="1"/>
          </p:cNvPicPr>
          <p:nvPr/>
        </p:nvPicPr>
        <p:blipFill rotWithShape="1">
          <a:blip r:embed="rId4">
            <a:extLst>
              <a:ext uri="{28A0092B-C50C-407E-A947-70E740481C1C}">
                <a14:useLocalDpi xmlns:a14="http://schemas.microsoft.com/office/drawing/2010/main" val="0"/>
              </a:ext>
            </a:extLst>
          </a:blip>
          <a:srcRect b="10800"/>
          <a:stretch/>
        </p:blipFill>
        <p:spPr>
          <a:xfrm>
            <a:off x="856449" y="3429000"/>
            <a:ext cx="1705213" cy="2573163"/>
          </a:xfrm>
          <a:prstGeom prst="rect">
            <a:avLst/>
          </a:prstGeom>
        </p:spPr>
      </p:pic>
      <p:cxnSp>
        <p:nvCxnSpPr>
          <p:cNvPr id="13" name="Straight Arrow Connector 12">
            <a:extLst>
              <a:ext uri="{FF2B5EF4-FFF2-40B4-BE49-F238E27FC236}">
                <a16:creationId xmlns:a16="http://schemas.microsoft.com/office/drawing/2014/main" id="{CB94B150-9604-29A8-2CAB-ED0E86E61BF3}"/>
              </a:ext>
            </a:extLst>
          </p:cNvPr>
          <p:cNvCxnSpPr>
            <a:cxnSpLocks/>
          </p:cNvCxnSpPr>
          <p:nvPr/>
        </p:nvCxnSpPr>
        <p:spPr>
          <a:xfrm>
            <a:off x="2887980" y="4791024"/>
            <a:ext cx="1097280"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776967570"/>
      </p:ext>
    </p:extLst>
  </p:cSld>
  <p:clrMapOvr>
    <a:masterClrMapping/>
  </p:clrMapOvr>
  <mc:AlternateContent xmlns:mc="http://schemas.openxmlformats.org/markup-compatibility/2006" xmlns:p14="http://schemas.microsoft.com/office/powerpoint/2010/main">
    <mc:Choice Requires="p14">
      <p:transition spd="slow" p14:dur="2000" advTm="18455"/>
    </mc:Choice>
    <mc:Fallback xmlns="">
      <p:transition spd="slow" advTm="1845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3" name="Rectangle 42">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4" name="Top left">
            <a:extLst>
              <a:ext uri="{FF2B5EF4-FFF2-40B4-BE49-F238E27FC236}">
                <a16:creationId xmlns:a16="http://schemas.microsoft.com/office/drawing/2014/main" id="{6D4CF35A-1CB8-4A56-A0F0-A843694F04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45" name="Freeform: Shape 44">
              <a:extLst>
                <a:ext uri="{FF2B5EF4-FFF2-40B4-BE49-F238E27FC236}">
                  <a16:creationId xmlns:a16="http://schemas.microsoft.com/office/drawing/2014/main" id="{B20E3AE2-7674-4E87-8583-FA4588674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6" name="Freeform: Shape 45">
              <a:extLst>
                <a:ext uri="{FF2B5EF4-FFF2-40B4-BE49-F238E27FC236}">
                  <a16:creationId xmlns:a16="http://schemas.microsoft.com/office/drawing/2014/main" id="{FE2ECA9D-2649-43AD-8827-B12F42EF2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7" name="Freeform: Shape 46">
              <a:extLst>
                <a:ext uri="{FF2B5EF4-FFF2-40B4-BE49-F238E27FC236}">
                  <a16:creationId xmlns:a16="http://schemas.microsoft.com/office/drawing/2014/main" id="{76B6EBBD-B502-4D71-A0C3-0E3DC1CF6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8" name="Freeform: Shape 47">
              <a:extLst>
                <a:ext uri="{FF2B5EF4-FFF2-40B4-BE49-F238E27FC236}">
                  <a16:creationId xmlns:a16="http://schemas.microsoft.com/office/drawing/2014/main" id="{B2843881-F761-48F8-8854-DB09EFCEF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9" name="Freeform: Shape 48">
              <a:extLst>
                <a:ext uri="{FF2B5EF4-FFF2-40B4-BE49-F238E27FC236}">
                  <a16:creationId xmlns:a16="http://schemas.microsoft.com/office/drawing/2014/main" id="{621FD836-BDFB-4115-B8D0-0655008DB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0" name="Freeform: Shape 49">
              <a:extLst>
                <a:ext uri="{FF2B5EF4-FFF2-40B4-BE49-F238E27FC236}">
                  <a16:creationId xmlns:a16="http://schemas.microsoft.com/office/drawing/2014/main" id="{942D2A33-38F9-48EA-9238-3F48DC7655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1" name="Freeform: Shape 50">
              <a:extLst>
                <a:ext uri="{FF2B5EF4-FFF2-40B4-BE49-F238E27FC236}">
                  <a16:creationId xmlns:a16="http://schemas.microsoft.com/office/drawing/2014/main" id="{8552477B-9DD8-4CAB-AE52-DFEE25AD90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2" name="Freeform: Shape 51">
              <a:extLst>
                <a:ext uri="{FF2B5EF4-FFF2-40B4-BE49-F238E27FC236}">
                  <a16:creationId xmlns:a16="http://schemas.microsoft.com/office/drawing/2014/main" id="{1E9E57E5-63F0-4840-99D1-6410567D51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825C281B-9CF6-21ED-A1ED-4BD21099758B}"/>
              </a:ext>
            </a:extLst>
          </p:cNvPr>
          <p:cNvSpPr>
            <a:spLocks noGrp="1"/>
          </p:cNvSpPr>
          <p:nvPr>
            <p:ph type="title"/>
          </p:nvPr>
        </p:nvSpPr>
        <p:spPr>
          <a:xfrm>
            <a:off x="1198182" y="559813"/>
            <a:ext cx="5126418" cy="1664573"/>
          </a:xfrm>
        </p:spPr>
        <p:txBody>
          <a:bodyPr>
            <a:normAutofit/>
          </a:bodyPr>
          <a:lstStyle/>
          <a:p>
            <a:r>
              <a:rPr lang="en-US" dirty="0"/>
              <a:t>Exploratory Data Analysis (EDA):</a:t>
            </a:r>
          </a:p>
        </p:txBody>
      </p:sp>
      <p:pic>
        <p:nvPicPr>
          <p:cNvPr id="12" name="Picture 11" descr="A graph of a number of red lines&#10;&#10;Description automatically generated with medium confidence">
            <a:extLst>
              <a:ext uri="{FF2B5EF4-FFF2-40B4-BE49-F238E27FC236}">
                <a16:creationId xmlns:a16="http://schemas.microsoft.com/office/drawing/2014/main" id="{30717DA1-AACA-D9D0-F879-FE2A63DAA6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1844" y="3722281"/>
            <a:ext cx="5361736" cy="2781631"/>
          </a:xfrm>
          <a:prstGeom prst="rect">
            <a:avLst/>
          </a:prstGeom>
        </p:spPr>
      </p:pic>
      <p:sp>
        <p:nvSpPr>
          <p:cNvPr id="3" name="Content Placeholder 2">
            <a:extLst>
              <a:ext uri="{FF2B5EF4-FFF2-40B4-BE49-F238E27FC236}">
                <a16:creationId xmlns:a16="http://schemas.microsoft.com/office/drawing/2014/main" id="{EC4A47CC-F42A-E0E3-D51C-9959CD984FE4}"/>
              </a:ext>
            </a:extLst>
          </p:cNvPr>
          <p:cNvSpPr>
            <a:spLocks noGrp="1"/>
          </p:cNvSpPr>
          <p:nvPr>
            <p:ph idx="1"/>
          </p:nvPr>
        </p:nvSpPr>
        <p:spPr>
          <a:xfrm>
            <a:off x="1185756" y="2384474"/>
            <a:ext cx="5126088" cy="3728613"/>
          </a:xfrm>
        </p:spPr>
        <p:txBody>
          <a:bodyPr>
            <a:normAutofit/>
          </a:bodyPr>
          <a:lstStyle/>
          <a:p>
            <a:r>
              <a:rPr lang="ar-EG" sz="1800"/>
              <a:t> </a:t>
            </a:r>
            <a:r>
              <a:rPr lang="en-US" sz="1800"/>
              <a:t>Explore patterns and distributions in view counts, like counts, and comments.</a:t>
            </a:r>
            <a:endParaRPr lang="ar-EG" sz="1800"/>
          </a:p>
          <a:p>
            <a:r>
              <a:rPr lang="ar-EG" sz="1800"/>
              <a:t> </a:t>
            </a:r>
            <a:r>
              <a:rPr lang="en-US" sz="1800"/>
              <a:t>Identify trends in the popularity and engagement of YouTube song videos.</a:t>
            </a:r>
          </a:p>
        </p:txBody>
      </p:sp>
      <p:pic>
        <p:nvPicPr>
          <p:cNvPr id="11" name="Picture 10" descr="A graph of a number of red bars&#10;&#10;Description automatically generated with medium confidence">
            <a:extLst>
              <a:ext uri="{FF2B5EF4-FFF2-40B4-BE49-F238E27FC236}">
                <a16:creationId xmlns:a16="http://schemas.microsoft.com/office/drawing/2014/main" id="{55C8AD30-EC01-4DAE-AEAE-48C91D0CFA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849718"/>
            <a:ext cx="5348980" cy="2701235"/>
          </a:xfrm>
          <a:prstGeom prst="rect">
            <a:avLst/>
          </a:prstGeom>
        </p:spPr>
      </p:pic>
      <p:pic>
        <p:nvPicPr>
          <p:cNvPr id="5" name="Picture 4" descr="A diagram of a normal distribution&#10;&#10;Description automatically generated">
            <a:extLst>
              <a:ext uri="{FF2B5EF4-FFF2-40B4-BE49-F238E27FC236}">
                <a16:creationId xmlns:a16="http://schemas.microsoft.com/office/drawing/2014/main" id="{5FE93FD1-FBAB-B7C8-8422-CC819B0FBE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6757" y="4012800"/>
            <a:ext cx="4373778" cy="2505574"/>
          </a:xfrm>
          <a:prstGeom prst="rect">
            <a:avLst/>
          </a:prstGeom>
        </p:spPr>
      </p:pic>
      <p:grpSp>
        <p:nvGrpSpPr>
          <p:cNvPr id="53" name="Bottom Right">
            <a:extLst>
              <a:ext uri="{FF2B5EF4-FFF2-40B4-BE49-F238E27FC236}">
                <a16:creationId xmlns:a16="http://schemas.microsoft.com/office/drawing/2014/main" id="{A1F5EA6C-B003-4746-BFC6-9ACD6CBE65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32" name="Graphic 157">
              <a:extLst>
                <a:ext uri="{FF2B5EF4-FFF2-40B4-BE49-F238E27FC236}">
                  <a16:creationId xmlns:a16="http://schemas.microsoft.com/office/drawing/2014/main" id="{6500337F-6608-4056-8FE7-622B2473C7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54" name="Freeform: Shape 53">
                <a:extLst>
                  <a:ext uri="{FF2B5EF4-FFF2-40B4-BE49-F238E27FC236}">
                    <a16:creationId xmlns:a16="http://schemas.microsoft.com/office/drawing/2014/main" id="{8DC3A611-8C8A-4FCD-B94B-308BF3F37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5" name="Freeform: Shape 54">
                <a:extLst>
                  <a:ext uri="{FF2B5EF4-FFF2-40B4-BE49-F238E27FC236}">
                    <a16:creationId xmlns:a16="http://schemas.microsoft.com/office/drawing/2014/main" id="{71AEE425-C8F2-4D51-B3B9-C6AE116B8D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6" name="Freeform: Shape 55">
                <a:extLst>
                  <a:ext uri="{FF2B5EF4-FFF2-40B4-BE49-F238E27FC236}">
                    <a16:creationId xmlns:a16="http://schemas.microsoft.com/office/drawing/2014/main" id="{A1F1897E-BC38-4EC1-AEBD-3769E3509D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7" name="Freeform: Shape 56">
                <a:extLst>
                  <a:ext uri="{FF2B5EF4-FFF2-40B4-BE49-F238E27FC236}">
                    <a16:creationId xmlns:a16="http://schemas.microsoft.com/office/drawing/2014/main" id="{6304075C-82D1-4C52-A1A0-4A1B485A27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8" name="Freeform: Shape 57">
                <a:extLst>
                  <a:ext uri="{FF2B5EF4-FFF2-40B4-BE49-F238E27FC236}">
                    <a16:creationId xmlns:a16="http://schemas.microsoft.com/office/drawing/2014/main" id="{E4A8B97F-E13E-44CB-979A-5933BBAD6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9" name="Freeform: Shape 58">
                <a:extLst>
                  <a:ext uri="{FF2B5EF4-FFF2-40B4-BE49-F238E27FC236}">
                    <a16:creationId xmlns:a16="http://schemas.microsoft.com/office/drawing/2014/main" id="{DA392D5A-333D-4E50-943D-57329D5B6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0" name="Freeform: Shape 59">
                <a:extLst>
                  <a:ext uri="{FF2B5EF4-FFF2-40B4-BE49-F238E27FC236}">
                    <a16:creationId xmlns:a16="http://schemas.microsoft.com/office/drawing/2014/main" id="{35D674F9-0D88-444E-B940-45495B59D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61" name="Freeform: Shape 60">
              <a:extLst>
                <a:ext uri="{FF2B5EF4-FFF2-40B4-BE49-F238E27FC236}">
                  <a16:creationId xmlns:a16="http://schemas.microsoft.com/office/drawing/2014/main" id="{F80EBF7B-0687-4948-A829-C538991992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Tree>
    <p:extLst>
      <p:ext uri="{BB962C8B-B14F-4D97-AF65-F5344CB8AC3E}">
        <p14:creationId xmlns:p14="http://schemas.microsoft.com/office/powerpoint/2010/main" val="1698591238"/>
      </p:ext>
    </p:extLst>
  </p:cSld>
  <p:clrMapOvr>
    <a:masterClrMapping/>
  </p:clrMapOvr>
  <mc:AlternateContent xmlns:mc="http://schemas.openxmlformats.org/markup-compatibility/2006" xmlns:p14="http://schemas.microsoft.com/office/powerpoint/2010/main">
    <mc:Choice Requires="p14">
      <p:transition spd="slow" p14:dur="2000" advTm="50175"/>
    </mc:Choice>
    <mc:Fallback xmlns="">
      <p:transition spd="slow" advTm="5017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C281B-9CF6-21ED-A1ED-4BD21099758B}"/>
              </a:ext>
            </a:extLst>
          </p:cNvPr>
          <p:cNvSpPr>
            <a:spLocks noGrp="1"/>
          </p:cNvSpPr>
          <p:nvPr>
            <p:ph type="title"/>
          </p:nvPr>
        </p:nvSpPr>
        <p:spPr/>
        <p:txBody>
          <a:bodyPr/>
          <a:lstStyle/>
          <a:p>
            <a:r>
              <a:rPr lang="en-US" dirty="0"/>
              <a:t>Exploratory Data Analysis (EDA):</a:t>
            </a:r>
          </a:p>
        </p:txBody>
      </p:sp>
      <p:pic>
        <p:nvPicPr>
          <p:cNvPr id="5" name="Picture 4">
            <a:extLst>
              <a:ext uri="{FF2B5EF4-FFF2-40B4-BE49-F238E27FC236}">
                <a16:creationId xmlns:a16="http://schemas.microsoft.com/office/drawing/2014/main" id="{CEE0A004-392F-6C50-EC5C-6911FDD004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7031" y="1690688"/>
            <a:ext cx="5265185" cy="4136674"/>
          </a:xfrm>
          <a:prstGeom prst="rect">
            <a:avLst/>
          </a:prstGeom>
        </p:spPr>
      </p:pic>
      <p:pic>
        <p:nvPicPr>
          <p:cNvPr id="8" name="Picture 7">
            <a:extLst>
              <a:ext uri="{FF2B5EF4-FFF2-40B4-BE49-F238E27FC236}">
                <a16:creationId xmlns:a16="http://schemas.microsoft.com/office/drawing/2014/main" id="{80772C73-584C-8261-CED9-72CCCDB8E3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790" y="1690687"/>
            <a:ext cx="5501652" cy="4136675"/>
          </a:xfrm>
          <a:prstGeom prst="rect">
            <a:avLst/>
          </a:prstGeom>
        </p:spPr>
      </p:pic>
    </p:spTree>
    <p:extLst>
      <p:ext uri="{BB962C8B-B14F-4D97-AF65-F5344CB8AC3E}">
        <p14:creationId xmlns:p14="http://schemas.microsoft.com/office/powerpoint/2010/main" val="4079117575"/>
      </p:ext>
    </p:extLst>
  </p:cSld>
  <p:clrMapOvr>
    <a:masterClrMapping/>
  </p:clrMapOvr>
  <mc:AlternateContent xmlns:mc="http://schemas.openxmlformats.org/markup-compatibility/2006" xmlns:p14="http://schemas.microsoft.com/office/powerpoint/2010/main">
    <mc:Choice Requires="p14">
      <p:transition spd="slow" p14:dur="2000" advTm="22627"/>
    </mc:Choice>
    <mc:Fallback xmlns="">
      <p:transition spd="slow" advTm="2262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C281B-9CF6-21ED-A1ED-4BD21099758B}"/>
              </a:ext>
            </a:extLst>
          </p:cNvPr>
          <p:cNvSpPr>
            <a:spLocks noGrp="1"/>
          </p:cNvSpPr>
          <p:nvPr>
            <p:ph type="title"/>
          </p:nvPr>
        </p:nvSpPr>
        <p:spPr/>
        <p:txBody>
          <a:bodyPr/>
          <a:lstStyle/>
          <a:p>
            <a:r>
              <a:rPr lang="en-US" dirty="0"/>
              <a:t>Exploratory Data Analysis (EDA):</a:t>
            </a:r>
          </a:p>
        </p:txBody>
      </p:sp>
      <p:pic>
        <p:nvPicPr>
          <p:cNvPr id="5" name="Picture 4">
            <a:extLst>
              <a:ext uri="{FF2B5EF4-FFF2-40B4-BE49-F238E27FC236}">
                <a16:creationId xmlns:a16="http://schemas.microsoft.com/office/drawing/2014/main" id="{89AC5E91-44F8-7418-36E3-A401CCC116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6632" y="1556648"/>
            <a:ext cx="5448944" cy="4224220"/>
          </a:xfrm>
          <a:prstGeom prst="rect">
            <a:avLst/>
          </a:prstGeom>
        </p:spPr>
      </p:pic>
      <p:pic>
        <p:nvPicPr>
          <p:cNvPr id="7" name="Picture 6">
            <a:extLst>
              <a:ext uri="{FF2B5EF4-FFF2-40B4-BE49-F238E27FC236}">
                <a16:creationId xmlns:a16="http://schemas.microsoft.com/office/drawing/2014/main" id="{771BC8ED-20E3-732F-DBCF-B4B8664A34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932" y="1556648"/>
            <a:ext cx="5667213" cy="4224220"/>
          </a:xfrm>
          <a:prstGeom prst="rect">
            <a:avLst/>
          </a:prstGeom>
        </p:spPr>
      </p:pic>
    </p:spTree>
    <p:extLst>
      <p:ext uri="{BB962C8B-B14F-4D97-AF65-F5344CB8AC3E}">
        <p14:creationId xmlns:p14="http://schemas.microsoft.com/office/powerpoint/2010/main" val="2187591563"/>
      </p:ext>
    </p:extLst>
  </p:cSld>
  <p:clrMapOvr>
    <a:masterClrMapping/>
  </p:clrMapOvr>
  <mc:AlternateContent xmlns:mc="http://schemas.openxmlformats.org/markup-compatibility/2006" xmlns:p14="http://schemas.microsoft.com/office/powerpoint/2010/main">
    <mc:Choice Requires="p14">
      <p:transition spd="slow" p14:dur="2000" advTm="32424"/>
    </mc:Choice>
    <mc:Fallback xmlns="">
      <p:transition spd="slow" advTm="32424"/>
    </mc:Fallback>
  </mc:AlternateContent>
</p:sld>
</file>

<file path=ppt/theme/theme1.xml><?xml version="1.0" encoding="utf-8"?>
<a:theme xmlns:a="http://schemas.openxmlformats.org/drawingml/2006/main" name="Explore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808</TotalTime>
  <Words>933</Words>
  <Application>Microsoft Office PowerPoint</Application>
  <PresentationFormat>Widescreen</PresentationFormat>
  <Paragraphs>110</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Avenir Next LT Pro</vt:lpstr>
      <vt:lpstr>AvenirNext LT Pro Medium</vt:lpstr>
      <vt:lpstr>Consolas</vt:lpstr>
      <vt:lpstr>Sagona Book</vt:lpstr>
      <vt:lpstr>Wingdings</vt:lpstr>
      <vt:lpstr>ExploreVTI</vt:lpstr>
      <vt:lpstr>PowerPoint Presentation</vt:lpstr>
      <vt:lpstr>Overview</vt:lpstr>
      <vt:lpstr>Dataset Description</vt:lpstr>
      <vt:lpstr>Project Objectives:</vt:lpstr>
      <vt:lpstr>Data Cleaning and Preparation</vt:lpstr>
      <vt:lpstr>Data Cleaning and Preparation</vt:lpstr>
      <vt:lpstr>Exploratory Data Analysis (EDA):</vt:lpstr>
      <vt:lpstr>Exploratory Data Analysis (EDA):</vt:lpstr>
      <vt:lpstr>Exploratory Data Analysis (EDA):</vt:lpstr>
      <vt:lpstr>Exploratory Data Analysis (EDA):</vt:lpstr>
      <vt:lpstr>Content and Channel Analysis</vt:lpstr>
      <vt:lpstr>Content and Channel Analysis</vt:lpstr>
      <vt:lpstr>Content and Channel Analysis</vt:lpstr>
      <vt:lpstr>Content and Channel Analysis</vt:lpstr>
      <vt:lpstr>Temporal Trends</vt:lpstr>
      <vt:lpstr>Temporal Trends</vt:lpstr>
      <vt:lpstr>Temporal Trends</vt:lpstr>
      <vt:lpstr>Temporal Trends</vt:lpstr>
      <vt:lpstr>User Engagement Insights</vt:lpstr>
      <vt:lpstr>Recommendation</vt:lpstr>
      <vt:lpstr>Recommendation</vt:lpstr>
      <vt:lpstr>Thank’s For Watching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Ahmed Mahmoud Abdrabo</dc:creator>
  <cp:lastModifiedBy>Ahmed Mahmoud Abdrabo</cp:lastModifiedBy>
  <cp:revision>7</cp:revision>
  <dcterms:created xsi:type="dcterms:W3CDTF">2024-06-30T06:07:56Z</dcterms:created>
  <dcterms:modified xsi:type="dcterms:W3CDTF">2024-07-05T06:53:46Z</dcterms:modified>
</cp:coreProperties>
</file>