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380"/>
    <p:restoredTop sz="94660"/>
  </p:normalViewPr>
  <p:slideViewPr>
    <p:cSldViewPr>
      <p:cViewPr varScale="1">
        <p:scale>
          <a:sx n="75" d="100"/>
          <a:sy n="75" d="100"/>
        </p:scale>
        <p:origin x="-3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14/10/1444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14/10/1444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14/10/1444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14/10/1444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14/10/1444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14/10/1444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t>14/10/1444</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t>14/10/1444</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14/10/1444</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14/10/1444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14/10/1444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t>14/10/1444</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a:t>Feasibility Study</a:t>
            </a:r>
            <a:endParaRPr lang="ar-EG" dirty="0"/>
          </a:p>
        </p:txBody>
      </p:sp>
      <p:sp>
        <p:nvSpPr>
          <p:cNvPr id="3" name="عنوان فرعي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291024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flipV="1">
            <a:off x="457200" y="116632"/>
            <a:ext cx="8229600" cy="158006"/>
          </a:xfrm>
        </p:spPr>
        <p:txBody>
          <a:bodyPr>
            <a:normAutofit fontScale="90000"/>
          </a:bodyPr>
          <a:lstStyle/>
          <a:p>
            <a:endParaRPr lang="ar-EG" dirty="0"/>
          </a:p>
        </p:txBody>
      </p:sp>
      <p:sp>
        <p:nvSpPr>
          <p:cNvPr id="3" name="عنصر نائب للمحتوى 2"/>
          <p:cNvSpPr>
            <a:spLocks noGrp="1"/>
          </p:cNvSpPr>
          <p:nvPr>
            <p:ph idx="1"/>
          </p:nvPr>
        </p:nvSpPr>
        <p:spPr>
          <a:xfrm>
            <a:off x="179512" y="404664"/>
            <a:ext cx="8856984" cy="6192688"/>
          </a:xfrm>
        </p:spPr>
        <p:txBody>
          <a:bodyPr>
            <a:normAutofit fontScale="85000" lnSpcReduction="20000"/>
          </a:bodyPr>
          <a:lstStyle/>
          <a:p>
            <a:pPr marL="0" indent="0" algn="l">
              <a:buNone/>
            </a:pPr>
            <a:r>
              <a:rPr lang="en-US" sz="4200" dirty="0" smtClean="0">
                <a:solidFill>
                  <a:srgbClr val="FF0000"/>
                </a:solidFill>
              </a:rPr>
              <a:t>Risk Mitigation</a:t>
            </a:r>
          </a:p>
          <a:p>
            <a:pPr marL="0" indent="0" algn="l">
              <a:buNone/>
            </a:pPr>
            <a:r>
              <a:rPr lang="en-US" sz="3300" dirty="0" smtClean="0">
                <a:solidFill>
                  <a:srgbClr val="FF0000"/>
                </a:solidFill>
              </a:rPr>
              <a:t>1-  scope creep</a:t>
            </a:r>
          </a:p>
          <a:p>
            <a:pPr marL="0" indent="0" algn="l">
              <a:buNone/>
            </a:pPr>
            <a:r>
              <a:rPr lang="en-US" sz="3300" dirty="0">
                <a:solidFill>
                  <a:srgbClr val="FF0000"/>
                </a:solidFill>
              </a:rPr>
              <a:t>How to mitigate scope creep</a:t>
            </a:r>
            <a:r>
              <a:rPr lang="en-US" sz="2800" dirty="0"/>
              <a:t>: </a:t>
            </a:r>
            <a:endParaRPr lang="en-US" sz="2800" dirty="0" smtClean="0"/>
          </a:p>
          <a:p>
            <a:pPr marL="0" indent="0" algn="l">
              <a:buNone/>
            </a:pPr>
            <a:r>
              <a:rPr lang="en-US" sz="2600" dirty="0" smtClean="0"/>
              <a:t>Creating </a:t>
            </a:r>
            <a:r>
              <a:rPr lang="en-US" sz="2600" dirty="0"/>
              <a:t>clear project parameters from the start will strengthen your project scope. Agreeing upon the project scope and communicating that vision with stakeholders from the beginning will leave less room for scope creep. Scheduling regular progress check-ins can also ensure </a:t>
            </a:r>
            <a:r>
              <a:rPr lang="en-US" sz="2600" dirty="0" smtClean="0"/>
              <a:t>the </a:t>
            </a:r>
            <a:r>
              <a:rPr lang="en-US" sz="2600" dirty="0"/>
              <a:t>project stays in line with the original project scope</a:t>
            </a:r>
            <a:r>
              <a:rPr lang="en-US" sz="3100" dirty="0" smtClean="0"/>
              <a:t>.</a:t>
            </a:r>
            <a:endParaRPr lang="ar-EG" sz="3100" dirty="0">
              <a:solidFill>
                <a:srgbClr val="FF0000"/>
              </a:solidFill>
            </a:endParaRPr>
          </a:p>
          <a:p>
            <a:pPr marL="0" indent="0" algn="l">
              <a:buNone/>
            </a:pPr>
            <a:endParaRPr lang="ar-EG" sz="3600" dirty="0" smtClean="0">
              <a:solidFill>
                <a:srgbClr val="FF0000"/>
              </a:solidFill>
            </a:endParaRPr>
          </a:p>
          <a:p>
            <a:pPr marL="0" indent="0" algn="l">
              <a:buNone/>
            </a:pPr>
            <a:r>
              <a:rPr lang="en-US" sz="3300" dirty="0" smtClean="0">
                <a:solidFill>
                  <a:srgbClr val="FF0000"/>
                </a:solidFill>
              </a:rPr>
              <a:t>2- </a:t>
            </a:r>
            <a:r>
              <a:rPr lang="en-US" sz="3300" dirty="0">
                <a:solidFill>
                  <a:srgbClr val="FF0000"/>
                </a:solidFill>
              </a:rPr>
              <a:t>Low performance</a:t>
            </a:r>
          </a:p>
          <a:p>
            <a:pPr marL="0" indent="0" algn="l">
              <a:buNone/>
            </a:pPr>
            <a:r>
              <a:rPr lang="en-US" sz="2800" dirty="0">
                <a:solidFill>
                  <a:srgbClr val="FF0000"/>
                </a:solidFill>
              </a:rPr>
              <a:t>How to mitigate low performance:</a:t>
            </a:r>
            <a:r>
              <a:rPr lang="en-US" sz="2800" dirty="0"/>
              <a:t> </a:t>
            </a:r>
            <a:r>
              <a:rPr lang="en-US" sz="2800" dirty="0" smtClean="0"/>
              <a:t>Anticipating </a:t>
            </a:r>
            <a:r>
              <a:rPr lang="en-US" sz="2800" dirty="0"/>
              <a:t>potential performance risks early on in the planning process can help you prepare. Using </a:t>
            </a:r>
            <a:r>
              <a:rPr lang="en-US" sz="2800" dirty="0" smtClean="0"/>
              <a:t>project management software</a:t>
            </a:r>
            <a:r>
              <a:rPr lang="en-US" sz="2800" dirty="0"/>
              <a:t> lets you follow your processes in real time, plan your project thoroughly, and promote open communication between team members</a:t>
            </a:r>
            <a:r>
              <a:rPr lang="en-US" sz="2400" dirty="0"/>
              <a:t>.</a:t>
            </a:r>
            <a:endParaRPr lang="en-US" sz="2400" dirty="0" smtClean="0"/>
          </a:p>
          <a:p>
            <a:pPr marL="0" indent="0" algn="l">
              <a:buNone/>
            </a:pPr>
            <a:endParaRPr lang="en-US" sz="2400" dirty="0" smtClean="0"/>
          </a:p>
          <a:p>
            <a:pPr marL="0" indent="0" algn="l">
              <a:buNone/>
            </a:pPr>
            <a:r>
              <a:rPr lang="en-US" sz="2800" dirty="0"/>
              <a:t> </a:t>
            </a:r>
            <a:endParaRPr lang="ar-EG" sz="2800" dirty="0">
              <a:solidFill>
                <a:srgbClr val="FF0000"/>
              </a:solidFill>
            </a:endParaRPr>
          </a:p>
        </p:txBody>
      </p:sp>
    </p:spTree>
    <p:extLst>
      <p:ext uri="{BB962C8B-B14F-4D97-AF65-F5344CB8AC3E}">
        <p14:creationId xmlns:p14="http://schemas.microsoft.com/office/powerpoint/2010/main" val="157383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202034"/>
          </a:xfrm>
        </p:spPr>
        <p:txBody>
          <a:bodyPr>
            <a:normAutofit fontScale="90000"/>
          </a:bodyPr>
          <a:lstStyle/>
          <a:p>
            <a:endParaRPr lang="ar-EG" dirty="0"/>
          </a:p>
        </p:txBody>
      </p:sp>
      <p:sp>
        <p:nvSpPr>
          <p:cNvPr id="3" name="عنصر نائب للمحتوى 2"/>
          <p:cNvSpPr>
            <a:spLocks noGrp="1"/>
          </p:cNvSpPr>
          <p:nvPr>
            <p:ph idx="1"/>
          </p:nvPr>
        </p:nvSpPr>
        <p:spPr>
          <a:xfrm>
            <a:off x="251520" y="620688"/>
            <a:ext cx="8435280" cy="5505475"/>
          </a:xfrm>
        </p:spPr>
        <p:txBody>
          <a:bodyPr/>
          <a:lstStyle/>
          <a:p>
            <a:pPr marL="0" indent="0" algn="l">
              <a:buNone/>
            </a:pPr>
            <a:r>
              <a:rPr lang="en-US" dirty="0" smtClean="0">
                <a:solidFill>
                  <a:srgbClr val="FF0000"/>
                </a:solidFill>
              </a:rPr>
              <a:t>3- </a:t>
            </a:r>
            <a:r>
              <a:rPr lang="en-US" dirty="0">
                <a:solidFill>
                  <a:srgbClr val="FF0000"/>
                </a:solidFill>
              </a:rPr>
              <a:t>Time </a:t>
            </a:r>
            <a:r>
              <a:rPr lang="en-US" dirty="0" smtClean="0">
                <a:solidFill>
                  <a:srgbClr val="FF0000"/>
                </a:solidFill>
              </a:rPr>
              <a:t>crunch</a:t>
            </a:r>
          </a:p>
          <a:p>
            <a:pPr marL="0" indent="0" algn="l">
              <a:buNone/>
            </a:pPr>
            <a:r>
              <a:rPr lang="en-US" sz="2400" dirty="0">
                <a:solidFill>
                  <a:srgbClr val="FF0000"/>
                </a:solidFill>
              </a:rPr>
              <a:t>How to mitigate a time crunch</a:t>
            </a:r>
            <a:r>
              <a:rPr lang="en-US" sz="2400" dirty="0" smtClean="0">
                <a:solidFill>
                  <a:srgbClr val="FF0000"/>
                </a:solidFill>
              </a:rPr>
              <a:t>:</a:t>
            </a:r>
          </a:p>
          <a:p>
            <a:pPr marL="0" indent="0" algn="l">
              <a:buNone/>
            </a:pPr>
            <a:r>
              <a:rPr lang="en-US" sz="2000" dirty="0"/>
              <a:t> </a:t>
            </a:r>
            <a:endParaRPr lang="en-US" sz="2000" dirty="0" smtClean="0"/>
          </a:p>
          <a:p>
            <a:pPr marL="0" indent="0" algn="l">
              <a:buNone/>
            </a:pPr>
            <a:r>
              <a:rPr lang="en-US" sz="2000" dirty="0" smtClean="0"/>
              <a:t>To </a:t>
            </a:r>
            <a:r>
              <a:rPr lang="en-US" sz="2000" dirty="0"/>
              <a:t>mitigate time risk, a rule of thumb is to overestimate the time needed to complete tasks in the planning phase and build in time contingency. That way, you’ll have wiggle room for scheduling later on. You can also create a project schedule using a </a:t>
            </a:r>
            <a:r>
              <a:rPr lang="en-US" sz="2000" dirty="0" smtClean="0"/>
              <a:t>time line or</a:t>
            </a:r>
            <a:r>
              <a:rPr lang="en-US" sz="2000" dirty="0"/>
              <a:t> </a:t>
            </a:r>
            <a:r>
              <a:rPr lang="en-US" sz="2000" dirty="0" smtClean="0"/>
              <a:t>Gantt chart . </a:t>
            </a:r>
            <a:r>
              <a:rPr lang="en-US" sz="2000" dirty="0"/>
              <a:t>Having clarity into work, dependencies between work, and any delays can help project managers dynamically adapt to time risk as it crops up. Understanding your project lifecycle can also help you determine how long each task will take. </a:t>
            </a:r>
            <a:endParaRPr lang="en-US" sz="2000" dirty="0">
              <a:solidFill>
                <a:srgbClr val="FF0000"/>
              </a:solidFill>
            </a:endParaRPr>
          </a:p>
          <a:p>
            <a:pPr marL="0" indent="0" algn="l">
              <a:buNone/>
            </a:pPr>
            <a:endParaRPr lang="ar-EG" dirty="0"/>
          </a:p>
        </p:txBody>
      </p:sp>
    </p:spTree>
    <p:extLst>
      <p:ext uri="{BB962C8B-B14F-4D97-AF65-F5344CB8AC3E}">
        <p14:creationId xmlns:p14="http://schemas.microsoft.com/office/powerpoint/2010/main" val="24265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0"/>
            <a:ext cx="8229600" cy="188640"/>
          </a:xfrm>
        </p:spPr>
        <p:txBody>
          <a:bodyPr>
            <a:normAutofit fontScale="90000"/>
          </a:bodyPr>
          <a:lstStyle/>
          <a:p>
            <a:endParaRPr lang="ar-EG" dirty="0"/>
          </a:p>
        </p:txBody>
      </p:sp>
      <p:sp>
        <p:nvSpPr>
          <p:cNvPr id="3" name="عنصر نائب للمحتوى 2"/>
          <p:cNvSpPr>
            <a:spLocks noGrp="1"/>
          </p:cNvSpPr>
          <p:nvPr>
            <p:ph idx="1"/>
          </p:nvPr>
        </p:nvSpPr>
        <p:spPr>
          <a:xfrm>
            <a:off x="0" y="332656"/>
            <a:ext cx="9036496" cy="6336704"/>
          </a:xfrm>
        </p:spPr>
        <p:txBody>
          <a:bodyPr/>
          <a:lstStyle/>
          <a:p>
            <a:pPr marL="0" indent="0" algn="l">
              <a:buNone/>
            </a:pPr>
            <a:r>
              <a:rPr lang="en-US" dirty="0" smtClean="0">
                <a:solidFill>
                  <a:srgbClr val="FF0000"/>
                </a:solidFill>
              </a:rPr>
              <a:t>-are </a:t>
            </a:r>
            <a:r>
              <a:rPr lang="en-US" dirty="0">
                <a:solidFill>
                  <a:srgbClr val="FF0000"/>
                </a:solidFill>
              </a:rPr>
              <a:t>there skills missing? </a:t>
            </a:r>
            <a:endParaRPr lang="en-US" dirty="0" smtClean="0">
              <a:solidFill>
                <a:srgbClr val="FF0000"/>
              </a:solidFill>
            </a:endParaRPr>
          </a:p>
          <a:p>
            <a:pPr marL="0" indent="0" algn="l">
              <a:buNone/>
            </a:pPr>
            <a:r>
              <a:rPr lang="en-US" dirty="0" smtClean="0"/>
              <a:t>No</a:t>
            </a:r>
          </a:p>
          <a:p>
            <a:pPr marL="0" indent="0" algn="l">
              <a:buNone/>
            </a:pPr>
            <a:r>
              <a:rPr lang="en-US" dirty="0">
                <a:solidFill>
                  <a:srgbClr val="FF0000"/>
                </a:solidFill>
              </a:rPr>
              <a:t>Is there a language or architecture you want to learn or need for this application?</a:t>
            </a:r>
            <a:r>
              <a:rPr lang="en-US" dirty="0"/>
              <a:t> </a:t>
            </a:r>
            <a:endParaRPr lang="en-US" dirty="0" smtClean="0"/>
          </a:p>
          <a:p>
            <a:pPr marL="0" indent="0" algn="l">
              <a:buNone/>
            </a:pPr>
            <a:r>
              <a:rPr lang="en-US" dirty="0"/>
              <a:t>Yes, one of them learned </a:t>
            </a:r>
            <a:r>
              <a:rPr lang="en-US" dirty="0" err="1"/>
              <a:t>mysql</a:t>
            </a:r>
            <a:r>
              <a:rPr lang="en-US" dirty="0"/>
              <a:t> to use it in the work of the data base project, and another one </a:t>
            </a:r>
            <a:r>
              <a:rPr lang="en-US" dirty="0" smtClean="0"/>
              <a:t>learned </a:t>
            </a:r>
            <a:r>
              <a:rPr lang="en-US" dirty="0" err="1" smtClean="0"/>
              <a:t>php</a:t>
            </a:r>
            <a:r>
              <a:rPr lang="en-US" dirty="0" smtClean="0"/>
              <a:t> to make project backend</a:t>
            </a:r>
            <a:endParaRPr lang="ar-EG" dirty="0"/>
          </a:p>
        </p:txBody>
      </p:sp>
    </p:spTree>
    <p:extLst>
      <p:ext uri="{BB962C8B-B14F-4D97-AF65-F5344CB8AC3E}">
        <p14:creationId xmlns:p14="http://schemas.microsoft.com/office/powerpoint/2010/main" val="401124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45719"/>
            <a:ext cx="8229600" cy="45719"/>
          </a:xfrm>
        </p:spPr>
        <p:txBody>
          <a:bodyPr>
            <a:normAutofit fontScale="90000"/>
          </a:bodyPr>
          <a:lstStyle/>
          <a:p>
            <a:endParaRPr lang="ar-EG" dirty="0"/>
          </a:p>
        </p:txBody>
      </p:sp>
      <p:sp>
        <p:nvSpPr>
          <p:cNvPr id="3" name="عنصر نائب للمحتوى 2"/>
          <p:cNvSpPr>
            <a:spLocks noGrp="1"/>
          </p:cNvSpPr>
          <p:nvPr>
            <p:ph idx="1"/>
          </p:nvPr>
        </p:nvSpPr>
        <p:spPr>
          <a:xfrm>
            <a:off x="107504" y="116632"/>
            <a:ext cx="8928992" cy="6624736"/>
          </a:xfrm>
        </p:spPr>
        <p:txBody>
          <a:bodyPr/>
          <a:lstStyle/>
          <a:p>
            <a:pPr marL="0" indent="0" algn="l">
              <a:buNone/>
            </a:pPr>
            <a:r>
              <a:rPr lang="en-US" dirty="0" smtClean="0">
                <a:solidFill>
                  <a:srgbClr val="FF0000"/>
                </a:solidFill>
              </a:rPr>
              <a:t>Risk Identification</a:t>
            </a:r>
          </a:p>
          <a:p>
            <a:pPr marL="0" indent="0" algn="l" fontAlgn="auto">
              <a:buNone/>
            </a:pPr>
            <a:r>
              <a:rPr lang="en-US" dirty="0" smtClean="0">
                <a:solidFill>
                  <a:srgbClr val="FF0000"/>
                </a:solidFill>
              </a:rPr>
              <a:t>-</a:t>
            </a:r>
            <a:r>
              <a:rPr lang="en-US" dirty="0"/>
              <a:t>1. Scope creep</a:t>
            </a:r>
          </a:p>
          <a:p>
            <a:pPr marL="0" indent="0" algn="l" fontAlgn="auto">
              <a:buNone/>
            </a:pPr>
            <a:r>
              <a:rPr lang="en-US" dirty="0"/>
              <a:t>Scope </a:t>
            </a:r>
            <a:r>
              <a:rPr lang="en-US" dirty="0" smtClean="0"/>
              <a:t>risk, </a:t>
            </a:r>
            <a:r>
              <a:rPr lang="en-US" dirty="0"/>
              <a:t>occurs when the initial project objectives aren’t well-defined. It’s important to communicate your </a:t>
            </a:r>
            <a:r>
              <a:rPr lang="en-US" dirty="0" smtClean="0"/>
              <a:t>project roadmap</a:t>
            </a:r>
            <a:r>
              <a:rPr lang="en-US" dirty="0"/>
              <a:t> with stakeholders from the beginning and hold firm to those parameters. If you don’t communicate your project scope effectively, stakeholders may try to change requirements mid-project.</a:t>
            </a:r>
          </a:p>
          <a:p>
            <a:pPr marL="0" indent="0" algn="l">
              <a:buNone/>
            </a:pPr>
            <a:endParaRPr lang="ar-EG" dirty="0">
              <a:solidFill>
                <a:srgbClr val="FF0000"/>
              </a:solidFill>
            </a:endParaRPr>
          </a:p>
        </p:txBody>
      </p:sp>
    </p:spTree>
    <p:extLst>
      <p:ext uri="{BB962C8B-B14F-4D97-AF65-F5344CB8AC3E}">
        <p14:creationId xmlns:p14="http://schemas.microsoft.com/office/powerpoint/2010/main" val="386756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flipV="1">
            <a:off x="457200" y="228919"/>
            <a:ext cx="8229600" cy="45719"/>
          </a:xfrm>
        </p:spPr>
        <p:txBody>
          <a:bodyPr>
            <a:normAutofit fontScale="90000"/>
          </a:bodyPr>
          <a:lstStyle/>
          <a:p>
            <a:endParaRPr lang="ar-EG" dirty="0"/>
          </a:p>
        </p:txBody>
      </p:sp>
      <p:sp>
        <p:nvSpPr>
          <p:cNvPr id="3" name="عنصر نائب للمحتوى 2"/>
          <p:cNvSpPr>
            <a:spLocks noGrp="1"/>
          </p:cNvSpPr>
          <p:nvPr>
            <p:ph idx="1"/>
          </p:nvPr>
        </p:nvSpPr>
        <p:spPr>
          <a:xfrm>
            <a:off x="0" y="404664"/>
            <a:ext cx="8964488" cy="6120680"/>
          </a:xfrm>
        </p:spPr>
        <p:txBody>
          <a:bodyPr/>
          <a:lstStyle/>
          <a:p>
            <a:pPr marL="0" indent="0" algn="l" fontAlgn="auto">
              <a:buNone/>
            </a:pPr>
            <a:r>
              <a:rPr lang="en-US" dirty="0" smtClean="0">
                <a:solidFill>
                  <a:srgbClr val="FF0000"/>
                </a:solidFill>
              </a:rPr>
              <a:t>2</a:t>
            </a:r>
            <a:r>
              <a:rPr lang="en-US" dirty="0">
                <a:solidFill>
                  <a:srgbClr val="FF0000"/>
                </a:solidFill>
              </a:rPr>
              <a:t>. Low performance</a:t>
            </a:r>
          </a:p>
          <a:p>
            <a:pPr marL="0" indent="0" algn="l" fontAlgn="auto">
              <a:buNone/>
            </a:pPr>
            <a:r>
              <a:rPr lang="en-US" dirty="0"/>
              <a:t>Performance risk occurs when the project doesn’t perform as well as initially expected. While you can’t always identify the root cause of low performance, you can identify project risks that may lead to low performance and look for ways to prevent those risks. Examples of these risks include a time crunch and miscommunication among team members. </a:t>
            </a:r>
          </a:p>
          <a:p>
            <a:pPr marL="0" indent="0" algn="l">
              <a:buNone/>
            </a:pPr>
            <a:endParaRPr lang="ar-EG" dirty="0"/>
          </a:p>
        </p:txBody>
      </p:sp>
    </p:spTree>
    <p:extLst>
      <p:ext uri="{BB962C8B-B14F-4D97-AF65-F5344CB8AC3E}">
        <p14:creationId xmlns:p14="http://schemas.microsoft.com/office/powerpoint/2010/main" val="424521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0"/>
            <a:ext cx="8229600" cy="116632"/>
          </a:xfrm>
        </p:spPr>
        <p:txBody>
          <a:bodyPr>
            <a:normAutofit fontScale="90000"/>
          </a:bodyPr>
          <a:lstStyle/>
          <a:p>
            <a:endParaRPr lang="ar-EG" dirty="0"/>
          </a:p>
        </p:txBody>
      </p:sp>
      <p:sp>
        <p:nvSpPr>
          <p:cNvPr id="3" name="عنصر نائب للمحتوى 2"/>
          <p:cNvSpPr>
            <a:spLocks noGrp="1"/>
          </p:cNvSpPr>
          <p:nvPr>
            <p:ph idx="1"/>
          </p:nvPr>
        </p:nvSpPr>
        <p:spPr>
          <a:xfrm>
            <a:off x="179512" y="188640"/>
            <a:ext cx="8784976" cy="6552728"/>
          </a:xfrm>
        </p:spPr>
        <p:txBody>
          <a:bodyPr/>
          <a:lstStyle/>
          <a:p>
            <a:pPr marL="0" indent="0" algn="l" fontAlgn="auto">
              <a:buNone/>
            </a:pPr>
            <a:endParaRPr lang="ar-EG" dirty="0" smtClean="0">
              <a:solidFill>
                <a:srgbClr val="FF0000"/>
              </a:solidFill>
            </a:endParaRPr>
          </a:p>
          <a:p>
            <a:pPr marL="0" indent="0" algn="l" fontAlgn="auto">
              <a:buNone/>
            </a:pPr>
            <a:r>
              <a:rPr lang="en-US" dirty="0" smtClean="0">
                <a:solidFill>
                  <a:srgbClr val="FF0000"/>
                </a:solidFill>
              </a:rPr>
              <a:t>3.Time crunch</a:t>
            </a:r>
          </a:p>
          <a:p>
            <a:pPr marL="0" indent="0" algn="l" fontAlgn="auto">
              <a:buNone/>
            </a:pPr>
            <a:endParaRPr lang="en-US" dirty="0">
              <a:solidFill>
                <a:srgbClr val="FF0000"/>
              </a:solidFill>
            </a:endParaRPr>
          </a:p>
          <a:p>
            <a:pPr marL="0" indent="0" algn="l" fontAlgn="auto">
              <a:buNone/>
            </a:pPr>
            <a:r>
              <a:rPr lang="en-US" sz="2800" dirty="0"/>
              <a:t>Time risk, also known as project schedule risk, is the risk that tasks in your project will take longer than expected. Delayed timelines might impact other things like your budget, delivery date, or overall </a:t>
            </a:r>
            <a:r>
              <a:rPr lang="en-US" sz="2800" dirty="0" smtClean="0"/>
              <a:t>performance. </a:t>
            </a:r>
            <a:r>
              <a:rPr lang="en-US" sz="2800" dirty="0"/>
              <a:t>When you’re not doing the work yourself across lots of moving pieces, it’s easy to underestimate the time it’ll take team members to complete a project during the initial planning phase.</a:t>
            </a:r>
          </a:p>
          <a:p>
            <a:pPr marL="0" indent="0" algn="l">
              <a:buNone/>
            </a:pPr>
            <a:endParaRPr lang="ar-EG" sz="2800" dirty="0"/>
          </a:p>
        </p:txBody>
      </p:sp>
    </p:spTree>
    <p:extLst>
      <p:ext uri="{BB962C8B-B14F-4D97-AF65-F5344CB8AC3E}">
        <p14:creationId xmlns:p14="http://schemas.microsoft.com/office/powerpoint/2010/main" val="144505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flipV="1">
            <a:off x="457200" y="228919"/>
            <a:ext cx="8229600" cy="45719"/>
          </a:xfrm>
        </p:spPr>
        <p:txBody>
          <a:bodyPr>
            <a:normAutofit fontScale="90000"/>
          </a:bodyPr>
          <a:lstStyle/>
          <a:p>
            <a:endParaRPr lang="ar-EG" dirty="0"/>
          </a:p>
        </p:txBody>
      </p:sp>
      <p:sp>
        <p:nvSpPr>
          <p:cNvPr id="3" name="عنصر نائب للمحتوى 2"/>
          <p:cNvSpPr>
            <a:spLocks noGrp="1"/>
          </p:cNvSpPr>
          <p:nvPr>
            <p:ph idx="1"/>
          </p:nvPr>
        </p:nvSpPr>
        <p:spPr>
          <a:xfrm>
            <a:off x="179512" y="332656"/>
            <a:ext cx="8784976" cy="6408712"/>
          </a:xfrm>
        </p:spPr>
        <p:txBody>
          <a:bodyPr/>
          <a:lstStyle/>
          <a:p>
            <a:pPr marL="0" indent="0" algn="l">
              <a:buNone/>
            </a:pPr>
            <a:r>
              <a:rPr lang="en-US" b="1" dirty="0" smtClean="0">
                <a:solidFill>
                  <a:srgbClr val="FF0000"/>
                </a:solidFill>
              </a:rPr>
              <a:t>4.Loss of traffic, SEO impact</a:t>
            </a:r>
          </a:p>
          <a:p>
            <a:pPr marL="0" indent="0" algn="l">
              <a:buNone/>
            </a:pPr>
            <a:endParaRPr lang="en-US" b="1" dirty="0" smtClean="0">
              <a:solidFill>
                <a:srgbClr val="FF0000"/>
              </a:solidFill>
            </a:endParaRPr>
          </a:p>
          <a:p>
            <a:pPr marL="0" indent="0" algn="l">
              <a:buNone/>
            </a:pPr>
            <a:r>
              <a:rPr lang="en-US" sz="2800" dirty="0" smtClean="0"/>
              <a:t>In </a:t>
            </a:r>
            <a:r>
              <a:rPr lang="en-US" sz="2800" dirty="0"/>
              <a:t>order to ensure the new site does not drop the level of traffic, we would recommend that you inventory current incoming URLs and include in the content migration plan time to create redirects that map the old URLs to new URLs. We've worked with clients who've experienced serious search traffic decline and can tell you, it's not fun. We put together a 2-part blog series on our best practices for fixing the problem- how to identify the search traffic decline and how to recover from a post-launch search decline</a:t>
            </a:r>
            <a:r>
              <a:rPr lang="en-US" dirty="0"/>
              <a:t>.</a:t>
            </a:r>
          </a:p>
          <a:p>
            <a:pPr marL="0" indent="0" algn="l">
              <a:buNone/>
            </a:pPr>
            <a:endParaRPr lang="ar-EG" dirty="0"/>
          </a:p>
        </p:txBody>
      </p:sp>
    </p:spTree>
    <p:extLst>
      <p:ext uri="{BB962C8B-B14F-4D97-AF65-F5344CB8AC3E}">
        <p14:creationId xmlns:p14="http://schemas.microsoft.com/office/powerpoint/2010/main" val="72460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flipV="1">
            <a:off x="457200" y="228919"/>
            <a:ext cx="8229600" cy="45719"/>
          </a:xfrm>
        </p:spPr>
        <p:txBody>
          <a:bodyPr>
            <a:normAutofit fontScale="90000"/>
          </a:bodyPr>
          <a:lstStyle/>
          <a:p>
            <a:endParaRPr lang="ar-EG" dirty="0"/>
          </a:p>
        </p:txBody>
      </p:sp>
      <p:sp>
        <p:nvSpPr>
          <p:cNvPr id="3" name="عنصر نائب للمحتوى 2"/>
          <p:cNvSpPr>
            <a:spLocks noGrp="1"/>
          </p:cNvSpPr>
          <p:nvPr>
            <p:ph idx="1"/>
          </p:nvPr>
        </p:nvSpPr>
        <p:spPr>
          <a:xfrm>
            <a:off x="251520" y="332656"/>
            <a:ext cx="8784976" cy="6264696"/>
          </a:xfrm>
        </p:spPr>
        <p:txBody>
          <a:bodyPr/>
          <a:lstStyle/>
          <a:p>
            <a:pPr marL="0" indent="0" algn="l" fontAlgn="auto">
              <a:buNone/>
            </a:pPr>
            <a:endParaRPr lang="ar-EG" dirty="0" smtClean="0">
              <a:solidFill>
                <a:srgbClr val="FF0000"/>
              </a:solidFill>
            </a:endParaRPr>
          </a:p>
          <a:p>
            <a:pPr marL="0" indent="0" algn="l" fontAlgn="auto">
              <a:buNone/>
            </a:pPr>
            <a:r>
              <a:rPr lang="en-US" dirty="0" smtClean="0">
                <a:solidFill>
                  <a:srgbClr val="FF0000"/>
                </a:solidFill>
              </a:rPr>
              <a:t>5. </a:t>
            </a:r>
            <a:r>
              <a:rPr lang="en-US" dirty="0">
                <a:solidFill>
                  <a:srgbClr val="FF0000"/>
                </a:solidFill>
              </a:rPr>
              <a:t>Operational </a:t>
            </a:r>
            <a:r>
              <a:rPr lang="en-US" dirty="0" smtClean="0">
                <a:solidFill>
                  <a:srgbClr val="FF0000"/>
                </a:solidFill>
              </a:rPr>
              <a:t>changes</a:t>
            </a:r>
          </a:p>
          <a:p>
            <a:pPr marL="0" indent="0" algn="l" fontAlgn="auto">
              <a:buNone/>
            </a:pPr>
            <a:endParaRPr lang="en-US" dirty="0">
              <a:solidFill>
                <a:srgbClr val="FF0000"/>
              </a:solidFill>
            </a:endParaRPr>
          </a:p>
          <a:p>
            <a:pPr marL="0" indent="0" algn="l" fontAlgn="auto">
              <a:buNone/>
            </a:pPr>
            <a:r>
              <a:rPr lang="en-US" sz="2800" dirty="0"/>
              <a:t>Operational risk involves changes in company or team processes, like an unexpected shift in team roles, changes in management, or new processes that your team must adjust to. These things can create distractions, require adjustments in workflows, and may impact project timelines.</a:t>
            </a:r>
          </a:p>
          <a:p>
            <a:endParaRPr lang="ar-EG" sz="2800" dirty="0"/>
          </a:p>
        </p:txBody>
      </p:sp>
    </p:spTree>
    <p:extLst>
      <p:ext uri="{BB962C8B-B14F-4D97-AF65-F5344CB8AC3E}">
        <p14:creationId xmlns:p14="http://schemas.microsoft.com/office/powerpoint/2010/main" val="188466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29600" cy="144016"/>
          </a:xfrm>
        </p:spPr>
        <p:txBody>
          <a:bodyPr>
            <a:normAutofit fontScale="90000"/>
          </a:bodyPr>
          <a:lstStyle/>
          <a:p>
            <a:endParaRPr lang="ar-EG" dirty="0"/>
          </a:p>
        </p:txBody>
      </p:sp>
      <p:sp>
        <p:nvSpPr>
          <p:cNvPr id="3" name="عنصر نائب للمحتوى 2"/>
          <p:cNvSpPr>
            <a:spLocks noGrp="1"/>
          </p:cNvSpPr>
          <p:nvPr>
            <p:ph idx="1"/>
          </p:nvPr>
        </p:nvSpPr>
        <p:spPr>
          <a:xfrm>
            <a:off x="107504" y="332656"/>
            <a:ext cx="8856984" cy="6336704"/>
          </a:xfrm>
        </p:spPr>
        <p:txBody>
          <a:bodyPr/>
          <a:lstStyle/>
          <a:p>
            <a:pPr marL="0" indent="0" algn="l">
              <a:buNone/>
            </a:pPr>
            <a:r>
              <a:rPr lang="en-US" b="1" dirty="0" smtClean="0">
                <a:solidFill>
                  <a:srgbClr val="FF0000"/>
                </a:solidFill>
              </a:rPr>
              <a:t>6.Lack </a:t>
            </a:r>
            <a:r>
              <a:rPr lang="en-US" b="1" dirty="0">
                <a:solidFill>
                  <a:srgbClr val="FF0000"/>
                </a:solidFill>
              </a:rPr>
              <a:t>of enterprise search product with content </a:t>
            </a:r>
            <a:r>
              <a:rPr lang="en-US" sz="2800" b="1" dirty="0" smtClean="0">
                <a:solidFill>
                  <a:srgbClr val="FF0000"/>
                </a:solidFill>
              </a:rPr>
              <a:t>faceting</a:t>
            </a:r>
          </a:p>
          <a:p>
            <a:pPr marL="0" indent="0" algn="l">
              <a:buNone/>
            </a:pPr>
            <a:endParaRPr lang="en-US" sz="2800" b="1" dirty="0">
              <a:solidFill>
                <a:srgbClr val="FF0000"/>
              </a:solidFill>
            </a:endParaRPr>
          </a:p>
          <a:p>
            <a:pPr marL="0" indent="0" algn="l">
              <a:buNone/>
            </a:pPr>
            <a:r>
              <a:rPr lang="en-US" sz="2800" dirty="0"/>
              <a:t>As user expectations of search continue to increase, the need for a true search product becomes more necessary. Thankfully something like </a:t>
            </a:r>
            <a:r>
              <a:rPr lang="en-US" sz="2800" dirty="0" err="1"/>
              <a:t>Coveo</a:t>
            </a:r>
            <a:r>
              <a:rPr lang="en-US" sz="2800" dirty="0"/>
              <a:t> for </a:t>
            </a:r>
            <a:r>
              <a:rPr lang="en-US" sz="2800" dirty="0" err="1"/>
              <a:t>Sitecore</a:t>
            </a:r>
            <a:r>
              <a:rPr lang="en-US" sz="2800" dirty="0"/>
              <a:t> is free to use, just make sure you set aside the time and money for the deployment, infrastructure and configuration. Training for search administrators would also be highly recommended. We're big fans of </a:t>
            </a:r>
            <a:r>
              <a:rPr lang="en-US" sz="2800" dirty="0" err="1"/>
              <a:t>Coveo</a:t>
            </a:r>
            <a:r>
              <a:rPr lang="en-US" sz="2800" dirty="0"/>
              <a:t> and tend to recommend it to most of our clients.</a:t>
            </a:r>
          </a:p>
          <a:p>
            <a:pPr marL="0" indent="0" algn="l">
              <a:buNone/>
            </a:pPr>
            <a:endParaRPr lang="ar-EG" dirty="0"/>
          </a:p>
        </p:txBody>
      </p:sp>
    </p:spTree>
    <p:extLst>
      <p:ext uri="{BB962C8B-B14F-4D97-AF65-F5344CB8AC3E}">
        <p14:creationId xmlns:p14="http://schemas.microsoft.com/office/powerpoint/2010/main" val="6881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9512" y="32048"/>
            <a:ext cx="8568952" cy="620688"/>
          </a:xfrm>
        </p:spPr>
        <p:txBody>
          <a:bodyPr>
            <a:noAutofit/>
          </a:bodyPr>
          <a:lstStyle/>
          <a:p>
            <a:pPr algn="l"/>
            <a:r>
              <a:rPr lang="en-US" sz="2800" dirty="0">
                <a:solidFill>
                  <a:srgbClr val="FF0000"/>
                </a:solidFill>
              </a:rPr>
              <a:t>Risk Prioritization. </a:t>
            </a:r>
            <a:r>
              <a:rPr lang="en-US" sz="2400" dirty="0"/>
              <a:t>prioritize the list from highest to lowest.</a:t>
            </a:r>
            <a:r>
              <a:rPr lang="en-US" sz="2800" dirty="0">
                <a:solidFill>
                  <a:srgbClr val="FF0000"/>
                </a:solidFill>
              </a:rPr>
              <a:t> </a:t>
            </a:r>
            <a:endParaRPr lang="ar-EG" sz="2800" dirty="0">
              <a:solidFill>
                <a:srgbClr val="FF0000"/>
              </a:solidFill>
            </a:endParaRPr>
          </a:p>
        </p:txBody>
      </p:sp>
      <p:sp>
        <p:nvSpPr>
          <p:cNvPr id="3" name="عنصر نائب للمحتوى 2"/>
          <p:cNvSpPr>
            <a:spLocks noGrp="1"/>
          </p:cNvSpPr>
          <p:nvPr>
            <p:ph idx="1"/>
          </p:nvPr>
        </p:nvSpPr>
        <p:spPr>
          <a:xfrm>
            <a:off x="107504" y="620688"/>
            <a:ext cx="8579296" cy="6120680"/>
          </a:xfrm>
        </p:spPr>
        <p:txBody>
          <a:bodyPr/>
          <a:lstStyle/>
          <a:p>
            <a:pPr marL="0" indent="0" algn="l">
              <a:buNone/>
            </a:pPr>
            <a:endParaRPr lang="ar-EG" sz="2800" dirty="0" smtClean="0"/>
          </a:p>
          <a:p>
            <a:pPr marL="0" indent="0" algn="l">
              <a:buNone/>
            </a:pPr>
            <a:r>
              <a:rPr lang="en-US" sz="2800" dirty="0" smtClean="0"/>
              <a:t>1- </a:t>
            </a:r>
            <a:r>
              <a:rPr lang="en-US" sz="2800" dirty="0"/>
              <a:t>Scope </a:t>
            </a:r>
            <a:r>
              <a:rPr lang="en-US" sz="2800" dirty="0" smtClean="0"/>
              <a:t>creep</a:t>
            </a:r>
          </a:p>
          <a:p>
            <a:pPr marL="0" indent="0" algn="l">
              <a:buNone/>
            </a:pPr>
            <a:r>
              <a:rPr lang="en-US" sz="2800" dirty="0" smtClean="0"/>
              <a:t>2- Low performance</a:t>
            </a:r>
            <a:endParaRPr lang="en-US" sz="2800" dirty="0"/>
          </a:p>
          <a:p>
            <a:pPr marL="0" indent="0" algn="l">
              <a:buNone/>
            </a:pPr>
            <a:r>
              <a:rPr lang="en-US" sz="2800" dirty="0" smtClean="0"/>
              <a:t>3- </a:t>
            </a:r>
            <a:r>
              <a:rPr lang="en-US" sz="2800" dirty="0"/>
              <a:t>Time crunch</a:t>
            </a:r>
          </a:p>
          <a:p>
            <a:pPr marL="0" indent="0" algn="l">
              <a:buNone/>
            </a:pPr>
            <a:r>
              <a:rPr lang="en-US" sz="2800" dirty="0" smtClean="0"/>
              <a:t>4- </a:t>
            </a:r>
            <a:r>
              <a:rPr lang="en-US" sz="2800" dirty="0"/>
              <a:t>Operational changes</a:t>
            </a:r>
          </a:p>
          <a:p>
            <a:pPr marL="0" indent="0" algn="l">
              <a:buNone/>
            </a:pPr>
            <a:r>
              <a:rPr lang="en-US" sz="2800" dirty="0" smtClean="0"/>
              <a:t>5- Loss </a:t>
            </a:r>
            <a:r>
              <a:rPr lang="en-US" sz="2800" dirty="0"/>
              <a:t>of traffic, SEO impact</a:t>
            </a:r>
          </a:p>
          <a:p>
            <a:pPr marL="0" indent="0" algn="l">
              <a:buNone/>
            </a:pPr>
            <a:r>
              <a:rPr lang="en-GB" sz="2800" dirty="0" smtClean="0"/>
              <a:t>6- </a:t>
            </a:r>
            <a:r>
              <a:rPr lang="en-US" sz="2800" dirty="0" smtClean="0"/>
              <a:t>Lack </a:t>
            </a:r>
            <a:r>
              <a:rPr lang="en-US" sz="2800" dirty="0"/>
              <a:t>of enterprise search product with content </a:t>
            </a:r>
            <a:r>
              <a:rPr lang="en-US" sz="2400" dirty="0"/>
              <a:t>faceting</a:t>
            </a:r>
          </a:p>
          <a:p>
            <a:pPr marL="0" indent="0" algn="l">
              <a:buNone/>
            </a:pPr>
            <a:r>
              <a:rPr lang="en-US" sz="2800" b="1" dirty="0" smtClean="0">
                <a:solidFill>
                  <a:srgbClr val="FF0000"/>
                </a:solidFill>
              </a:rPr>
              <a:t>-the </a:t>
            </a:r>
            <a:r>
              <a:rPr lang="en-US" sz="2800" b="1" dirty="0">
                <a:solidFill>
                  <a:srgbClr val="FF0000"/>
                </a:solidFill>
              </a:rPr>
              <a:t>top 3 </a:t>
            </a:r>
            <a:r>
              <a:rPr lang="en-US" sz="2800" b="1" dirty="0" smtClean="0">
                <a:solidFill>
                  <a:srgbClr val="FF0000"/>
                </a:solidFill>
              </a:rPr>
              <a:t>risks</a:t>
            </a:r>
          </a:p>
          <a:p>
            <a:pPr marL="0" indent="0" algn="l">
              <a:buNone/>
            </a:pPr>
            <a:r>
              <a:rPr lang="en-US" sz="2800" dirty="0">
                <a:solidFill>
                  <a:srgbClr val="FF0000"/>
                </a:solidFill>
              </a:rPr>
              <a:t>1- Scope creep</a:t>
            </a:r>
          </a:p>
          <a:p>
            <a:pPr marL="0" indent="0" algn="l">
              <a:buNone/>
            </a:pPr>
            <a:r>
              <a:rPr lang="en-US" sz="2800" dirty="0">
                <a:solidFill>
                  <a:srgbClr val="FF0000"/>
                </a:solidFill>
              </a:rPr>
              <a:t>2- Low performance</a:t>
            </a:r>
          </a:p>
          <a:p>
            <a:pPr marL="0" indent="0" algn="l">
              <a:buNone/>
            </a:pPr>
            <a:r>
              <a:rPr lang="en-US" sz="2800" dirty="0">
                <a:solidFill>
                  <a:srgbClr val="FF0000"/>
                </a:solidFill>
              </a:rPr>
              <a:t>3- Time crunch</a:t>
            </a:r>
          </a:p>
          <a:p>
            <a:pPr marL="0" indent="0" algn="l">
              <a:buNone/>
            </a:pPr>
            <a:endParaRPr lang="en-US" sz="2800" b="1" dirty="0">
              <a:solidFill>
                <a:srgbClr val="FF0000"/>
              </a:solidFill>
            </a:endParaRPr>
          </a:p>
          <a:p>
            <a:pPr marL="0" indent="0" algn="l">
              <a:buNone/>
            </a:pPr>
            <a:endParaRPr lang="en-US" sz="2800" dirty="0"/>
          </a:p>
          <a:p>
            <a:pPr marL="0" indent="0" algn="l">
              <a:buNone/>
            </a:pPr>
            <a:endParaRPr lang="ar-EG" sz="2800" dirty="0"/>
          </a:p>
        </p:txBody>
      </p:sp>
    </p:spTree>
    <p:extLst>
      <p:ext uri="{BB962C8B-B14F-4D97-AF65-F5344CB8AC3E}">
        <p14:creationId xmlns:p14="http://schemas.microsoft.com/office/powerpoint/2010/main" val="1652324772"/>
      </p:ext>
    </p:extLst>
  </p:cSld>
  <p:clrMapOvr>
    <a:masterClrMapping/>
  </p:clrMapOvr>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528</Words>
  <Application>Microsoft Office PowerPoint</Application>
  <PresentationFormat>عرض على الشاشة (3:4)‏</PresentationFormat>
  <Paragraphs>50</Paragraphs>
  <Slides>11</Slides>
  <Notes>0</Notes>
  <HiddenSlides>0</HiddenSlides>
  <MMClips>0</MMClips>
  <ScaleCrop>false</ScaleCrop>
  <HeadingPairs>
    <vt:vector size="4" baseType="variant">
      <vt:variant>
        <vt:lpstr>نسق</vt:lpstr>
      </vt:variant>
      <vt:variant>
        <vt:i4>1</vt:i4>
      </vt:variant>
      <vt:variant>
        <vt:lpstr>عناوين الشرائح</vt:lpstr>
      </vt:variant>
      <vt:variant>
        <vt:i4>11</vt:i4>
      </vt:variant>
    </vt:vector>
  </HeadingPairs>
  <TitlesOfParts>
    <vt:vector size="12" baseType="lpstr">
      <vt:lpstr>سمة Office</vt:lpstr>
      <vt:lpstr>Feasibility Study</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Risk Prioritization. prioritize the list from highest to lowest. </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مركز المحبة</dc:creator>
  <cp:lastModifiedBy>مركز المحبة</cp:lastModifiedBy>
  <cp:revision>13</cp:revision>
  <dcterms:created xsi:type="dcterms:W3CDTF">2023-05-04T10:11:13Z</dcterms:created>
  <dcterms:modified xsi:type="dcterms:W3CDTF">2023-05-04T11:08:56Z</dcterms:modified>
</cp:coreProperties>
</file>