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sldIdLst>
    <p:sldId id="261" r:id="rId2"/>
    <p:sldId id="265" r:id="rId3"/>
    <p:sldId id="266" r:id="rId4"/>
    <p:sldId id="267" r:id="rId5"/>
    <p:sldId id="268" r:id="rId6"/>
    <p:sldId id="269" r:id="rId7"/>
    <p:sldId id="287" r:id="rId8"/>
    <p:sldId id="288" r:id="rId9"/>
    <p:sldId id="289" r:id="rId10"/>
    <p:sldId id="290" r:id="rId11"/>
    <p:sldId id="291" r:id="rId12"/>
    <p:sldId id="292" r:id="rId13"/>
    <p:sldId id="273" r:id="rId14"/>
    <p:sldId id="274" r:id="rId15"/>
    <p:sldId id="275" r:id="rId16"/>
    <p:sldId id="276" r:id="rId17"/>
    <p:sldId id="277" r:id="rId18"/>
    <p:sldId id="256" r:id="rId19"/>
    <p:sldId id="257" r:id="rId20"/>
    <p:sldId id="258" r:id="rId21"/>
    <p:sldId id="259" r:id="rId22"/>
    <p:sldId id="260" r:id="rId23"/>
    <p:sldId id="293" r:id="rId24"/>
    <p:sldId id="294" r:id="rId25"/>
    <p:sldId id="295" r:id="rId26"/>
    <p:sldId id="296" r:id="rId27"/>
    <p:sldId id="297" r:id="rId28"/>
    <p:sldId id="298" r:id="rId29"/>
    <p:sldId id="278" r:id="rId30"/>
    <p:sldId id="279" r:id="rId31"/>
    <p:sldId id="280" r:id="rId32"/>
    <p:sldId id="281" r:id="rId33"/>
    <p:sldId id="282" r:id="rId34"/>
    <p:sldId id="283" r:id="rId35"/>
    <p:sldId id="262" r:id="rId36"/>
    <p:sldId id="263" r:id="rId37"/>
    <p:sldId id="299" r:id="rId38"/>
    <p:sldId id="300" r:id="rId39"/>
    <p:sldId id="301"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49700-030C-40CF-BA53-2376434EF53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4F3C548-E39D-4BF0-BAB7-5F0268DAF719}">
      <dgm:prSet/>
      <dgm:spPr/>
      <dgm:t>
        <a:bodyPr/>
        <a:lstStyle/>
        <a:p>
          <a:r>
            <a:rPr lang="en-US" b="1" dirty="0"/>
            <a:t>Team Members:</a:t>
          </a:r>
        </a:p>
      </dgm:t>
    </dgm:pt>
    <dgm:pt modelId="{31FCA68C-9670-42A5-BE33-4A5D824BB995}" type="parTrans" cxnId="{FE53BD78-5987-49CF-BEF7-E7F58866843D}">
      <dgm:prSet/>
      <dgm:spPr/>
      <dgm:t>
        <a:bodyPr/>
        <a:lstStyle/>
        <a:p>
          <a:endParaRPr lang="en-US"/>
        </a:p>
      </dgm:t>
    </dgm:pt>
    <dgm:pt modelId="{24E38D83-5BC9-45E2-A35E-69B2D78D0EA3}" type="sibTrans" cxnId="{FE53BD78-5987-49CF-BEF7-E7F58866843D}">
      <dgm:prSet/>
      <dgm:spPr/>
      <dgm:t>
        <a:bodyPr/>
        <a:lstStyle/>
        <a:p>
          <a:endParaRPr lang="en-US"/>
        </a:p>
      </dgm:t>
    </dgm:pt>
    <dgm:pt modelId="{47B033D9-8E21-4998-940D-A84210799B0C}">
      <dgm:prSet/>
      <dgm:spPr/>
      <dgm:t>
        <a:bodyPr/>
        <a:lstStyle/>
        <a:p>
          <a:r>
            <a:rPr lang="en-US" b="1" dirty="0"/>
            <a:t>Mahmoud Kamel Salman  </a:t>
          </a:r>
          <a:endParaRPr lang="en-US" dirty="0"/>
        </a:p>
      </dgm:t>
    </dgm:pt>
    <dgm:pt modelId="{CABE71C3-0340-4962-A466-A85BC9B71616}" type="parTrans" cxnId="{E9A8FF33-7053-4637-A5B1-4C6513C73D06}">
      <dgm:prSet/>
      <dgm:spPr/>
      <dgm:t>
        <a:bodyPr/>
        <a:lstStyle/>
        <a:p>
          <a:endParaRPr lang="en-US"/>
        </a:p>
      </dgm:t>
    </dgm:pt>
    <dgm:pt modelId="{29B7E8F1-45F2-4DE6-B1AC-E0EDD71EE531}" type="sibTrans" cxnId="{E9A8FF33-7053-4637-A5B1-4C6513C73D06}">
      <dgm:prSet/>
      <dgm:spPr/>
      <dgm:t>
        <a:bodyPr/>
        <a:lstStyle/>
        <a:p>
          <a:endParaRPr lang="en-US"/>
        </a:p>
      </dgm:t>
    </dgm:pt>
    <dgm:pt modelId="{D9732BCC-F59C-42EB-AFE7-64EAF5D7BDC3}">
      <dgm:prSet/>
      <dgm:spPr/>
      <dgm:t>
        <a:bodyPr/>
        <a:lstStyle/>
        <a:p>
          <a:r>
            <a:rPr lang="en-US" b="1" dirty="0"/>
            <a:t>Sarah Abdel Hamid Abdel </a:t>
          </a:r>
          <a:r>
            <a:rPr lang="en-US" b="1" dirty="0" err="1"/>
            <a:t>Ghany</a:t>
          </a:r>
          <a:r>
            <a:rPr lang="en-US" b="1" dirty="0"/>
            <a:t> </a:t>
          </a:r>
          <a:endParaRPr lang="en-US" dirty="0"/>
        </a:p>
      </dgm:t>
    </dgm:pt>
    <dgm:pt modelId="{9CEA63FD-7085-4E7A-A60D-E55BD2FB21D5}" type="parTrans" cxnId="{66A9CCA2-D312-4A0D-A6F6-BFA62F8FF3F6}">
      <dgm:prSet/>
      <dgm:spPr/>
      <dgm:t>
        <a:bodyPr/>
        <a:lstStyle/>
        <a:p>
          <a:endParaRPr lang="en-US"/>
        </a:p>
      </dgm:t>
    </dgm:pt>
    <dgm:pt modelId="{86447B83-B5E4-46F5-BDF5-FDAE9A72D99B}" type="sibTrans" cxnId="{66A9CCA2-D312-4A0D-A6F6-BFA62F8FF3F6}">
      <dgm:prSet/>
      <dgm:spPr/>
      <dgm:t>
        <a:bodyPr/>
        <a:lstStyle/>
        <a:p>
          <a:endParaRPr lang="en-US"/>
        </a:p>
      </dgm:t>
    </dgm:pt>
    <dgm:pt modelId="{5F1CB710-C97B-403C-8A09-9BA254C42279}">
      <dgm:prSet/>
      <dgm:spPr/>
      <dgm:t>
        <a:bodyPr/>
        <a:lstStyle/>
        <a:p>
          <a:r>
            <a:rPr lang="en-US" b="1" dirty="0"/>
            <a:t>Fatma Ahmed Mohamed</a:t>
          </a:r>
          <a:endParaRPr lang="en-US" dirty="0"/>
        </a:p>
      </dgm:t>
    </dgm:pt>
    <dgm:pt modelId="{575413E1-45C3-42D6-B067-4356B263655B}" type="parTrans" cxnId="{1F512B10-A467-4781-BBA3-BC256C2AC03A}">
      <dgm:prSet/>
      <dgm:spPr/>
      <dgm:t>
        <a:bodyPr/>
        <a:lstStyle/>
        <a:p>
          <a:endParaRPr lang="en-US"/>
        </a:p>
      </dgm:t>
    </dgm:pt>
    <dgm:pt modelId="{F2F347FF-B1A7-40CB-B837-15E7AA0C6169}" type="sibTrans" cxnId="{1F512B10-A467-4781-BBA3-BC256C2AC03A}">
      <dgm:prSet/>
      <dgm:spPr/>
      <dgm:t>
        <a:bodyPr/>
        <a:lstStyle/>
        <a:p>
          <a:endParaRPr lang="en-US"/>
        </a:p>
      </dgm:t>
    </dgm:pt>
    <dgm:pt modelId="{4F9AD5D7-D8E0-4C50-91D0-56F5C0769EAE}">
      <dgm:prSet/>
      <dgm:spPr/>
      <dgm:t>
        <a:bodyPr/>
        <a:lstStyle/>
        <a:p>
          <a:r>
            <a:rPr lang="en-US" b="1" dirty="0"/>
            <a:t>Youssef Ashraf Shaaban  </a:t>
          </a:r>
          <a:endParaRPr lang="en-US" dirty="0"/>
        </a:p>
      </dgm:t>
    </dgm:pt>
    <dgm:pt modelId="{49434CB6-481D-4022-9654-41687464C98B}" type="parTrans" cxnId="{A3ABF1DC-EEB1-4F2B-B213-F3B8CDA1AE82}">
      <dgm:prSet/>
      <dgm:spPr/>
      <dgm:t>
        <a:bodyPr/>
        <a:lstStyle/>
        <a:p>
          <a:endParaRPr lang="en-US"/>
        </a:p>
      </dgm:t>
    </dgm:pt>
    <dgm:pt modelId="{7D7856B1-19F2-472F-9E37-28C6CEC89F81}" type="sibTrans" cxnId="{A3ABF1DC-EEB1-4F2B-B213-F3B8CDA1AE82}">
      <dgm:prSet/>
      <dgm:spPr/>
      <dgm:t>
        <a:bodyPr/>
        <a:lstStyle/>
        <a:p>
          <a:endParaRPr lang="en-US"/>
        </a:p>
      </dgm:t>
    </dgm:pt>
    <dgm:pt modelId="{464AD3B5-A2FF-4687-A19F-58724071F0A4}">
      <dgm:prSet/>
      <dgm:spPr/>
      <dgm:t>
        <a:bodyPr/>
        <a:lstStyle/>
        <a:p>
          <a:r>
            <a:rPr lang="en-US" b="1" dirty="0"/>
            <a:t>Ahmed Mahmoud Abdelaziz </a:t>
          </a:r>
          <a:endParaRPr lang="en-US" dirty="0"/>
        </a:p>
      </dgm:t>
    </dgm:pt>
    <dgm:pt modelId="{B6D26B22-54A0-4E8F-B444-2E06DC7EFE30}" type="parTrans" cxnId="{C2B29B2D-9391-435C-9B9E-4CF651D82087}">
      <dgm:prSet/>
      <dgm:spPr/>
      <dgm:t>
        <a:bodyPr/>
        <a:lstStyle/>
        <a:p>
          <a:endParaRPr lang="en-US"/>
        </a:p>
      </dgm:t>
    </dgm:pt>
    <dgm:pt modelId="{14E26B8B-EAD7-43A5-A431-F371C683E205}" type="sibTrans" cxnId="{C2B29B2D-9391-435C-9B9E-4CF651D82087}">
      <dgm:prSet/>
      <dgm:spPr/>
      <dgm:t>
        <a:bodyPr/>
        <a:lstStyle/>
        <a:p>
          <a:endParaRPr lang="en-US"/>
        </a:p>
      </dgm:t>
    </dgm:pt>
    <dgm:pt modelId="{B0FE0BDB-CA13-4C46-8738-B53A55DB2987}" type="pres">
      <dgm:prSet presAssocID="{90549700-030C-40CF-BA53-2376434EF534}" presName="vert0" presStyleCnt="0">
        <dgm:presLayoutVars>
          <dgm:dir/>
          <dgm:animOne val="branch"/>
          <dgm:animLvl val="lvl"/>
        </dgm:presLayoutVars>
      </dgm:prSet>
      <dgm:spPr/>
    </dgm:pt>
    <dgm:pt modelId="{893AA15C-8F83-A248-9811-13C50BD7B6C5}" type="pres">
      <dgm:prSet presAssocID="{F4F3C548-E39D-4BF0-BAB7-5F0268DAF719}" presName="thickLine" presStyleLbl="alignNode1" presStyleIdx="0" presStyleCnt="6"/>
      <dgm:spPr/>
    </dgm:pt>
    <dgm:pt modelId="{56EBD8CE-79FF-5244-A142-A274C2B197E7}" type="pres">
      <dgm:prSet presAssocID="{F4F3C548-E39D-4BF0-BAB7-5F0268DAF719}" presName="horz1" presStyleCnt="0"/>
      <dgm:spPr/>
    </dgm:pt>
    <dgm:pt modelId="{1D159FCF-7AC8-564F-816A-1C5B1BB0FA8B}" type="pres">
      <dgm:prSet presAssocID="{F4F3C548-E39D-4BF0-BAB7-5F0268DAF719}" presName="tx1" presStyleLbl="revTx" presStyleIdx="0" presStyleCnt="6"/>
      <dgm:spPr/>
    </dgm:pt>
    <dgm:pt modelId="{B8F5F51F-F464-5440-9912-ED52012DD6C2}" type="pres">
      <dgm:prSet presAssocID="{F4F3C548-E39D-4BF0-BAB7-5F0268DAF719}" presName="vert1" presStyleCnt="0"/>
      <dgm:spPr/>
    </dgm:pt>
    <dgm:pt modelId="{D6C51978-427D-3B42-8627-1FE925AB9EEB}" type="pres">
      <dgm:prSet presAssocID="{47B033D9-8E21-4998-940D-A84210799B0C}" presName="thickLine" presStyleLbl="alignNode1" presStyleIdx="1" presStyleCnt="6"/>
      <dgm:spPr/>
    </dgm:pt>
    <dgm:pt modelId="{FB8C5F4C-1851-BF43-BDE1-FA30C6FB62BA}" type="pres">
      <dgm:prSet presAssocID="{47B033D9-8E21-4998-940D-A84210799B0C}" presName="horz1" presStyleCnt="0"/>
      <dgm:spPr/>
    </dgm:pt>
    <dgm:pt modelId="{4C6399DF-617B-6E40-8667-B25EF453038D}" type="pres">
      <dgm:prSet presAssocID="{47B033D9-8E21-4998-940D-A84210799B0C}" presName="tx1" presStyleLbl="revTx" presStyleIdx="1" presStyleCnt="6"/>
      <dgm:spPr/>
    </dgm:pt>
    <dgm:pt modelId="{A5460B2F-F2F8-F64E-BA7E-C46877C94D30}" type="pres">
      <dgm:prSet presAssocID="{47B033D9-8E21-4998-940D-A84210799B0C}" presName="vert1" presStyleCnt="0"/>
      <dgm:spPr/>
    </dgm:pt>
    <dgm:pt modelId="{B80D10FC-6DA0-1D46-9837-6BEEE0D0097D}" type="pres">
      <dgm:prSet presAssocID="{D9732BCC-F59C-42EB-AFE7-64EAF5D7BDC3}" presName="thickLine" presStyleLbl="alignNode1" presStyleIdx="2" presStyleCnt="6"/>
      <dgm:spPr/>
    </dgm:pt>
    <dgm:pt modelId="{728E1D74-FAED-C542-896F-3CE1169C838A}" type="pres">
      <dgm:prSet presAssocID="{D9732BCC-F59C-42EB-AFE7-64EAF5D7BDC3}" presName="horz1" presStyleCnt="0"/>
      <dgm:spPr/>
    </dgm:pt>
    <dgm:pt modelId="{A9BF4056-784D-AE4E-852F-8E50A47BEE06}" type="pres">
      <dgm:prSet presAssocID="{D9732BCC-F59C-42EB-AFE7-64EAF5D7BDC3}" presName="tx1" presStyleLbl="revTx" presStyleIdx="2" presStyleCnt="6"/>
      <dgm:spPr/>
    </dgm:pt>
    <dgm:pt modelId="{7E15A2F8-4B39-DA4E-BB20-267633B12B7B}" type="pres">
      <dgm:prSet presAssocID="{D9732BCC-F59C-42EB-AFE7-64EAF5D7BDC3}" presName="vert1" presStyleCnt="0"/>
      <dgm:spPr/>
    </dgm:pt>
    <dgm:pt modelId="{F8804BDC-7607-4F46-8140-02088A8A897D}" type="pres">
      <dgm:prSet presAssocID="{5F1CB710-C97B-403C-8A09-9BA254C42279}" presName="thickLine" presStyleLbl="alignNode1" presStyleIdx="3" presStyleCnt="6"/>
      <dgm:spPr/>
    </dgm:pt>
    <dgm:pt modelId="{827807A6-EFC2-164D-BDA3-D156BA7BB5AE}" type="pres">
      <dgm:prSet presAssocID="{5F1CB710-C97B-403C-8A09-9BA254C42279}" presName="horz1" presStyleCnt="0"/>
      <dgm:spPr/>
    </dgm:pt>
    <dgm:pt modelId="{290AE0C6-0E80-7143-8FF3-592A3B5AA68F}" type="pres">
      <dgm:prSet presAssocID="{5F1CB710-C97B-403C-8A09-9BA254C42279}" presName="tx1" presStyleLbl="revTx" presStyleIdx="3" presStyleCnt="6"/>
      <dgm:spPr/>
    </dgm:pt>
    <dgm:pt modelId="{4C066B9B-37B0-6B4D-8F7B-149DA16E1439}" type="pres">
      <dgm:prSet presAssocID="{5F1CB710-C97B-403C-8A09-9BA254C42279}" presName="vert1" presStyleCnt="0"/>
      <dgm:spPr/>
    </dgm:pt>
    <dgm:pt modelId="{2D0ED6D8-A882-A24C-9FAF-F09F399D9061}" type="pres">
      <dgm:prSet presAssocID="{4F9AD5D7-D8E0-4C50-91D0-56F5C0769EAE}" presName="thickLine" presStyleLbl="alignNode1" presStyleIdx="4" presStyleCnt="6"/>
      <dgm:spPr/>
    </dgm:pt>
    <dgm:pt modelId="{61868625-99FF-6B48-A0D7-F112C2B9BA25}" type="pres">
      <dgm:prSet presAssocID="{4F9AD5D7-D8E0-4C50-91D0-56F5C0769EAE}" presName="horz1" presStyleCnt="0"/>
      <dgm:spPr/>
    </dgm:pt>
    <dgm:pt modelId="{3FAC3F5C-B847-7C4E-A30E-AA0374EC0EDC}" type="pres">
      <dgm:prSet presAssocID="{4F9AD5D7-D8E0-4C50-91D0-56F5C0769EAE}" presName="tx1" presStyleLbl="revTx" presStyleIdx="4" presStyleCnt="6"/>
      <dgm:spPr/>
    </dgm:pt>
    <dgm:pt modelId="{068FECD2-2FF2-7D4B-97B9-FDB2EB932DDB}" type="pres">
      <dgm:prSet presAssocID="{4F9AD5D7-D8E0-4C50-91D0-56F5C0769EAE}" presName="vert1" presStyleCnt="0"/>
      <dgm:spPr/>
    </dgm:pt>
    <dgm:pt modelId="{84A37F7C-D0D5-564B-B6F3-33EBD064D8B2}" type="pres">
      <dgm:prSet presAssocID="{464AD3B5-A2FF-4687-A19F-58724071F0A4}" presName="thickLine" presStyleLbl="alignNode1" presStyleIdx="5" presStyleCnt="6"/>
      <dgm:spPr/>
    </dgm:pt>
    <dgm:pt modelId="{9CA1C1F3-6170-A04E-A7CF-2AC4CC285555}" type="pres">
      <dgm:prSet presAssocID="{464AD3B5-A2FF-4687-A19F-58724071F0A4}" presName="horz1" presStyleCnt="0"/>
      <dgm:spPr/>
    </dgm:pt>
    <dgm:pt modelId="{728A27AC-8F7A-3B47-BD1C-D3969FB8116D}" type="pres">
      <dgm:prSet presAssocID="{464AD3B5-A2FF-4687-A19F-58724071F0A4}" presName="tx1" presStyleLbl="revTx" presStyleIdx="5" presStyleCnt="6"/>
      <dgm:spPr/>
    </dgm:pt>
    <dgm:pt modelId="{0A4F5D48-F427-7B45-915E-9608BD2AF57E}" type="pres">
      <dgm:prSet presAssocID="{464AD3B5-A2FF-4687-A19F-58724071F0A4}" presName="vert1" presStyleCnt="0"/>
      <dgm:spPr/>
    </dgm:pt>
  </dgm:ptLst>
  <dgm:cxnLst>
    <dgm:cxn modelId="{8EFDD908-A075-4548-9F2C-78A029F1B3CE}" type="presOf" srcId="{90549700-030C-40CF-BA53-2376434EF534}" destId="{B0FE0BDB-CA13-4C46-8738-B53A55DB2987}" srcOrd="0" destOrd="0" presId="urn:microsoft.com/office/officeart/2008/layout/LinedList"/>
    <dgm:cxn modelId="{1F512B10-A467-4781-BBA3-BC256C2AC03A}" srcId="{90549700-030C-40CF-BA53-2376434EF534}" destId="{5F1CB710-C97B-403C-8A09-9BA254C42279}" srcOrd="3" destOrd="0" parTransId="{575413E1-45C3-42D6-B067-4356B263655B}" sibTransId="{F2F347FF-B1A7-40CB-B837-15E7AA0C6169}"/>
    <dgm:cxn modelId="{A202F319-6A1F-9140-9B8F-9F3B4E713A01}" type="presOf" srcId="{4F9AD5D7-D8E0-4C50-91D0-56F5C0769EAE}" destId="{3FAC3F5C-B847-7C4E-A30E-AA0374EC0EDC}" srcOrd="0" destOrd="0" presId="urn:microsoft.com/office/officeart/2008/layout/LinedList"/>
    <dgm:cxn modelId="{C2B29B2D-9391-435C-9B9E-4CF651D82087}" srcId="{90549700-030C-40CF-BA53-2376434EF534}" destId="{464AD3B5-A2FF-4687-A19F-58724071F0A4}" srcOrd="5" destOrd="0" parTransId="{B6D26B22-54A0-4E8F-B444-2E06DC7EFE30}" sibTransId="{14E26B8B-EAD7-43A5-A431-F371C683E205}"/>
    <dgm:cxn modelId="{E9A8FF33-7053-4637-A5B1-4C6513C73D06}" srcId="{90549700-030C-40CF-BA53-2376434EF534}" destId="{47B033D9-8E21-4998-940D-A84210799B0C}" srcOrd="1" destOrd="0" parTransId="{CABE71C3-0340-4962-A466-A85BC9B71616}" sibTransId="{29B7E8F1-45F2-4DE6-B1AC-E0EDD71EE531}"/>
    <dgm:cxn modelId="{56E87D6F-C2C3-3442-BCEB-44284E01C257}" type="presOf" srcId="{464AD3B5-A2FF-4687-A19F-58724071F0A4}" destId="{728A27AC-8F7A-3B47-BD1C-D3969FB8116D}" srcOrd="0" destOrd="0" presId="urn:microsoft.com/office/officeart/2008/layout/LinedList"/>
    <dgm:cxn modelId="{FE53BD78-5987-49CF-BEF7-E7F58866843D}" srcId="{90549700-030C-40CF-BA53-2376434EF534}" destId="{F4F3C548-E39D-4BF0-BAB7-5F0268DAF719}" srcOrd="0" destOrd="0" parTransId="{31FCA68C-9670-42A5-BE33-4A5D824BB995}" sibTransId="{24E38D83-5BC9-45E2-A35E-69B2D78D0EA3}"/>
    <dgm:cxn modelId="{B34EE87F-5352-AD4E-86A8-48085247444C}" type="presOf" srcId="{F4F3C548-E39D-4BF0-BAB7-5F0268DAF719}" destId="{1D159FCF-7AC8-564F-816A-1C5B1BB0FA8B}" srcOrd="0" destOrd="0" presId="urn:microsoft.com/office/officeart/2008/layout/LinedList"/>
    <dgm:cxn modelId="{5316B798-E0A7-924B-BBC4-53534E72FFB5}" type="presOf" srcId="{47B033D9-8E21-4998-940D-A84210799B0C}" destId="{4C6399DF-617B-6E40-8667-B25EF453038D}" srcOrd="0" destOrd="0" presId="urn:microsoft.com/office/officeart/2008/layout/LinedList"/>
    <dgm:cxn modelId="{66A9CCA2-D312-4A0D-A6F6-BFA62F8FF3F6}" srcId="{90549700-030C-40CF-BA53-2376434EF534}" destId="{D9732BCC-F59C-42EB-AFE7-64EAF5D7BDC3}" srcOrd="2" destOrd="0" parTransId="{9CEA63FD-7085-4E7A-A60D-E55BD2FB21D5}" sibTransId="{86447B83-B5E4-46F5-BDF5-FDAE9A72D99B}"/>
    <dgm:cxn modelId="{33715BC5-5019-964A-99E2-5A0E79D476DE}" type="presOf" srcId="{D9732BCC-F59C-42EB-AFE7-64EAF5D7BDC3}" destId="{A9BF4056-784D-AE4E-852F-8E50A47BEE06}" srcOrd="0" destOrd="0" presId="urn:microsoft.com/office/officeart/2008/layout/LinedList"/>
    <dgm:cxn modelId="{A3ABF1DC-EEB1-4F2B-B213-F3B8CDA1AE82}" srcId="{90549700-030C-40CF-BA53-2376434EF534}" destId="{4F9AD5D7-D8E0-4C50-91D0-56F5C0769EAE}" srcOrd="4" destOrd="0" parTransId="{49434CB6-481D-4022-9654-41687464C98B}" sibTransId="{7D7856B1-19F2-472F-9E37-28C6CEC89F81}"/>
    <dgm:cxn modelId="{65DBEEEE-720D-9843-A547-7A4CAD962AB3}" type="presOf" srcId="{5F1CB710-C97B-403C-8A09-9BA254C42279}" destId="{290AE0C6-0E80-7143-8FF3-592A3B5AA68F}" srcOrd="0" destOrd="0" presId="urn:microsoft.com/office/officeart/2008/layout/LinedList"/>
    <dgm:cxn modelId="{44F7A849-920C-8D4A-B503-4281816E445C}" type="presParOf" srcId="{B0FE0BDB-CA13-4C46-8738-B53A55DB2987}" destId="{893AA15C-8F83-A248-9811-13C50BD7B6C5}" srcOrd="0" destOrd="0" presId="urn:microsoft.com/office/officeart/2008/layout/LinedList"/>
    <dgm:cxn modelId="{8616EAED-727F-B346-ACD8-6FCCD6614287}" type="presParOf" srcId="{B0FE0BDB-CA13-4C46-8738-B53A55DB2987}" destId="{56EBD8CE-79FF-5244-A142-A274C2B197E7}" srcOrd="1" destOrd="0" presId="urn:microsoft.com/office/officeart/2008/layout/LinedList"/>
    <dgm:cxn modelId="{739F93A8-AC43-1A49-8FE4-4455CAC107CD}" type="presParOf" srcId="{56EBD8CE-79FF-5244-A142-A274C2B197E7}" destId="{1D159FCF-7AC8-564F-816A-1C5B1BB0FA8B}" srcOrd="0" destOrd="0" presId="urn:microsoft.com/office/officeart/2008/layout/LinedList"/>
    <dgm:cxn modelId="{A4951425-1747-044F-879B-7850F96C59E3}" type="presParOf" srcId="{56EBD8CE-79FF-5244-A142-A274C2B197E7}" destId="{B8F5F51F-F464-5440-9912-ED52012DD6C2}" srcOrd="1" destOrd="0" presId="urn:microsoft.com/office/officeart/2008/layout/LinedList"/>
    <dgm:cxn modelId="{C3E0E327-9774-8440-860C-018589CCC659}" type="presParOf" srcId="{B0FE0BDB-CA13-4C46-8738-B53A55DB2987}" destId="{D6C51978-427D-3B42-8627-1FE925AB9EEB}" srcOrd="2" destOrd="0" presId="urn:microsoft.com/office/officeart/2008/layout/LinedList"/>
    <dgm:cxn modelId="{6A4F4893-69DD-C448-97B3-35E2276D2B0C}" type="presParOf" srcId="{B0FE0BDB-CA13-4C46-8738-B53A55DB2987}" destId="{FB8C5F4C-1851-BF43-BDE1-FA30C6FB62BA}" srcOrd="3" destOrd="0" presId="urn:microsoft.com/office/officeart/2008/layout/LinedList"/>
    <dgm:cxn modelId="{8ADAD526-EF1E-A140-AAC6-AF75E43B21E4}" type="presParOf" srcId="{FB8C5F4C-1851-BF43-BDE1-FA30C6FB62BA}" destId="{4C6399DF-617B-6E40-8667-B25EF453038D}" srcOrd="0" destOrd="0" presId="urn:microsoft.com/office/officeart/2008/layout/LinedList"/>
    <dgm:cxn modelId="{37BED683-EFE6-3A4F-8E44-E3059037F482}" type="presParOf" srcId="{FB8C5F4C-1851-BF43-BDE1-FA30C6FB62BA}" destId="{A5460B2F-F2F8-F64E-BA7E-C46877C94D30}" srcOrd="1" destOrd="0" presId="urn:microsoft.com/office/officeart/2008/layout/LinedList"/>
    <dgm:cxn modelId="{CD173DBF-7383-0043-B259-2E46BE90CD0E}" type="presParOf" srcId="{B0FE0BDB-CA13-4C46-8738-B53A55DB2987}" destId="{B80D10FC-6DA0-1D46-9837-6BEEE0D0097D}" srcOrd="4" destOrd="0" presId="urn:microsoft.com/office/officeart/2008/layout/LinedList"/>
    <dgm:cxn modelId="{63B9AA85-CD74-9F43-9FD0-ECA858C62D3A}" type="presParOf" srcId="{B0FE0BDB-CA13-4C46-8738-B53A55DB2987}" destId="{728E1D74-FAED-C542-896F-3CE1169C838A}" srcOrd="5" destOrd="0" presId="urn:microsoft.com/office/officeart/2008/layout/LinedList"/>
    <dgm:cxn modelId="{445D2970-B6D5-C749-8D49-EFF197A21316}" type="presParOf" srcId="{728E1D74-FAED-C542-896F-3CE1169C838A}" destId="{A9BF4056-784D-AE4E-852F-8E50A47BEE06}" srcOrd="0" destOrd="0" presId="urn:microsoft.com/office/officeart/2008/layout/LinedList"/>
    <dgm:cxn modelId="{031A5EB3-6734-6C4E-BA59-9A80C409549A}" type="presParOf" srcId="{728E1D74-FAED-C542-896F-3CE1169C838A}" destId="{7E15A2F8-4B39-DA4E-BB20-267633B12B7B}" srcOrd="1" destOrd="0" presId="urn:microsoft.com/office/officeart/2008/layout/LinedList"/>
    <dgm:cxn modelId="{B33AE1DB-9B8C-B140-A663-2E54EA6682FA}" type="presParOf" srcId="{B0FE0BDB-CA13-4C46-8738-B53A55DB2987}" destId="{F8804BDC-7607-4F46-8140-02088A8A897D}" srcOrd="6" destOrd="0" presId="urn:microsoft.com/office/officeart/2008/layout/LinedList"/>
    <dgm:cxn modelId="{BC78F25E-7C1B-CB41-A228-E46D76AF4D24}" type="presParOf" srcId="{B0FE0BDB-CA13-4C46-8738-B53A55DB2987}" destId="{827807A6-EFC2-164D-BDA3-D156BA7BB5AE}" srcOrd="7" destOrd="0" presId="urn:microsoft.com/office/officeart/2008/layout/LinedList"/>
    <dgm:cxn modelId="{F19750B1-EC5F-274D-9A15-C1DB10ADF156}" type="presParOf" srcId="{827807A6-EFC2-164D-BDA3-D156BA7BB5AE}" destId="{290AE0C6-0E80-7143-8FF3-592A3B5AA68F}" srcOrd="0" destOrd="0" presId="urn:microsoft.com/office/officeart/2008/layout/LinedList"/>
    <dgm:cxn modelId="{CF7AD23F-021C-2742-B61A-0EF1EC42A9DB}" type="presParOf" srcId="{827807A6-EFC2-164D-BDA3-D156BA7BB5AE}" destId="{4C066B9B-37B0-6B4D-8F7B-149DA16E1439}" srcOrd="1" destOrd="0" presId="urn:microsoft.com/office/officeart/2008/layout/LinedList"/>
    <dgm:cxn modelId="{4D1D9F0E-035F-D34E-842C-FDD43289B359}" type="presParOf" srcId="{B0FE0BDB-CA13-4C46-8738-B53A55DB2987}" destId="{2D0ED6D8-A882-A24C-9FAF-F09F399D9061}" srcOrd="8" destOrd="0" presId="urn:microsoft.com/office/officeart/2008/layout/LinedList"/>
    <dgm:cxn modelId="{D3DEC4B4-FA4D-B948-90AD-03AF37284C34}" type="presParOf" srcId="{B0FE0BDB-CA13-4C46-8738-B53A55DB2987}" destId="{61868625-99FF-6B48-A0D7-F112C2B9BA25}" srcOrd="9" destOrd="0" presId="urn:microsoft.com/office/officeart/2008/layout/LinedList"/>
    <dgm:cxn modelId="{D9BE648D-4174-C245-B32E-11C851084549}" type="presParOf" srcId="{61868625-99FF-6B48-A0D7-F112C2B9BA25}" destId="{3FAC3F5C-B847-7C4E-A30E-AA0374EC0EDC}" srcOrd="0" destOrd="0" presId="urn:microsoft.com/office/officeart/2008/layout/LinedList"/>
    <dgm:cxn modelId="{1E3E0CD1-BF17-DF48-BBA4-799132341233}" type="presParOf" srcId="{61868625-99FF-6B48-A0D7-F112C2B9BA25}" destId="{068FECD2-2FF2-7D4B-97B9-FDB2EB932DDB}" srcOrd="1" destOrd="0" presId="urn:microsoft.com/office/officeart/2008/layout/LinedList"/>
    <dgm:cxn modelId="{B3615053-1594-9540-859D-B18DFB78BFCA}" type="presParOf" srcId="{B0FE0BDB-CA13-4C46-8738-B53A55DB2987}" destId="{84A37F7C-D0D5-564B-B6F3-33EBD064D8B2}" srcOrd="10" destOrd="0" presId="urn:microsoft.com/office/officeart/2008/layout/LinedList"/>
    <dgm:cxn modelId="{BF6DD165-4937-294E-BB69-EE1AC9737635}" type="presParOf" srcId="{B0FE0BDB-CA13-4C46-8738-B53A55DB2987}" destId="{9CA1C1F3-6170-A04E-A7CF-2AC4CC285555}" srcOrd="11" destOrd="0" presId="urn:microsoft.com/office/officeart/2008/layout/LinedList"/>
    <dgm:cxn modelId="{11FEEB33-09B7-E847-A453-97D478345148}" type="presParOf" srcId="{9CA1C1F3-6170-A04E-A7CF-2AC4CC285555}" destId="{728A27AC-8F7A-3B47-BD1C-D3969FB8116D}" srcOrd="0" destOrd="0" presId="urn:microsoft.com/office/officeart/2008/layout/LinedList"/>
    <dgm:cxn modelId="{E9DF0C89-8058-F94C-9FB8-2DF1B4A072BE}" type="presParOf" srcId="{9CA1C1F3-6170-A04E-A7CF-2AC4CC285555}" destId="{0A4F5D48-F427-7B45-915E-9608BD2AF5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AA15C-8F83-A248-9811-13C50BD7B6C5}">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59FCF-7AC8-564F-816A-1C5B1BB0FA8B}">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Team Members:</a:t>
          </a:r>
        </a:p>
      </dsp:txBody>
      <dsp:txXfrm>
        <a:off x="0" y="2124"/>
        <a:ext cx="10515600" cy="724514"/>
      </dsp:txXfrm>
    </dsp:sp>
    <dsp:sp modelId="{D6C51978-427D-3B42-8627-1FE925AB9EEB}">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399DF-617B-6E40-8667-B25EF453038D}">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Mahmoud Kamel Salman  </a:t>
          </a:r>
          <a:endParaRPr lang="en-US" sz="3300" kern="1200" dirty="0"/>
        </a:p>
      </dsp:txBody>
      <dsp:txXfrm>
        <a:off x="0" y="726639"/>
        <a:ext cx="10515600" cy="724514"/>
      </dsp:txXfrm>
    </dsp:sp>
    <dsp:sp modelId="{B80D10FC-6DA0-1D46-9837-6BEEE0D0097D}">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F4056-784D-AE4E-852F-8E50A47BEE06}">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Sarah Abdel Hamid Abdel </a:t>
          </a:r>
          <a:r>
            <a:rPr lang="en-US" sz="3300" b="1" kern="1200" dirty="0" err="1"/>
            <a:t>Ghany</a:t>
          </a:r>
          <a:r>
            <a:rPr lang="en-US" sz="3300" b="1" kern="1200" dirty="0"/>
            <a:t> </a:t>
          </a:r>
          <a:endParaRPr lang="en-US" sz="3300" kern="1200" dirty="0"/>
        </a:p>
      </dsp:txBody>
      <dsp:txXfrm>
        <a:off x="0" y="1451154"/>
        <a:ext cx="10515600" cy="724514"/>
      </dsp:txXfrm>
    </dsp:sp>
    <dsp:sp modelId="{F8804BDC-7607-4F46-8140-02088A8A897D}">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AE0C6-0E80-7143-8FF3-592A3B5AA68F}">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Fatma Ahmed Mohamed</a:t>
          </a:r>
          <a:endParaRPr lang="en-US" sz="3300" kern="1200" dirty="0"/>
        </a:p>
      </dsp:txBody>
      <dsp:txXfrm>
        <a:off x="0" y="2175669"/>
        <a:ext cx="10515600" cy="724514"/>
      </dsp:txXfrm>
    </dsp:sp>
    <dsp:sp modelId="{2D0ED6D8-A882-A24C-9FAF-F09F399D9061}">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AC3F5C-B847-7C4E-A30E-AA0374EC0EDC}">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Youssef Ashraf Shaaban  </a:t>
          </a:r>
          <a:endParaRPr lang="en-US" sz="3300" kern="1200" dirty="0"/>
        </a:p>
      </dsp:txBody>
      <dsp:txXfrm>
        <a:off x="0" y="2900183"/>
        <a:ext cx="10515600" cy="724514"/>
      </dsp:txXfrm>
    </dsp:sp>
    <dsp:sp modelId="{84A37F7C-D0D5-564B-B6F3-33EBD064D8B2}">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A27AC-8F7A-3B47-BD1C-D3969FB8116D}">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Ahmed Mahmoud Abdelaziz </a:t>
          </a:r>
          <a:endParaRPr lang="en-US" sz="3300" kern="1200" dirty="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6E39F-60B0-B84E-AC7C-1919AA1EF2DF}" type="datetimeFigureOut">
              <a:rPr lang="en-EG" smtClean="0"/>
              <a:t>10/18/2024</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D1F16-1D6D-9845-A544-4C884783F32E}" type="slidenum">
              <a:rPr lang="en-EG" smtClean="0"/>
              <a:t>‹#›</a:t>
            </a:fld>
            <a:endParaRPr lang="en-EG"/>
          </a:p>
        </p:txBody>
      </p:sp>
    </p:spTree>
    <p:extLst>
      <p:ext uri="{BB962C8B-B14F-4D97-AF65-F5344CB8AC3E}">
        <p14:creationId xmlns:p14="http://schemas.microsoft.com/office/powerpoint/2010/main" val="4262015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F5ED1F16-1D6D-9845-A544-4C884783F32E}" type="slidenum">
              <a:rPr lang="en-EG" smtClean="0"/>
              <a:t>18</a:t>
            </a:fld>
            <a:endParaRPr lang="en-EG"/>
          </a:p>
        </p:txBody>
      </p:sp>
    </p:spTree>
    <p:extLst>
      <p:ext uri="{BB962C8B-B14F-4D97-AF65-F5344CB8AC3E}">
        <p14:creationId xmlns:p14="http://schemas.microsoft.com/office/powerpoint/2010/main" val="392551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E6007-BEE6-8549-BD64-856BCB712425}" type="datetimeFigureOut">
              <a:rPr lang="en-EG" smtClean="0"/>
              <a:t>10/18/2024</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181876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E6007-BEE6-8549-BD64-856BCB712425}" type="datetimeFigureOut">
              <a:rPr lang="en-EG" smtClean="0"/>
              <a:t>10/18/2024</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13282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E6007-BEE6-8549-BD64-856BCB712425}" type="datetimeFigureOut">
              <a:rPr lang="en-EG" smtClean="0"/>
              <a:t>10/18/2024</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287200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E6007-BEE6-8549-BD64-856BCB712425}" type="datetimeFigureOut">
              <a:rPr lang="en-EG" smtClean="0"/>
              <a:t>10/18/2024</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112362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E6007-BEE6-8549-BD64-856BCB712425}" type="datetimeFigureOut">
              <a:rPr lang="en-EG" smtClean="0"/>
              <a:t>10/18/2024</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76401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E6007-BEE6-8549-BD64-856BCB712425}" type="datetimeFigureOut">
              <a:rPr lang="en-EG" smtClean="0"/>
              <a:t>10/18/2024</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33611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E6007-BEE6-8549-BD64-856BCB712425}" type="datetimeFigureOut">
              <a:rPr lang="en-EG" smtClean="0"/>
              <a:t>10/18/2024</a:t>
            </a:fld>
            <a:endParaRPr lang="en-EG"/>
          </a:p>
        </p:txBody>
      </p:sp>
      <p:sp>
        <p:nvSpPr>
          <p:cNvPr id="8" name="Footer Placeholder 7"/>
          <p:cNvSpPr>
            <a:spLocks noGrp="1"/>
          </p:cNvSpPr>
          <p:nvPr>
            <p:ph type="ftr" sz="quarter" idx="11"/>
          </p:nvPr>
        </p:nvSpPr>
        <p:spPr/>
        <p:txBody>
          <a:bodyPr/>
          <a:lstStyle/>
          <a:p>
            <a:endParaRPr lang="en-EG"/>
          </a:p>
        </p:txBody>
      </p:sp>
      <p:sp>
        <p:nvSpPr>
          <p:cNvPr id="9" name="Slide Number Placeholder 8"/>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147180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E6007-BEE6-8549-BD64-856BCB712425}" type="datetimeFigureOut">
              <a:rPr lang="en-EG" smtClean="0"/>
              <a:t>10/18/2024</a:t>
            </a:fld>
            <a:endParaRPr lang="en-EG"/>
          </a:p>
        </p:txBody>
      </p:sp>
      <p:sp>
        <p:nvSpPr>
          <p:cNvPr id="4" name="Footer Placeholder 3"/>
          <p:cNvSpPr>
            <a:spLocks noGrp="1"/>
          </p:cNvSpPr>
          <p:nvPr>
            <p:ph type="ftr" sz="quarter" idx="11"/>
          </p:nvPr>
        </p:nvSpPr>
        <p:spPr/>
        <p:txBody>
          <a:bodyPr/>
          <a:lstStyle/>
          <a:p>
            <a:endParaRPr lang="en-EG"/>
          </a:p>
        </p:txBody>
      </p:sp>
      <p:sp>
        <p:nvSpPr>
          <p:cNvPr id="5" name="Slide Number Placeholder 4"/>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92106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E6007-BEE6-8549-BD64-856BCB712425}" type="datetimeFigureOut">
              <a:rPr lang="en-EG" smtClean="0"/>
              <a:t>10/18/2024</a:t>
            </a:fld>
            <a:endParaRPr lang="en-EG"/>
          </a:p>
        </p:txBody>
      </p:sp>
      <p:sp>
        <p:nvSpPr>
          <p:cNvPr id="3" name="Footer Placeholder 2"/>
          <p:cNvSpPr>
            <a:spLocks noGrp="1"/>
          </p:cNvSpPr>
          <p:nvPr>
            <p:ph type="ftr" sz="quarter" idx="11"/>
          </p:nvPr>
        </p:nvSpPr>
        <p:spPr/>
        <p:txBody>
          <a:bodyPr/>
          <a:lstStyle/>
          <a:p>
            <a:endParaRPr lang="en-EG"/>
          </a:p>
        </p:txBody>
      </p:sp>
      <p:sp>
        <p:nvSpPr>
          <p:cNvPr id="4" name="Slide Number Placeholder 3"/>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241676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E6007-BEE6-8549-BD64-856BCB712425}" type="datetimeFigureOut">
              <a:rPr lang="en-EG" smtClean="0"/>
              <a:t>10/18/2024</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152776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E6007-BEE6-8549-BD64-856BCB712425}" type="datetimeFigureOut">
              <a:rPr lang="en-EG" smtClean="0"/>
              <a:t>10/18/2024</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6AFB2B6D-D768-CC4C-98D3-4FF4DF6A8EEA}" type="slidenum">
              <a:rPr lang="en-EG" smtClean="0"/>
              <a:t>‹#›</a:t>
            </a:fld>
            <a:endParaRPr lang="en-EG"/>
          </a:p>
        </p:txBody>
      </p:sp>
    </p:spTree>
    <p:extLst>
      <p:ext uri="{BB962C8B-B14F-4D97-AF65-F5344CB8AC3E}">
        <p14:creationId xmlns:p14="http://schemas.microsoft.com/office/powerpoint/2010/main" val="236593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E6007-BEE6-8549-BD64-856BCB712425}" type="datetimeFigureOut">
              <a:rPr lang="en-EG" smtClean="0"/>
              <a:t>10/18/2024</a:t>
            </a:fld>
            <a:endParaRPr lang="en-E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B2B6D-D768-CC4C-98D3-4FF4DF6A8EEA}" type="slidenum">
              <a:rPr lang="en-EG" smtClean="0"/>
              <a:t>‹#›</a:t>
            </a:fld>
            <a:endParaRPr lang="en-EG"/>
          </a:p>
        </p:txBody>
      </p:sp>
    </p:spTree>
    <p:extLst>
      <p:ext uri="{BB962C8B-B14F-4D97-AF65-F5344CB8AC3E}">
        <p14:creationId xmlns:p14="http://schemas.microsoft.com/office/powerpoint/2010/main" val="2461761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abs/1709.08624" TargetMode="External"/><Relationship Id="rId2" Type="http://schemas.openxmlformats.org/officeDocument/2006/relationships/hyperlink" Target="https://arxiv.org/abs/1609.05473" TargetMode="External"/><Relationship Id="rId1" Type="http://schemas.openxmlformats.org/officeDocument/2006/relationships/slideLayout" Target="../slideLayouts/slideLayout2.xml"/><Relationship Id="rId4" Type="http://schemas.openxmlformats.org/officeDocument/2006/relationships/hyperlink" Target="https://www.ijcai.org/proceedings/2018/61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398E-696A-8759-298B-AD724E3900EE}"/>
              </a:ext>
            </a:extLst>
          </p:cNvPr>
          <p:cNvSpPr>
            <a:spLocks noGrp="1"/>
          </p:cNvSpPr>
          <p:nvPr>
            <p:ph type="title"/>
          </p:nvPr>
        </p:nvSpPr>
        <p:spPr/>
        <p:txBody>
          <a:bodyPr/>
          <a:lstStyle/>
          <a:p>
            <a:r>
              <a:rPr lang="en-US" sz="4400" b="1" kern="1200" dirty="0">
                <a:latin typeface="Times New Roman" panose="02020603050405020304" pitchFamily="18" charset="0"/>
                <a:cs typeface="Times New Roman" panose="02020603050405020304" pitchFamily="18" charset="0"/>
              </a:rPr>
              <a:t>Customer Sentiment and Trend Analysis </a:t>
            </a:r>
            <a:br>
              <a:rPr lang="en-US" sz="4400" b="1" kern="1200" dirty="0">
                <a:latin typeface="Times New Roman" panose="02020603050405020304" pitchFamily="18" charset="0"/>
                <a:cs typeface="Times New Roman" panose="02020603050405020304" pitchFamily="18" charset="0"/>
              </a:rPr>
            </a:br>
            <a:endParaRPr lang="en-EG" dirty="0">
              <a:latin typeface="Times New Roman" panose="02020603050405020304" pitchFamily="18" charset="0"/>
              <a:cs typeface="Times New Roman" panose="02020603050405020304" pitchFamily="18" charset="0"/>
            </a:endParaRPr>
          </a:p>
        </p:txBody>
      </p:sp>
      <p:graphicFrame>
        <p:nvGraphicFramePr>
          <p:cNvPr id="26" name="Content Placeholder 2">
            <a:extLst>
              <a:ext uri="{FF2B5EF4-FFF2-40B4-BE49-F238E27FC236}">
                <a16:creationId xmlns:a16="http://schemas.microsoft.com/office/drawing/2014/main" id="{CB0C2A4D-EC2A-6136-7904-DEA84740861F}"/>
              </a:ext>
            </a:extLst>
          </p:cNvPr>
          <p:cNvGraphicFramePr>
            <a:graphicFrameLocks noGrp="1"/>
          </p:cNvGraphicFramePr>
          <p:nvPr>
            <p:ph idx="1"/>
            <p:extLst>
              <p:ext uri="{D42A27DB-BD31-4B8C-83A1-F6EECF244321}">
                <p14:modId xmlns:p14="http://schemas.microsoft.com/office/powerpoint/2010/main" val="42870514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46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C16B-21E3-0EF0-00A3-2FA6FBE2416D}"/>
              </a:ext>
            </a:extLst>
          </p:cNvPr>
          <p:cNvSpPr>
            <a:spLocks noGrp="1"/>
          </p:cNvSpPr>
          <p:nvPr>
            <p:ph type="title"/>
          </p:nvPr>
        </p:nvSpPr>
        <p:spPr/>
        <p:txBody>
          <a:bodyPr>
            <a:normAutofit fontScale="90000"/>
          </a:bodyPr>
          <a:lstStyle/>
          <a:p>
            <a:r>
              <a:rPr lang="en-US" sz="4900" b="1" dirty="0"/>
              <a:t>Extracting Most Common Words and Counts</a:t>
            </a:r>
            <a:br>
              <a:rPr lang="en-US" sz="6600" dirty="0"/>
            </a:br>
            <a:r>
              <a:rPr lang="en-US" sz="3100" dirty="0"/>
              <a:t>Identify and analyze the 20 most common words in positive and negative tweets</a:t>
            </a:r>
            <a:r>
              <a:rPr lang="en-US" sz="4400" dirty="0"/>
              <a:t>.</a:t>
            </a:r>
            <a:endParaRPr lang="en-US" dirty="0"/>
          </a:p>
        </p:txBody>
      </p:sp>
      <p:pic>
        <p:nvPicPr>
          <p:cNvPr id="4" name="Content Placeholder 4" descr="A screenshot of a computer program&#10;&#10;Description automatically generated">
            <a:extLst>
              <a:ext uri="{FF2B5EF4-FFF2-40B4-BE49-F238E27FC236}">
                <a16:creationId xmlns:a16="http://schemas.microsoft.com/office/drawing/2014/main" id="{ED797245-9BA2-7BC3-AD11-5748C92AA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54304"/>
            <a:ext cx="8088971" cy="3538924"/>
          </a:xfrm>
        </p:spPr>
      </p:pic>
      <p:pic>
        <p:nvPicPr>
          <p:cNvPr id="5" name="Picture 4" descr="A screen shot of a graph&#10;&#10;Description automatically generated">
            <a:extLst>
              <a:ext uri="{FF2B5EF4-FFF2-40B4-BE49-F238E27FC236}">
                <a16:creationId xmlns:a16="http://schemas.microsoft.com/office/drawing/2014/main" id="{35A2BE09-251A-5F0B-FCDB-5ED47390D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829" y="2154303"/>
            <a:ext cx="3994171" cy="3538925"/>
          </a:xfrm>
          <a:prstGeom prst="rect">
            <a:avLst/>
          </a:prstGeom>
        </p:spPr>
      </p:pic>
    </p:spTree>
    <p:extLst>
      <p:ext uri="{BB962C8B-B14F-4D97-AF65-F5344CB8AC3E}">
        <p14:creationId xmlns:p14="http://schemas.microsoft.com/office/powerpoint/2010/main" val="65536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3F5D-FCB4-0095-477C-BE167C6FD7EB}"/>
              </a:ext>
            </a:extLst>
          </p:cNvPr>
          <p:cNvSpPr>
            <a:spLocks noGrp="1"/>
          </p:cNvSpPr>
          <p:nvPr>
            <p:ph type="title"/>
          </p:nvPr>
        </p:nvSpPr>
        <p:spPr/>
        <p:txBody>
          <a:bodyPr/>
          <a:lstStyle/>
          <a:p>
            <a:r>
              <a:rPr lang="en-US" sz="4000" b="1" dirty="0"/>
              <a:t>Word clouds for both positive and negative sentiments</a:t>
            </a:r>
            <a:r>
              <a:rPr lang="en-US" dirty="0"/>
              <a:t>.</a:t>
            </a:r>
          </a:p>
        </p:txBody>
      </p:sp>
      <p:pic>
        <p:nvPicPr>
          <p:cNvPr id="4" name="Content Placeholder 5" descr="A word cloud with different colored letters&#10;&#10;Description automatically generated">
            <a:extLst>
              <a:ext uri="{FF2B5EF4-FFF2-40B4-BE49-F238E27FC236}">
                <a16:creationId xmlns:a16="http://schemas.microsoft.com/office/drawing/2014/main" id="{465934DD-DEFA-1BD0-E167-376C1890A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26" y="1978533"/>
            <a:ext cx="5800609" cy="3170409"/>
          </a:xfrm>
        </p:spPr>
      </p:pic>
      <p:pic>
        <p:nvPicPr>
          <p:cNvPr id="5" name="Content Placeholder 8" descr="A close-up of words&#10;&#10;Description automatically generated">
            <a:extLst>
              <a:ext uri="{FF2B5EF4-FFF2-40B4-BE49-F238E27FC236}">
                <a16:creationId xmlns:a16="http://schemas.microsoft.com/office/drawing/2014/main" id="{BCDE62BF-14E6-6D8F-E8F2-C64714490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536" y="1978534"/>
            <a:ext cx="6101038" cy="3170409"/>
          </a:xfrm>
          <a:prstGeom prst="rect">
            <a:avLst/>
          </a:prstGeom>
        </p:spPr>
      </p:pic>
    </p:spTree>
    <p:extLst>
      <p:ext uri="{BB962C8B-B14F-4D97-AF65-F5344CB8AC3E}">
        <p14:creationId xmlns:p14="http://schemas.microsoft.com/office/powerpoint/2010/main" val="200372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E350-87C7-1225-C3D3-A9ABB75244B3}"/>
              </a:ext>
            </a:extLst>
          </p:cNvPr>
          <p:cNvSpPr>
            <a:spLocks noGrp="1"/>
          </p:cNvSpPr>
          <p:nvPr>
            <p:ph type="title"/>
          </p:nvPr>
        </p:nvSpPr>
        <p:spPr/>
        <p:txBody>
          <a:bodyPr/>
          <a:lstStyle/>
          <a:p>
            <a:r>
              <a:rPr lang="en-US" b="1" dirty="0"/>
              <a:t>identifying and handling outliers</a:t>
            </a:r>
          </a:p>
        </p:txBody>
      </p:sp>
      <p:sp>
        <p:nvSpPr>
          <p:cNvPr id="3" name="Text Placeholder 2">
            <a:extLst>
              <a:ext uri="{FF2B5EF4-FFF2-40B4-BE49-F238E27FC236}">
                <a16:creationId xmlns:a16="http://schemas.microsoft.com/office/drawing/2014/main" id="{14D81BBD-69B0-C6AE-DEE7-36DCC66AF6F6}"/>
              </a:ext>
            </a:extLst>
          </p:cNvPr>
          <p:cNvSpPr>
            <a:spLocks noGrp="1"/>
          </p:cNvSpPr>
          <p:nvPr>
            <p:ph type="body" idx="1"/>
          </p:nvPr>
        </p:nvSpPr>
        <p:spPr/>
        <p:txBody>
          <a:bodyPr/>
          <a:lstStyle/>
          <a:p>
            <a:r>
              <a:rPr lang="en-US" dirty="0"/>
              <a:t>Identifying outliers</a:t>
            </a:r>
          </a:p>
        </p:txBody>
      </p:sp>
      <p:pic>
        <p:nvPicPr>
          <p:cNvPr id="7" name="Content Placeholder 7" descr="A screenshot of a graph&#10;&#10;Description automatically generated">
            <a:extLst>
              <a:ext uri="{FF2B5EF4-FFF2-40B4-BE49-F238E27FC236}">
                <a16:creationId xmlns:a16="http://schemas.microsoft.com/office/drawing/2014/main" id="{FB9CB181-4065-B369-9319-3EA7442611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4731" y="2601119"/>
            <a:ext cx="4787900" cy="3492500"/>
          </a:xfrm>
        </p:spPr>
      </p:pic>
      <p:sp>
        <p:nvSpPr>
          <p:cNvPr id="5" name="Text Placeholder 4">
            <a:extLst>
              <a:ext uri="{FF2B5EF4-FFF2-40B4-BE49-F238E27FC236}">
                <a16:creationId xmlns:a16="http://schemas.microsoft.com/office/drawing/2014/main" id="{687D9F14-2071-C1C7-2EF2-B38063EAD073}"/>
              </a:ext>
            </a:extLst>
          </p:cNvPr>
          <p:cNvSpPr>
            <a:spLocks noGrp="1"/>
          </p:cNvSpPr>
          <p:nvPr>
            <p:ph type="body" sz="quarter" idx="3"/>
          </p:nvPr>
        </p:nvSpPr>
        <p:spPr/>
        <p:txBody>
          <a:bodyPr/>
          <a:lstStyle/>
          <a:p>
            <a:r>
              <a:rPr lang="en-US" dirty="0"/>
              <a:t>Handling outliers</a:t>
            </a:r>
          </a:p>
        </p:txBody>
      </p:sp>
      <p:pic>
        <p:nvPicPr>
          <p:cNvPr id="8" name="Content Placeholder 9" descr="A screenshot of a computer&#10;&#10;Description automatically generated">
            <a:extLst>
              <a:ext uri="{FF2B5EF4-FFF2-40B4-BE49-F238E27FC236}">
                <a16:creationId xmlns:a16="http://schemas.microsoft.com/office/drawing/2014/main" id="{1923F208-6523-9622-D4F1-B8FE2768256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79429" y="2505075"/>
            <a:ext cx="4368729" cy="3684588"/>
          </a:xfrm>
        </p:spPr>
      </p:pic>
    </p:spTree>
    <p:extLst>
      <p:ext uri="{BB962C8B-B14F-4D97-AF65-F5344CB8AC3E}">
        <p14:creationId xmlns:p14="http://schemas.microsoft.com/office/powerpoint/2010/main" val="60988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6725-08DE-304D-ADF9-64D87C9AA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26666-FCBF-36D3-F7BD-0427BD3A96AB}"/>
              </a:ext>
            </a:extLst>
          </p:cNvPr>
          <p:cNvSpPr>
            <a:spLocks noGrp="1"/>
          </p:cNvSpPr>
          <p:nvPr>
            <p:ph type="ctrTitle"/>
          </p:nvPr>
        </p:nvSpPr>
        <p:spPr>
          <a:xfrm>
            <a:off x="3215729" y="1764407"/>
            <a:ext cx="5760846" cy="2310312"/>
          </a:xfrm>
        </p:spPr>
        <p:txBody>
          <a:bodyPr>
            <a:normAutofit/>
          </a:bodyPr>
          <a:lstStyle/>
          <a:p>
            <a:r>
              <a:rPr lang="en-US" sz="9600" b="1" dirty="0" err="1">
                <a:solidFill>
                  <a:schemeClr val="tx2"/>
                </a:solidFill>
                <a:latin typeface="Times New Roman" panose="02020603050405020304" pitchFamily="18" charset="0"/>
                <a:cs typeface="Times New Roman" panose="02020603050405020304" pitchFamily="18" charset="0"/>
              </a:rPr>
              <a:t>Mlflow</a:t>
            </a:r>
            <a:r>
              <a:rPr lang="en-US" sz="9600" b="1"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1737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D7009-0638-7E0E-4DE0-41E163C6FBA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65015B5-FEBC-56AE-903F-D471E403B6E3}"/>
              </a:ext>
            </a:extLst>
          </p:cNvPr>
          <p:cNvSpPr txBox="1">
            <a:spLocks/>
          </p:cNvSpPr>
          <p:nvPr/>
        </p:nvSpPr>
        <p:spPr>
          <a:xfrm>
            <a:off x="838200" y="-17388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err="1"/>
              <a:t>Mlflow</a:t>
            </a:r>
            <a:r>
              <a:rPr lang="en-US" dirty="0"/>
              <a:t> </a:t>
            </a:r>
          </a:p>
        </p:txBody>
      </p:sp>
      <p:sp>
        <p:nvSpPr>
          <p:cNvPr id="6" name="Content Placeholder 2">
            <a:extLst>
              <a:ext uri="{FF2B5EF4-FFF2-40B4-BE49-F238E27FC236}">
                <a16:creationId xmlns:a16="http://schemas.microsoft.com/office/drawing/2014/main" id="{47923527-67A9-5B72-55CF-ACD661423797}"/>
              </a:ext>
            </a:extLst>
          </p:cNvPr>
          <p:cNvSpPr txBox="1">
            <a:spLocks/>
          </p:cNvSpPr>
          <p:nvPr/>
        </p:nvSpPr>
        <p:spPr>
          <a:xfrm>
            <a:off x="366562" y="1825625"/>
            <a:ext cx="6742471" cy="43513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US" dirty="0" err="1"/>
              <a:t>MLflow</a:t>
            </a:r>
            <a:r>
              <a:rPr lang="en-US" dirty="0"/>
              <a:t> is an open-source platform designed to manage the machine learning lifecycle, providing tools to help with:</a:t>
            </a:r>
          </a:p>
          <a:p>
            <a:pPr algn="l"/>
            <a:endParaRPr lang="en-US" dirty="0"/>
          </a:p>
          <a:p>
            <a:pPr lvl="1" algn="l">
              <a:buFont typeface="+mj-lt"/>
              <a:buAutoNum type="arabicPeriod"/>
            </a:pPr>
            <a:r>
              <a:rPr lang="en-US" b="1" dirty="0"/>
              <a:t>Experiment tracking</a:t>
            </a:r>
            <a:endParaRPr lang="en-US" dirty="0"/>
          </a:p>
          <a:p>
            <a:pPr lvl="1" algn="l">
              <a:buFont typeface="+mj-lt"/>
              <a:buAutoNum type="arabicPeriod"/>
            </a:pPr>
            <a:r>
              <a:rPr lang="en-US" b="1" dirty="0"/>
              <a:t>Model management</a:t>
            </a:r>
            <a:endParaRPr lang="en-US" dirty="0"/>
          </a:p>
          <a:p>
            <a:pPr lvl="1" algn="l">
              <a:buFont typeface="+mj-lt"/>
              <a:buAutoNum type="arabicPeriod"/>
            </a:pPr>
            <a:r>
              <a:rPr lang="en-US" b="1" dirty="0"/>
              <a:t>Reproducibility</a:t>
            </a:r>
            <a:endParaRPr lang="en-US" dirty="0"/>
          </a:p>
          <a:p>
            <a:pPr lvl="1" algn="l">
              <a:buFont typeface="+mj-lt"/>
              <a:buAutoNum type="arabicPeriod"/>
            </a:pPr>
            <a:r>
              <a:rPr lang="en-US" b="1" dirty="0"/>
              <a:t>Deployment</a:t>
            </a:r>
            <a:endParaRPr lang="en-US" dirty="0"/>
          </a:p>
        </p:txBody>
      </p:sp>
      <p:pic>
        <p:nvPicPr>
          <p:cNvPr id="7" name="Picture 6">
            <a:extLst>
              <a:ext uri="{FF2B5EF4-FFF2-40B4-BE49-F238E27FC236}">
                <a16:creationId xmlns:a16="http://schemas.microsoft.com/office/drawing/2014/main" id="{8D835632-45BB-4002-182A-337CD0F02714}"/>
              </a:ext>
            </a:extLst>
          </p:cNvPr>
          <p:cNvPicPr>
            <a:picLocks noChangeAspect="1"/>
          </p:cNvPicPr>
          <p:nvPr/>
        </p:nvPicPr>
        <p:blipFill>
          <a:blip r:embed="rId2"/>
          <a:stretch>
            <a:fillRect/>
          </a:stretch>
        </p:blipFill>
        <p:spPr>
          <a:xfrm>
            <a:off x="7167739" y="2018504"/>
            <a:ext cx="4657699" cy="3927080"/>
          </a:xfrm>
          <a:prstGeom prst="rect">
            <a:avLst/>
          </a:prstGeom>
        </p:spPr>
      </p:pic>
    </p:spTree>
    <p:extLst>
      <p:ext uri="{BB962C8B-B14F-4D97-AF65-F5344CB8AC3E}">
        <p14:creationId xmlns:p14="http://schemas.microsoft.com/office/powerpoint/2010/main" val="369332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CFAF7-A69C-E49E-B84F-12994A72946A}"/>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BA93C64-31CC-C475-A85D-E9809255EDCA}"/>
              </a:ext>
            </a:extLst>
          </p:cNvPr>
          <p:cNvSpPr txBox="1">
            <a:spLocks/>
          </p:cNvSpPr>
          <p:nvPr/>
        </p:nvSpPr>
        <p:spPr>
          <a:xfrm>
            <a:off x="-2230638" y="749536"/>
            <a:ext cx="10515600" cy="247107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Cloud or Server is Needed for </a:t>
            </a:r>
            <a:r>
              <a:rPr lang="en-US" dirty="0" err="1"/>
              <a:t>MLflow</a:t>
            </a:r>
            <a:endParaRPr lang="en-US" dirty="0"/>
          </a:p>
        </p:txBody>
      </p:sp>
      <p:pic>
        <p:nvPicPr>
          <p:cNvPr id="6" name="Picture 2" descr="MLflow Tracking Quickstart">
            <a:extLst>
              <a:ext uri="{FF2B5EF4-FFF2-40B4-BE49-F238E27FC236}">
                <a16:creationId xmlns:a16="http://schemas.microsoft.com/office/drawing/2014/main" id="{33C74889-DBCA-B3F5-E3B3-B0E69AC9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510" y="1622807"/>
            <a:ext cx="5311345" cy="43497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7EA559-BF31-F02D-5988-0B92B4DA5F2F}"/>
              </a:ext>
            </a:extLst>
          </p:cNvPr>
          <p:cNvSpPr txBox="1"/>
          <p:nvPr/>
        </p:nvSpPr>
        <p:spPr>
          <a:xfrm>
            <a:off x="315452" y="2066446"/>
            <a:ext cx="5883218" cy="2308324"/>
          </a:xfrm>
          <a:prstGeom prst="rect">
            <a:avLst/>
          </a:prstGeom>
          <a:noFill/>
        </p:spPr>
        <p:txBody>
          <a:bodyPr wrap="square">
            <a:spAutoFit/>
          </a:bodyPr>
          <a:lstStyle/>
          <a:p>
            <a:r>
              <a:rPr lang="en-US" sz="2400" dirty="0"/>
              <a:t>By using a cloud-based </a:t>
            </a:r>
            <a:r>
              <a:rPr lang="en-US" sz="2400" dirty="0" err="1"/>
              <a:t>MLflow</a:t>
            </a:r>
            <a:r>
              <a:rPr lang="en-US" sz="2400" dirty="0"/>
              <a:t> server (</a:t>
            </a:r>
            <a:r>
              <a:rPr lang="en-US" sz="2400" b="1" dirty="0"/>
              <a:t>on platforms like AWS, Google Cloud, or Azure</a:t>
            </a:r>
            <a:r>
              <a:rPr lang="en-US" sz="2400" dirty="0"/>
              <a:t>), the entire team can access the system remotely from any location, making it easier for distributed teams to collaborate.</a:t>
            </a:r>
            <a:endParaRPr lang="en-US" sz="2200" dirty="0"/>
          </a:p>
        </p:txBody>
      </p:sp>
    </p:spTree>
    <p:extLst>
      <p:ext uri="{BB962C8B-B14F-4D97-AF65-F5344CB8AC3E}">
        <p14:creationId xmlns:p14="http://schemas.microsoft.com/office/powerpoint/2010/main" val="59305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E68BB-4A9B-DFC0-0D16-AC09E545E16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6E6986-D1C6-0CE8-9BE5-B7730B967178}"/>
              </a:ext>
            </a:extLst>
          </p:cNvPr>
          <p:cNvSpPr txBox="1">
            <a:spLocks/>
          </p:cNvSpPr>
          <p:nvPr/>
        </p:nvSpPr>
        <p:spPr>
          <a:xfrm>
            <a:off x="208052" y="-479617"/>
            <a:ext cx="7483717"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Docker for Team Collaboration</a:t>
            </a:r>
          </a:p>
        </p:txBody>
      </p:sp>
      <p:sp>
        <p:nvSpPr>
          <p:cNvPr id="6" name="Content Placeholder 2">
            <a:extLst>
              <a:ext uri="{FF2B5EF4-FFF2-40B4-BE49-F238E27FC236}">
                <a16:creationId xmlns:a16="http://schemas.microsoft.com/office/drawing/2014/main" id="{2D514BDB-5BBB-A66D-9938-109D9424D6DD}"/>
              </a:ext>
            </a:extLst>
          </p:cNvPr>
          <p:cNvSpPr txBox="1">
            <a:spLocks/>
          </p:cNvSpPr>
          <p:nvPr/>
        </p:nvSpPr>
        <p:spPr>
          <a:xfrm>
            <a:off x="376419" y="1707229"/>
            <a:ext cx="5996233" cy="2072607"/>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buFont typeface="+mj-lt"/>
              <a:buAutoNum type="arabicPeriod"/>
            </a:pPr>
            <a:r>
              <a:rPr lang="en-US" b="1" dirty="0"/>
              <a:t>Docker offers:</a:t>
            </a:r>
            <a:r>
              <a:rPr lang="en-US" dirty="0"/>
              <a:t> </a:t>
            </a:r>
          </a:p>
          <a:p>
            <a:pPr lvl="1" algn="l"/>
            <a:r>
              <a:rPr lang="en-US" b="1" dirty="0"/>
              <a:t>Docker</a:t>
            </a:r>
            <a:r>
              <a:rPr lang="en-US" dirty="0"/>
              <a:t> containers offer a lightweight, consistent environment that can be shared across team members, enabling collaboration without the complexity of setting up individual environments.</a:t>
            </a:r>
            <a:endParaRPr lang="en-US" b="1" dirty="0"/>
          </a:p>
        </p:txBody>
      </p:sp>
      <p:pic>
        <p:nvPicPr>
          <p:cNvPr id="7" name="Picture 6">
            <a:extLst>
              <a:ext uri="{FF2B5EF4-FFF2-40B4-BE49-F238E27FC236}">
                <a16:creationId xmlns:a16="http://schemas.microsoft.com/office/drawing/2014/main" id="{D45B3D66-0718-2075-4CB5-0D42C3897134}"/>
              </a:ext>
            </a:extLst>
          </p:cNvPr>
          <p:cNvPicPr>
            <a:picLocks noChangeAspect="1"/>
          </p:cNvPicPr>
          <p:nvPr/>
        </p:nvPicPr>
        <p:blipFill>
          <a:blip r:embed="rId2"/>
          <a:stretch>
            <a:fillRect/>
          </a:stretch>
        </p:blipFill>
        <p:spPr>
          <a:xfrm>
            <a:off x="7075604" y="2210176"/>
            <a:ext cx="4603680" cy="4430947"/>
          </a:xfrm>
          <a:prstGeom prst="rect">
            <a:avLst/>
          </a:prstGeom>
        </p:spPr>
      </p:pic>
      <p:pic>
        <p:nvPicPr>
          <p:cNvPr id="8" name="Picture 7">
            <a:extLst>
              <a:ext uri="{FF2B5EF4-FFF2-40B4-BE49-F238E27FC236}">
                <a16:creationId xmlns:a16="http://schemas.microsoft.com/office/drawing/2014/main" id="{BAEFE8A4-1E4A-D4E3-1809-17EBE2C54635}"/>
              </a:ext>
            </a:extLst>
          </p:cNvPr>
          <p:cNvPicPr>
            <a:picLocks noChangeAspect="1"/>
          </p:cNvPicPr>
          <p:nvPr/>
        </p:nvPicPr>
        <p:blipFill>
          <a:blip r:embed="rId3"/>
          <a:stretch>
            <a:fillRect/>
          </a:stretch>
        </p:blipFill>
        <p:spPr>
          <a:xfrm>
            <a:off x="806222" y="3868961"/>
            <a:ext cx="3143689" cy="2772162"/>
          </a:xfrm>
          <a:prstGeom prst="rect">
            <a:avLst/>
          </a:prstGeom>
        </p:spPr>
      </p:pic>
    </p:spTree>
    <p:extLst>
      <p:ext uri="{BB962C8B-B14F-4D97-AF65-F5344CB8AC3E}">
        <p14:creationId xmlns:p14="http://schemas.microsoft.com/office/powerpoint/2010/main" val="194892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11EFA-F352-E21D-991A-006FA05B80C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645B3BA-A521-B828-45B5-97F00DACE548}"/>
              </a:ext>
            </a:extLst>
          </p:cNvPr>
          <p:cNvPicPr>
            <a:picLocks noChangeAspect="1"/>
          </p:cNvPicPr>
          <p:nvPr/>
        </p:nvPicPr>
        <p:blipFill>
          <a:blip r:embed="rId2"/>
          <a:stretch>
            <a:fillRect/>
          </a:stretch>
        </p:blipFill>
        <p:spPr>
          <a:xfrm>
            <a:off x="5380521" y="1786027"/>
            <a:ext cx="6580472" cy="4377716"/>
          </a:xfrm>
          <a:prstGeom prst="rect">
            <a:avLst/>
          </a:prstGeom>
        </p:spPr>
      </p:pic>
      <p:sp>
        <p:nvSpPr>
          <p:cNvPr id="6" name="Title 1">
            <a:extLst>
              <a:ext uri="{FF2B5EF4-FFF2-40B4-BE49-F238E27FC236}">
                <a16:creationId xmlns:a16="http://schemas.microsoft.com/office/drawing/2014/main" id="{4B76A820-F9E7-5CB0-595E-74D08DA6DAA1}"/>
              </a:ext>
            </a:extLst>
          </p:cNvPr>
          <p:cNvSpPr txBox="1">
            <a:spLocks/>
          </p:cNvSpPr>
          <p:nvPr/>
        </p:nvSpPr>
        <p:spPr>
          <a:xfrm>
            <a:off x="154806" y="268873"/>
            <a:ext cx="9026772"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Database Host for Team Collaboration</a:t>
            </a:r>
          </a:p>
        </p:txBody>
      </p:sp>
      <p:sp>
        <p:nvSpPr>
          <p:cNvPr id="7" name="Rectangle 3">
            <a:extLst>
              <a:ext uri="{FF2B5EF4-FFF2-40B4-BE49-F238E27FC236}">
                <a16:creationId xmlns:a16="http://schemas.microsoft.com/office/drawing/2014/main" id="{8432EE5D-7E8F-3BEA-B6DE-3B86B3323E28}"/>
              </a:ext>
            </a:extLst>
          </p:cNvPr>
          <p:cNvSpPr txBox="1">
            <a:spLocks noChangeArrowheads="1"/>
          </p:cNvSpPr>
          <p:nvPr/>
        </p:nvSpPr>
        <p:spPr bwMode="auto">
          <a:xfrm>
            <a:off x="838199" y="2105777"/>
            <a:ext cx="4214567" cy="198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eaLnBrk="0" fontAlgn="base" hangingPunct="0">
              <a:lnSpc>
                <a:spcPct val="150000"/>
              </a:lnSpc>
              <a:spcBef>
                <a:spcPct val="0"/>
              </a:spcBef>
              <a:spcAft>
                <a:spcPct val="0"/>
              </a:spcAft>
              <a:buFontTx/>
              <a:buNone/>
            </a:pPr>
            <a:r>
              <a:rPr lang="en-US" altLang="en-US" b="1" dirty="0" err="1">
                <a:effectLst/>
                <a:latin typeface="Calibri" panose="020F0502020204030204" pitchFamily="34" charset="0"/>
                <a:cs typeface="Calibri" panose="020F0502020204030204" pitchFamily="34" charset="0"/>
              </a:rPr>
              <a:t>MLflow</a:t>
            </a:r>
            <a:r>
              <a:rPr lang="en-US" altLang="en-US" b="1" dirty="0">
                <a:effectLst/>
                <a:latin typeface="Calibri" panose="020F0502020204030204" pitchFamily="34" charset="0"/>
                <a:cs typeface="Calibri" panose="020F0502020204030204" pitchFamily="34" charset="0"/>
              </a:rPr>
              <a:t> with PostgreSQL</a:t>
            </a:r>
            <a:r>
              <a:rPr lang="en-US" altLang="en-US" dirty="0">
                <a:effectLst/>
                <a:latin typeface="Calibri" panose="020F0502020204030204" pitchFamily="34" charset="0"/>
                <a:cs typeface="Calibri" panose="020F0502020204030204" pitchFamily="34" charset="0"/>
              </a:rPr>
              <a:t>: </a:t>
            </a:r>
          </a:p>
          <a:p>
            <a:pPr algn="l" eaLnBrk="0" fontAlgn="base" hangingPunct="0">
              <a:lnSpc>
                <a:spcPct val="150000"/>
              </a:lnSpc>
              <a:spcBef>
                <a:spcPct val="0"/>
              </a:spcBef>
              <a:spcAft>
                <a:spcPct val="0"/>
              </a:spcAft>
              <a:buFontTx/>
              <a:buNone/>
            </a:pPr>
            <a:r>
              <a:rPr lang="en-US" altLang="en-US" sz="2000" dirty="0">
                <a:effectLst/>
                <a:latin typeface="Calibri" panose="020F0502020204030204" pitchFamily="34" charset="0"/>
                <a:cs typeface="Calibri" panose="020F0502020204030204" pitchFamily="34" charset="0"/>
              </a:rPr>
              <a:t>docker-compose to run </a:t>
            </a:r>
            <a:r>
              <a:rPr lang="en-US" altLang="en-US" sz="2000" dirty="0" err="1">
                <a:effectLst/>
                <a:latin typeface="Calibri" panose="020F0502020204030204" pitchFamily="34" charset="0"/>
                <a:cs typeface="Calibri" panose="020F0502020204030204" pitchFamily="34" charset="0"/>
              </a:rPr>
              <a:t>MLflow</a:t>
            </a:r>
            <a:r>
              <a:rPr lang="en-US" altLang="en-US" sz="2000" dirty="0">
                <a:effectLst/>
                <a:latin typeface="Calibri" panose="020F0502020204030204" pitchFamily="34" charset="0"/>
                <a:cs typeface="Calibri" panose="020F0502020204030204" pitchFamily="34" charset="0"/>
              </a:rPr>
              <a:t> along with a PostgreSQL database for logging results, all inside containers. </a:t>
            </a:r>
          </a:p>
        </p:txBody>
      </p:sp>
      <p:sp>
        <p:nvSpPr>
          <p:cNvPr id="8" name="Rectangle 3">
            <a:extLst>
              <a:ext uri="{FF2B5EF4-FFF2-40B4-BE49-F238E27FC236}">
                <a16:creationId xmlns:a16="http://schemas.microsoft.com/office/drawing/2014/main" id="{9332DE86-FC9B-F0FE-E1F9-6DF672A89432}"/>
              </a:ext>
            </a:extLst>
          </p:cNvPr>
          <p:cNvSpPr txBox="1">
            <a:spLocks noChangeArrowheads="1"/>
          </p:cNvSpPr>
          <p:nvPr/>
        </p:nvSpPr>
        <p:spPr bwMode="auto">
          <a:xfrm>
            <a:off x="838199" y="4343673"/>
            <a:ext cx="4214567" cy="198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Tx/>
              <a:buNone/>
            </a:pPr>
            <a:r>
              <a:rPr lang="en-US" altLang="en-US" sz="2400" b="1" dirty="0">
                <a:latin typeface="Calibri" panose="020F0502020204030204" pitchFamily="34" charset="0"/>
                <a:cs typeface="Calibri" panose="020F0502020204030204" pitchFamily="34" charset="0"/>
              </a:rPr>
              <a:t>Small data share</a:t>
            </a:r>
            <a:r>
              <a:rPr lang="en-US" altLang="en-US" sz="2400" dirty="0">
                <a:latin typeface="Calibri" panose="020F0502020204030204" pitchFamily="34" charset="0"/>
                <a:cs typeface="Calibri" panose="020F0502020204030204" pitchFamily="34" charset="0"/>
              </a:rPr>
              <a:t>: </a:t>
            </a:r>
          </a:p>
          <a:p>
            <a:pPr marL="0" indent="0" eaLnBrk="0" fontAlgn="base" hangingPunct="0">
              <a:lnSpc>
                <a:spcPct val="150000"/>
              </a:lnSpc>
              <a:spcBef>
                <a:spcPct val="0"/>
              </a:spcBef>
              <a:spcAft>
                <a:spcPct val="0"/>
              </a:spcAft>
              <a:buFontTx/>
              <a:buNone/>
            </a:pPr>
            <a:r>
              <a:rPr lang="en-US" altLang="en-US" sz="2000" dirty="0">
                <a:latin typeface="Calibri" panose="020F0502020204030204" pitchFamily="34" charset="0"/>
                <a:cs typeface="Calibri" panose="020F0502020204030204" pitchFamily="34" charset="0"/>
              </a:rPr>
              <a:t>No need to share the big docker images with a team to work on the same </a:t>
            </a:r>
            <a:r>
              <a:rPr lang="en-US" altLang="en-US" sz="2000" dirty="0" err="1">
                <a:latin typeface="Calibri" panose="020F0502020204030204" pitchFamily="34" charset="0"/>
                <a:cs typeface="Calibri" panose="020F0502020204030204" pitchFamily="34" charset="0"/>
              </a:rPr>
              <a:t>mlflow</a:t>
            </a:r>
            <a:r>
              <a:rPr lang="en-US" altLang="en-US" sz="2000" dirty="0">
                <a:latin typeface="Calibri" panose="020F0502020204030204" pitchFamily="34" charset="0"/>
                <a:cs typeface="Calibri" panose="020F0502020204030204" pitchFamily="34" charset="0"/>
              </a:rPr>
              <a:t> server with same data.</a:t>
            </a:r>
          </a:p>
        </p:txBody>
      </p:sp>
    </p:spTree>
    <p:extLst>
      <p:ext uri="{BB962C8B-B14F-4D97-AF65-F5344CB8AC3E}">
        <p14:creationId xmlns:p14="http://schemas.microsoft.com/office/powerpoint/2010/main" val="335426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8A4B-582B-7283-9A9B-95A60C9D14B3}"/>
              </a:ext>
            </a:extLst>
          </p:cNvPr>
          <p:cNvSpPr>
            <a:spLocks noGrp="1"/>
          </p:cNvSpPr>
          <p:nvPr>
            <p:ph type="ctrTitle"/>
          </p:nvPr>
        </p:nvSpPr>
        <p:spPr>
          <a:xfrm>
            <a:off x="700089" y="294538"/>
            <a:ext cx="10567462" cy="1033669"/>
          </a:xfrm>
        </p:spPr>
        <p:txBody>
          <a:bodyPr vert="horz" lIns="91440" tIns="45720" rIns="91440" bIns="45720" rtlCol="0" anchor="ctr">
            <a:normAutofit/>
          </a:bodyPr>
          <a:lstStyle/>
          <a:p>
            <a:pPr algn="l"/>
            <a:r>
              <a:rPr lang="en-US" sz="4000" b="1" kern="1200" dirty="0">
                <a:latin typeface="+mj-lt"/>
                <a:ea typeface="+mj-ea"/>
                <a:cs typeface="+mj-cs"/>
              </a:rPr>
              <a:t>Train-Test Split</a:t>
            </a:r>
          </a:p>
        </p:txBody>
      </p:sp>
      <p:sp>
        <p:nvSpPr>
          <p:cNvPr id="3" name="Subtitle 2">
            <a:extLst>
              <a:ext uri="{FF2B5EF4-FFF2-40B4-BE49-F238E27FC236}">
                <a16:creationId xmlns:a16="http://schemas.microsoft.com/office/drawing/2014/main" id="{C7BEA4F6-870A-50BE-D1D6-949D1A64762C}"/>
              </a:ext>
            </a:extLst>
          </p:cNvPr>
          <p:cNvSpPr>
            <a:spLocks noGrp="1"/>
          </p:cNvSpPr>
          <p:nvPr>
            <p:ph type="subTitle" idx="1"/>
          </p:nvPr>
        </p:nvSpPr>
        <p:spPr>
          <a:xfrm>
            <a:off x="1371599" y="471488"/>
            <a:ext cx="9724031" cy="5530067"/>
          </a:xfrm>
        </p:spPr>
        <p:txBody>
          <a:bodyPr vert="horz" lIns="91440" tIns="45720" rIns="91440" bIns="45720" rtlCol="0" anchor="ctr">
            <a:normAutofit/>
          </a:bodyPr>
          <a:lstStyle/>
          <a:p>
            <a:pPr indent="-228600" algn="l">
              <a:lnSpc>
                <a:spcPct val="150000"/>
              </a:lnSpc>
              <a:buFont typeface="Arial" panose="020B0604020202020204" pitchFamily="34" charset="0"/>
              <a:buChar char="•"/>
            </a:pPr>
            <a:r>
              <a:rPr lang="en-US" sz="2000" b="1" dirty="0"/>
              <a:t>Objective:</a:t>
            </a:r>
            <a:r>
              <a:rPr lang="en-US" sz="2000" dirty="0"/>
              <a:t> Split the data to train models and evaluate their performance.</a:t>
            </a:r>
          </a:p>
          <a:p>
            <a:pPr indent="-228600" algn="l">
              <a:lnSpc>
                <a:spcPct val="150000"/>
              </a:lnSpc>
              <a:buFont typeface="Arial" panose="020B0604020202020204" pitchFamily="34" charset="0"/>
              <a:buChar char="•"/>
            </a:pPr>
            <a:r>
              <a:rPr lang="en-US" b="1" dirty="0"/>
              <a:t>Split Ratio:</a:t>
            </a:r>
          </a:p>
          <a:p>
            <a:pPr marL="1028700" lvl="2" indent="-342900" algn="l">
              <a:lnSpc>
                <a:spcPct val="150000"/>
              </a:lnSpc>
              <a:buFont typeface="Wingdings" pitchFamily="2" charset="2"/>
              <a:buChar char="Ø"/>
            </a:pPr>
            <a:r>
              <a:rPr lang="en-US" b="1" dirty="0"/>
              <a:t>80%</a:t>
            </a:r>
            <a:r>
              <a:rPr lang="en-US" dirty="0"/>
              <a:t> for training</a:t>
            </a:r>
          </a:p>
          <a:p>
            <a:pPr marL="1028700" lvl="2" indent="-342900" algn="l">
              <a:lnSpc>
                <a:spcPct val="150000"/>
              </a:lnSpc>
              <a:buFont typeface="Wingdings" pitchFamily="2" charset="2"/>
              <a:buChar char="Ø"/>
            </a:pPr>
            <a:r>
              <a:rPr lang="en-US" b="1" dirty="0"/>
              <a:t>20%</a:t>
            </a:r>
            <a:r>
              <a:rPr lang="en-US" dirty="0"/>
              <a:t> for testing.</a:t>
            </a:r>
          </a:p>
          <a:p>
            <a:pPr marL="342900" indent="-228600" algn="l">
              <a:lnSpc>
                <a:spcPct val="150000"/>
              </a:lnSpc>
              <a:buFont typeface="Arial" panose="020B0604020202020204" pitchFamily="34" charset="0"/>
              <a:buChar char="•"/>
            </a:pPr>
            <a:r>
              <a:rPr lang="en-US" sz="2000" dirty="0"/>
              <a:t>The training set teaches the models to recognize patterns. </a:t>
            </a:r>
          </a:p>
          <a:p>
            <a:pPr marL="342900" indent="-228600" algn="l">
              <a:lnSpc>
                <a:spcPct val="150000"/>
              </a:lnSpc>
              <a:buFont typeface="Arial" panose="020B0604020202020204" pitchFamily="34" charset="0"/>
              <a:buChar char="•"/>
            </a:pPr>
            <a:r>
              <a:rPr lang="en-US" sz="2000" dirty="0"/>
              <a:t>The testing set helps us evaluate how well the models generalize to new data.</a:t>
            </a:r>
          </a:p>
          <a:p>
            <a:pPr marL="457200" indent="-342900" algn="l">
              <a:lnSpc>
                <a:spcPct val="150000"/>
              </a:lnSpc>
              <a:buFont typeface="Arial" panose="020B0604020202020204" pitchFamily="34" charset="0"/>
              <a:buChar char="•"/>
            </a:pPr>
            <a:r>
              <a:rPr lang="en-US" sz="2000" b="1" dirty="0"/>
              <a:t>Code Example</a:t>
            </a:r>
          </a:p>
        </p:txBody>
      </p:sp>
      <p:pic>
        <p:nvPicPr>
          <p:cNvPr id="49" name="Picture 48">
            <a:extLst>
              <a:ext uri="{FF2B5EF4-FFF2-40B4-BE49-F238E27FC236}">
                <a16:creationId xmlns:a16="http://schemas.microsoft.com/office/drawing/2014/main" id="{1F749803-977F-4C09-5C8D-E8CD80DE6B55}"/>
              </a:ext>
            </a:extLst>
          </p:cNvPr>
          <p:cNvPicPr>
            <a:picLocks noChangeAspect="1"/>
          </p:cNvPicPr>
          <p:nvPr/>
        </p:nvPicPr>
        <p:blipFill>
          <a:blip r:embed="rId3"/>
          <a:stretch>
            <a:fillRect/>
          </a:stretch>
        </p:blipFill>
        <p:spPr>
          <a:xfrm>
            <a:off x="2497726" y="5344136"/>
            <a:ext cx="7772400" cy="657419"/>
          </a:xfrm>
          <a:prstGeom prst="rect">
            <a:avLst/>
          </a:prstGeom>
        </p:spPr>
      </p:pic>
    </p:spTree>
    <p:extLst>
      <p:ext uri="{BB962C8B-B14F-4D97-AF65-F5344CB8AC3E}">
        <p14:creationId xmlns:p14="http://schemas.microsoft.com/office/powerpoint/2010/main" val="106037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16FA-3148-2A03-627C-CA278649DCDA}"/>
              </a:ext>
            </a:extLst>
          </p:cNvPr>
          <p:cNvSpPr>
            <a:spLocks noGrp="1"/>
          </p:cNvSpPr>
          <p:nvPr>
            <p:ph type="title"/>
          </p:nvPr>
        </p:nvSpPr>
        <p:spPr>
          <a:xfrm>
            <a:off x="700089" y="246592"/>
            <a:ext cx="10515600" cy="1325563"/>
          </a:xfrm>
        </p:spPr>
        <p:txBody>
          <a:bodyPr>
            <a:normAutofit/>
          </a:bodyPr>
          <a:lstStyle/>
          <a:p>
            <a:r>
              <a:rPr lang="en-US" sz="4000" b="1" dirty="0"/>
              <a:t>Model Training &amp; Evaluation</a:t>
            </a:r>
            <a:endParaRPr lang="en-EG" sz="4000" b="1" dirty="0"/>
          </a:p>
        </p:txBody>
      </p:sp>
      <p:sp>
        <p:nvSpPr>
          <p:cNvPr id="3" name="Content Placeholder 2">
            <a:extLst>
              <a:ext uri="{FF2B5EF4-FFF2-40B4-BE49-F238E27FC236}">
                <a16:creationId xmlns:a16="http://schemas.microsoft.com/office/drawing/2014/main" id="{698E7440-FE5C-1E1B-664B-6E19AC1D3E3B}"/>
              </a:ext>
            </a:extLst>
          </p:cNvPr>
          <p:cNvSpPr>
            <a:spLocks noGrp="1"/>
          </p:cNvSpPr>
          <p:nvPr>
            <p:ph idx="1"/>
          </p:nvPr>
        </p:nvSpPr>
        <p:spPr>
          <a:xfrm>
            <a:off x="700089" y="1443038"/>
            <a:ext cx="11101386" cy="5414962"/>
          </a:xfrm>
        </p:spPr>
        <p:txBody>
          <a:bodyPr>
            <a:normAutofit/>
          </a:bodyPr>
          <a:lstStyle/>
          <a:p>
            <a:pPr marL="0" indent="0">
              <a:lnSpc>
                <a:spcPct val="150000"/>
              </a:lnSpc>
              <a:buNone/>
            </a:pPr>
            <a:r>
              <a:rPr lang="en-US" sz="2000" b="1" dirty="0"/>
              <a:t>Models Used:</a:t>
            </a:r>
            <a:endParaRPr lang="en-US" sz="2000" dirty="0"/>
          </a:p>
          <a:p>
            <a:pPr lvl="1">
              <a:lnSpc>
                <a:spcPct val="150000"/>
              </a:lnSpc>
              <a:buFont typeface="Courier New" panose="02070309020205020404" pitchFamily="49" charset="0"/>
              <a:buChar char="o"/>
            </a:pPr>
            <a:r>
              <a:rPr lang="en-US" sz="2000" b="1" dirty="0"/>
              <a:t>Logistic Regression:</a:t>
            </a:r>
            <a:r>
              <a:rPr lang="en-US" sz="2000" dirty="0"/>
              <a:t> A linear model effective for text-based data.</a:t>
            </a:r>
          </a:p>
          <a:p>
            <a:pPr lvl="1">
              <a:lnSpc>
                <a:spcPct val="150000"/>
              </a:lnSpc>
              <a:buFont typeface="Courier New" panose="02070309020205020404" pitchFamily="49" charset="0"/>
              <a:buChar char="o"/>
            </a:pPr>
            <a:r>
              <a:rPr lang="en-US" sz="2000" b="1" dirty="0"/>
              <a:t>Random Forest:</a:t>
            </a:r>
            <a:r>
              <a:rPr lang="en-US" sz="2000" dirty="0"/>
              <a:t> An ensemble model combining decision trees for better performance.</a:t>
            </a:r>
          </a:p>
          <a:p>
            <a:pPr marL="0" indent="0">
              <a:lnSpc>
                <a:spcPct val="150000"/>
              </a:lnSpc>
              <a:buNone/>
            </a:pPr>
            <a:r>
              <a:rPr lang="en-US" sz="2000" b="1" dirty="0"/>
              <a:t>Metrics Evaluated:</a:t>
            </a:r>
            <a:endParaRPr lang="en-US" sz="2000" dirty="0"/>
          </a:p>
          <a:p>
            <a:pPr lvl="1">
              <a:lnSpc>
                <a:spcPct val="150000"/>
              </a:lnSpc>
              <a:buFont typeface="Wingdings" pitchFamily="2" charset="2"/>
              <a:buChar char="Ø"/>
            </a:pPr>
            <a:r>
              <a:rPr lang="en-US" sz="2000" b="1" dirty="0"/>
              <a:t>Accuracy Score:</a:t>
            </a:r>
            <a:r>
              <a:rPr lang="en-US" sz="2000" dirty="0"/>
              <a:t> Percentage of correct predictions.</a:t>
            </a:r>
          </a:p>
          <a:p>
            <a:pPr lvl="1">
              <a:lnSpc>
                <a:spcPct val="150000"/>
              </a:lnSpc>
              <a:buFont typeface="Wingdings" pitchFamily="2" charset="2"/>
              <a:buChar char="Ø"/>
            </a:pPr>
            <a:r>
              <a:rPr lang="en-US" sz="2000" b="1" dirty="0"/>
              <a:t>Classification Report:</a:t>
            </a:r>
            <a:r>
              <a:rPr lang="en-US" sz="2000" dirty="0"/>
              <a:t> Includes precision, recall, and F1-score.</a:t>
            </a:r>
          </a:p>
          <a:p>
            <a:pPr lvl="1">
              <a:lnSpc>
                <a:spcPct val="150000"/>
              </a:lnSpc>
              <a:buFont typeface="Wingdings" pitchFamily="2" charset="2"/>
              <a:buChar char="Ø"/>
            </a:pPr>
            <a:r>
              <a:rPr lang="en-US" sz="2000" b="1" dirty="0"/>
              <a:t>Confusion Matrix:</a:t>
            </a:r>
            <a:r>
              <a:rPr lang="en-US" sz="2000" dirty="0"/>
              <a:t> Visualizes true vs. predicted labels.</a:t>
            </a:r>
          </a:p>
          <a:p>
            <a:pPr>
              <a:lnSpc>
                <a:spcPct val="150000"/>
              </a:lnSpc>
            </a:pPr>
            <a:endParaRPr lang="en-EG" sz="2000" dirty="0"/>
          </a:p>
        </p:txBody>
      </p:sp>
    </p:spTree>
    <p:extLst>
      <p:ext uri="{BB962C8B-B14F-4D97-AF65-F5344CB8AC3E}">
        <p14:creationId xmlns:p14="http://schemas.microsoft.com/office/powerpoint/2010/main" val="160718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ECA33-C08C-BD88-89F8-632A3E936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97270E-F347-AFA4-8F76-6FAAAC36FB08}"/>
              </a:ext>
            </a:extLst>
          </p:cNvPr>
          <p:cNvSpPr>
            <a:spLocks noGrp="1"/>
          </p:cNvSpPr>
          <p:nvPr>
            <p:ph type="ctrTitle"/>
          </p:nvPr>
        </p:nvSpPr>
        <p:spPr>
          <a:xfrm>
            <a:off x="216568" y="1655303"/>
            <a:ext cx="11758863" cy="2387600"/>
          </a:xfrm>
        </p:spPr>
        <p:txBody>
          <a:bodyPr>
            <a:normAutofit/>
          </a:bodyPr>
          <a:lstStyle/>
          <a:p>
            <a:r>
              <a:rPr lang="en-US" sz="6000" b="1" dirty="0"/>
              <a:t>Data Preprocessing and Cleaning for NLP</a:t>
            </a:r>
          </a:p>
        </p:txBody>
      </p:sp>
    </p:spTree>
    <p:extLst>
      <p:ext uri="{BB962C8B-B14F-4D97-AF65-F5344CB8AC3E}">
        <p14:creationId xmlns:p14="http://schemas.microsoft.com/office/powerpoint/2010/main" val="305229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8A4E-79EE-73FB-B8B7-48E728756A63}"/>
              </a:ext>
            </a:extLst>
          </p:cNvPr>
          <p:cNvSpPr>
            <a:spLocks noGrp="1"/>
          </p:cNvSpPr>
          <p:nvPr>
            <p:ph type="title"/>
          </p:nvPr>
        </p:nvSpPr>
        <p:spPr/>
        <p:txBody>
          <a:bodyPr>
            <a:normAutofit/>
          </a:bodyPr>
          <a:lstStyle/>
          <a:p>
            <a:r>
              <a:rPr lang="en-US" sz="4000" b="1" dirty="0"/>
              <a:t>Example Confusion Matrix Plot:</a:t>
            </a:r>
            <a:endParaRPr lang="en-EG" sz="4000" b="1" dirty="0"/>
          </a:p>
        </p:txBody>
      </p:sp>
      <p:pic>
        <p:nvPicPr>
          <p:cNvPr id="4" name="Content Placeholder 3">
            <a:extLst>
              <a:ext uri="{FF2B5EF4-FFF2-40B4-BE49-F238E27FC236}">
                <a16:creationId xmlns:a16="http://schemas.microsoft.com/office/drawing/2014/main" id="{3C215FC5-9D53-2000-B236-DC958EDA31AD}"/>
              </a:ext>
            </a:extLst>
          </p:cNvPr>
          <p:cNvPicPr>
            <a:picLocks noGrp="1" noChangeAspect="1"/>
          </p:cNvPicPr>
          <p:nvPr>
            <p:ph idx="1"/>
          </p:nvPr>
        </p:nvPicPr>
        <p:blipFill>
          <a:blip r:embed="rId2"/>
          <a:stretch>
            <a:fillRect/>
          </a:stretch>
        </p:blipFill>
        <p:spPr>
          <a:xfrm>
            <a:off x="838200" y="1861079"/>
            <a:ext cx="4192069" cy="3474508"/>
          </a:xfrm>
          <a:prstGeom prst="rect">
            <a:avLst/>
          </a:prstGeom>
        </p:spPr>
      </p:pic>
      <p:pic>
        <p:nvPicPr>
          <p:cNvPr id="5" name="Picture 4">
            <a:extLst>
              <a:ext uri="{FF2B5EF4-FFF2-40B4-BE49-F238E27FC236}">
                <a16:creationId xmlns:a16="http://schemas.microsoft.com/office/drawing/2014/main" id="{160CF487-2F73-886A-7F01-01FF2391BC0E}"/>
              </a:ext>
            </a:extLst>
          </p:cNvPr>
          <p:cNvPicPr>
            <a:picLocks noChangeAspect="1"/>
          </p:cNvPicPr>
          <p:nvPr/>
        </p:nvPicPr>
        <p:blipFill>
          <a:blip r:embed="rId3"/>
          <a:stretch>
            <a:fillRect/>
          </a:stretch>
        </p:blipFill>
        <p:spPr>
          <a:xfrm>
            <a:off x="6614159" y="1861079"/>
            <a:ext cx="4451774" cy="3665382"/>
          </a:xfrm>
          <a:prstGeom prst="rect">
            <a:avLst/>
          </a:prstGeom>
        </p:spPr>
      </p:pic>
    </p:spTree>
    <p:extLst>
      <p:ext uri="{BB962C8B-B14F-4D97-AF65-F5344CB8AC3E}">
        <p14:creationId xmlns:p14="http://schemas.microsoft.com/office/powerpoint/2010/main" val="2713361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3B54-8616-F896-0028-B6043F9350DE}"/>
              </a:ext>
            </a:extLst>
          </p:cNvPr>
          <p:cNvSpPr>
            <a:spLocks noGrp="1"/>
          </p:cNvSpPr>
          <p:nvPr>
            <p:ph type="title"/>
          </p:nvPr>
        </p:nvSpPr>
        <p:spPr>
          <a:xfrm>
            <a:off x="838200" y="18255"/>
            <a:ext cx="10515600" cy="1325563"/>
          </a:xfrm>
        </p:spPr>
        <p:txBody>
          <a:bodyPr>
            <a:normAutofit/>
          </a:bodyPr>
          <a:lstStyle/>
          <a:p>
            <a:r>
              <a:rPr lang="en-US" sz="4000" b="1" dirty="0"/>
              <a:t>Top Features from Random Forest</a:t>
            </a:r>
            <a:endParaRPr lang="en-EG" sz="4000" b="1" dirty="0"/>
          </a:p>
        </p:txBody>
      </p:sp>
      <p:sp>
        <p:nvSpPr>
          <p:cNvPr id="3" name="Content Placeholder 2">
            <a:extLst>
              <a:ext uri="{FF2B5EF4-FFF2-40B4-BE49-F238E27FC236}">
                <a16:creationId xmlns:a16="http://schemas.microsoft.com/office/drawing/2014/main" id="{735DEDD8-73AD-E878-17E9-EAFC0EB773E0}"/>
              </a:ext>
            </a:extLst>
          </p:cNvPr>
          <p:cNvSpPr>
            <a:spLocks noGrp="1"/>
          </p:cNvSpPr>
          <p:nvPr>
            <p:ph idx="1"/>
          </p:nvPr>
        </p:nvSpPr>
        <p:spPr>
          <a:xfrm>
            <a:off x="838200" y="1161745"/>
            <a:ext cx="10515600" cy="4351338"/>
          </a:xfrm>
        </p:spPr>
        <p:txBody>
          <a:bodyPr>
            <a:normAutofit/>
          </a:bodyPr>
          <a:lstStyle/>
          <a:p>
            <a:pPr marL="0" indent="0">
              <a:buNone/>
            </a:pPr>
            <a:r>
              <a:rPr lang="en-US" sz="2000" b="1" dirty="0"/>
              <a:t>What is Feature Importance?</a:t>
            </a:r>
            <a:br>
              <a:rPr lang="en-US" sz="2000" dirty="0"/>
            </a:br>
            <a:r>
              <a:rPr lang="en-US" sz="2000" dirty="0"/>
              <a:t>	It shows which words or phrases contribute most to the model’s decisions.</a:t>
            </a:r>
          </a:p>
          <a:p>
            <a:pPr marL="0" indent="0">
              <a:buNone/>
            </a:pPr>
            <a:r>
              <a:rPr lang="en-US" sz="2000" b="1" dirty="0"/>
              <a:t>Steps:</a:t>
            </a:r>
            <a:endParaRPr lang="en-US" sz="2000" dirty="0"/>
          </a:p>
          <a:p>
            <a:pPr lvl="1">
              <a:buFont typeface="Wingdings" pitchFamily="2" charset="2"/>
              <a:buChar char="Ø"/>
            </a:pPr>
            <a:r>
              <a:rPr lang="en-US" sz="2000" dirty="0"/>
              <a:t>Extract top 20 important features using Random Forest.</a:t>
            </a:r>
          </a:p>
          <a:p>
            <a:pPr lvl="1">
              <a:buFont typeface="Wingdings" pitchFamily="2" charset="2"/>
              <a:buChar char="Ø"/>
            </a:pPr>
            <a:r>
              <a:rPr lang="en-US" sz="2000" dirty="0"/>
              <a:t>Visualize them with a bar plot.</a:t>
            </a:r>
          </a:p>
        </p:txBody>
      </p:sp>
      <p:pic>
        <p:nvPicPr>
          <p:cNvPr id="5" name="Picture 4">
            <a:extLst>
              <a:ext uri="{FF2B5EF4-FFF2-40B4-BE49-F238E27FC236}">
                <a16:creationId xmlns:a16="http://schemas.microsoft.com/office/drawing/2014/main" id="{4CF0E4C1-BEF0-3EDF-C00B-E5DDFAE204FE}"/>
              </a:ext>
            </a:extLst>
          </p:cNvPr>
          <p:cNvPicPr>
            <a:picLocks noChangeAspect="1"/>
          </p:cNvPicPr>
          <p:nvPr/>
        </p:nvPicPr>
        <p:blipFill>
          <a:blip r:embed="rId2"/>
          <a:stretch>
            <a:fillRect/>
          </a:stretch>
        </p:blipFill>
        <p:spPr>
          <a:xfrm>
            <a:off x="2979629" y="3145249"/>
            <a:ext cx="6232742" cy="3430651"/>
          </a:xfrm>
          <a:prstGeom prst="rect">
            <a:avLst/>
          </a:prstGeom>
        </p:spPr>
      </p:pic>
    </p:spTree>
    <p:extLst>
      <p:ext uri="{BB962C8B-B14F-4D97-AF65-F5344CB8AC3E}">
        <p14:creationId xmlns:p14="http://schemas.microsoft.com/office/powerpoint/2010/main" val="170815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76D6-CC6B-8BB6-6D06-B22C77FEA463}"/>
              </a:ext>
            </a:extLst>
          </p:cNvPr>
          <p:cNvSpPr>
            <a:spLocks noGrp="1"/>
          </p:cNvSpPr>
          <p:nvPr>
            <p:ph type="title"/>
          </p:nvPr>
        </p:nvSpPr>
        <p:spPr>
          <a:xfrm>
            <a:off x="838200" y="-72232"/>
            <a:ext cx="10515600" cy="1325563"/>
          </a:xfrm>
        </p:spPr>
        <p:txBody>
          <a:bodyPr>
            <a:normAutofit/>
          </a:bodyPr>
          <a:lstStyle/>
          <a:p>
            <a:r>
              <a:rPr lang="en-US" sz="4000" b="1"/>
              <a:t>Predicting Sentiment of New Tweets</a:t>
            </a:r>
            <a:endParaRPr lang="en-EG" sz="4000" b="1" dirty="0"/>
          </a:p>
        </p:txBody>
      </p:sp>
      <p:sp>
        <p:nvSpPr>
          <p:cNvPr id="3" name="Content Placeholder 2">
            <a:extLst>
              <a:ext uri="{FF2B5EF4-FFF2-40B4-BE49-F238E27FC236}">
                <a16:creationId xmlns:a16="http://schemas.microsoft.com/office/drawing/2014/main" id="{9F1494EA-D7C6-A9D3-A2E8-DD1F897D4783}"/>
              </a:ext>
            </a:extLst>
          </p:cNvPr>
          <p:cNvSpPr>
            <a:spLocks noGrp="1"/>
          </p:cNvSpPr>
          <p:nvPr>
            <p:ph idx="1"/>
          </p:nvPr>
        </p:nvSpPr>
        <p:spPr>
          <a:xfrm>
            <a:off x="838200" y="880798"/>
            <a:ext cx="10515600" cy="4351338"/>
          </a:xfrm>
        </p:spPr>
        <p:txBody>
          <a:bodyPr>
            <a:normAutofit lnSpcReduction="10000"/>
          </a:bodyPr>
          <a:lstStyle/>
          <a:p>
            <a:pPr>
              <a:lnSpc>
                <a:spcPct val="150000"/>
              </a:lnSpc>
              <a:buFont typeface="Courier New" panose="02070309020205020404" pitchFamily="49" charset="0"/>
              <a:buChar char="o"/>
            </a:pPr>
            <a:r>
              <a:rPr lang="en-US" sz="2000" b="1"/>
              <a:t>Purpose:</a:t>
            </a:r>
            <a:r>
              <a:rPr lang="en-US" sz="2000"/>
              <a:t> Test the models on new, unseen tweets.</a:t>
            </a:r>
          </a:p>
          <a:p>
            <a:pPr>
              <a:lnSpc>
                <a:spcPct val="150000"/>
              </a:lnSpc>
              <a:buFont typeface="Courier New" panose="02070309020205020404" pitchFamily="49" charset="0"/>
              <a:buChar char="o"/>
            </a:pPr>
            <a:r>
              <a:rPr lang="en-US" sz="2000" b="1"/>
              <a:t>Example Tweets:</a:t>
            </a:r>
            <a:endParaRPr lang="en-US" sz="2000"/>
          </a:p>
          <a:p>
            <a:pPr marL="457200" lvl="1" indent="0">
              <a:lnSpc>
                <a:spcPct val="150000"/>
              </a:lnSpc>
              <a:buNone/>
            </a:pPr>
            <a:r>
              <a:rPr lang="en-US" sz="2000"/>
              <a:t>“I love this product!” → </a:t>
            </a:r>
            <a:r>
              <a:rPr lang="en-US" sz="2000" b="1"/>
              <a:t>Positive</a:t>
            </a:r>
          </a:p>
          <a:p>
            <a:pPr marL="457200" lvl="1" indent="0">
              <a:lnSpc>
                <a:spcPct val="150000"/>
              </a:lnSpc>
              <a:buNone/>
            </a:pPr>
            <a:r>
              <a:rPr lang="en-US" sz="2000"/>
              <a:t>“Worst experience ever!” → </a:t>
            </a:r>
            <a:r>
              <a:rPr lang="en-US" sz="2000" b="1"/>
              <a:t>Negative</a:t>
            </a:r>
          </a:p>
          <a:p>
            <a:pPr marL="0" indent="0">
              <a:lnSpc>
                <a:spcPct val="150000"/>
              </a:lnSpc>
              <a:buNone/>
            </a:pPr>
            <a:r>
              <a:rPr lang="en-US" sz="2000" b="1"/>
              <a:t>Code Example:</a:t>
            </a:r>
          </a:p>
          <a:p>
            <a:pPr marL="0" indent="0">
              <a:lnSpc>
                <a:spcPct val="150000"/>
              </a:lnSpc>
              <a:buNone/>
            </a:pPr>
            <a:endParaRPr lang="en-US" sz="2000"/>
          </a:p>
          <a:p>
            <a:pPr marL="0" indent="0">
              <a:lnSpc>
                <a:spcPct val="150000"/>
              </a:lnSpc>
              <a:buNone/>
            </a:pPr>
            <a:endParaRPr lang="en-US" sz="2000" b="1"/>
          </a:p>
          <a:p>
            <a:pPr marL="0" indent="0">
              <a:lnSpc>
                <a:spcPct val="150000"/>
              </a:lnSpc>
              <a:buNone/>
            </a:pPr>
            <a:r>
              <a:rPr lang="en-US" sz="2000" b="1"/>
              <a:t>Output Example:</a:t>
            </a:r>
            <a:endParaRPr lang="en-US" sz="2000"/>
          </a:p>
          <a:p>
            <a:pPr marL="0" indent="0">
              <a:lnSpc>
                <a:spcPct val="150000"/>
              </a:lnSpc>
              <a:buNone/>
            </a:pPr>
            <a:endParaRPr lang="en-EG" sz="2000" dirty="0"/>
          </a:p>
        </p:txBody>
      </p:sp>
      <p:pic>
        <p:nvPicPr>
          <p:cNvPr id="5" name="Picture 4">
            <a:extLst>
              <a:ext uri="{FF2B5EF4-FFF2-40B4-BE49-F238E27FC236}">
                <a16:creationId xmlns:a16="http://schemas.microsoft.com/office/drawing/2014/main" id="{8B842ABE-D521-7B11-7B03-092B1F0D000B}"/>
              </a:ext>
            </a:extLst>
          </p:cNvPr>
          <p:cNvPicPr>
            <a:picLocks noChangeAspect="1"/>
          </p:cNvPicPr>
          <p:nvPr/>
        </p:nvPicPr>
        <p:blipFill>
          <a:blip r:embed="rId2"/>
          <a:stretch>
            <a:fillRect/>
          </a:stretch>
        </p:blipFill>
        <p:spPr>
          <a:xfrm>
            <a:off x="2597149" y="5232136"/>
            <a:ext cx="5331526" cy="1473464"/>
          </a:xfrm>
          <a:prstGeom prst="rect">
            <a:avLst/>
          </a:prstGeom>
        </p:spPr>
      </p:pic>
      <p:pic>
        <p:nvPicPr>
          <p:cNvPr id="6" name="Picture 5">
            <a:extLst>
              <a:ext uri="{FF2B5EF4-FFF2-40B4-BE49-F238E27FC236}">
                <a16:creationId xmlns:a16="http://schemas.microsoft.com/office/drawing/2014/main" id="{76DC2461-4E6F-2F01-EE3C-363DFBF741E5}"/>
              </a:ext>
            </a:extLst>
          </p:cNvPr>
          <p:cNvPicPr>
            <a:picLocks noChangeAspect="1"/>
          </p:cNvPicPr>
          <p:nvPr/>
        </p:nvPicPr>
        <p:blipFill>
          <a:blip r:embed="rId3"/>
          <a:stretch>
            <a:fillRect/>
          </a:stretch>
        </p:blipFill>
        <p:spPr>
          <a:xfrm>
            <a:off x="2597149" y="3429000"/>
            <a:ext cx="5331526" cy="1295400"/>
          </a:xfrm>
          <a:prstGeom prst="rect">
            <a:avLst/>
          </a:prstGeom>
        </p:spPr>
      </p:pic>
    </p:spTree>
    <p:extLst>
      <p:ext uri="{BB962C8B-B14F-4D97-AF65-F5344CB8AC3E}">
        <p14:creationId xmlns:p14="http://schemas.microsoft.com/office/powerpoint/2010/main" val="3174268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2200-CF6C-63A4-CDD7-89E6D132A37F}"/>
              </a:ext>
            </a:extLst>
          </p:cNvPr>
          <p:cNvSpPr>
            <a:spLocks noGrp="1"/>
          </p:cNvSpPr>
          <p:nvPr>
            <p:ph type="ctrTitle"/>
          </p:nvPr>
        </p:nvSpPr>
        <p:spPr>
          <a:xfrm>
            <a:off x="62845" y="1555422"/>
            <a:ext cx="12066309" cy="2662025"/>
          </a:xfrm>
        </p:spPr>
        <p:txBody>
          <a:bodyPr>
            <a:normAutofit/>
          </a:bodyPr>
          <a:lstStyle/>
          <a:p>
            <a:r>
              <a:rPr lang="en-US" sz="5500" b="1" dirty="0"/>
              <a:t>Bidirectional Encoder Representations from Transformers (BERT) </a:t>
            </a:r>
          </a:p>
        </p:txBody>
      </p:sp>
    </p:spTree>
    <p:extLst>
      <p:ext uri="{BB962C8B-B14F-4D97-AF65-F5344CB8AC3E}">
        <p14:creationId xmlns:p14="http://schemas.microsoft.com/office/powerpoint/2010/main" val="84269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C97E-6498-7DF4-881A-245C1DF794CF}"/>
              </a:ext>
            </a:extLst>
          </p:cNvPr>
          <p:cNvSpPr>
            <a:spLocks noGrp="1"/>
          </p:cNvSpPr>
          <p:nvPr>
            <p:ph type="title"/>
          </p:nvPr>
        </p:nvSpPr>
        <p:spPr/>
        <p:txBody>
          <a:bodyPr/>
          <a:lstStyle/>
          <a:p>
            <a:pPr algn="l" fontAlgn="base"/>
            <a:r>
              <a:rPr lang="en-US" b="1" i="0" dirty="0">
                <a:solidFill>
                  <a:srgbClr val="222222"/>
                </a:solidFill>
                <a:effectLst/>
                <a:latin typeface="Helvetica Neue"/>
              </a:rPr>
              <a:t>Sentence Sentiment Classification</a:t>
            </a:r>
          </a:p>
        </p:txBody>
      </p:sp>
      <p:sp>
        <p:nvSpPr>
          <p:cNvPr id="3" name="Content Placeholder 2">
            <a:extLst>
              <a:ext uri="{FF2B5EF4-FFF2-40B4-BE49-F238E27FC236}">
                <a16:creationId xmlns:a16="http://schemas.microsoft.com/office/drawing/2014/main" id="{0E650AC1-3C0C-9F40-F079-90F684A615CA}"/>
              </a:ext>
            </a:extLst>
          </p:cNvPr>
          <p:cNvSpPr>
            <a:spLocks noGrp="1"/>
          </p:cNvSpPr>
          <p:nvPr>
            <p:ph idx="1"/>
          </p:nvPr>
        </p:nvSpPr>
        <p:spPr>
          <a:xfrm>
            <a:off x="570729" y="1778491"/>
            <a:ext cx="11190402" cy="1876752"/>
          </a:xfrm>
        </p:spPr>
        <p:txBody>
          <a:bodyPr>
            <a:normAutofit/>
          </a:bodyPr>
          <a:lstStyle/>
          <a:p>
            <a:pPr marL="0" indent="0">
              <a:buNone/>
            </a:pPr>
            <a:r>
              <a:rPr lang="en-US" sz="2000" b="0" i="0" dirty="0">
                <a:solidFill>
                  <a:srgbClr val="222222"/>
                </a:solidFill>
                <a:effectLst/>
                <a:latin typeface="Helvetica" panose="020B0604020202020204" pitchFamily="34" charset="0"/>
              </a:rPr>
              <a:t>Our goal is to create a model that takes a sentence (just like the ones in our dataset) and produces either 1 (indicating the sentence carries a positive sentiment) or a 0 (indicating the sentence carries a negative sentiment). We can think of it as looking like this:</a:t>
            </a:r>
            <a:endParaRPr lang="en-US" sz="2000" dirty="0"/>
          </a:p>
        </p:txBody>
      </p:sp>
      <p:pic>
        <p:nvPicPr>
          <p:cNvPr id="6" name="Picture 5">
            <a:extLst>
              <a:ext uri="{FF2B5EF4-FFF2-40B4-BE49-F238E27FC236}">
                <a16:creationId xmlns:a16="http://schemas.microsoft.com/office/drawing/2014/main" id="{F9B52EAB-B5C5-AE77-638E-05D7FC46D648}"/>
              </a:ext>
            </a:extLst>
          </p:cNvPr>
          <p:cNvPicPr>
            <a:picLocks noChangeAspect="1"/>
          </p:cNvPicPr>
          <p:nvPr/>
        </p:nvPicPr>
        <p:blipFill>
          <a:blip r:embed="rId2"/>
          <a:stretch>
            <a:fillRect/>
          </a:stretch>
        </p:blipFill>
        <p:spPr>
          <a:xfrm>
            <a:off x="570729" y="3158453"/>
            <a:ext cx="11050542" cy="3067478"/>
          </a:xfrm>
          <a:prstGeom prst="rect">
            <a:avLst/>
          </a:prstGeom>
        </p:spPr>
      </p:pic>
    </p:spTree>
    <p:extLst>
      <p:ext uri="{BB962C8B-B14F-4D97-AF65-F5344CB8AC3E}">
        <p14:creationId xmlns:p14="http://schemas.microsoft.com/office/powerpoint/2010/main" val="3295655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2F628-7732-7FED-9EAD-D502C0470BE4}"/>
              </a:ext>
            </a:extLst>
          </p:cNvPr>
          <p:cNvSpPr>
            <a:spLocks noGrp="1"/>
          </p:cNvSpPr>
          <p:nvPr>
            <p:ph idx="1"/>
          </p:nvPr>
        </p:nvSpPr>
        <p:spPr>
          <a:xfrm>
            <a:off x="838199" y="626988"/>
            <a:ext cx="10515600" cy="2471072"/>
          </a:xfrm>
        </p:spPr>
        <p:txBody>
          <a:bodyPr>
            <a:noAutofit/>
          </a:bodyPr>
          <a:lstStyle/>
          <a:p>
            <a:pPr algn="l" fontAlgn="base"/>
            <a:r>
              <a:rPr lang="en-US" sz="2000" b="0" i="0" dirty="0">
                <a:solidFill>
                  <a:srgbClr val="222222"/>
                </a:solidFill>
                <a:effectLst/>
                <a:latin typeface="Helvetica" panose="020B0604020202020204" pitchFamily="34" charset="0"/>
              </a:rPr>
              <a:t>Under the hood, the model is actually made up of two model.</a:t>
            </a:r>
          </a:p>
          <a:p>
            <a:pPr algn="l" fontAlgn="base">
              <a:buFont typeface="Arial" panose="020B0604020202020204" pitchFamily="34" charset="0"/>
              <a:buChar char="•"/>
            </a:pPr>
            <a:r>
              <a:rPr lang="en-US" sz="2000" b="0" i="0" dirty="0">
                <a:solidFill>
                  <a:srgbClr val="222222"/>
                </a:solidFill>
                <a:effectLst/>
                <a:latin typeface="Helvetica" panose="020B0604020202020204" pitchFamily="34" charset="0"/>
              </a:rPr>
              <a:t>processes the sentence and passes along some information it extracted from it on to the next model. </a:t>
            </a:r>
            <a:r>
              <a:rPr lang="en-US" sz="2000" b="0" i="0" dirty="0" err="1">
                <a:solidFill>
                  <a:srgbClr val="222222"/>
                </a:solidFill>
                <a:effectLst/>
                <a:latin typeface="Helvetica" panose="020B0604020202020204" pitchFamily="34" charset="0"/>
              </a:rPr>
              <a:t>DistilBERT</a:t>
            </a:r>
            <a:r>
              <a:rPr lang="en-US" sz="2000" b="0" i="0" dirty="0">
                <a:solidFill>
                  <a:srgbClr val="222222"/>
                </a:solidFill>
                <a:effectLst/>
                <a:latin typeface="Helvetica" panose="020B0604020202020204" pitchFamily="34" charset="0"/>
              </a:rPr>
              <a:t> is a smaller version of BERT developed and open sourced by the team at </a:t>
            </a:r>
            <a:r>
              <a:rPr lang="en-US" sz="2000" b="0" i="0" dirty="0" err="1">
                <a:solidFill>
                  <a:srgbClr val="222222"/>
                </a:solidFill>
                <a:effectLst/>
                <a:latin typeface="Helvetica" panose="020B0604020202020204" pitchFamily="34" charset="0"/>
              </a:rPr>
              <a:t>HuggingFace</a:t>
            </a:r>
            <a:r>
              <a:rPr lang="en-US" sz="2000" b="0" i="0" dirty="0">
                <a:solidFill>
                  <a:srgbClr val="222222"/>
                </a:solidFill>
                <a:effectLst/>
                <a:latin typeface="Helvetica" panose="020B0604020202020204" pitchFamily="34" charset="0"/>
              </a:rPr>
              <a:t>. It’s a lighter and faster version of BERT that roughly matches its performance.</a:t>
            </a:r>
          </a:p>
          <a:p>
            <a:pPr algn="l" fontAlgn="base">
              <a:buFont typeface="Arial" panose="020B0604020202020204" pitchFamily="34" charset="0"/>
              <a:buChar char="•"/>
            </a:pPr>
            <a:r>
              <a:rPr lang="en-US" sz="2000" b="0" i="0" dirty="0">
                <a:solidFill>
                  <a:srgbClr val="222222"/>
                </a:solidFill>
                <a:effectLst/>
                <a:latin typeface="Helvetica" panose="020B0604020202020204" pitchFamily="34" charset="0"/>
              </a:rPr>
              <a:t>The next model, a basic Logistic Regression model from scikit learn will take in the result of </a:t>
            </a:r>
            <a:r>
              <a:rPr lang="en-US" sz="2000" b="0" i="0" dirty="0" err="1">
                <a:solidFill>
                  <a:srgbClr val="222222"/>
                </a:solidFill>
                <a:effectLst/>
                <a:latin typeface="Helvetica" panose="020B0604020202020204" pitchFamily="34" charset="0"/>
              </a:rPr>
              <a:t>DistilBERT’s</a:t>
            </a:r>
            <a:r>
              <a:rPr lang="en-US" sz="2000" b="0" i="0" dirty="0">
                <a:solidFill>
                  <a:srgbClr val="222222"/>
                </a:solidFill>
                <a:effectLst/>
                <a:latin typeface="Helvetica" panose="020B0604020202020204" pitchFamily="34" charset="0"/>
              </a:rPr>
              <a:t> processing, and classify the sentence as either positive or negative (1 or 0, respectively).</a:t>
            </a:r>
          </a:p>
        </p:txBody>
      </p:sp>
      <p:pic>
        <p:nvPicPr>
          <p:cNvPr id="4" name="Picture 3">
            <a:extLst>
              <a:ext uri="{FF2B5EF4-FFF2-40B4-BE49-F238E27FC236}">
                <a16:creationId xmlns:a16="http://schemas.microsoft.com/office/drawing/2014/main" id="{36978945-5C76-6BC5-0D2E-AD4EE8298A7F}"/>
              </a:ext>
            </a:extLst>
          </p:cNvPr>
          <p:cNvPicPr>
            <a:picLocks noChangeAspect="1"/>
          </p:cNvPicPr>
          <p:nvPr/>
        </p:nvPicPr>
        <p:blipFill>
          <a:blip r:embed="rId2"/>
          <a:stretch>
            <a:fillRect/>
          </a:stretch>
        </p:blipFill>
        <p:spPr>
          <a:xfrm>
            <a:off x="556439" y="3318410"/>
            <a:ext cx="11079121" cy="3124636"/>
          </a:xfrm>
          <a:prstGeom prst="rect">
            <a:avLst/>
          </a:prstGeom>
        </p:spPr>
      </p:pic>
    </p:spTree>
    <p:extLst>
      <p:ext uri="{BB962C8B-B14F-4D97-AF65-F5344CB8AC3E}">
        <p14:creationId xmlns:p14="http://schemas.microsoft.com/office/powerpoint/2010/main" val="141949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4BA4-B05C-90EF-7249-0F6BBBECB913}"/>
              </a:ext>
            </a:extLst>
          </p:cNvPr>
          <p:cNvSpPr>
            <a:spLocks noGrp="1"/>
          </p:cNvSpPr>
          <p:nvPr>
            <p:ph type="title"/>
          </p:nvPr>
        </p:nvSpPr>
        <p:spPr/>
        <p:txBody>
          <a:bodyPr/>
          <a:lstStyle/>
          <a:p>
            <a:r>
              <a:rPr lang="en-US" dirty="0"/>
              <a:t>load a BERT tokenizer and model</a:t>
            </a:r>
          </a:p>
        </p:txBody>
      </p:sp>
      <p:pic>
        <p:nvPicPr>
          <p:cNvPr id="5" name="Picture 4">
            <a:extLst>
              <a:ext uri="{FF2B5EF4-FFF2-40B4-BE49-F238E27FC236}">
                <a16:creationId xmlns:a16="http://schemas.microsoft.com/office/drawing/2014/main" id="{6D6E8B7C-46B3-FDA6-2554-6892875359F2}"/>
              </a:ext>
            </a:extLst>
          </p:cNvPr>
          <p:cNvPicPr>
            <a:picLocks noChangeAspect="1"/>
          </p:cNvPicPr>
          <p:nvPr/>
        </p:nvPicPr>
        <p:blipFill>
          <a:blip r:embed="rId2"/>
          <a:stretch>
            <a:fillRect/>
          </a:stretch>
        </p:blipFill>
        <p:spPr>
          <a:xfrm>
            <a:off x="1295916" y="4155590"/>
            <a:ext cx="9600167" cy="2156310"/>
          </a:xfrm>
          <a:prstGeom prst="rect">
            <a:avLst/>
          </a:prstGeom>
        </p:spPr>
      </p:pic>
      <p:sp>
        <p:nvSpPr>
          <p:cNvPr id="6" name="Title 1">
            <a:extLst>
              <a:ext uri="{FF2B5EF4-FFF2-40B4-BE49-F238E27FC236}">
                <a16:creationId xmlns:a16="http://schemas.microsoft.com/office/drawing/2014/main" id="{D3E12880-B14F-E1A0-8A95-FE5C676945F3}"/>
              </a:ext>
            </a:extLst>
          </p:cNvPr>
          <p:cNvSpPr txBox="1">
            <a:spLocks/>
          </p:cNvSpPr>
          <p:nvPr/>
        </p:nvSpPr>
        <p:spPr>
          <a:xfrm>
            <a:off x="924612" y="1597575"/>
            <a:ext cx="10515600" cy="19223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BERT understands text </a:t>
            </a:r>
            <a:r>
              <a:rPr kumimoji="0" lang="en-US" altLang="en-US" sz="2000" b="0" i="0" u="none" strike="noStrike" cap="none" normalizeH="0" baseline="0" dirty="0">
                <a:ln>
                  <a:noFill/>
                </a:ln>
                <a:solidFill>
                  <a:schemeClr val="tx1"/>
                </a:solidFill>
                <a:effectLst/>
                <a:latin typeface="Arial" panose="020B0604020202020204" pitchFamily="34" charset="0"/>
              </a:rPr>
              <a:t>as a series of token IDs. Without tokenization, the model wouldn't be able to interpret the input.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Tokenization also handles special cases like </a:t>
            </a:r>
            <a:r>
              <a:rPr kumimoji="0" lang="en-US" altLang="en-US" sz="2000" b="0" i="0" u="none" strike="noStrike" cap="none" normalizeH="0" baseline="0" dirty="0" err="1">
                <a:ln>
                  <a:noFill/>
                </a:ln>
                <a:solidFill>
                  <a:schemeClr val="tx1"/>
                </a:solidFill>
                <a:effectLst/>
                <a:latin typeface="Arial" panose="020B0604020202020204" pitchFamily="34" charset="0"/>
              </a:rPr>
              <a:t>subwords</a:t>
            </a:r>
            <a:r>
              <a:rPr kumimoji="0" lang="en-US" altLang="en-US" sz="2000" b="0" i="0" u="none" strike="noStrike" cap="none" normalizeH="0" baseline="0" dirty="0">
                <a:ln>
                  <a:noFill/>
                </a:ln>
                <a:solidFill>
                  <a:schemeClr val="tx1"/>
                </a:solidFill>
                <a:effectLst/>
                <a:latin typeface="Arial" panose="020B0604020202020204" pitchFamily="34" charset="0"/>
              </a:rPr>
              <a:t>, punctuation, and unknown tokens, which allows BERT to process a wide variety of text inputs effectively. </a:t>
            </a:r>
          </a:p>
        </p:txBody>
      </p:sp>
    </p:spTree>
    <p:extLst>
      <p:ext uri="{BB962C8B-B14F-4D97-AF65-F5344CB8AC3E}">
        <p14:creationId xmlns:p14="http://schemas.microsoft.com/office/powerpoint/2010/main" val="3902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317430-AB14-43CA-00A3-08BA2D2F8E49}"/>
              </a:ext>
            </a:extLst>
          </p:cNvPr>
          <p:cNvPicPr>
            <a:picLocks noChangeAspect="1"/>
          </p:cNvPicPr>
          <p:nvPr/>
        </p:nvPicPr>
        <p:blipFill>
          <a:blip r:embed="rId2"/>
          <a:stretch>
            <a:fillRect/>
          </a:stretch>
        </p:blipFill>
        <p:spPr>
          <a:xfrm>
            <a:off x="340766" y="517909"/>
            <a:ext cx="11069595" cy="5973009"/>
          </a:xfrm>
          <a:prstGeom prst="rect">
            <a:avLst/>
          </a:prstGeom>
        </p:spPr>
      </p:pic>
    </p:spTree>
    <p:extLst>
      <p:ext uri="{BB962C8B-B14F-4D97-AF65-F5344CB8AC3E}">
        <p14:creationId xmlns:p14="http://schemas.microsoft.com/office/powerpoint/2010/main" val="2880774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D6A445-C726-48EC-8299-BB2C1804C71B}"/>
              </a:ext>
            </a:extLst>
          </p:cNvPr>
          <p:cNvPicPr>
            <a:picLocks noChangeAspect="1"/>
          </p:cNvPicPr>
          <p:nvPr/>
        </p:nvPicPr>
        <p:blipFill>
          <a:blip r:embed="rId2"/>
          <a:stretch>
            <a:fillRect/>
          </a:stretch>
        </p:blipFill>
        <p:spPr>
          <a:xfrm>
            <a:off x="2425690" y="1128818"/>
            <a:ext cx="6944694" cy="2715004"/>
          </a:xfrm>
          <a:prstGeom prst="rect">
            <a:avLst/>
          </a:prstGeom>
        </p:spPr>
      </p:pic>
      <p:pic>
        <p:nvPicPr>
          <p:cNvPr id="8" name="Picture 7">
            <a:extLst>
              <a:ext uri="{FF2B5EF4-FFF2-40B4-BE49-F238E27FC236}">
                <a16:creationId xmlns:a16="http://schemas.microsoft.com/office/drawing/2014/main" id="{2538648C-9190-295B-DFA8-F11BFD564805}"/>
              </a:ext>
            </a:extLst>
          </p:cNvPr>
          <p:cNvPicPr>
            <a:picLocks noChangeAspect="1"/>
          </p:cNvPicPr>
          <p:nvPr/>
        </p:nvPicPr>
        <p:blipFill>
          <a:blip r:embed="rId3"/>
          <a:stretch>
            <a:fillRect/>
          </a:stretch>
        </p:blipFill>
        <p:spPr>
          <a:xfrm>
            <a:off x="910207" y="4031576"/>
            <a:ext cx="3810532" cy="2172003"/>
          </a:xfrm>
          <a:prstGeom prst="rect">
            <a:avLst/>
          </a:prstGeom>
        </p:spPr>
      </p:pic>
      <p:pic>
        <p:nvPicPr>
          <p:cNvPr id="11" name="Picture 10">
            <a:extLst>
              <a:ext uri="{FF2B5EF4-FFF2-40B4-BE49-F238E27FC236}">
                <a16:creationId xmlns:a16="http://schemas.microsoft.com/office/drawing/2014/main" id="{4D9871DF-4508-9811-5889-8E2E3F1A3CB2}"/>
              </a:ext>
            </a:extLst>
          </p:cNvPr>
          <p:cNvPicPr>
            <a:picLocks noChangeAspect="1"/>
          </p:cNvPicPr>
          <p:nvPr/>
        </p:nvPicPr>
        <p:blipFill>
          <a:blip r:embed="rId4"/>
          <a:stretch>
            <a:fillRect/>
          </a:stretch>
        </p:blipFill>
        <p:spPr>
          <a:xfrm>
            <a:off x="6539060" y="4098261"/>
            <a:ext cx="5058481" cy="2038635"/>
          </a:xfrm>
          <a:prstGeom prst="rect">
            <a:avLst/>
          </a:prstGeom>
        </p:spPr>
      </p:pic>
      <p:sp>
        <p:nvSpPr>
          <p:cNvPr id="12" name="Title 1">
            <a:extLst>
              <a:ext uri="{FF2B5EF4-FFF2-40B4-BE49-F238E27FC236}">
                <a16:creationId xmlns:a16="http://schemas.microsoft.com/office/drawing/2014/main" id="{389B0C46-11C9-C0D8-6698-D60579ECDAAE}"/>
              </a:ext>
            </a:extLst>
          </p:cNvPr>
          <p:cNvSpPr>
            <a:spLocks noGrp="1"/>
          </p:cNvSpPr>
          <p:nvPr>
            <p:ph type="title"/>
          </p:nvPr>
        </p:nvSpPr>
        <p:spPr>
          <a:xfrm>
            <a:off x="640237" y="-8361"/>
            <a:ext cx="10515600" cy="1325563"/>
          </a:xfrm>
        </p:spPr>
        <p:txBody>
          <a:bodyPr>
            <a:normAutofit/>
          </a:bodyPr>
          <a:lstStyle/>
          <a:p>
            <a:pPr algn="ctr"/>
            <a:r>
              <a:rPr lang="en-US" sz="2800" dirty="0"/>
              <a:t>our train</a:t>
            </a:r>
          </a:p>
        </p:txBody>
      </p:sp>
    </p:spTree>
    <p:extLst>
      <p:ext uri="{BB962C8B-B14F-4D97-AF65-F5344CB8AC3E}">
        <p14:creationId xmlns:p14="http://schemas.microsoft.com/office/powerpoint/2010/main" val="322826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929A8-2157-EA4E-6258-7472556104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16111-01BA-0283-564E-7B24CA8EB735}"/>
              </a:ext>
            </a:extLst>
          </p:cNvPr>
          <p:cNvSpPr>
            <a:spLocks noGrp="1"/>
          </p:cNvSpPr>
          <p:nvPr>
            <p:ph type="ctrTitle"/>
          </p:nvPr>
        </p:nvSpPr>
        <p:spPr>
          <a:xfrm>
            <a:off x="1595269" y="2235200"/>
            <a:ext cx="9001462" cy="2387600"/>
          </a:xfrm>
        </p:spPr>
        <p:txBody>
          <a:bodyPr/>
          <a:lstStyle/>
          <a:p>
            <a:r>
              <a:rPr lang="en-US" b="1" dirty="0">
                <a:latin typeface="Times New Roman" panose="02020603050405020304" pitchFamily="18" charset="0"/>
                <a:cs typeface="Times New Roman" panose="02020603050405020304" pitchFamily="18" charset="0"/>
              </a:rPr>
              <a:t>Generative Adversarial network (GAN)</a:t>
            </a:r>
          </a:p>
        </p:txBody>
      </p:sp>
    </p:spTree>
    <p:extLst>
      <p:ext uri="{BB962C8B-B14F-4D97-AF65-F5344CB8AC3E}">
        <p14:creationId xmlns:p14="http://schemas.microsoft.com/office/powerpoint/2010/main" val="370922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BA9F-EBC5-4F42-E03B-DEDED740616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529421A-A7E8-2669-0C37-5A79455A943F}"/>
              </a:ext>
            </a:extLst>
          </p:cNvPr>
          <p:cNvSpPr>
            <a:spLocks noGrp="1"/>
          </p:cNvSpPr>
          <p:nvPr>
            <p:ph type="ctrTitle"/>
          </p:nvPr>
        </p:nvSpPr>
        <p:spPr>
          <a:xfrm>
            <a:off x="0" y="-343827"/>
            <a:ext cx="7452478" cy="1861468"/>
          </a:xfrm>
        </p:spPr>
        <p:txBody>
          <a:bodyPr/>
          <a:lstStyle/>
          <a:p>
            <a:r>
              <a:rPr lang="en-US" b="1" dirty="0"/>
              <a:t>Loading the Data</a:t>
            </a:r>
            <a:endParaRPr lang="en-AE" b="1" dirty="0"/>
          </a:p>
        </p:txBody>
      </p:sp>
      <p:pic>
        <p:nvPicPr>
          <p:cNvPr id="8" name="Picture 7">
            <a:extLst>
              <a:ext uri="{FF2B5EF4-FFF2-40B4-BE49-F238E27FC236}">
                <a16:creationId xmlns:a16="http://schemas.microsoft.com/office/drawing/2014/main" id="{F9308CF8-7FE8-CA78-42BD-CC5ABF00F8C3}"/>
              </a:ext>
            </a:extLst>
          </p:cNvPr>
          <p:cNvPicPr>
            <a:picLocks noChangeAspect="1"/>
          </p:cNvPicPr>
          <p:nvPr/>
        </p:nvPicPr>
        <p:blipFill>
          <a:blip r:embed="rId2"/>
          <a:srcRect l="4334" t="14285"/>
          <a:stretch/>
        </p:blipFill>
        <p:spPr>
          <a:xfrm>
            <a:off x="2308877" y="3308958"/>
            <a:ext cx="5980708" cy="1328335"/>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0BB2A970-48D1-12FE-A03D-5913E00D134F}"/>
              </a:ext>
            </a:extLst>
          </p:cNvPr>
          <p:cNvSpPr txBox="1"/>
          <p:nvPr/>
        </p:nvSpPr>
        <p:spPr>
          <a:xfrm>
            <a:off x="693019" y="2053878"/>
            <a:ext cx="7452478" cy="830997"/>
          </a:xfrm>
          <a:prstGeom prst="rect">
            <a:avLst/>
          </a:prstGeom>
          <a:noFill/>
        </p:spPr>
        <p:txBody>
          <a:bodyPr wrap="square" rtlCol="0">
            <a:spAutoFit/>
          </a:bodyPr>
          <a:lstStyle/>
          <a:p>
            <a:r>
              <a:rPr lang="en-US" sz="2400" dirty="0"/>
              <a:t>Done with Pandas, with coding processing and bypassing corrupted rows</a:t>
            </a:r>
            <a:endParaRPr lang="en-AE" sz="2400" dirty="0"/>
          </a:p>
        </p:txBody>
      </p:sp>
    </p:spTree>
    <p:extLst>
      <p:ext uri="{BB962C8B-B14F-4D97-AF65-F5344CB8AC3E}">
        <p14:creationId xmlns:p14="http://schemas.microsoft.com/office/powerpoint/2010/main" val="202060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C97E-6498-7DF4-881A-245C1DF794CF}"/>
              </a:ext>
            </a:extLst>
          </p:cNvPr>
          <p:cNvSpPr>
            <a:spLocks noGrp="1"/>
          </p:cNvSpPr>
          <p:nvPr>
            <p:ph type="title"/>
          </p:nvPr>
        </p:nvSpPr>
        <p:spPr/>
        <p:txBody>
          <a:bodyPr>
            <a:normAutofit/>
          </a:bodyPr>
          <a:lstStyle/>
          <a:p>
            <a:r>
              <a:rPr lang="en-US" dirty="0"/>
              <a:t>Generative Adversarial network (GAN)</a:t>
            </a:r>
          </a:p>
        </p:txBody>
      </p:sp>
      <p:sp>
        <p:nvSpPr>
          <p:cNvPr id="3" name="Content Placeholder 2">
            <a:extLst>
              <a:ext uri="{FF2B5EF4-FFF2-40B4-BE49-F238E27FC236}">
                <a16:creationId xmlns:a16="http://schemas.microsoft.com/office/drawing/2014/main" id="{0E650AC1-3C0C-9F40-F079-90F684A615CA}"/>
              </a:ext>
            </a:extLst>
          </p:cNvPr>
          <p:cNvSpPr>
            <a:spLocks noGrp="1"/>
          </p:cNvSpPr>
          <p:nvPr>
            <p:ph idx="1"/>
          </p:nvPr>
        </p:nvSpPr>
        <p:spPr>
          <a:xfrm>
            <a:off x="838200" y="1462370"/>
            <a:ext cx="6742471" cy="4351338"/>
          </a:xfrm>
        </p:spPr>
        <p:txBody>
          <a:bodyPr>
            <a:noAutofit/>
          </a:bodyPr>
          <a:lstStyle/>
          <a:p>
            <a:pPr marL="0" indent="0">
              <a:lnSpc>
                <a:spcPct val="150000"/>
              </a:lnSpc>
              <a:buNone/>
            </a:pPr>
            <a:r>
              <a:rPr lang="en-US" sz="2000" dirty="0"/>
              <a:t>GANs consist of two networks:</a:t>
            </a:r>
          </a:p>
          <a:p>
            <a:pPr>
              <a:lnSpc>
                <a:spcPct val="150000"/>
              </a:lnSpc>
            </a:pPr>
            <a:r>
              <a:rPr lang="en-US" sz="2000" dirty="0"/>
              <a:t>Generator (creates synthetic data) :</a:t>
            </a:r>
          </a:p>
          <a:p>
            <a:pPr marL="457200" lvl="1" indent="0">
              <a:lnSpc>
                <a:spcPct val="150000"/>
              </a:lnSpc>
              <a:buNone/>
            </a:pPr>
            <a:r>
              <a:rPr lang="en-US" sz="2000" dirty="0"/>
              <a:t>Its job in a GAN is creates synthetic data by learning to mimic the real data, aiming to fool the discriminator into thinking the generated data is authentic.</a:t>
            </a:r>
          </a:p>
          <a:p>
            <a:pPr>
              <a:lnSpc>
                <a:spcPct val="150000"/>
              </a:lnSpc>
            </a:pPr>
            <a:endParaRPr lang="en-US" sz="2000" dirty="0"/>
          </a:p>
          <a:p>
            <a:pPr>
              <a:lnSpc>
                <a:spcPct val="150000"/>
              </a:lnSpc>
            </a:pPr>
            <a:r>
              <a:rPr lang="en-US" sz="2000" dirty="0"/>
              <a:t>Discriminator(evaluates data authenticity).</a:t>
            </a:r>
          </a:p>
          <a:p>
            <a:pPr marL="457200" lvl="1" indent="0">
              <a:lnSpc>
                <a:spcPct val="150000"/>
              </a:lnSpc>
              <a:buNone/>
            </a:pPr>
            <a:r>
              <a:rPr lang="en-US" sz="2000" dirty="0"/>
              <a:t>Its job is to evaluates whether the input data is real (from the dataset) or fake (generated by the generator), guiding the generator's improvement.</a:t>
            </a:r>
          </a:p>
        </p:txBody>
      </p:sp>
      <p:pic>
        <p:nvPicPr>
          <p:cNvPr id="5" name="Picture 4" descr="A diagram of a model&#10;&#10;Description automatically generated">
            <a:extLst>
              <a:ext uri="{FF2B5EF4-FFF2-40B4-BE49-F238E27FC236}">
                <a16:creationId xmlns:a16="http://schemas.microsoft.com/office/drawing/2014/main" id="{0268CD47-D834-B19D-3D05-82FBB6013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092" y="2122230"/>
            <a:ext cx="4495908" cy="4486275"/>
          </a:xfrm>
          <a:prstGeom prst="rect">
            <a:avLst/>
          </a:prstGeom>
        </p:spPr>
      </p:pic>
    </p:spTree>
    <p:extLst>
      <p:ext uri="{BB962C8B-B14F-4D97-AF65-F5344CB8AC3E}">
        <p14:creationId xmlns:p14="http://schemas.microsoft.com/office/powerpoint/2010/main" val="4255040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2F628-7732-7FED-9EAD-D502C0470BE4}"/>
              </a:ext>
            </a:extLst>
          </p:cNvPr>
          <p:cNvSpPr>
            <a:spLocks noGrp="1"/>
          </p:cNvSpPr>
          <p:nvPr>
            <p:ph idx="1"/>
          </p:nvPr>
        </p:nvSpPr>
        <p:spPr>
          <a:xfrm>
            <a:off x="838200" y="749536"/>
            <a:ext cx="10515600" cy="2471072"/>
          </a:xfrm>
        </p:spPr>
        <p:txBody>
          <a:bodyPr/>
          <a:lstStyle/>
          <a:p>
            <a:pPr marL="0" indent="0">
              <a:buNone/>
            </a:pPr>
            <a:r>
              <a:rPr lang="en-US" dirty="0"/>
              <a:t>GANs revolutionized the field of visual data generation but faced significant challenges when applied to text due to the </a:t>
            </a:r>
            <a:r>
              <a:rPr lang="en-US" b="1" dirty="0">
                <a:effectLst>
                  <a:outerShdw blurRad="38100" dist="38100" dir="2700000" algn="tl">
                    <a:srgbClr val="000000">
                      <a:alpha val="43137"/>
                    </a:srgbClr>
                  </a:outerShdw>
                </a:effectLst>
              </a:rPr>
              <a:t>sequential and discrete nature of language</a:t>
            </a:r>
            <a:r>
              <a:rPr lang="en-US" dirty="0"/>
              <a:t>, making it harder for the model to generate coherent and meaningful text.</a:t>
            </a:r>
          </a:p>
        </p:txBody>
      </p:sp>
      <p:pic>
        <p:nvPicPr>
          <p:cNvPr id="9" name="Picture 8" descr="A collage of squares&#10;&#10;Description automatically generated">
            <a:extLst>
              <a:ext uri="{FF2B5EF4-FFF2-40B4-BE49-F238E27FC236}">
                <a16:creationId xmlns:a16="http://schemas.microsoft.com/office/drawing/2014/main" id="{299EBAAB-D18D-D3CE-BB22-8AB3F5FDA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683" y="3620249"/>
            <a:ext cx="2880000" cy="2880000"/>
          </a:xfrm>
          <a:prstGeom prst="rect">
            <a:avLst/>
          </a:prstGeom>
        </p:spPr>
      </p:pic>
      <p:pic>
        <p:nvPicPr>
          <p:cNvPr id="11" name="Picture 10" descr="A grid of squares with small black dots&#10;&#10;Description automatically generated">
            <a:extLst>
              <a:ext uri="{FF2B5EF4-FFF2-40B4-BE49-F238E27FC236}">
                <a16:creationId xmlns:a16="http://schemas.microsoft.com/office/drawing/2014/main" id="{343179A0-7071-2AB3-0C2E-11DB86631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317" y="3637392"/>
            <a:ext cx="2880000" cy="2862857"/>
          </a:xfrm>
          <a:prstGeom prst="rect">
            <a:avLst/>
          </a:prstGeom>
        </p:spPr>
      </p:pic>
    </p:spTree>
    <p:extLst>
      <p:ext uri="{BB962C8B-B14F-4D97-AF65-F5344CB8AC3E}">
        <p14:creationId xmlns:p14="http://schemas.microsoft.com/office/powerpoint/2010/main" val="163276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4BA4-B05C-90EF-7249-0F6BBBECB913}"/>
              </a:ext>
            </a:extLst>
          </p:cNvPr>
          <p:cNvSpPr>
            <a:spLocks noGrp="1"/>
          </p:cNvSpPr>
          <p:nvPr>
            <p:ph type="title"/>
          </p:nvPr>
        </p:nvSpPr>
        <p:spPr/>
        <p:txBody>
          <a:bodyPr>
            <a:normAutofit/>
          </a:bodyPr>
          <a:lstStyle/>
          <a:p>
            <a:r>
              <a:rPr lang="en-US" sz="4000" b="1" dirty="0"/>
              <a:t>What are the challenges of using GANs for text generation</a:t>
            </a:r>
          </a:p>
        </p:txBody>
      </p:sp>
      <p:sp>
        <p:nvSpPr>
          <p:cNvPr id="3" name="Content Placeholder 2">
            <a:extLst>
              <a:ext uri="{FF2B5EF4-FFF2-40B4-BE49-F238E27FC236}">
                <a16:creationId xmlns:a16="http://schemas.microsoft.com/office/drawing/2014/main" id="{1468EC01-C66F-133B-B00A-B2D540297C0B}"/>
              </a:ext>
            </a:extLst>
          </p:cNvPr>
          <p:cNvSpPr>
            <a:spLocks noGrp="1"/>
          </p:cNvSpPr>
          <p:nvPr>
            <p:ph idx="1"/>
          </p:nvPr>
        </p:nvSpPr>
        <p:spPr>
          <a:xfrm>
            <a:off x="838200" y="1825625"/>
            <a:ext cx="6929284" cy="4351338"/>
          </a:xfrm>
        </p:spPr>
        <p:txBody>
          <a:bodyPr>
            <a:normAutofit fontScale="85000" lnSpcReduction="20000"/>
          </a:bodyPr>
          <a:lstStyle/>
          <a:p>
            <a:pPr>
              <a:lnSpc>
                <a:spcPct val="150000"/>
              </a:lnSpc>
              <a:buFont typeface="+mj-lt"/>
              <a:buAutoNum type="arabicPeriod"/>
            </a:pPr>
            <a:r>
              <a:rPr lang="en-US" sz="2400" b="1" dirty="0"/>
              <a:t>Discrete Nature of Text:</a:t>
            </a:r>
            <a:r>
              <a:rPr lang="en-US" sz="2400" dirty="0"/>
              <a:t> </a:t>
            </a:r>
          </a:p>
          <a:p>
            <a:pPr marL="457200" lvl="1" indent="0">
              <a:lnSpc>
                <a:spcPct val="150000"/>
              </a:lnSpc>
              <a:buNone/>
            </a:pPr>
            <a:r>
              <a:rPr lang="en-US" sz="2000" dirty="0"/>
              <a:t>Unlike images, where pixel values are continuous, text is composed of discrete tokens (words or characters). This makes it difficult for GANs to calculate gradients effectively during the training process, as backpropagation relies on continuous values.</a:t>
            </a:r>
          </a:p>
          <a:p>
            <a:pPr marL="0" indent="0">
              <a:lnSpc>
                <a:spcPct val="150000"/>
              </a:lnSpc>
              <a:buNone/>
            </a:pPr>
            <a:endParaRPr lang="en-US" sz="2400" b="1" dirty="0"/>
          </a:p>
          <a:p>
            <a:pPr marL="0" indent="0">
              <a:lnSpc>
                <a:spcPct val="150000"/>
              </a:lnSpc>
              <a:buNone/>
            </a:pPr>
            <a:r>
              <a:rPr lang="en-US" sz="2400" b="1" dirty="0"/>
              <a:t>Others:</a:t>
            </a:r>
          </a:p>
          <a:p>
            <a:pPr lvl="1">
              <a:lnSpc>
                <a:spcPct val="150000"/>
              </a:lnSpc>
            </a:pPr>
            <a:r>
              <a:rPr lang="en-US" sz="2000" b="1" dirty="0"/>
              <a:t>Sequential Structure</a:t>
            </a:r>
          </a:p>
          <a:p>
            <a:pPr lvl="1">
              <a:lnSpc>
                <a:spcPct val="150000"/>
              </a:lnSpc>
            </a:pPr>
            <a:r>
              <a:rPr lang="en-US" sz="2000" b="1" dirty="0"/>
              <a:t>Mode Collapse</a:t>
            </a:r>
          </a:p>
          <a:p>
            <a:pPr lvl="1">
              <a:lnSpc>
                <a:spcPct val="150000"/>
              </a:lnSpc>
            </a:pPr>
            <a:r>
              <a:rPr lang="en-US" sz="2000" b="1" dirty="0"/>
              <a:t>Evaluation Challenges:</a:t>
            </a:r>
          </a:p>
        </p:txBody>
      </p:sp>
    </p:spTree>
    <p:extLst>
      <p:ext uri="{BB962C8B-B14F-4D97-AF65-F5344CB8AC3E}">
        <p14:creationId xmlns:p14="http://schemas.microsoft.com/office/powerpoint/2010/main" val="317535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9918F-7AAF-0C79-0C05-8D83181E534C}"/>
              </a:ext>
            </a:extLst>
          </p:cNvPr>
          <p:cNvSpPr>
            <a:spLocks noGrp="1"/>
          </p:cNvSpPr>
          <p:nvPr>
            <p:ph idx="1"/>
          </p:nvPr>
        </p:nvSpPr>
        <p:spPr>
          <a:xfrm>
            <a:off x="838200" y="1550322"/>
            <a:ext cx="7804355" cy="4351338"/>
          </a:xfrm>
        </p:spPr>
        <p:txBody>
          <a:bodyPr>
            <a:normAutofit fontScale="77500" lnSpcReduction="20000"/>
          </a:bodyPr>
          <a:lstStyle/>
          <a:p>
            <a:pPr>
              <a:lnSpc>
                <a:spcPct val="150000"/>
              </a:lnSpc>
            </a:pPr>
            <a:r>
              <a:rPr lang="en-US" dirty="0"/>
              <a:t>We usually use argmax   function to convert the output of the generator into a vector of generated words.</a:t>
            </a:r>
          </a:p>
          <a:p>
            <a:pPr marL="0" indent="0">
              <a:lnSpc>
                <a:spcPct val="150000"/>
              </a:lnSpc>
              <a:buNone/>
            </a:pPr>
            <a:endParaRPr lang="en-US" dirty="0"/>
          </a:p>
          <a:p>
            <a:pPr>
              <a:lnSpc>
                <a:spcPct val="150000"/>
              </a:lnSpc>
            </a:pPr>
            <a:r>
              <a:rPr lang="en-US" dirty="0"/>
              <a:t>But the problem with   argmax   function is that it is not differentiable, which obstructs the process of backpropagation in the neural network.</a:t>
            </a:r>
          </a:p>
          <a:p>
            <a:pPr marL="0" indent="0">
              <a:lnSpc>
                <a:spcPct val="150000"/>
              </a:lnSpc>
              <a:buNone/>
            </a:pPr>
            <a:endParaRPr lang="en-US" dirty="0"/>
          </a:p>
          <a:p>
            <a:pPr>
              <a:lnSpc>
                <a:spcPct val="150000"/>
              </a:lnSpc>
            </a:pPr>
            <a:r>
              <a:rPr lang="en-US" dirty="0"/>
              <a:t>That's what makes using GANs for text a challenge.</a:t>
            </a:r>
          </a:p>
        </p:txBody>
      </p:sp>
      <p:pic>
        <p:nvPicPr>
          <p:cNvPr id="5" name="Picture 4" descr="A screenshot of a game&#10;&#10;Description automatically generated">
            <a:extLst>
              <a:ext uri="{FF2B5EF4-FFF2-40B4-BE49-F238E27FC236}">
                <a16:creationId xmlns:a16="http://schemas.microsoft.com/office/drawing/2014/main" id="{0C4F3165-B2E7-6FD4-C9E5-D78EDDF3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308" y="1710660"/>
            <a:ext cx="2657475" cy="4191000"/>
          </a:xfrm>
          <a:prstGeom prst="rect">
            <a:avLst/>
          </a:prstGeom>
        </p:spPr>
      </p:pic>
    </p:spTree>
    <p:extLst>
      <p:ext uri="{BB962C8B-B14F-4D97-AF65-F5344CB8AC3E}">
        <p14:creationId xmlns:p14="http://schemas.microsoft.com/office/powerpoint/2010/main" val="2402575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978-07C2-EF41-3267-48F911B4B14C}"/>
              </a:ext>
            </a:extLst>
          </p:cNvPr>
          <p:cNvSpPr>
            <a:spLocks noGrp="1"/>
          </p:cNvSpPr>
          <p:nvPr>
            <p:ph type="title"/>
          </p:nvPr>
        </p:nvSpPr>
        <p:spPr/>
        <p:txBody>
          <a:bodyPr/>
          <a:lstStyle/>
          <a:p>
            <a:r>
              <a:rPr lang="en-US" b="1" dirty="0"/>
              <a:t>The solution</a:t>
            </a:r>
          </a:p>
        </p:txBody>
      </p:sp>
      <p:sp>
        <p:nvSpPr>
          <p:cNvPr id="3" name="Content Placeholder 2">
            <a:extLst>
              <a:ext uri="{FF2B5EF4-FFF2-40B4-BE49-F238E27FC236}">
                <a16:creationId xmlns:a16="http://schemas.microsoft.com/office/drawing/2014/main" id="{B2DB5597-67B0-FBC6-442A-0E932F8A16F2}"/>
              </a:ext>
            </a:extLst>
          </p:cNvPr>
          <p:cNvSpPr>
            <a:spLocks noGrp="1"/>
          </p:cNvSpPr>
          <p:nvPr>
            <p:ph idx="1"/>
          </p:nvPr>
        </p:nvSpPr>
        <p:spPr/>
        <p:txBody>
          <a:bodyPr/>
          <a:lstStyle/>
          <a:p>
            <a:r>
              <a:rPr lang="en-US" dirty="0"/>
              <a:t>Gumbel </a:t>
            </a:r>
            <a:r>
              <a:rPr lang="en-US" dirty="0" err="1"/>
              <a:t>softmax</a:t>
            </a:r>
            <a:endParaRPr lang="en-US" dirty="0"/>
          </a:p>
          <a:p>
            <a:endParaRPr lang="en-US" dirty="0"/>
          </a:p>
          <a:p>
            <a:r>
              <a:rPr lang="en-US" dirty="0"/>
              <a:t>Reinforcement learning</a:t>
            </a:r>
          </a:p>
          <a:p>
            <a:endParaRPr lang="en-US" dirty="0"/>
          </a:p>
          <a:p>
            <a:r>
              <a:rPr lang="en-US" dirty="0"/>
              <a:t>Variational autoencoder</a:t>
            </a:r>
          </a:p>
        </p:txBody>
      </p:sp>
      <p:pic>
        <p:nvPicPr>
          <p:cNvPr id="5" name="Picture 4" descr="A screen shot of a computer code&#10;&#10;Description automatically generated">
            <a:extLst>
              <a:ext uri="{FF2B5EF4-FFF2-40B4-BE49-F238E27FC236}">
                <a16:creationId xmlns:a16="http://schemas.microsoft.com/office/drawing/2014/main" id="{747BDED9-AF71-DBA6-B924-FE0C38F3D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669" y="4749557"/>
            <a:ext cx="7582958" cy="1743318"/>
          </a:xfrm>
          <a:prstGeom prst="rect">
            <a:avLst/>
          </a:prstGeom>
        </p:spPr>
      </p:pic>
    </p:spTree>
    <p:extLst>
      <p:ext uri="{BB962C8B-B14F-4D97-AF65-F5344CB8AC3E}">
        <p14:creationId xmlns:p14="http://schemas.microsoft.com/office/powerpoint/2010/main" val="452390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DDD-4DF8-A5BB-6D0B-376BE43034DC}"/>
              </a:ext>
            </a:extLst>
          </p:cNvPr>
          <p:cNvSpPr>
            <a:spLocks noGrp="1"/>
          </p:cNvSpPr>
          <p:nvPr>
            <p:ph type="title"/>
          </p:nvPr>
        </p:nvSpPr>
        <p:spPr/>
        <p:txBody>
          <a:bodyPr>
            <a:normAutofit/>
          </a:bodyPr>
          <a:lstStyle/>
          <a:p>
            <a:r>
              <a:rPr lang="en-US" sz="4000" b="1" dirty="0"/>
              <a:t>Our simple GAN</a:t>
            </a:r>
          </a:p>
        </p:txBody>
      </p:sp>
      <p:pic>
        <p:nvPicPr>
          <p:cNvPr id="5" name="Picture 4" descr="A screen shot of a computer code&#10;&#10;Description automatically generated">
            <a:extLst>
              <a:ext uri="{FF2B5EF4-FFF2-40B4-BE49-F238E27FC236}">
                <a16:creationId xmlns:a16="http://schemas.microsoft.com/office/drawing/2014/main" id="{E0047CED-028A-739A-DC73-9583F8A61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07" y="4154594"/>
            <a:ext cx="5011993" cy="1661247"/>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0C48C697-F951-DA2E-266C-0181DDDF0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326" y="1982227"/>
            <a:ext cx="6886112" cy="1674820"/>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D92A4D0B-745B-2862-270F-F5EE70559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708" y="4154594"/>
            <a:ext cx="6151343" cy="1679989"/>
          </a:xfrm>
          <a:prstGeom prst="rect">
            <a:avLst/>
          </a:prstGeom>
        </p:spPr>
      </p:pic>
    </p:spTree>
    <p:extLst>
      <p:ext uri="{BB962C8B-B14F-4D97-AF65-F5344CB8AC3E}">
        <p14:creationId xmlns:p14="http://schemas.microsoft.com/office/powerpoint/2010/main" val="606130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FF92-9834-0C4A-0C11-7F7C8EB03215}"/>
              </a:ext>
            </a:extLst>
          </p:cNvPr>
          <p:cNvSpPr>
            <a:spLocks noGrp="1"/>
          </p:cNvSpPr>
          <p:nvPr>
            <p:ph type="title"/>
          </p:nvPr>
        </p:nvSpPr>
        <p:spPr/>
        <p:txBody>
          <a:bodyPr>
            <a:normAutofit/>
          </a:bodyPr>
          <a:lstStyle/>
          <a:p>
            <a:r>
              <a:rPr lang="en-US" sz="4000" b="1" dirty="0"/>
              <a:t>Advanced alternative solutions for GANs.</a:t>
            </a:r>
          </a:p>
        </p:txBody>
      </p:sp>
      <p:sp>
        <p:nvSpPr>
          <p:cNvPr id="3" name="Content Placeholder 2">
            <a:extLst>
              <a:ext uri="{FF2B5EF4-FFF2-40B4-BE49-F238E27FC236}">
                <a16:creationId xmlns:a16="http://schemas.microsoft.com/office/drawing/2014/main" id="{0A6123AB-F917-CBC8-B1B8-326BB0DF6255}"/>
              </a:ext>
            </a:extLst>
          </p:cNvPr>
          <p:cNvSpPr>
            <a:spLocks noGrp="1"/>
          </p:cNvSpPr>
          <p:nvPr>
            <p:ph idx="1"/>
          </p:nvPr>
        </p:nvSpPr>
        <p:spPr/>
        <p:txBody>
          <a:bodyPr/>
          <a:lstStyle/>
          <a:p>
            <a:r>
              <a:rPr lang="en-US" b="1" i="0" dirty="0" err="1">
                <a:effectLst/>
                <a:latin typeface="-apple-system"/>
              </a:rPr>
              <a:t>SeqGAN</a:t>
            </a:r>
            <a:r>
              <a:rPr lang="en-US" b="0" i="0" dirty="0">
                <a:solidFill>
                  <a:srgbClr val="F0F6FC"/>
                </a:solidFill>
                <a:effectLst/>
                <a:latin typeface="-apple-system"/>
              </a:rPr>
              <a:t> - </a:t>
            </a:r>
            <a:r>
              <a:rPr lang="en-US" b="0" i="0" u="sng" dirty="0" err="1">
                <a:solidFill>
                  <a:srgbClr val="F0F6FC"/>
                </a:solidFill>
                <a:effectLst/>
                <a:latin typeface="-apple-system"/>
                <a:hlinkClick r:id="rId2"/>
              </a:rPr>
              <a:t>SeqGAN</a:t>
            </a:r>
            <a:r>
              <a:rPr lang="en-US" b="0" i="0" u="sng" dirty="0">
                <a:solidFill>
                  <a:srgbClr val="F0F6FC"/>
                </a:solidFill>
                <a:effectLst/>
                <a:latin typeface="-apple-system"/>
                <a:hlinkClick r:id="rId2"/>
              </a:rPr>
              <a:t>: Sequence Generative Adversarial Nets with Policy Gradient</a:t>
            </a:r>
            <a:endParaRPr lang="en-US" b="0" i="0" dirty="0">
              <a:solidFill>
                <a:srgbClr val="F0F6FC"/>
              </a:solidFill>
              <a:effectLst/>
              <a:latin typeface="-apple-system"/>
            </a:endParaRPr>
          </a:p>
          <a:p>
            <a:r>
              <a:rPr lang="en-US" b="1" i="0" dirty="0" err="1">
                <a:effectLst/>
                <a:latin typeface="-apple-system"/>
              </a:rPr>
              <a:t>LeakGAN</a:t>
            </a:r>
            <a:r>
              <a:rPr lang="en-US" b="0" i="0" dirty="0">
                <a:solidFill>
                  <a:srgbClr val="F0F6FC"/>
                </a:solidFill>
                <a:effectLst/>
                <a:latin typeface="-apple-system"/>
              </a:rPr>
              <a:t> - </a:t>
            </a:r>
            <a:r>
              <a:rPr lang="en-US" b="0" i="0" u="sng" dirty="0">
                <a:solidFill>
                  <a:srgbClr val="F0F6FC"/>
                </a:solidFill>
                <a:effectLst/>
                <a:latin typeface="-apple-system"/>
                <a:hlinkClick r:id="rId3"/>
              </a:rPr>
              <a:t>Long Text Generation via Adversarial Training with Leaked Information</a:t>
            </a:r>
            <a:endParaRPr lang="en-US" b="0" i="0" dirty="0">
              <a:solidFill>
                <a:srgbClr val="F0F6FC"/>
              </a:solidFill>
              <a:effectLst/>
              <a:latin typeface="-apple-system"/>
            </a:endParaRPr>
          </a:p>
          <a:p>
            <a:endParaRPr lang="en-US" b="1" i="0" dirty="0">
              <a:effectLst/>
              <a:latin typeface="-apple-system"/>
            </a:endParaRPr>
          </a:p>
          <a:p>
            <a:r>
              <a:rPr lang="en-US" b="1" i="0" dirty="0" err="1">
                <a:effectLst/>
                <a:latin typeface="-apple-system"/>
              </a:rPr>
              <a:t>SentiGAN</a:t>
            </a:r>
            <a:r>
              <a:rPr lang="en-US" b="0" i="0" dirty="0">
                <a:solidFill>
                  <a:srgbClr val="F0F6FC"/>
                </a:solidFill>
                <a:effectLst/>
                <a:latin typeface="-apple-system"/>
              </a:rPr>
              <a:t> - </a:t>
            </a:r>
            <a:r>
              <a:rPr lang="en-US" b="0" i="0" u="sng" dirty="0" err="1">
                <a:solidFill>
                  <a:srgbClr val="F0F6FC"/>
                </a:solidFill>
                <a:effectLst/>
                <a:latin typeface="-apple-system"/>
                <a:hlinkClick r:id="rId4"/>
              </a:rPr>
              <a:t>SentiGAN</a:t>
            </a:r>
            <a:r>
              <a:rPr lang="en-US" b="0" i="0" u="sng" dirty="0">
                <a:solidFill>
                  <a:srgbClr val="F0F6FC"/>
                </a:solidFill>
                <a:effectLst/>
                <a:latin typeface="-apple-system"/>
                <a:hlinkClick r:id="rId4"/>
              </a:rPr>
              <a:t>: Generating Sentimental Texts via Mixture Adversarial Networks</a:t>
            </a:r>
            <a:endParaRPr lang="en-US" b="0" i="0" dirty="0">
              <a:solidFill>
                <a:srgbClr val="F0F6FC"/>
              </a:solidFill>
              <a:effectLst/>
              <a:latin typeface="-apple-system"/>
            </a:endParaRPr>
          </a:p>
          <a:p>
            <a:endParaRPr lang="en-US" dirty="0"/>
          </a:p>
        </p:txBody>
      </p:sp>
    </p:spTree>
    <p:extLst>
      <p:ext uri="{BB962C8B-B14F-4D97-AF65-F5344CB8AC3E}">
        <p14:creationId xmlns:p14="http://schemas.microsoft.com/office/powerpoint/2010/main" val="370254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2200-CF6C-63A4-CDD7-89E6D132A37F}"/>
              </a:ext>
            </a:extLst>
          </p:cNvPr>
          <p:cNvSpPr>
            <a:spLocks noGrp="1"/>
          </p:cNvSpPr>
          <p:nvPr>
            <p:ph type="ctrTitle"/>
          </p:nvPr>
        </p:nvSpPr>
        <p:spPr>
          <a:xfrm>
            <a:off x="-638069" y="1225484"/>
            <a:ext cx="13468138" cy="2438761"/>
          </a:xfrm>
        </p:spPr>
        <p:txBody>
          <a:bodyPr/>
          <a:lstStyle/>
          <a:p>
            <a:r>
              <a:rPr lang="en-US" b="1" dirty="0"/>
              <a:t>Deployment                </a:t>
            </a:r>
          </a:p>
        </p:txBody>
      </p:sp>
    </p:spTree>
    <p:extLst>
      <p:ext uri="{BB962C8B-B14F-4D97-AF65-F5344CB8AC3E}">
        <p14:creationId xmlns:p14="http://schemas.microsoft.com/office/powerpoint/2010/main" val="4004902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C97E-6498-7DF4-881A-245C1DF794CF}"/>
              </a:ext>
            </a:extLst>
          </p:cNvPr>
          <p:cNvSpPr>
            <a:spLocks noGrp="1"/>
          </p:cNvSpPr>
          <p:nvPr>
            <p:ph type="title"/>
          </p:nvPr>
        </p:nvSpPr>
        <p:spPr>
          <a:xfrm>
            <a:off x="838200" y="365125"/>
            <a:ext cx="2706278" cy="1325563"/>
          </a:xfrm>
        </p:spPr>
        <p:txBody>
          <a:bodyPr/>
          <a:lstStyle/>
          <a:p>
            <a:r>
              <a:rPr lang="en-US" b="1" dirty="0"/>
              <a:t>Frontend </a:t>
            </a:r>
          </a:p>
        </p:txBody>
      </p:sp>
      <p:sp>
        <p:nvSpPr>
          <p:cNvPr id="3" name="Content Placeholder 2">
            <a:extLst>
              <a:ext uri="{FF2B5EF4-FFF2-40B4-BE49-F238E27FC236}">
                <a16:creationId xmlns:a16="http://schemas.microsoft.com/office/drawing/2014/main" id="{0E650AC1-3C0C-9F40-F079-90F684A615CA}"/>
              </a:ext>
            </a:extLst>
          </p:cNvPr>
          <p:cNvSpPr>
            <a:spLocks noGrp="1"/>
          </p:cNvSpPr>
          <p:nvPr>
            <p:ph idx="1"/>
          </p:nvPr>
        </p:nvSpPr>
        <p:spPr>
          <a:xfrm>
            <a:off x="838200" y="1690688"/>
            <a:ext cx="10172307" cy="4486275"/>
          </a:xfrm>
        </p:spPr>
        <p:txBody>
          <a:bodyPr>
            <a:normAutofit/>
          </a:bodyPr>
          <a:lstStyle/>
          <a:p>
            <a:pPr marL="0" indent="0">
              <a:buNone/>
            </a:pPr>
            <a:r>
              <a:rPr lang="en-US" dirty="0"/>
              <a:t>We utilize the React framework for the layout and Tailwind for styling and colors, and we deploy our application using </a:t>
            </a:r>
            <a:r>
              <a:rPr lang="en-US" dirty="0" err="1"/>
              <a:t>Vercel</a:t>
            </a:r>
            <a:r>
              <a:rPr lang="en-US" dirty="0"/>
              <a:t>.</a:t>
            </a:r>
          </a:p>
        </p:txBody>
      </p:sp>
      <p:pic>
        <p:nvPicPr>
          <p:cNvPr id="8" name="Picture 7">
            <a:extLst>
              <a:ext uri="{FF2B5EF4-FFF2-40B4-BE49-F238E27FC236}">
                <a16:creationId xmlns:a16="http://schemas.microsoft.com/office/drawing/2014/main" id="{D8952D16-874A-E6BE-5AC7-949AAD8943D1}"/>
              </a:ext>
            </a:extLst>
          </p:cNvPr>
          <p:cNvPicPr>
            <a:picLocks noChangeAspect="1"/>
          </p:cNvPicPr>
          <p:nvPr/>
        </p:nvPicPr>
        <p:blipFill>
          <a:blip r:embed="rId2"/>
          <a:stretch>
            <a:fillRect/>
          </a:stretch>
        </p:blipFill>
        <p:spPr>
          <a:xfrm>
            <a:off x="1368458" y="3002305"/>
            <a:ext cx="9304256" cy="3855695"/>
          </a:xfrm>
          <a:prstGeom prst="rect">
            <a:avLst/>
          </a:prstGeom>
        </p:spPr>
      </p:pic>
    </p:spTree>
    <p:extLst>
      <p:ext uri="{BB962C8B-B14F-4D97-AF65-F5344CB8AC3E}">
        <p14:creationId xmlns:p14="http://schemas.microsoft.com/office/powerpoint/2010/main" val="3210413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BB0D0-5DAC-3863-D966-148386B82F8F}"/>
              </a:ext>
            </a:extLst>
          </p:cNvPr>
          <p:cNvSpPr>
            <a:spLocks noGrp="1"/>
          </p:cNvSpPr>
          <p:nvPr>
            <p:ph type="title"/>
          </p:nvPr>
        </p:nvSpPr>
        <p:spPr>
          <a:xfrm>
            <a:off x="838200" y="365125"/>
            <a:ext cx="2706278" cy="1325563"/>
          </a:xfrm>
        </p:spPr>
        <p:txBody>
          <a:bodyPr/>
          <a:lstStyle/>
          <a:p>
            <a:r>
              <a:rPr lang="en-US" b="1" dirty="0"/>
              <a:t>Backend </a:t>
            </a:r>
          </a:p>
        </p:txBody>
      </p:sp>
      <p:sp>
        <p:nvSpPr>
          <p:cNvPr id="7" name="Content Placeholder 2">
            <a:extLst>
              <a:ext uri="{FF2B5EF4-FFF2-40B4-BE49-F238E27FC236}">
                <a16:creationId xmlns:a16="http://schemas.microsoft.com/office/drawing/2014/main" id="{4FBFC1A7-6E70-5D7A-C20C-FB6E0092EA03}"/>
              </a:ext>
            </a:extLst>
          </p:cNvPr>
          <p:cNvSpPr>
            <a:spLocks noGrp="1"/>
          </p:cNvSpPr>
          <p:nvPr>
            <p:ph idx="1"/>
          </p:nvPr>
        </p:nvSpPr>
        <p:spPr>
          <a:xfrm>
            <a:off x="838200" y="1690689"/>
            <a:ext cx="10172307" cy="892256"/>
          </a:xfrm>
        </p:spPr>
        <p:txBody>
          <a:bodyPr>
            <a:normAutofit/>
          </a:bodyPr>
          <a:lstStyle/>
          <a:p>
            <a:pPr marL="0" indent="0">
              <a:buNone/>
            </a:pPr>
            <a:r>
              <a:rPr lang="en-US" dirty="0"/>
              <a:t>We use Flask to create our API and deploy the backend with CORS (AWS) on Railway.</a:t>
            </a:r>
          </a:p>
        </p:txBody>
      </p:sp>
      <p:pic>
        <p:nvPicPr>
          <p:cNvPr id="9" name="Picture 8">
            <a:extLst>
              <a:ext uri="{FF2B5EF4-FFF2-40B4-BE49-F238E27FC236}">
                <a16:creationId xmlns:a16="http://schemas.microsoft.com/office/drawing/2014/main" id="{0FAAE424-67D7-9195-3DAB-FDAE77785AE5}"/>
              </a:ext>
            </a:extLst>
          </p:cNvPr>
          <p:cNvPicPr>
            <a:picLocks noChangeAspect="1"/>
          </p:cNvPicPr>
          <p:nvPr/>
        </p:nvPicPr>
        <p:blipFill>
          <a:blip r:embed="rId2"/>
          <a:stretch>
            <a:fillRect/>
          </a:stretch>
        </p:blipFill>
        <p:spPr>
          <a:xfrm>
            <a:off x="838200" y="2723551"/>
            <a:ext cx="10463753" cy="2141703"/>
          </a:xfrm>
          <a:prstGeom prst="rect">
            <a:avLst/>
          </a:prstGeom>
        </p:spPr>
      </p:pic>
      <p:sp>
        <p:nvSpPr>
          <p:cNvPr id="10" name="Content Placeholder 2">
            <a:extLst>
              <a:ext uri="{FF2B5EF4-FFF2-40B4-BE49-F238E27FC236}">
                <a16:creationId xmlns:a16="http://schemas.microsoft.com/office/drawing/2014/main" id="{657A71DE-DE36-9784-E6D3-C27BC94E8BC8}"/>
              </a:ext>
            </a:extLst>
          </p:cNvPr>
          <p:cNvSpPr txBox="1">
            <a:spLocks/>
          </p:cNvSpPr>
          <p:nvPr/>
        </p:nvSpPr>
        <p:spPr>
          <a:xfrm>
            <a:off x="838200" y="5167311"/>
            <a:ext cx="10172307" cy="507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This is the final deployment link</a:t>
            </a:r>
          </a:p>
        </p:txBody>
      </p:sp>
      <p:sp>
        <p:nvSpPr>
          <p:cNvPr id="11" name="Content Placeholder 2">
            <a:extLst>
              <a:ext uri="{FF2B5EF4-FFF2-40B4-BE49-F238E27FC236}">
                <a16:creationId xmlns:a16="http://schemas.microsoft.com/office/drawing/2014/main" id="{D7511F37-DCCF-A453-DE86-86228EF8A40E}"/>
              </a:ext>
            </a:extLst>
          </p:cNvPr>
          <p:cNvSpPr txBox="1">
            <a:spLocks/>
          </p:cNvSpPr>
          <p:nvPr/>
        </p:nvSpPr>
        <p:spPr>
          <a:xfrm>
            <a:off x="1492970" y="5674936"/>
            <a:ext cx="7462494" cy="507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https://road-final-project-front.vercel.app/</a:t>
            </a:r>
          </a:p>
        </p:txBody>
      </p:sp>
    </p:spTree>
    <p:extLst>
      <p:ext uri="{BB962C8B-B14F-4D97-AF65-F5344CB8AC3E}">
        <p14:creationId xmlns:p14="http://schemas.microsoft.com/office/powerpoint/2010/main" val="387888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0E40E-0424-6CB0-C855-2FF95A5EBD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4DD436-346C-0B08-B4AA-08E6044E7EE0}"/>
              </a:ext>
            </a:extLst>
          </p:cNvPr>
          <p:cNvSpPr>
            <a:spLocks noGrp="1"/>
          </p:cNvSpPr>
          <p:nvPr>
            <p:ph type="ctrTitle"/>
          </p:nvPr>
        </p:nvSpPr>
        <p:spPr>
          <a:xfrm>
            <a:off x="-1" y="974138"/>
            <a:ext cx="7553195" cy="554037"/>
          </a:xfrm>
        </p:spPr>
        <p:txBody>
          <a:bodyPr>
            <a:noAutofit/>
          </a:bodyPr>
          <a:lstStyle/>
          <a:p>
            <a:r>
              <a:rPr lang="en-US" sz="4000" b="1" dirty="0"/>
              <a:t>Data exploration and cleaning:</a:t>
            </a:r>
          </a:p>
        </p:txBody>
      </p:sp>
      <p:sp>
        <p:nvSpPr>
          <p:cNvPr id="4" name="Rectangle 1">
            <a:extLst>
              <a:ext uri="{FF2B5EF4-FFF2-40B4-BE49-F238E27FC236}">
                <a16:creationId xmlns:a16="http://schemas.microsoft.com/office/drawing/2014/main" id="{1CC96409-17D0-B9A5-0D2F-560937B3F589}"/>
              </a:ext>
            </a:extLst>
          </p:cNvPr>
          <p:cNvSpPr>
            <a:spLocks noGrp="1" noChangeArrowheads="1"/>
          </p:cNvSpPr>
          <p:nvPr>
            <p:ph type="subTitle" idx="1"/>
          </p:nvPr>
        </p:nvSpPr>
        <p:spPr bwMode="auto">
          <a:xfrm>
            <a:off x="146443" y="1861526"/>
            <a:ext cx="10266245" cy="96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000" dirty="0"/>
              <a:t>The data was explored to check for duplicates, missing values, and column structure. The categorization column was modified to facilitate binary categorization.</a:t>
            </a:r>
          </a:p>
        </p:txBody>
      </p:sp>
      <p:pic>
        <p:nvPicPr>
          <p:cNvPr id="10" name="Picture 9">
            <a:extLst>
              <a:ext uri="{FF2B5EF4-FFF2-40B4-BE49-F238E27FC236}">
                <a16:creationId xmlns:a16="http://schemas.microsoft.com/office/drawing/2014/main" id="{015ABACB-EBC2-DD44-32AE-1A42025B8EB0}"/>
              </a:ext>
            </a:extLst>
          </p:cNvPr>
          <p:cNvPicPr>
            <a:picLocks noChangeAspect="1"/>
          </p:cNvPicPr>
          <p:nvPr/>
        </p:nvPicPr>
        <p:blipFill>
          <a:blip r:embed="rId2"/>
          <a:stretch>
            <a:fillRect/>
          </a:stretch>
        </p:blipFill>
        <p:spPr>
          <a:xfrm>
            <a:off x="5188422" y="3203675"/>
            <a:ext cx="5224266" cy="3654325"/>
          </a:xfrm>
          <a:prstGeom prst="rect">
            <a:avLst/>
          </a:prstGeom>
        </p:spPr>
      </p:pic>
      <p:pic>
        <p:nvPicPr>
          <p:cNvPr id="11" name="Picture 10">
            <a:extLst>
              <a:ext uri="{FF2B5EF4-FFF2-40B4-BE49-F238E27FC236}">
                <a16:creationId xmlns:a16="http://schemas.microsoft.com/office/drawing/2014/main" id="{9EE34064-7B15-2B68-8E46-7432D43EC312}"/>
              </a:ext>
            </a:extLst>
          </p:cNvPr>
          <p:cNvPicPr>
            <a:picLocks noChangeAspect="1"/>
          </p:cNvPicPr>
          <p:nvPr/>
        </p:nvPicPr>
        <p:blipFill>
          <a:blip r:embed="rId3"/>
          <a:stretch>
            <a:fillRect/>
          </a:stretch>
        </p:blipFill>
        <p:spPr>
          <a:xfrm>
            <a:off x="573351" y="4130793"/>
            <a:ext cx="3225700" cy="814463"/>
          </a:xfrm>
          <a:prstGeom prst="rect">
            <a:avLst/>
          </a:prstGeom>
        </p:spPr>
      </p:pic>
    </p:spTree>
    <p:extLst>
      <p:ext uri="{BB962C8B-B14F-4D97-AF65-F5344CB8AC3E}">
        <p14:creationId xmlns:p14="http://schemas.microsoft.com/office/powerpoint/2010/main" val="2579845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Smiling Face with No Fill">
            <a:extLst>
              <a:ext uri="{FF2B5EF4-FFF2-40B4-BE49-F238E27FC236}">
                <a16:creationId xmlns:a16="http://schemas.microsoft.com/office/drawing/2014/main" id="{81266703-4AAD-5130-F46A-38A763112D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5EDEE395-020D-4508-122D-D91AE94CDC40}"/>
              </a:ext>
            </a:extLst>
          </p:cNvPr>
          <p:cNvSpPr>
            <a:spLocks noGrp="1"/>
          </p:cNvSpPr>
          <p:nvPr>
            <p:ph idx="1"/>
          </p:nvPr>
        </p:nvSpPr>
        <p:spPr>
          <a:xfrm>
            <a:off x="4741333" y="2405894"/>
            <a:ext cx="7450665" cy="3197464"/>
          </a:xfrm>
        </p:spPr>
        <p:txBody>
          <a:bodyPr anchor="t">
            <a:noAutofit/>
          </a:bodyPr>
          <a:lstStyle/>
          <a:p>
            <a:pPr marL="0" indent="0">
              <a:buNone/>
            </a:pPr>
            <a:r>
              <a:rPr lang="en-EG" sz="11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6944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15D2-BD8E-3E2E-9C05-54670A743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4553F-F4F2-1EB9-7FD6-11B0F8FAF978}"/>
              </a:ext>
            </a:extLst>
          </p:cNvPr>
          <p:cNvSpPr>
            <a:spLocks noGrp="1"/>
          </p:cNvSpPr>
          <p:nvPr>
            <p:ph type="ctrTitle"/>
          </p:nvPr>
        </p:nvSpPr>
        <p:spPr>
          <a:xfrm>
            <a:off x="-1468972" y="-642703"/>
            <a:ext cx="7750861" cy="1501542"/>
          </a:xfrm>
        </p:spPr>
        <p:txBody>
          <a:bodyPr>
            <a:noAutofit/>
          </a:bodyPr>
          <a:lstStyle/>
          <a:p>
            <a:r>
              <a:rPr lang="en-US" sz="4000" b="1" dirty="0"/>
              <a:t>Text processing</a:t>
            </a:r>
            <a:endParaRPr lang="en-US" sz="4000" dirty="0"/>
          </a:p>
        </p:txBody>
      </p:sp>
      <p:sp>
        <p:nvSpPr>
          <p:cNvPr id="3" name="Subtitle 2">
            <a:extLst>
              <a:ext uri="{FF2B5EF4-FFF2-40B4-BE49-F238E27FC236}">
                <a16:creationId xmlns:a16="http://schemas.microsoft.com/office/drawing/2014/main" id="{0E1601C5-7084-C1A1-BB60-A3F1C07F38AE}"/>
              </a:ext>
            </a:extLst>
          </p:cNvPr>
          <p:cNvSpPr>
            <a:spLocks noGrp="1"/>
          </p:cNvSpPr>
          <p:nvPr>
            <p:ph type="subTitle" idx="1"/>
          </p:nvPr>
        </p:nvSpPr>
        <p:spPr>
          <a:xfrm>
            <a:off x="276607" y="1246797"/>
            <a:ext cx="11197233" cy="1655762"/>
          </a:xfrm>
        </p:spPr>
        <p:txBody>
          <a:bodyPr>
            <a:normAutofit/>
          </a:bodyPr>
          <a:lstStyle/>
          <a:p>
            <a:pPr algn="l">
              <a:lnSpc>
                <a:spcPct val="150000"/>
              </a:lnSpc>
            </a:pPr>
            <a:r>
              <a:rPr lang="en-US" dirty="0"/>
              <a:t>A function was created to derive words and clean up tweets by removing non-alphabetic characters, common words, and reducing words to their roots.</a:t>
            </a:r>
          </a:p>
        </p:txBody>
      </p:sp>
      <p:pic>
        <p:nvPicPr>
          <p:cNvPr id="2052" name="Picture 4" descr="Mine your text and extract valuable data! Natural language processing ...">
            <a:extLst>
              <a:ext uri="{FF2B5EF4-FFF2-40B4-BE49-F238E27FC236}">
                <a16:creationId xmlns:a16="http://schemas.microsoft.com/office/drawing/2014/main" id="{A50C2894-3B09-D353-C7F6-AEB1F6F0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458" y="2902559"/>
            <a:ext cx="7878556" cy="370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5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C5AC-102D-DAD6-5DA3-F4EDC211F7E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E582588-D29D-19F2-F0A0-36CAFBC8E46D}"/>
              </a:ext>
            </a:extLst>
          </p:cNvPr>
          <p:cNvSpPr txBox="1"/>
          <p:nvPr/>
        </p:nvSpPr>
        <p:spPr>
          <a:xfrm>
            <a:off x="380396" y="1932620"/>
            <a:ext cx="9899890" cy="1429622"/>
          </a:xfrm>
          <a:prstGeom prst="rect">
            <a:avLst/>
          </a:prstGeom>
          <a:noFill/>
        </p:spPr>
        <p:txBody>
          <a:bodyPr wrap="square" rtlCol="0">
            <a:spAutoFit/>
          </a:bodyPr>
          <a:lstStyle/>
          <a:p>
            <a:pPr>
              <a:lnSpc>
                <a:spcPct val="150000"/>
              </a:lnSpc>
            </a:pPr>
            <a:r>
              <a:rPr lang="en-US" sz="2000" dirty="0"/>
              <a:t>By the end of these steps, you have a clean and processed dataset containing text ready for analysis, which can be used to build </a:t>
            </a:r>
            <a:r>
              <a:rPr lang="en-US" sz="2000" b="1" dirty="0"/>
              <a:t>a</a:t>
            </a:r>
            <a:r>
              <a:rPr lang="en-US" sz="2000" dirty="0"/>
              <a:t> Sentiment Analysis model using machine learning algorithms.</a:t>
            </a:r>
          </a:p>
        </p:txBody>
      </p:sp>
      <p:pic>
        <p:nvPicPr>
          <p:cNvPr id="10" name="Picture 9">
            <a:extLst>
              <a:ext uri="{FF2B5EF4-FFF2-40B4-BE49-F238E27FC236}">
                <a16:creationId xmlns:a16="http://schemas.microsoft.com/office/drawing/2014/main" id="{0D046AF5-437F-C663-0A8E-B341DD846B53}"/>
              </a:ext>
            </a:extLst>
          </p:cNvPr>
          <p:cNvPicPr>
            <a:picLocks noChangeAspect="1"/>
          </p:cNvPicPr>
          <p:nvPr/>
        </p:nvPicPr>
        <p:blipFill>
          <a:blip r:embed="rId2"/>
          <a:stretch>
            <a:fillRect/>
          </a:stretch>
        </p:blipFill>
        <p:spPr>
          <a:xfrm>
            <a:off x="3776956" y="3429000"/>
            <a:ext cx="4287360" cy="2464250"/>
          </a:xfrm>
          <a:prstGeom prst="rect">
            <a:avLst/>
          </a:prstGeom>
        </p:spPr>
      </p:pic>
      <p:sp>
        <p:nvSpPr>
          <p:cNvPr id="2" name="TextBox 1">
            <a:extLst>
              <a:ext uri="{FF2B5EF4-FFF2-40B4-BE49-F238E27FC236}">
                <a16:creationId xmlns:a16="http://schemas.microsoft.com/office/drawing/2014/main" id="{1941A7DE-F8BC-5D62-9AAD-5A9798B2A4E5}"/>
              </a:ext>
            </a:extLst>
          </p:cNvPr>
          <p:cNvSpPr txBox="1"/>
          <p:nvPr/>
        </p:nvSpPr>
        <p:spPr>
          <a:xfrm>
            <a:off x="439992" y="584266"/>
            <a:ext cx="6673927" cy="707886"/>
          </a:xfrm>
          <a:prstGeom prst="rect">
            <a:avLst/>
          </a:prstGeom>
          <a:noFill/>
        </p:spPr>
        <p:txBody>
          <a:bodyPr wrap="square" rtlCol="0">
            <a:spAutoFit/>
          </a:bodyPr>
          <a:lstStyle/>
          <a:p>
            <a:r>
              <a:rPr lang="en-US" sz="4000" b="1" dirty="0"/>
              <a:t>S</a:t>
            </a:r>
            <a:r>
              <a:rPr lang="en-EG" sz="4000" b="1" dirty="0"/>
              <a:t>ummary and next step</a:t>
            </a:r>
          </a:p>
        </p:txBody>
      </p:sp>
    </p:spTree>
    <p:extLst>
      <p:ext uri="{BB962C8B-B14F-4D97-AF65-F5344CB8AC3E}">
        <p14:creationId xmlns:p14="http://schemas.microsoft.com/office/powerpoint/2010/main" val="34968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AD57C-5FA7-38A2-382F-DFF2E9C7715B}"/>
              </a:ext>
            </a:extLst>
          </p:cNvPr>
          <p:cNvSpPr txBox="1"/>
          <p:nvPr/>
        </p:nvSpPr>
        <p:spPr>
          <a:xfrm>
            <a:off x="1436914" y="2373085"/>
            <a:ext cx="9318171" cy="923330"/>
          </a:xfrm>
          <a:prstGeom prst="rect">
            <a:avLst/>
          </a:prstGeom>
          <a:noFill/>
        </p:spPr>
        <p:txBody>
          <a:bodyPr wrap="square" rtlCol="0">
            <a:spAutoFit/>
          </a:bodyPr>
          <a:lstStyle/>
          <a:p>
            <a:pPr algn="ctr"/>
            <a:r>
              <a:rPr lang="en-US" sz="5400" b="1" dirty="0"/>
              <a:t>Exploratory Data Analysis (EDA)</a:t>
            </a:r>
          </a:p>
        </p:txBody>
      </p:sp>
    </p:spTree>
    <p:extLst>
      <p:ext uri="{BB962C8B-B14F-4D97-AF65-F5344CB8AC3E}">
        <p14:creationId xmlns:p14="http://schemas.microsoft.com/office/powerpoint/2010/main" val="156475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916E-C60F-C61B-065D-E854190DF8A7}"/>
              </a:ext>
            </a:extLst>
          </p:cNvPr>
          <p:cNvSpPr>
            <a:spLocks noGrp="1"/>
          </p:cNvSpPr>
          <p:nvPr>
            <p:ph type="title"/>
          </p:nvPr>
        </p:nvSpPr>
        <p:spPr/>
        <p:txBody>
          <a:bodyPr>
            <a:normAutofit/>
          </a:bodyPr>
          <a:lstStyle/>
          <a:p>
            <a:r>
              <a:rPr lang="en-US" sz="2400" b="1" dirty="0"/>
              <a:t>Perform exploratory data analysis (EDA) to understand the dataset.</a:t>
            </a:r>
          </a:p>
        </p:txBody>
      </p:sp>
      <p:pic>
        <p:nvPicPr>
          <p:cNvPr id="5" name="Picture Placeholder 13" descr="A screenshot of a computer&#10;&#10;Description automatically generated">
            <a:extLst>
              <a:ext uri="{FF2B5EF4-FFF2-40B4-BE49-F238E27FC236}">
                <a16:creationId xmlns:a16="http://schemas.microsoft.com/office/drawing/2014/main" id="{78A65A66-A1C4-457A-E1FB-7EA4350F8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3107" y="987425"/>
            <a:ext cx="5292361" cy="48736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4" name="Text Placeholder 3">
            <a:extLst>
              <a:ext uri="{FF2B5EF4-FFF2-40B4-BE49-F238E27FC236}">
                <a16:creationId xmlns:a16="http://schemas.microsoft.com/office/drawing/2014/main" id="{A9D93945-B3BF-2820-38A6-675AB24BFDA9}"/>
              </a:ext>
            </a:extLst>
          </p:cNvPr>
          <p:cNvSpPr>
            <a:spLocks noGrp="1"/>
          </p:cNvSpPr>
          <p:nvPr>
            <p:ph type="body" sz="half" idx="2"/>
          </p:nvPr>
        </p:nvSpPr>
        <p:spPr>
          <a:xfrm>
            <a:off x="839788" y="2068286"/>
            <a:ext cx="3932237" cy="3811588"/>
          </a:xfrm>
        </p:spPr>
        <p:txBody>
          <a:bodyPr/>
          <a:lstStyle/>
          <a:p>
            <a:pPr algn="l"/>
            <a:r>
              <a:rPr lang="en-US" dirty="0"/>
              <a:t>Dataset Summary:</a:t>
            </a:r>
          </a:p>
          <a:p>
            <a:pPr marL="285750" indent="-285750" algn="l">
              <a:buFont typeface="Arial" panose="020B0604020202020204" pitchFamily="34" charset="0"/>
              <a:buChar char="•"/>
            </a:pPr>
            <a:r>
              <a:rPr lang="en-US" dirty="0"/>
              <a:t>Number of records and features.</a:t>
            </a:r>
          </a:p>
          <a:p>
            <a:pPr marL="285750" indent="-285750" algn="l">
              <a:buFont typeface="Arial" panose="020B0604020202020204" pitchFamily="34" charset="0"/>
              <a:buChar char="•"/>
            </a:pPr>
            <a:r>
              <a:rPr lang="en-US" dirty="0"/>
              <a:t>Overview of categorical and numerical variables.</a:t>
            </a:r>
          </a:p>
          <a:p>
            <a:pPr marL="285750" indent="-285750" algn="l">
              <a:buFont typeface="Arial" panose="020B0604020202020204" pitchFamily="34" charset="0"/>
              <a:buChar char="•"/>
            </a:pPr>
            <a:r>
              <a:rPr lang="en-US" dirty="0"/>
              <a:t>Initial observations on missing data and distributions.</a:t>
            </a:r>
          </a:p>
          <a:p>
            <a:pPr marL="285750" indent="-285750" algn="l">
              <a:buFont typeface="Arial" panose="020B0604020202020204" pitchFamily="34" charset="0"/>
              <a:buChar char="•"/>
            </a:pPr>
            <a:r>
              <a:rPr lang="en-US" dirty="0"/>
              <a:t>Handling missing values (removal or imputation).</a:t>
            </a:r>
          </a:p>
          <a:p>
            <a:endParaRPr lang="en-US" dirty="0"/>
          </a:p>
        </p:txBody>
      </p:sp>
    </p:spTree>
    <p:extLst>
      <p:ext uri="{BB962C8B-B14F-4D97-AF65-F5344CB8AC3E}">
        <p14:creationId xmlns:p14="http://schemas.microsoft.com/office/powerpoint/2010/main" val="373229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4C31-F71C-8F09-87C0-378EA37546D3}"/>
              </a:ext>
            </a:extLst>
          </p:cNvPr>
          <p:cNvSpPr>
            <a:spLocks noGrp="1"/>
          </p:cNvSpPr>
          <p:nvPr>
            <p:ph type="title"/>
          </p:nvPr>
        </p:nvSpPr>
        <p:spPr/>
        <p:txBody>
          <a:bodyPr>
            <a:normAutofit fontScale="90000"/>
          </a:bodyPr>
          <a:lstStyle/>
          <a:p>
            <a:r>
              <a:rPr lang="en-US" b="1" dirty="0"/>
              <a:t>Univariate and Bivariate Analysis Key Features:</a:t>
            </a:r>
            <a:br>
              <a:rPr lang="en-US" dirty="0"/>
            </a:br>
            <a:r>
              <a:rPr lang="en-US" sz="2700" b="0" dirty="0"/>
              <a:t>Distribution of important variables through histograms.</a:t>
            </a:r>
            <a:br>
              <a:rPr lang="en-US" dirty="0"/>
            </a:br>
            <a:endParaRPr lang="en-US" dirty="0"/>
          </a:p>
        </p:txBody>
      </p:sp>
      <p:pic>
        <p:nvPicPr>
          <p:cNvPr id="5" name="Content Placeholder 8">
            <a:extLst>
              <a:ext uri="{FF2B5EF4-FFF2-40B4-BE49-F238E27FC236}">
                <a16:creationId xmlns:a16="http://schemas.microsoft.com/office/drawing/2014/main" id="{F425E4CE-336F-E360-E765-19A06A586D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5989" y="1948543"/>
            <a:ext cx="4562375" cy="3522847"/>
          </a:xfrm>
        </p:spPr>
      </p:pic>
      <p:pic>
        <p:nvPicPr>
          <p:cNvPr id="6" name="Content Placeholder 5" descr="A graph of a number of tweets&#10;&#10;Description automatically generated">
            <a:extLst>
              <a:ext uri="{FF2B5EF4-FFF2-40B4-BE49-F238E27FC236}">
                <a16:creationId xmlns:a16="http://schemas.microsoft.com/office/drawing/2014/main" id="{0FBF0075-D26A-DBE3-D3BD-9CAA700A3A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48543"/>
            <a:ext cx="5200011" cy="3522847"/>
          </a:xfrm>
          <a:prstGeom prst="rect">
            <a:avLst/>
          </a:prstGeom>
        </p:spPr>
      </p:pic>
    </p:spTree>
    <p:extLst>
      <p:ext uri="{BB962C8B-B14F-4D97-AF65-F5344CB8AC3E}">
        <p14:creationId xmlns:p14="http://schemas.microsoft.com/office/powerpoint/2010/main" val="236825954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116</TotalTime>
  <Words>1197</Words>
  <Application>Microsoft Office PowerPoint</Application>
  <PresentationFormat>Widescreen</PresentationFormat>
  <Paragraphs>132</Paragraphs>
  <Slides>40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-apple-system</vt:lpstr>
      <vt:lpstr>Aptos</vt:lpstr>
      <vt:lpstr>Arial</vt:lpstr>
      <vt:lpstr>Calibri</vt:lpstr>
      <vt:lpstr>Calibri Light</vt:lpstr>
      <vt:lpstr>Courier New</vt:lpstr>
      <vt:lpstr>Helvetica</vt:lpstr>
      <vt:lpstr>Helvetica Neue</vt:lpstr>
      <vt:lpstr>Times New Roman</vt:lpstr>
      <vt:lpstr>Wingdings</vt:lpstr>
      <vt:lpstr>Office 2013 - 2022 Theme</vt:lpstr>
      <vt:lpstr>Customer Sentiment and Trend Analysis  </vt:lpstr>
      <vt:lpstr>Data Preprocessing and Cleaning for NLP</vt:lpstr>
      <vt:lpstr>Loading the Data</vt:lpstr>
      <vt:lpstr>Data exploration and cleaning:</vt:lpstr>
      <vt:lpstr>Text processing</vt:lpstr>
      <vt:lpstr>PowerPoint Presentation</vt:lpstr>
      <vt:lpstr>PowerPoint Presentation</vt:lpstr>
      <vt:lpstr>Perform exploratory data analysis (EDA) to understand the dataset.</vt:lpstr>
      <vt:lpstr>Univariate and Bivariate Analysis Key Features: Distribution of important variables through histograms. </vt:lpstr>
      <vt:lpstr>Extracting Most Common Words and Counts Identify and analyze the 20 most common words in positive and negative tweets.</vt:lpstr>
      <vt:lpstr>Word clouds for both positive and negative sentiments.</vt:lpstr>
      <vt:lpstr>identifying and handling outliers</vt:lpstr>
      <vt:lpstr>Mlflow </vt:lpstr>
      <vt:lpstr>PowerPoint Presentation</vt:lpstr>
      <vt:lpstr>PowerPoint Presentation</vt:lpstr>
      <vt:lpstr>PowerPoint Presentation</vt:lpstr>
      <vt:lpstr>PowerPoint Presentation</vt:lpstr>
      <vt:lpstr>Train-Test Split</vt:lpstr>
      <vt:lpstr>Model Training &amp; Evaluation</vt:lpstr>
      <vt:lpstr>Example Confusion Matrix Plot:</vt:lpstr>
      <vt:lpstr>Top Features from Random Forest</vt:lpstr>
      <vt:lpstr>Predicting Sentiment of New Tweets</vt:lpstr>
      <vt:lpstr>Bidirectional Encoder Representations from Transformers (BERT) </vt:lpstr>
      <vt:lpstr>Sentence Sentiment Classification</vt:lpstr>
      <vt:lpstr>PowerPoint Presentation</vt:lpstr>
      <vt:lpstr>load a BERT tokenizer and model</vt:lpstr>
      <vt:lpstr>PowerPoint Presentation</vt:lpstr>
      <vt:lpstr>our train</vt:lpstr>
      <vt:lpstr>Generative Adversarial network (GAN)</vt:lpstr>
      <vt:lpstr>Generative Adversarial network (GAN)</vt:lpstr>
      <vt:lpstr>PowerPoint Presentation</vt:lpstr>
      <vt:lpstr>What are the challenges of using GANs for text generation</vt:lpstr>
      <vt:lpstr>PowerPoint Presentation</vt:lpstr>
      <vt:lpstr>The solution</vt:lpstr>
      <vt:lpstr>Our simple GAN</vt:lpstr>
      <vt:lpstr>Advanced alternative solutions for GANs.</vt:lpstr>
      <vt:lpstr>Deployment                </vt:lpstr>
      <vt:lpstr>Frontend </vt:lpstr>
      <vt:lpstr>Backend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Fatma Ahmed Mohamed Elsayed Gad</dc:creator>
  <cp:lastModifiedBy>Ahmed Mahmoud AbdulAziz</cp:lastModifiedBy>
  <cp:revision>6</cp:revision>
  <dcterms:created xsi:type="dcterms:W3CDTF">2024-10-18T08:45:22Z</dcterms:created>
  <dcterms:modified xsi:type="dcterms:W3CDTF">2024-10-18T11:30:27Z</dcterms:modified>
</cp:coreProperties>
</file>