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1" r:id="rId4"/>
    <p:sldId id="260" r:id="rId5"/>
    <p:sldId id="259" r:id="rId6"/>
    <p:sldId id="258" r:id="rId7"/>
    <p:sldId id="262" r:id="rId8"/>
    <p:sldId id="263" r:id="rId9"/>
    <p:sldId id="264" r:id="rId10"/>
    <p:sldId id="265" r:id="rId11"/>
    <p:sldId id="266" r:id="rId12"/>
    <p:sldId id="267" r:id="rId13"/>
    <p:sldId id="269" r:id="rId14"/>
    <p:sldId id="273" r:id="rId15"/>
    <p:sldId id="272" r:id="rId16"/>
    <p:sldId id="270" r:id="rId17"/>
    <p:sldId id="271" r:id="rId18"/>
    <p:sldId id="274" r:id="rId19"/>
    <p:sldId id="275" r:id="rId20"/>
    <p:sldId id="276"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94" d="100"/>
          <a:sy n="94" d="100"/>
        </p:scale>
        <p:origin x="-1284" y="18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67F189D2-585B-40FA-947D-F3496379B83A}" type="datetimeFigureOut">
              <a:rPr lang="en-GB" smtClean="0"/>
              <a:t>06/01/2021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FE67605-A546-4F9A-A1C1-E6D990463B7F}" type="slidenum">
              <a:rPr lang="en-GB" smtClean="0"/>
              <a:t>‹#›</a:t>
            </a:fld>
            <a:endParaRPr lang="en-GB"/>
          </a:p>
        </p:txBody>
      </p:sp>
    </p:spTree>
    <p:extLst>
      <p:ext uri="{BB962C8B-B14F-4D97-AF65-F5344CB8AC3E}">
        <p14:creationId xmlns:p14="http://schemas.microsoft.com/office/powerpoint/2010/main" val="14478802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67F189D2-585B-40FA-947D-F3496379B83A}" type="datetimeFigureOut">
              <a:rPr lang="en-GB" smtClean="0"/>
              <a:t>06/01/2021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FE67605-A546-4F9A-A1C1-E6D990463B7F}" type="slidenum">
              <a:rPr lang="en-GB" smtClean="0"/>
              <a:t>‹#›</a:t>
            </a:fld>
            <a:endParaRPr lang="en-GB"/>
          </a:p>
        </p:txBody>
      </p:sp>
    </p:spTree>
    <p:extLst>
      <p:ext uri="{BB962C8B-B14F-4D97-AF65-F5344CB8AC3E}">
        <p14:creationId xmlns:p14="http://schemas.microsoft.com/office/powerpoint/2010/main" val="28140743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67F189D2-585B-40FA-947D-F3496379B83A}" type="datetimeFigureOut">
              <a:rPr lang="en-GB" smtClean="0"/>
              <a:t>06/01/2021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FE67605-A546-4F9A-A1C1-E6D990463B7F}" type="slidenum">
              <a:rPr lang="en-GB" smtClean="0"/>
              <a:t>‹#›</a:t>
            </a:fld>
            <a:endParaRPr lang="en-GB"/>
          </a:p>
        </p:txBody>
      </p:sp>
    </p:spTree>
    <p:extLst>
      <p:ext uri="{BB962C8B-B14F-4D97-AF65-F5344CB8AC3E}">
        <p14:creationId xmlns:p14="http://schemas.microsoft.com/office/powerpoint/2010/main" val="12000849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67F189D2-585B-40FA-947D-F3496379B83A}" type="datetimeFigureOut">
              <a:rPr lang="en-GB" smtClean="0"/>
              <a:t>06/01/2021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FE67605-A546-4F9A-A1C1-E6D990463B7F}" type="slidenum">
              <a:rPr lang="en-GB" smtClean="0"/>
              <a:t>‹#›</a:t>
            </a:fld>
            <a:endParaRPr lang="en-GB"/>
          </a:p>
        </p:txBody>
      </p:sp>
    </p:spTree>
    <p:extLst>
      <p:ext uri="{BB962C8B-B14F-4D97-AF65-F5344CB8AC3E}">
        <p14:creationId xmlns:p14="http://schemas.microsoft.com/office/powerpoint/2010/main" val="17449429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F189D2-585B-40FA-947D-F3496379B83A}" type="datetimeFigureOut">
              <a:rPr lang="en-GB" smtClean="0"/>
              <a:t>06/01/2021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FE67605-A546-4F9A-A1C1-E6D990463B7F}" type="slidenum">
              <a:rPr lang="en-GB" smtClean="0"/>
              <a:t>‹#›</a:t>
            </a:fld>
            <a:endParaRPr lang="en-GB"/>
          </a:p>
        </p:txBody>
      </p:sp>
    </p:spTree>
    <p:extLst>
      <p:ext uri="{BB962C8B-B14F-4D97-AF65-F5344CB8AC3E}">
        <p14:creationId xmlns:p14="http://schemas.microsoft.com/office/powerpoint/2010/main" val="39275162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67F189D2-585B-40FA-947D-F3496379B83A}" type="datetimeFigureOut">
              <a:rPr lang="en-GB" smtClean="0"/>
              <a:t>06/01/2021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FE67605-A546-4F9A-A1C1-E6D990463B7F}" type="slidenum">
              <a:rPr lang="en-GB" smtClean="0"/>
              <a:t>‹#›</a:t>
            </a:fld>
            <a:endParaRPr lang="en-GB"/>
          </a:p>
        </p:txBody>
      </p:sp>
    </p:spTree>
    <p:extLst>
      <p:ext uri="{BB962C8B-B14F-4D97-AF65-F5344CB8AC3E}">
        <p14:creationId xmlns:p14="http://schemas.microsoft.com/office/powerpoint/2010/main" val="859744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67F189D2-585B-40FA-947D-F3496379B83A}" type="datetimeFigureOut">
              <a:rPr lang="en-GB" smtClean="0"/>
              <a:t>06/01/2021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0FE67605-A546-4F9A-A1C1-E6D990463B7F}" type="slidenum">
              <a:rPr lang="en-GB" smtClean="0"/>
              <a:t>‹#›</a:t>
            </a:fld>
            <a:endParaRPr lang="en-GB"/>
          </a:p>
        </p:txBody>
      </p:sp>
    </p:spTree>
    <p:extLst>
      <p:ext uri="{BB962C8B-B14F-4D97-AF65-F5344CB8AC3E}">
        <p14:creationId xmlns:p14="http://schemas.microsoft.com/office/powerpoint/2010/main" val="39303356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67F189D2-585B-40FA-947D-F3496379B83A}" type="datetimeFigureOut">
              <a:rPr lang="en-GB" smtClean="0"/>
              <a:t>06/01/2021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0FE67605-A546-4F9A-A1C1-E6D990463B7F}" type="slidenum">
              <a:rPr lang="en-GB" smtClean="0"/>
              <a:t>‹#›</a:t>
            </a:fld>
            <a:endParaRPr lang="en-GB"/>
          </a:p>
        </p:txBody>
      </p:sp>
    </p:spTree>
    <p:extLst>
      <p:ext uri="{BB962C8B-B14F-4D97-AF65-F5344CB8AC3E}">
        <p14:creationId xmlns:p14="http://schemas.microsoft.com/office/powerpoint/2010/main" val="7682681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F189D2-585B-40FA-947D-F3496379B83A}" type="datetimeFigureOut">
              <a:rPr lang="en-GB" smtClean="0"/>
              <a:t>06/01/2021</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0FE67605-A546-4F9A-A1C1-E6D990463B7F}" type="slidenum">
              <a:rPr lang="en-GB" smtClean="0"/>
              <a:t>‹#›</a:t>
            </a:fld>
            <a:endParaRPr lang="en-GB"/>
          </a:p>
        </p:txBody>
      </p:sp>
    </p:spTree>
    <p:extLst>
      <p:ext uri="{BB962C8B-B14F-4D97-AF65-F5344CB8AC3E}">
        <p14:creationId xmlns:p14="http://schemas.microsoft.com/office/powerpoint/2010/main" val="19175065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7F189D2-585B-40FA-947D-F3496379B83A}" type="datetimeFigureOut">
              <a:rPr lang="en-GB" smtClean="0"/>
              <a:t>06/01/2021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FE67605-A546-4F9A-A1C1-E6D990463B7F}" type="slidenum">
              <a:rPr lang="en-GB" smtClean="0"/>
              <a:t>‹#›</a:t>
            </a:fld>
            <a:endParaRPr lang="en-GB"/>
          </a:p>
        </p:txBody>
      </p:sp>
    </p:spTree>
    <p:extLst>
      <p:ext uri="{BB962C8B-B14F-4D97-AF65-F5344CB8AC3E}">
        <p14:creationId xmlns:p14="http://schemas.microsoft.com/office/powerpoint/2010/main" val="18250436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7F189D2-585B-40FA-947D-F3496379B83A}" type="datetimeFigureOut">
              <a:rPr lang="en-GB" smtClean="0"/>
              <a:t>06/01/2021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FE67605-A546-4F9A-A1C1-E6D990463B7F}" type="slidenum">
              <a:rPr lang="en-GB" smtClean="0"/>
              <a:t>‹#›</a:t>
            </a:fld>
            <a:endParaRPr lang="en-GB"/>
          </a:p>
        </p:txBody>
      </p:sp>
    </p:spTree>
    <p:extLst>
      <p:ext uri="{BB962C8B-B14F-4D97-AF65-F5344CB8AC3E}">
        <p14:creationId xmlns:p14="http://schemas.microsoft.com/office/powerpoint/2010/main" val="10110378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7F189D2-585B-40FA-947D-F3496379B83A}" type="datetimeFigureOut">
              <a:rPr lang="en-GB" smtClean="0"/>
              <a:t>06/01/2021</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E67605-A546-4F9A-A1C1-E6D990463B7F}" type="slidenum">
              <a:rPr lang="en-GB" smtClean="0"/>
              <a:t>‹#›</a:t>
            </a:fld>
            <a:endParaRPr lang="en-GB"/>
          </a:p>
        </p:txBody>
      </p:sp>
    </p:spTree>
    <p:extLst>
      <p:ext uri="{BB962C8B-B14F-4D97-AF65-F5344CB8AC3E}">
        <p14:creationId xmlns:p14="http://schemas.microsoft.com/office/powerpoint/2010/main" val="2738880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11560" y="1274777"/>
            <a:ext cx="7920880" cy="936104"/>
          </a:xfrm>
        </p:spPr>
        <p:txBody>
          <a:bodyPr>
            <a:normAutofit fontScale="90000"/>
          </a:bodyPr>
          <a:lstStyle/>
          <a:p>
            <a:r>
              <a:rPr lang="en-GB" dirty="0">
                <a:latin typeface="Algerian" panose="04020705040A02060702" pitchFamily="82" charset="0"/>
              </a:rPr>
              <a:t>Hamming Code</a:t>
            </a:r>
            <a:br>
              <a:rPr lang="en-GB" dirty="0">
                <a:latin typeface="Algerian" panose="04020705040A02060702" pitchFamily="82" charset="0"/>
              </a:rPr>
            </a:br>
            <a:r>
              <a:rPr lang="en-GB" dirty="0">
                <a:latin typeface="Algerian" panose="04020705040A02060702" pitchFamily="82" charset="0"/>
              </a:rPr>
              <a:t>design system</a:t>
            </a:r>
          </a:p>
        </p:txBody>
      </p:sp>
      <p:sp>
        <p:nvSpPr>
          <p:cNvPr id="3" name="Subtitle 2"/>
          <p:cNvSpPr>
            <a:spLocks noGrp="1"/>
          </p:cNvSpPr>
          <p:nvPr>
            <p:ph type="subTitle" idx="1"/>
          </p:nvPr>
        </p:nvSpPr>
        <p:spPr>
          <a:xfrm>
            <a:off x="179512" y="3212976"/>
            <a:ext cx="8673008" cy="3456384"/>
          </a:xfrm>
        </p:spPr>
        <p:txBody>
          <a:bodyPr>
            <a:normAutofit lnSpcReduction="10000"/>
          </a:bodyPr>
          <a:lstStyle/>
          <a:p>
            <a:pPr algn="l"/>
            <a:r>
              <a:rPr lang="en-GB"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Names:</a:t>
            </a:r>
          </a:p>
          <a:p>
            <a:pPr algn="l"/>
            <a:r>
              <a:rPr lang="en-GB"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1. Ahmed Mohammed Mahmoud Ibrahim</a:t>
            </a:r>
          </a:p>
          <a:p>
            <a:pPr algn="l"/>
            <a:r>
              <a:rPr lang="en-GB"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2. </a:t>
            </a:r>
            <a:r>
              <a:rPr lang="en-GB" dirty="0" err="1">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Ziad</a:t>
            </a:r>
            <a:r>
              <a:rPr lang="en-GB"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 Mohammed </a:t>
            </a:r>
            <a:r>
              <a:rPr lang="en-GB" dirty="0" err="1">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Abdulhamed</a:t>
            </a:r>
            <a:endParaRPr lang="en-GB"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a:p>
            <a:pPr algn="l"/>
            <a:r>
              <a:rPr lang="en-GB"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3. Ahmed Mohamed Ramadan</a:t>
            </a:r>
          </a:p>
          <a:p>
            <a:pPr algn="l"/>
            <a:r>
              <a:rPr lang="en-GB"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4. Mohammed Ayman </a:t>
            </a:r>
            <a:r>
              <a:rPr lang="en-GB" dirty="0" err="1">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Fathy</a:t>
            </a:r>
            <a:r>
              <a:rPr lang="en-GB"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 </a:t>
            </a:r>
          </a:p>
          <a:p>
            <a:pPr algn="l"/>
            <a:r>
              <a:rPr lang="en-GB"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5. Mahmoud Mohsen </a:t>
            </a:r>
            <a:r>
              <a:rPr lang="en-GB" dirty="0" err="1">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Moawad</a:t>
            </a:r>
            <a:endParaRPr lang="en-GB"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a:p>
            <a:pPr algn="l"/>
            <a:endParaRPr lang="en-GB" dirty="0">
              <a:solidFill>
                <a:schemeClr val="tx1"/>
              </a:solidFill>
            </a:endParaRPr>
          </a:p>
          <a:p>
            <a:pPr algn="l"/>
            <a:endParaRPr lang="en-GB" dirty="0">
              <a:solidFill>
                <a:schemeClr val="tx1"/>
              </a:solidFill>
            </a:endParaRPr>
          </a:p>
          <a:p>
            <a:pPr algn="l"/>
            <a:endParaRPr lang="en-GB" dirty="0">
              <a:solidFill>
                <a:schemeClr val="tx1"/>
              </a:solidFill>
            </a:endParaRPr>
          </a:p>
          <a:p>
            <a:pPr algn="l"/>
            <a:endParaRPr lang="en-GB" dirty="0">
              <a:solidFill>
                <a:schemeClr val="tx1"/>
              </a:solidFill>
            </a:endParaRPr>
          </a:p>
          <a:p>
            <a:endParaRPr lang="en-GB"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04" y="116632"/>
            <a:ext cx="1930050" cy="129614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6825029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512" y="332656"/>
            <a:ext cx="8640960" cy="6264696"/>
          </a:xfrm>
        </p:spPr>
        <p:txBody>
          <a:bodyPr>
            <a:normAutofit fontScale="92500" lnSpcReduction="20000"/>
          </a:bodyPr>
          <a:lstStyle/>
          <a:p>
            <a:pPr marL="0" indent="0">
              <a:buNone/>
            </a:pPr>
            <a:r>
              <a:rPr lang="en-GB" b="1" u="sng" dirty="0"/>
              <a:t>5. Decoder</a:t>
            </a:r>
          </a:p>
          <a:p>
            <a:pPr marL="0" indent="0" algn="just">
              <a:lnSpc>
                <a:spcPct val="150000"/>
              </a:lnSpc>
              <a:buNone/>
            </a:pPr>
            <a:r>
              <a:rPr lang="en-GB" sz="2600" dirty="0"/>
              <a:t>Decoder is considered the most important block in the system as it is responsible for making error correction and returning the data to it’s original(main four bits). The process in the decoder will be done as follow,</a:t>
            </a:r>
          </a:p>
          <a:p>
            <a:pPr marL="0" indent="0" algn="just">
              <a:lnSpc>
                <a:spcPct val="150000"/>
              </a:lnSpc>
              <a:buNone/>
            </a:pPr>
            <a:r>
              <a:rPr lang="en-GB" sz="2600" dirty="0"/>
              <a:t>Firstly we need to check if the data was changed or not so we will create variable called error index so it will take one of the three parity bits(p1,p2,p4) and the belonged data bits to each one and make </a:t>
            </a:r>
            <a:r>
              <a:rPr lang="en-GB" sz="2600" dirty="0" err="1"/>
              <a:t>xor</a:t>
            </a:r>
            <a:r>
              <a:rPr lang="en-GB" sz="2600" dirty="0"/>
              <a:t> to then.</a:t>
            </a:r>
          </a:p>
          <a:p>
            <a:pPr marL="0" indent="0" algn="just">
              <a:lnSpc>
                <a:spcPct val="150000"/>
              </a:lnSpc>
              <a:buNone/>
            </a:pPr>
            <a:r>
              <a:rPr lang="en-GB" sz="2600" dirty="0"/>
              <a:t>P1 with D3,D5,D7</a:t>
            </a:r>
          </a:p>
          <a:p>
            <a:pPr marL="0" indent="0" algn="just">
              <a:lnSpc>
                <a:spcPct val="150000"/>
              </a:lnSpc>
              <a:buNone/>
            </a:pPr>
            <a:r>
              <a:rPr lang="en-GB" sz="2600" dirty="0"/>
              <a:t>P2 with   D3,D6,D7</a:t>
            </a:r>
          </a:p>
          <a:p>
            <a:pPr marL="0" indent="0" algn="just">
              <a:lnSpc>
                <a:spcPct val="150000"/>
              </a:lnSpc>
              <a:buNone/>
            </a:pPr>
            <a:r>
              <a:rPr lang="en-GB" sz="2600" dirty="0"/>
              <a:t>P4 with D5,D6,D7</a:t>
            </a:r>
          </a:p>
          <a:p>
            <a:pPr marL="0" indent="0" algn="just">
              <a:lnSpc>
                <a:spcPct val="150000"/>
              </a:lnSpc>
              <a:buNone/>
            </a:pPr>
            <a:endParaRPr lang="en-GB" sz="2600" dirty="0"/>
          </a:p>
          <a:p>
            <a:pPr marL="0" indent="0">
              <a:buNone/>
            </a:pPr>
            <a:endParaRPr lang="en-GB" dirty="0"/>
          </a:p>
        </p:txBody>
      </p:sp>
    </p:spTree>
    <p:extLst>
      <p:ext uri="{BB962C8B-B14F-4D97-AF65-F5344CB8AC3E}">
        <p14:creationId xmlns:p14="http://schemas.microsoft.com/office/powerpoint/2010/main" val="15002567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520" y="260648"/>
            <a:ext cx="8640960" cy="6264696"/>
          </a:xfrm>
        </p:spPr>
        <p:txBody>
          <a:bodyPr/>
          <a:lstStyle/>
          <a:p>
            <a:pPr marL="0" indent="0" algn="just">
              <a:lnSpc>
                <a:spcPct val="150000"/>
              </a:lnSpc>
              <a:buNone/>
            </a:pPr>
            <a:r>
              <a:rPr lang="en-GB" sz="2400" dirty="0" err="1"/>
              <a:t>Xor</a:t>
            </a:r>
            <a:r>
              <a:rPr lang="en-GB" sz="2400" dirty="0"/>
              <a:t>( error index[0],P1, D3,D5,D7)</a:t>
            </a:r>
          </a:p>
          <a:p>
            <a:pPr marL="0" indent="0" algn="just">
              <a:lnSpc>
                <a:spcPct val="150000"/>
              </a:lnSpc>
              <a:buNone/>
            </a:pPr>
            <a:r>
              <a:rPr lang="en-GB" sz="2400" dirty="0" err="1"/>
              <a:t>Xor</a:t>
            </a:r>
            <a:r>
              <a:rPr lang="en-GB" sz="2400" dirty="0"/>
              <a:t>( error index[1],P2, D3,D6,D7)</a:t>
            </a:r>
          </a:p>
          <a:p>
            <a:pPr marL="0" indent="0" algn="just">
              <a:lnSpc>
                <a:spcPct val="150000"/>
              </a:lnSpc>
              <a:buNone/>
            </a:pPr>
            <a:r>
              <a:rPr lang="en-GB" sz="2400" dirty="0" err="1"/>
              <a:t>Xor</a:t>
            </a:r>
            <a:r>
              <a:rPr lang="en-GB" sz="2400" dirty="0"/>
              <a:t>( error index[2],P4, D5,D6,D7</a:t>
            </a:r>
            <a:r>
              <a:rPr lang="en-GB" dirty="0"/>
              <a:t>)</a:t>
            </a:r>
          </a:p>
          <a:p>
            <a:pPr marL="0" indent="0" algn="just">
              <a:lnSpc>
                <a:spcPct val="150000"/>
              </a:lnSpc>
              <a:buNone/>
            </a:pPr>
            <a:r>
              <a:rPr lang="en-GB" dirty="0"/>
              <a:t>Then we see if error index = 0, it means that there is no error. If any bit changed from zero it means that there is an error and it will be at the index which equal to error index, so we will go to that index and convert the data bit in it.</a:t>
            </a:r>
          </a:p>
        </p:txBody>
      </p:sp>
    </p:spTree>
    <p:extLst>
      <p:ext uri="{BB962C8B-B14F-4D97-AF65-F5344CB8AC3E}">
        <p14:creationId xmlns:p14="http://schemas.microsoft.com/office/powerpoint/2010/main" val="6893319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260648"/>
            <a:ext cx="8568952" cy="6336704"/>
          </a:xfrm>
        </p:spPr>
        <p:txBody>
          <a:bodyPr>
            <a:normAutofit fontScale="40000" lnSpcReduction="20000"/>
          </a:bodyPr>
          <a:lstStyle/>
          <a:p>
            <a:r>
              <a:rPr lang="en-GB" dirty="0"/>
              <a:t>module </a:t>
            </a:r>
            <a:r>
              <a:rPr lang="en-GB" dirty="0" err="1"/>
              <a:t>hamm_decoder</a:t>
            </a:r>
            <a:r>
              <a:rPr lang="en-GB" dirty="0"/>
              <a:t>(input [7:1]</a:t>
            </a:r>
            <a:r>
              <a:rPr lang="en-GB" dirty="0" err="1"/>
              <a:t>in,output</a:t>
            </a:r>
            <a:r>
              <a:rPr lang="en-GB" dirty="0"/>
              <a:t> </a:t>
            </a:r>
            <a:r>
              <a:rPr lang="en-GB" dirty="0" err="1"/>
              <a:t>reg</a:t>
            </a:r>
            <a:r>
              <a:rPr lang="en-GB" dirty="0"/>
              <a:t> [3:0]out, output </a:t>
            </a:r>
            <a:r>
              <a:rPr lang="en-GB" dirty="0" err="1"/>
              <a:t>reg</a:t>
            </a:r>
            <a:r>
              <a:rPr lang="en-GB" dirty="0"/>
              <a:t>[2:0] </a:t>
            </a:r>
            <a:r>
              <a:rPr lang="en-GB" dirty="0" err="1"/>
              <a:t>error_index</a:t>
            </a:r>
            <a:r>
              <a:rPr lang="en-GB" dirty="0"/>
              <a:t>);</a:t>
            </a:r>
          </a:p>
          <a:p>
            <a:r>
              <a:rPr lang="en-GB" dirty="0"/>
              <a:t>                       </a:t>
            </a:r>
          </a:p>
          <a:p>
            <a:r>
              <a:rPr lang="en-GB" dirty="0"/>
              <a:t>  </a:t>
            </a:r>
          </a:p>
          <a:p>
            <a:r>
              <a:rPr lang="en-GB" dirty="0"/>
              <a:t>  </a:t>
            </a:r>
            <a:r>
              <a:rPr lang="en-GB" dirty="0" err="1"/>
              <a:t>reg</a:t>
            </a:r>
            <a:r>
              <a:rPr lang="en-GB" dirty="0"/>
              <a:t> [7:1]IN;</a:t>
            </a:r>
          </a:p>
          <a:p>
            <a:endParaRPr lang="en-GB" dirty="0"/>
          </a:p>
          <a:p>
            <a:endParaRPr lang="en-GB" dirty="0"/>
          </a:p>
          <a:p>
            <a:r>
              <a:rPr lang="en-GB" dirty="0"/>
              <a:t>always @(*)</a:t>
            </a:r>
          </a:p>
          <a:p>
            <a:r>
              <a:rPr lang="en-GB" dirty="0"/>
              <a:t>begin</a:t>
            </a:r>
          </a:p>
          <a:p>
            <a:endParaRPr lang="en-GB" dirty="0"/>
          </a:p>
          <a:p>
            <a:r>
              <a:rPr lang="en-GB" dirty="0"/>
              <a:t>  </a:t>
            </a:r>
            <a:r>
              <a:rPr lang="en-GB" dirty="0" err="1"/>
              <a:t>error_index</a:t>
            </a:r>
            <a:r>
              <a:rPr lang="en-GB" dirty="0"/>
              <a:t>[0] = in[1]^in[3]^in[5]^in[7];</a:t>
            </a:r>
          </a:p>
          <a:p>
            <a:r>
              <a:rPr lang="en-GB" dirty="0"/>
              <a:t>  </a:t>
            </a:r>
            <a:r>
              <a:rPr lang="en-GB" dirty="0" err="1"/>
              <a:t>error_index</a:t>
            </a:r>
            <a:r>
              <a:rPr lang="en-GB" dirty="0"/>
              <a:t>[1] = in[2]^in[3]^in[6]^in[7];</a:t>
            </a:r>
          </a:p>
          <a:p>
            <a:r>
              <a:rPr lang="en-GB" dirty="0"/>
              <a:t>  </a:t>
            </a:r>
            <a:r>
              <a:rPr lang="en-GB" dirty="0" err="1"/>
              <a:t>error_index</a:t>
            </a:r>
            <a:r>
              <a:rPr lang="en-GB" dirty="0"/>
              <a:t>[2] = in[4]^in[5]^in[6]^in[7];</a:t>
            </a:r>
          </a:p>
          <a:p>
            <a:endParaRPr lang="en-GB" dirty="0"/>
          </a:p>
          <a:p>
            <a:r>
              <a:rPr lang="en-GB" dirty="0"/>
              <a:t>if(</a:t>
            </a:r>
            <a:r>
              <a:rPr lang="en-GB" dirty="0" err="1"/>
              <a:t>error_index</a:t>
            </a:r>
            <a:r>
              <a:rPr lang="en-GB" dirty="0"/>
              <a:t> == 3'b000)begin</a:t>
            </a:r>
          </a:p>
          <a:p>
            <a:endParaRPr lang="en-GB" dirty="0"/>
          </a:p>
          <a:p>
            <a:r>
              <a:rPr lang="en-GB" dirty="0"/>
              <a:t>    out[0] = in[3];</a:t>
            </a:r>
          </a:p>
          <a:p>
            <a:r>
              <a:rPr lang="en-GB" dirty="0"/>
              <a:t>    out[1] = in[5];</a:t>
            </a:r>
          </a:p>
          <a:p>
            <a:r>
              <a:rPr lang="en-GB" dirty="0"/>
              <a:t>    out[2] = in[6];</a:t>
            </a:r>
          </a:p>
          <a:p>
            <a:r>
              <a:rPr lang="en-GB" dirty="0"/>
              <a:t>    out[3] = in[7];</a:t>
            </a:r>
          </a:p>
          <a:p>
            <a:r>
              <a:rPr lang="en-GB" dirty="0"/>
              <a:t>	end</a:t>
            </a:r>
          </a:p>
          <a:p>
            <a:r>
              <a:rPr lang="en-GB" dirty="0"/>
              <a:t>else </a:t>
            </a:r>
          </a:p>
          <a:p>
            <a:r>
              <a:rPr lang="en-GB" dirty="0"/>
              <a:t>	begin</a:t>
            </a:r>
          </a:p>
          <a:p>
            <a:r>
              <a:rPr lang="en-GB" dirty="0"/>
              <a:t>    IN = in;</a:t>
            </a:r>
          </a:p>
          <a:p>
            <a:r>
              <a:rPr lang="en-GB" dirty="0"/>
              <a:t>    IN[</a:t>
            </a:r>
            <a:r>
              <a:rPr lang="en-GB" dirty="0" err="1"/>
              <a:t>error_index</a:t>
            </a:r>
            <a:r>
              <a:rPr lang="en-GB" dirty="0"/>
              <a:t>] = !IN[</a:t>
            </a:r>
            <a:r>
              <a:rPr lang="en-GB" dirty="0" err="1"/>
              <a:t>error_index</a:t>
            </a:r>
            <a:r>
              <a:rPr lang="en-GB" dirty="0"/>
              <a:t>];</a:t>
            </a:r>
          </a:p>
          <a:p>
            <a:r>
              <a:rPr lang="en-GB" dirty="0"/>
              <a:t>    out[0] = IN[3];</a:t>
            </a:r>
          </a:p>
          <a:p>
            <a:r>
              <a:rPr lang="en-GB" dirty="0"/>
              <a:t>    out[1] = IN[5];</a:t>
            </a:r>
          </a:p>
          <a:p>
            <a:r>
              <a:rPr lang="en-GB" dirty="0"/>
              <a:t>    out[2] = IN[6];</a:t>
            </a:r>
          </a:p>
          <a:p>
            <a:r>
              <a:rPr lang="en-GB" dirty="0"/>
              <a:t>    out[3] = IN[7];</a:t>
            </a:r>
          </a:p>
          <a:p>
            <a:r>
              <a:rPr lang="en-GB" dirty="0"/>
              <a:t>	end</a:t>
            </a:r>
          </a:p>
          <a:p>
            <a:r>
              <a:rPr lang="en-GB" dirty="0"/>
              <a:t>end</a:t>
            </a:r>
          </a:p>
          <a:p>
            <a:r>
              <a:rPr lang="en-GB" dirty="0" err="1"/>
              <a:t>endmodule</a:t>
            </a:r>
            <a:endParaRPr lang="en-GB" dirty="0"/>
          </a:p>
        </p:txBody>
      </p:sp>
    </p:spTree>
    <p:extLst>
      <p:ext uri="{BB962C8B-B14F-4D97-AF65-F5344CB8AC3E}">
        <p14:creationId xmlns:p14="http://schemas.microsoft.com/office/powerpoint/2010/main" val="14464647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520" y="188640"/>
            <a:ext cx="8712968" cy="6264696"/>
          </a:xfrm>
        </p:spPr>
        <p:txBody>
          <a:bodyPr>
            <a:normAutofit fontScale="25000" lnSpcReduction="20000"/>
          </a:bodyPr>
          <a:lstStyle/>
          <a:p>
            <a:pPr marL="0" indent="0">
              <a:buNone/>
            </a:pPr>
            <a:r>
              <a:rPr lang="en-GB" sz="7400" b="1" u="sng" dirty="0"/>
              <a:t>6. Parallel to serial </a:t>
            </a:r>
          </a:p>
          <a:p>
            <a:pPr marL="0" indent="0" algn="just">
              <a:lnSpc>
                <a:spcPct val="150000"/>
              </a:lnSpc>
              <a:buNone/>
            </a:pPr>
            <a:r>
              <a:rPr lang="en-GB" sz="7400" dirty="0"/>
              <a:t>The last block will convert the parallel output to serial because we need the final output as serial.</a:t>
            </a:r>
          </a:p>
          <a:p>
            <a:pPr marL="0" indent="0" algn="just">
              <a:lnSpc>
                <a:spcPct val="150000"/>
              </a:lnSpc>
              <a:buNone/>
            </a:pPr>
            <a:endParaRPr lang="en-GB" sz="2400" dirty="0"/>
          </a:p>
          <a:p>
            <a:pPr marL="0" indent="0" algn="just">
              <a:lnSpc>
                <a:spcPct val="150000"/>
              </a:lnSpc>
              <a:buNone/>
            </a:pPr>
            <a:r>
              <a:rPr lang="en-GB" sz="4800" dirty="0"/>
              <a:t>module </a:t>
            </a:r>
            <a:r>
              <a:rPr lang="en-GB" sz="4800" dirty="0" err="1"/>
              <a:t>parallel_to_serial</a:t>
            </a:r>
            <a:endParaRPr lang="en-GB" sz="4800" dirty="0"/>
          </a:p>
          <a:p>
            <a:pPr marL="0" indent="0" algn="just">
              <a:lnSpc>
                <a:spcPct val="150000"/>
              </a:lnSpc>
              <a:buNone/>
            </a:pPr>
            <a:r>
              <a:rPr lang="en-GB" sz="4800" dirty="0"/>
              <a:t>(</a:t>
            </a:r>
          </a:p>
          <a:p>
            <a:pPr marL="0" indent="0" algn="just">
              <a:lnSpc>
                <a:spcPct val="150000"/>
              </a:lnSpc>
              <a:buNone/>
            </a:pPr>
            <a:r>
              <a:rPr lang="en-GB" sz="4800" dirty="0"/>
              <a:t>	input </a:t>
            </a:r>
            <a:r>
              <a:rPr lang="en-GB" sz="4800" dirty="0" err="1"/>
              <a:t>clk</a:t>
            </a:r>
            <a:r>
              <a:rPr lang="en-GB" sz="4800" dirty="0"/>
              <a:t>,</a:t>
            </a:r>
          </a:p>
          <a:p>
            <a:pPr marL="0" indent="0" algn="just">
              <a:lnSpc>
                <a:spcPct val="150000"/>
              </a:lnSpc>
              <a:buNone/>
            </a:pPr>
            <a:r>
              <a:rPr lang="en-GB" sz="4800" dirty="0"/>
              <a:t>	input[3:0] </a:t>
            </a:r>
            <a:r>
              <a:rPr lang="en-GB" sz="4800" dirty="0" err="1"/>
              <a:t>data_in</a:t>
            </a:r>
            <a:r>
              <a:rPr lang="en-GB" sz="4800" dirty="0"/>
              <a:t>,</a:t>
            </a:r>
          </a:p>
          <a:p>
            <a:pPr marL="0" indent="0" algn="just">
              <a:lnSpc>
                <a:spcPct val="150000"/>
              </a:lnSpc>
              <a:buNone/>
            </a:pPr>
            <a:r>
              <a:rPr lang="en-GB" sz="4800" dirty="0"/>
              <a:t>	output </a:t>
            </a:r>
            <a:r>
              <a:rPr lang="en-GB" sz="4800" dirty="0" err="1"/>
              <a:t>reg</a:t>
            </a:r>
            <a:r>
              <a:rPr lang="en-GB" sz="4800" dirty="0"/>
              <a:t> </a:t>
            </a:r>
            <a:r>
              <a:rPr lang="en-GB" sz="4800" dirty="0" err="1"/>
              <a:t>serial_out</a:t>
            </a:r>
            <a:endParaRPr lang="en-GB" sz="4800" dirty="0"/>
          </a:p>
          <a:p>
            <a:pPr marL="0" indent="0" algn="just">
              <a:lnSpc>
                <a:spcPct val="150000"/>
              </a:lnSpc>
              <a:buNone/>
            </a:pPr>
            <a:r>
              <a:rPr lang="en-GB" sz="4800" dirty="0"/>
              <a:t>    );</a:t>
            </a:r>
          </a:p>
          <a:p>
            <a:pPr marL="0" indent="0" algn="just">
              <a:lnSpc>
                <a:spcPct val="150000"/>
              </a:lnSpc>
              <a:buNone/>
            </a:pPr>
            <a:r>
              <a:rPr lang="en-GB" sz="4800" dirty="0"/>
              <a:t>	</a:t>
            </a:r>
            <a:r>
              <a:rPr lang="en-GB" sz="4800" dirty="0" err="1"/>
              <a:t>reg</a:t>
            </a:r>
            <a:r>
              <a:rPr lang="en-GB" sz="4800" dirty="0"/>
              <a:t>[3:0] counter=0;</a:t>
            </a:r>
          </a:p>
          <a:p>
            <a:pPr marL="0" indent="0" algn="just">
              <a:lnSpc>
                <a:spcPct val="150000"/>
              </a:lnSpc>
              <a:buNone/>
            </a:pPr>
            <a:r>
              <a:rPr lang="en-GB" sz="4800" dirty="0"/>
              <a:t>	</a:t>
            </a:r>
            <a:r>
              <a:rPr lang="en-GB" sz="4800" dirty="0" err="1"/>
              <a:t>reg</a:t>
            </a:r>
            <a:r>
              <a:rPr lang="en-GB" sz="4800" dirty="0"/>
              <a:t>[3:0] data;</a:t>
            </a:r>
          </a:p>
          <a:p>
            <a:pPr marL="0" indent="0" algn="just">
              <a:lnSpc>
                <a:spcPct val="150000"/>
              </a:lnSpc>
              <a:buNone/>
            </a:pPr>
            <a:r>
              <a:rPr lang="en-GB" sz="4800" dirty="0"/>
              <a:t>	always @(</a:t>
            </a:r>
            <a:r>
              <a:rPr lang="en-GB" sz="4800" dirty="0" err="1"/>
              <a:t>posedge</a:t>
            </a:r>
            <a:r>
              <a:rPr lang="en-GB" sz="4800" dirty="0"/>
              <a:t> </a:t>
            </a:r>
            <a:r>
              <a:rPr lang="en-GB" sz="4800" dirty="0" err="1"/>
              <a:t>clk</a:t>
            </a:r>
            <a:r>
              <a:rPr lang="en-GB" sz="4800" dirty="0"/>
              <a:t>)</a:t>
            </a:r>
          </a:p>
          <a:p>
            <a:pPr marL="0" indent="0" algn="just">
              <a:lnSpc>
                <a:spcPct val="150000"/>
              </a:lnSpc>
              <a:buNone/>
            </a:pPr>
            <a:r>
              <a:rPr lang="en-GB" sz="4800" dirty="0"/>
              <a:t>	begin</a:t>
            </a:r>
          </a:p>
          <a:p>
            <a:pPr marL="0" indent="0" algn="just">
              <a:lnSpc>
                <a:spcPct val="150000"/>
              </a:lnSpc>
              <a:buNone/>
            </a:pPr>
            <a:r>
              <a:rPr lang="en-GB" sz="4800" dirty="0"/>
              <a:t>	counter&lt;=counter+1;</a:t>
            </a:r>
          </a:p>
          <a:p>
            <a:pPr marL="0" indent="0" algn="just">
              <a:lnSpc>
                <a:spcPct val="150000"/>
              </a:lnSpc>
              <a:buNone/>
            </a:pPr>
            <a:r>
              <a:rPr lang="en-GB" sz="4800" dirty="0"/>
              <a:t>		if (counter ==7)begin</a:t>
            </a:r>
          </a:p>
          <a:p>
            <a:pPr marL="0" indent="0" algn="just">
              <a:lnSpc>
                <a:spcPct val="150000"/>
              </a:lnSpc>
              <a:buNone/>
            </a:pPr>
            <a:r>
              <a:rPr lang="en-GB" sz="4800" dirty="0"/>
              <a:t>		data&lt;=</a:t>
            </a:r>
            <a:r>
              <a:rPr lang="en-GB" sz="4800" dirty="0" err="1"/>
              <a:t>data_in</a:t>
            </a:r>
            <a:r>
              <a:rPr lang="en-GB" sz="4800" dirty="0"/>
              <a:t>;</a:t>
            </a:r>
          </a:p>
          <a:p>
            <a:pPr marL="0" indent="0" algn="just">
              <a:lnSpc>
                <a:spcPct val="150000"/>
              </a:lnSpc>
              <a:buNone/>
            </a:pPr>
            <a:r>
              <a:rPr lang="en-GB" sz="4800" dirty="0"/>
              <a:t>			end</a:t>
            </a:r>
          </a:p>
          <a:p>
            <a:pPr marL="0" indent="0" algn="just">
              <a:lnSpc>
                <a:spcPct val="150000"/>
              </a:lnSpc>
              <a:buNone/>
            </a:pPr>
            <a:r>
              <a:rPr lang="en-GB" sz="4800" dirty="0"/>
              <a:t>		else if (counter &gt; 7 )begin</a:t>
            </a:r>
          </a:p>
          <a:p>
            <a:pPr marL="0" indent="0" algn="just">
              <a:lnSpc>
                <a:spcPct val="150000"/>
              </a:lnSpc>
              <a:buNone/>
            </a:pPr>
            <a:r>
              <a:rPr lang="en-GB" sz="4800" dirty="0"/>
              <a:t>		data&lt;={1'b0,data[3:1]};	</a:t>
            </a:r>
          </a:p>
          <a:p>
            <a:pPr marL="0" indent="0" algn="just">
              <a:lnSpc>
                <a:spcPct val="150000"/>
              </a:lnSpc>
              <a:buNone/>
            </a:pPr>
            <a:r>
              <a:rPr lang="en-GB" sz="4800" dirty="0"/>
              <a:t>			</a:t>
            </a:r>
            <a:r>
              <a:rPr lang="en-GB" sz="4800" dirty="0" err="1"/>
              <a:t>serial_out</a:t>
            </a:r>
            <a:r>
              <a:rPr lang="en-GB" sz="4800" dirty="0"/>
              <a:t>&lt;=data[0];</a:t>
            </a:r>
          </a:p>
          <a:p>
            <a:pPr marL="0" indent="0" algn="just">
              <a:lnSpc>
                <a:spcPct val="150000"/>
              </a:lnSpc>
              <a:buNone/>
            </a:pPr>
            <a:r>
              <a:rPr lang="en-GB" sz="4800" dirty="0"/>
              <a:t>			end</a:t>
            </a:r>
          </a:p>
          <a:p>
            <a:pPr marL="0" indent="0" algn="just">
              <a:lnSpc>
                <a:spcPct val="150000"/>
              </a:lnSpc>
              <a:buNone/>
            </a:pPr>
            <a:r>
              <a:rPr lang="en-GB" sz="4800" dirty="0"/>
              <a:t>	end</a:t>
            </a:r>
          </a:p>
          <a:p>
            <a:pPr marL="0" indent="0" algn="just">
              <a:lnSpc>
                <a:spcPct val="150000"/>
              </a:lnSpc>
              <a:buNone/>
            </a:pPr>
            <a:r>
              <a:rPr lang="en-GB" sz="4800" dirty="0" err="1"/>
              <a:t>endmodule</a:t>
            </a:r>
            <a:endParaRPr lang="en-GB" sz="4800" dirty="0"/>
          </a:p>
          <a:p>
            <a:pPr marL="0" indent="0" algn="just">
              <a:lnSpc>
                <a:spcPct val="150000"/>
              </a:lnSpc>
              <a:buNone/>
            </a:pPr>
            <a:endParaRPr lang="en-GB" sz="4800" dirty="0"/>
          </a:p>
        </p:txBody>
      </p:sp>
    </p:spTree>
    <p:extLst>
      <p:ext uri="{BB962C8B-B14F-4D97-AF65-F5344CB8AC3E}">
        <p14:creationId xmlns:p14="http://schemas.microsoft.com/office/powerpoint/2010/main" val="33072812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520" y="332656"/>
            <a:ext cx="8568952" cy="6192688"/>
          </a:xfrm>
        </p:spPr>
        <p:txBody>
          <a:bodyPr/>
          <a:lstStyle/>
          <a:p>
            <a:pPr marL="0" indent="0">
              <a:buNone/>
            </a:pPr>
            <a:r>
              <a:rPr lang="en-GB" dirty="0" err="1"/>
              <a:t>Hammimg</a:t>
            </a:r>
            <a:r>
              <a:rPr lang="en-GB" dirty="0"/>
              <a:t> code module:</a:t>
            </a:r>
          </a:p>
          <a:p>
            <a:pPr marL="0" indent="0">
              <a:buNone/>
            </a:pPr>
            <a:r>
              <a:rPr lang="en-GB" dirty="0"/>
              <a:t>It is the final module which collects all the blocks and delivers each block to the next block, to control the data we used two clocks, clk1 and clk2 which are used to control moving data in the system.</a:t>
            </a:r>
          </a:p>
          <a:p>
            <a:pPr marL="0" indent="0">
              <a:buNone/>
            </a:pPr>
            <a:r>
              <a:rPr lang="en-GB" dirty="0"/>
              <a:t>Hint:</a:t>
            </a:r>
          </a:p>
          <a:p>
            <a:pPr marL="0" indent="0">
              <a:buNone/>
            </a:pPr>
            <a:r>
              <a:rPr lang="en-GB" dirty="0"/>
              <a:t>Clk2 has double of the frequency of clk1 to manage </a:t>
            </a:r>
            <a:r>
              <a:rPr lang="en-GB" dirty="0" err="1"/>
              <a:t>maving</a:t>
            </a:r>
            <a:r>
              <a:rPr lang="en-GB" dirty="0"/>
              <a:t> data and entering it from one block to the other.</a:t>
            </a:r>
          </a:p>
          <a:p>
            <a:pPr marL="0" indent="0">
              <a:buNone/>
            </a:pPr>
            <a:endParaRPr lang="en-GB" dirty="0"/>
          </a:p>
          <a:p>
            <a:pPr marL="0" indent="0">
              <a:buNone/>
            </a:pPr>
            <a:endParaRPr lang="en-GB" dirty="0"/>
          </a:p>
        </p:txBody>
      </p:sp>
    </p:spTree>
    <p:extLst>
      <p:ext uri="{BB962C8B-B14F-4D97-AF65-F5344CB8AC3E}">
        <p14:creationId xmlns:p14="http://schemas.microsoft.com/office/powerpoint/2010/main" val="23326833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512" y="260648"/>
            <a:ext cx="8784976" cy="6408712"/>
          </a:xfrm>
        </p:spPr>
        <p:txBody>
          <a:bodyPr>
            <a:normAutofit fontScale="47500" lnSpcReduction="20000"/>
          </a:bodyPr>
          <a:lstStyle/>
          <a:p>
            <a:pPr marL="0" indent="0">
              <a:buNone/>
            </a:pPr>
            <a:r>
              <a:rPr lang="en-GB" dirty="0"/>
              <a:t>module </a:t>
            </a:r>
            <a:r>
              <a:rPr lang="en-GB" dirty="0" err="1"/>
              <a:t>encdecoder</a:t>
            </a:r>
            <a:r>
              <a:rPr lang="en-GB" dirty="0"/>
              <a:t>(input </a:t>
            </a:r>
            <a:r>
              <a:rPr lang="en-GB" dirty="0" err="1"/>
              <a:t>serial_in,input</a:t>
            </a:r>
            <a:r>
              <a:rPr lang="en-GB" dirty="0"/>
              <a:t> clk1,input clk2,output </a:t>
            </a:r>
            <a:r>
              <a:rPr lang="en-GB" dirty="0" err="1"/>
              <a:t>serial_outt,output</a:t>
            </a:r>
            <a:r>
              <a:rPr lang="en-GB" dirty="0"/>
              <a:t> </a:t>
            </a:r>
            <a:r>
              <a:rPr lang="en-GB" dirty="0" err="1"/>
              <a:t>med,output</a:t>
            </a:r>
            <a:r>
              <a:rPr lang="en-GB" dirty="0"/>
              <a:t> [6:0] </a:t>
            </a:r>
            <a:r>
              <a:rPr lang="en-GB" dirty="0" err="1"/>
              <a:t>regdec,output</a:t>
            </a:r>
            <a:r>
              <a:rPr lang="en-GB" dirty="0"/>
              <a:t>[3:0] </a:t>
            </a:r>
            <a:r>
              <a:rPr lang="en-GB" dirty="0" err="1"/>
              <a:t>decoout,output</a:t>
            </a:r>
            <a:r>
              <a:rPr lang="en-GB" dirty="0"/>
              <a:t> re2out);</a:t>
            </a:r>
          </a:p>
          <a:p>
            <a:pPr marL="0" indent="0">
              <a:buNone/>
            </a:pPr>
            <a:endParaRPr lang="en-GB" dirty="0"/>
          </a:p>
          <a:p>
            <a:pPr marL="0" indent="0">
              <a:buNone/>
            </a:pPr>
            <a:r>
              <a:rPr lang="en-GB" dirty="0"/>
              <a:t>wire [3:0] q_4 ;</a:t>
            </a:r>
          </a:p>
          <a:p>
            <a:pPr marL="0" indent="0">
              <a:buNone/>
            </a:pPr>
            <a:r>
              <a:rPr lang="en-GB" dirty="0"/>
              <a:t>wire [6:0] </a:t>
            </a:r>
            <a:r>
              <a:rPr lang="en-GB" dirty="0" err="1"/>
              <a:t>ham_out</a:t>
            </a:r>
            <a:r>
              <a:rPr lang="en-GB" dirty="0"/>
              <a:t>;</a:t>
            </a:r>
          </a:p>
          <a:p>
            <a:pPr marL="0" indent="0">
              <a:buNone/>
            </a:pPr>
            <a:r>
              <a:rPr lang="en-GB" dirty="0"/>
              <a:t>wire ser_7;</a:t>
            </a:r>
          </a:p>
          <a:p>
            <a:pPr marL="0" indent="0">
              <a:buNone/>
            </a:pPr>
            <a:r>
              <a:rPr lang="en-GB" dirty="0"/>
              <a:t>wire [6:0] q_7;</a:t>
            </a:r>
          </a:p>
          <a:p>
            <a:pPr marL="0" indent="0">
              <a:buNone/>
            </a:pPr>
            <a:r>
              <a:rPr lang="en-GB" dirty="0"/>
              <a:t>wire </a:t>
            </a:r>
            <a:r>
              <a:rPr lang="en-GB" dirty="0" err="1"/>
              <a:t>serial_out</a:t>
            </a:r>
            <a:r>
              <a:rPr lang="en-GB" dirty="0"/>
              <a:t>; </a:t>
            </a:r>
          </a:p>
          <a:p>
            <a:pPr marL="0" indent="0">
              <a:buNone/>
            </a:pPr>
            <a:r>
              <a:rPr lang="en-GB" dirty="0"/>
              <a:t>wire [3:0] </a:t>
            </a:r>
            <a:r>
              <a:rPr lang="en-GB" dirty="0" err="1"/>
              <a:t>dec_out</a:t>
            </a:r>
            <a:r>
              <a:rPr lang="en-GB" dirty="0"/>
              <a:t>;</a:t>
            </a:r>
          </a:p>
          <a:p>
            <a:pPr marL="0" indent="0">
              <a:buNone/>
            </a:pPr>
            <a:endParaRPr lang="en-GB" dirty="0"/>
          </a:p>
          <a:p>
            <a:pPr marL="0" indent="0">
              <a:buNone/>
            </a:pPr>
            <a:r>
              <a:rPr lang="en-GB" dirty="0" err="1"/>
              <a:t>serialToParallel</a:t>
            </a:r>
            <a:r>
              <a:rPr lang="en-GB" dirty="0"/>
              <a:t> </a:t>
            </a:r>
            <a:r>
              <a:rPr lang="en-GB" dirty="0" err="1"/>
              <a:t>STP_en</a:t>
            </a:r>
            <a:r>
              <a:rPr lang="en-GB" dirty="0"/>
              <a:t> (.</a:t>
            </a:r>
            <a:r>
              <a:rPr lang="en-GB" dirty="0" err="1"/>
              <a:t>clk</a:t>
            </a:r>
            <a:r>
              <a:rPr lang="en-GB" dirty="0"/>
              <a:t>(clk1),.d(</a:t>
            </a:r>
            <a:r>
              <a:rPr lang="en-GB" dirty="0" err="1"/>
              <a:t>serial_in</a:t>
            </a:r>
            <a:r>
              <a:rPr lang="en-GB" dirty="0"/>
              <a:t>),.out(q_4));</a:t>
            </a:r>
          </a:p>
          <a:p>
            <a:pPr marL="0" indent="0">
              <a:buNone/>
            </a:pPr>
            <a:endParaRPr lang="en-GB" dirty="0"/>
          </a:p>
          <a:p>
            <a:pPr marL="0" indent="0">
              <a:buNone/>
            </a:pPr>
            <a:r>
              <a:rPr lang="en-GB" dirty="0" err="1"/>
              <a:t>hamming_encoder</a:t>
            </a:r>
            <a:r>
              <a:rPr lang="en-GB" dirty="0"/>
              <a:t> </a:t>
            </a:r>
            <a:r>
              <a:rPr lang="en-GB" dirty="0" err="1"/>
              <a:t>en</a:t>
            </a:r>
            <a:r>
              <a:rPr lang="en-GB" dirty="0"/>
              <a:t> (.</a:t>
            </a:r>
            <a:r>
              <a:rPr lang="en-GB" dirty="0" err="1"/>
              <a:t>data_in</a:t>
            </a:r>
            <a:r>
              <a:rPr lang="en-GB" dirty="0"/>
              <a:t>(q_4),.</a:t>
            </a:r>
            <a:r>
              <a:rPr lang="en-GB" dirty="0" err="1"/>
              <a:t>ham_out</a:t>
            </a:r>
            <a:r>
              <a:rPr lang="en-GB" dirty="0"/>
              <a:t>(</a:t>
            </a:r>
            <a:r>
              <a:rPr lang="en-GB" dirty="0" err="1"/>
              <a:t>ham_out</a:t>
            </a:r>
            <a:r>
              <a:rPr lang="en-GB" dirty="0"/>
              <a:t>));</a:t>
            </a:r>
          </a:p>
          <a:p>
            <a:pPr marL="0" indent="0">
              <a:buNone/>
            </a:pPr>
            <a:endParaRPr lang="en-GB" dirty="0"/>
          </a:p>
          <a:p>
            <a:pPr marL="0" indent="0">
              <a:buNone/>
            </a:pPr>
            <a:r>
              <a:rPr lang="en-GB" dirty="0"/>
              <a:t>parallel_to_serial_7 </a:t>
            </a:r>
            <a:r>
              <a:rPr lang="en-GB" dirty="0" err="1"/>
              <a:t>PTS_en</a:t>
            </a:r>
            <a:r>
              <a:rPr lang="en-GB" dirty="0"/>
              <a:t> (.</a:t>
            </a:r>
            <a:r>
              <a:rPr lang="en-GB" dirty="0" err="1"/>
              <a:t>clk</a:t>
            </a:r>
            <a:r>
              <a:rPr lang="en-GB" dirty="0"/>
              <a:t>(clk2),.</a:t>
            </a:r>
            <a:r>
              <a:rPr lang="en-GB" dirty="0" err="1"/>
              <a:t>data_in</a:t>
            </a:r>
            <a:r>
              <a:rPr lang="en-GB" dirty="0"/>
              <a:t>(</a:t>
            </a:r>
            <a:r>
              <a:rPr lang="en-GB" dirty="0" err="1"/>
              <a:t>ham_out</a:t>
            </a:r>
            <a:r>
              <a:rPr lang="en-GB" dirty="0"/>
              <a:t>),.</a:t>
            </a:r>
            <a:r>
              <a:rPr lang="en-GB" dirty="0" err="1"/>
              <a:t>serial_out</a:t>
            </a:r>
            <a:r>
              <a:rPr lang="en-GB" dirty="0"/>
              <a:t>(ser_7));</a:t>
            </a:r>
          </a:p>
          <a:p>
            <a:pPr marL="0" indent="0">
              <a:buNone/>
            </a:pPr>
            <a:endParaRPr lang="en-GB" dirty="0"/>
          </a:p>
          <a:p>
            <a:pPr marL="0" indent="0">
              <a:buNone/>
            </a:pPr>
            <a:r>
              <a:rPr lang="en-GB" dirty="0"/>
              <a:t>serialToParallel_7 </a:t>
            </a:r>
            <a:r>
              <a:rPr lang="en-GB" dirty="0" err="1"/>
              <a:t>STP_dec</a:t>
            </a:r>
            <a:r>
              <a:rPr lang="en-GB" dirty="0"/>
              <a:t> (.</a:t>
            </a:r>
            <a:r>
              <a:rPr lang="en-GB" dirty="0" err="1"/>
              <a:t>clk</a:t>
            </a:r>
            <a:r>
              <a:rPr lang="en-GB" dirty="0"/>
              <a:t>(clk2),.d(ser_7),.out(q_7));</a:t>
            </a:r>
          </a:p>
          <a:p>
            <a:pPr marL="0" indent="0">
              <a:buNone/>
            </a:pPr>
            <a:r>
              <a:rPr lang="en-GB" dirty="0"/>
              <a:t>assign </a:t>
            </a:r>
            <a:r>
              <a:rPr lang="en-GB" dirty="0" err="1"/>
              <a:t>regdec</a:t>
            </a:r>
            <a:r>
              <a:rPr lang="en-GB" dirty="0"/>
              <a:t>=q_7;</a:t>
            </a:r>
          </a:p>
          <a:p>
            <a:pPr marL="0" indent="0">
              <a:buNone/>
            </a:pPr>
            <a:r>
              <a:rPr lang="en-GB" dirty="0" err="1"/>
              <a:t>hamm_decoder</a:t>
            </a:r>
            <a:r>
              <a:rPr lang="en-GB" dirty="0"/>
              <a:t> </a:t>
            </a:r>
            <a:r>
              <a:rPr lang="en-GB" dirty="0" err="1"/>
              <a:t>dec</a:t>
            </a:r>
            <a:r>
              <a:rPr lang="en-GB" dirty="0"/>
              <a:t> (.in(q_7),.out(</a:t>
            </a:r>
            <a:r>
              <a:rPr lang="en-GB" dirty="0" err="1"/>
              <a:t>dec_out</a:t>
            </a:r>
            <a:r>
              <a:rPr lang="en-GB" dirty="0"/>
              <a:t>),.</a:t>
            </a:r>
            <a:r>
              <a:rPr lang="en-GB" dirty="0" err="1"/>
              <a:t>error_index</a:t>
            </a:r>
            <a:r>
              <a:rPr lang="en-GB" dirty="0"/>
              <a:t>(</a:t>
            </a:r>
            <a:r>
              <a:rPr lang="en-GB" dirty="0" err="1"/>
              <a:t>error_index</a:t>
            </a:r>
            <a:r>
              <a:rPr lang="en-GB" dirty="0"/>
              <a:t>));</a:t>
            </a:r>
          </a:p>
          <a:p>
            <a:pPr marL="0" indent="0">
              <a:buNone/>
            </a:pPr>
            <a:r>
              <a:rPr lang="en-GB" dirty="0"/>
              <a:t>assign </a:t>
            </a:r>
            <a:r>
              <a:rPr lang="en-GB" dirty="0" err="1"/>
              <a:t>decoout</a:t>
            </a:r>
            <a:r>
              <a:rPr lang="en-GB" dirty="0"/>
              <a:t>=</a:t>
            </a:r>
            <a:r>
              <a:rPr lang="en-GB" dirty="0" err="1"/>
              <a:t>dec_out</a:t>
            </a:r>
            <a:r>
              <a:rPr lang="en-GB" dirty="0"/>
              <a:t>;</a:t>
            </a:r>
          </a:p>
          <a:p>
            <a:pPr marL="0" indent="0">
              <a:buNone/>
            </a:pPr>
            <a:r>
              <a:rPr lang="en-GB" dirty="0" err="1"/>
              <a:t>parallel_to_serial</a:t>
            </a:r>
            <a:r>
              <a:rPr lang="en-GB" dirty="0"/>
              <a:t> </a:t>
            </a:r>
            <a:r>
              <a:rPr lang="en-GB" dirty="0" err="1"/>
              <a:t>PTS_dec</a:t>
            </a:r>
            <a:r>
              <a:rPr lang="en-GB" dirty="0"/>
              <a:t> (.</a:t>
            </a:r>
            <a:r>
              <a:rPr lang="en-GB" dirty="0" err="1"/>
              <a:t>clk</a:t>
            </a:r>
            <a:r>
              <a:rPr lang="en-GB" dirty="0"/>
              <a:t>(clk1),.</a:t>
            </a:r>
            <a:r>
              <a:rPr lang="en-GB" dirty="0" err="1"/>
              <a:t>data_in</a:t>
            </a:r>
            <a:r>
              <a:rPr lang="en-GB" dirty="0"/>
              <a:t>(</a:t>
            </a:r>
            <a:r>
              <a:rPr lang="en-GB" dirty="0" err="1"/>
              <a:t>dec_out</a:t>
            </a:r>
            <a:r>
              <a:rPr lang="en-GB" dirty="0"/>
              <a:t>),.</a:t>
            </a:r>
            <a:r>
              <a:rPr lang="en-GB" dirty="0" err="1"/>
              <a:t>serial_out</a:t>
            </a:r>
            <a:r>
              <a:rPr lang="en-GB" dirty="0"/>
              <a:t>(</a:t>
            </a:r>
            <a:r>
              <a:rPr lang="en-GB" dirty="0" err="1"/>
              <a:t>serial_out</a:t>
            </a:r>
            <a:r>
              <a:rPr lang="en-GB" dirty="0"/>
              <a:t>));</a:t>
            </a:r>
          </a:p>
          <a:p>
            <a:pPr marL="0" indent="0">
              <a:buNone/>
            </a:pPr>
            <a:r>
              <a:rPr lang="en-GB" dirty="0"/>
              <a:t>assign re2out=</a:t>
            </a:r>
            <a:r>
              <a:rPr lang="en-GB" dirty="0" err="1"/>
              <a:t>serial_out</a:t>
            </a:r>
            <a:r>
              <a:rPr lang="en-GB" dirty="0"/>
              <a:t>;</a:t>
            </a:r>
          </a:p>
          <a:p>
            <a:pPr marL="0" indent="0">
              <a:buNone/>
            </a:pPr>
            <a:endParaRPr lang="en-GB" dirty="0"/>
          </a:p>
          <a:p>
            <a:pPr marL="0" indent="0">
              <a:buNone/>
            </a:pPr>
            <a:r>
              <a:rPr lang="en-GB" dirty="0"/>
              <a:t>assign med =ser_7;</a:t>
            </a:r>
          </a:p>
          <a:p>
            <a:pPr marL="0" indent="0">
              <a:buNone/>
            </a:pPr>
            <a:endParaRPr lang="en-GB" dirty="0"/>
          </a:p>
          <a:p>
            <a:pPr marL="0" indent="0">
              <a:buNone/>
            </a:pPr>
            <a:r>
              <a:rPr lang="en-GB" dirty="0"/>
              <a:t>assign </a:t>
            </a:r>
            <a:r>
              <a:rPr lang="en-GB" dirty="0" err="1"/>
              <a:t>serial_outt</a:t>
            </a:r>
            <a:r>
              <a:rPr lang="en-GB" dirty="0"/>
              <a:t> =</a:t>
            </a:r>
            <a:r>
              <a:rPr lang="en-GB" dirty="0" err="1"/>
              <a:t>serial_out</a:t>
            </a:r>
            <a:r>
              <a:rPr lang="en-GB" dirty="0"/>
              <a:t>;</a:t>
            </a:r>
          </a:p>
          <a:p>
            <a:pPr marL="0" indent="0">
              <a:buNone/>
            </a:pPr>
            <a:endParaRPr lang="en-GB" dirty="0"/>
          </a:p>
          <a:p>
            <a:pPr marL="0" indent="0">
              <a:buNone/>
            </a:pPr>
            <a:r>
              <a:rPr lang="en-GB" dirty="0" err="1"/>
              <a:t>endmodule</a:t>
            </a:r>
            <a:endParaRPr lang="en-GB" dirty="0"/>
          </a:p>
        </p:txBody>
      </p:sp>
    </p:spTree>
    <p:extLst>
      <p:ext uri="{BB962C8B-B14F-4D97-AF65-F5344CB8AC3E}">
        <p14:creationId xmlns:p14="http://schemas.microsoft.com/office/powerpoint/2010/main" val="17483800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512" y="260648"/>
            <a:ext cx="8712968" cy="6336704"/>
          </a:xfrm>
        </p:spPr>
        <p:txBody>
          <a:bodyPr/>
          <a:lstStyle/>
          <a:p>
            <a:pPr marL="0" indent="0">
              <a:buNone/>
            </a:pPr>
            <a:r>
              <a:rPr lang="en-GB" b="1" u="sng" dirty="0"/>
              <a:t>RTL:</a:t>
            </a:r>
          </a:p>
          <a:p>
            <a:pPr marL="0" indent="0">
              <a:buNone/>
            </a:pPr>
            <a:r>
              <a:rPr lang="en-GB" b="1" u="sng" dirty="0"/>
              <a:t>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512" y="1052736"/>
            <a:ext cx="8748464" cy="5472607"/>
          </a:xfrm>
          <a:prstGeom prst="rect">
            <a:avLst/>
          </a:prstGeom>
        </p:spPr>
      </p:pic>
    </p:spTree>
    <p:extLst>
      <p:ext uri="{BB962C8B-B14F-4D97-AF65-F5344CB8AC3E}">
        <p14:creationId xmlns:p14="http://schemas.microsoft.com/office/powerpoint/2010/main" val="38679601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548680"/>
            <a:ext cx="8496944" cy="5976664"/>
          </a:xfrm>
        </p:spPr>
        <p:txBody>
          <a:bodyPr/>
          <a:lstStyle/>
          <a:p>
            <a:pPr marL="0" indent="0">
              <a:buNone/>
            </a:pPr>
            <a:r>
              <a:rPr lang="en-GB" b="1" u="sng" dirty="0"/>
              <a:t>Input:</a:t>
            </a:r>
          </a:p>
          <a:p>
            <a:pPr marL="0" indent="0">
              <a:buNone/>
            </a:pPr>
            <a:endParaRPr lang="en-GB" b="1" u="sng" dirty="0"/>
          </a:p>
          <a:p>
            <a:pPr marL="0" indent="0">
              <a:buNone/>
            </a:pPr>
            <a:endParaRPr lang="en-GB"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8883" y="1556792"/>
            <a:ext cx="8136904" cy="3960440"/>
          </a:xfrm>
          <a:prstGeom prst="rect">
            <a:avLst/>
          </a:prstGeom>
        </p:spPr>
      </p:pic>
    </p:spTree>
    <p:extLst>
      <p:ext uri="{BB962C8B-B14F-4D97-AF65-F5344CB8AC3E}">
        <p14:creationId xmlns:p14="http://schemas.microsoft.com/office/powerpoint/2010/main" val="12582440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520" y="404664"/>
            <a:ext cx="8568952" cy="6120680"/>
          </a:xfrm>
        </p:spPr>
        <p:txBody>
          <a:bodyPr/>
          <a:lstStyle/>
          <a:p>
            <a:pPr marL="0" indent="0">
              <a:buNone/>
            </a:pPr>
            <a:r>
              <a:rPr lang="en-GB" b="1" u="sng" dirty="0"/>
              <a:t>Result of the simulation</a:t>
            </a:r>
          </a:p>
          <a:p>
            <a:pPr marL="0" indent="0">
              <a:buNone/>
            </a:pPr>
            <a:endParaRPr lang="en-GB"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04" y="987354"/>
            <a:ext cx="8892480" cy="5616624"/>
          </a:xfrm>
          <a:prstGeom prst="rect">
            <a:avLst/>
          </a:prstGeom>
        </p:spPr>
      </p:pic>
    </p:spTree>
    <p:extLst>
      <p:ext uri="{BB962C8B-B14F-4D97-AF65-F5344CB8AC3E}">
        <p14:creationId xmlns:p14="http://schemas.microsoft.com/office/powerpoint/2010/main" val="6337913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520" y="260648"/>
            <a:ext cx="8640960" cy="6336704"/>
          </a:xfrm>
        </p:spPr>
        <p:txBody>
          <a:bodyPr>
            <a:normAutofit fontScale="40000" lnSpcReduction="20000"/>
          </a:bodyPr>
          <a:lstStyle/>
          <a:p>
            <a:pPr marL="0" indent="0">
              <a:buNone/>
            </a:pPr>
            <a:r>
              <a:rPr lang="en-GB" sz="5900" b="1" u="sng" dirty="0" err="1" smtClean="0"/>
              <a:t>Testbench</a:t>
            </a:r>
            <a:endParaRPr lang="en-GB" sz="5900" b="1" u="sng" dirty="0"/>
          </a:p>
          <a:p>
            <a:pPr marL="0" indent="0">
              <a:buNone/>
            </a:pPr>
            <a:endParaRPr lang="en-GB" dirty="0"/>
          </a:p>
          <a:p>
            <a:pPr marL="0" indent="0">
              <a:buNone/>
            </a:pPr>
            <a:r>
              <a:rPr lang="en-GB" dirty="0"/>
              <a:t>`timescale 1 </a:t>
            </a:r>
            <a:r>
              <a:rPr lang="en-GB" dirty="0" err="1"/>
              <a:t>ps</a:t>
            </a:r>
            <a:r>
              <a:rPr lang="en-GB" dirty="0"/>
              <a:t>/ 1 </a:t>
            </a:r>
            <a:r>
              <a:rPr lang="en-GB" dirty="0" err="1"/>
              <a:t>ps</a:t>
            </a:r>
            <a:endParaRPr lang="en-GB" dirty="0"/>
          </a:p>
          <a:p>
            <a:pPr marL="0" indent="0">
              <a:buNone/>
            </a:pPr>
            <a:r>
              <a:rPr lang="en-GB" dirty="0"/>
              <a:t>module </a:t>
            </a:r>
            <a:r>
              <a:rPr lang="en-GB" dirty="0" err="1"/>
              <a:t>encdecoder_vlg_vec_tst</a:t>
            </a:r>
            <a:r>
              <a:rPr lang="en-GB" dirty="0"/>
              <a:t>();</a:t>
            </a:r>
          </a:p>
          <a:p>
            <a:pPr marL="0" indent="0">
              <a:buNone/>
            </a:pPr>
            <a:endParaRPr lang="en-GB" dirty="0"/>
          </a:p>
          <a:p>
            <a:pPr marL="0" indent="0">
              <a:buNone/>
            </a:pPr>
            <a:r>
              <a:rPr lang="en-GB" dirty="0" err="1"/>
              <a:t>reg</a:t>
            </a:r>
            <a:r>
              <a:rPr lang="en-GB" dirty="0"/>
              <a:t> clk1;</a:t>
            </a:r>
          </a:p>
          <a:p>
            <a:pPr marL="0" indent="0">
              <a:buNone/>
            </a:pPr>
            <a:r>
              <a:rPr lang="en-GB" dirty="0" err="1"/>
              <a:t>reg</a:t>
            </a:r>
            <a:r>
              <a:rPr lang="en-GB" dirty="0"/>
              <a:t> clk2;</a:t>
            </a:r>
          </a:p>
          <a:p>
            <a:pPr marL="0" indent="0">
              <a:buNone/>
            </a:pPr>
            <a:r>
              <a:rPr lang="en-GB" dirty="0" err="1"/>
              <a:t>reg</a:t>
            </a:r>
            <a:r>
              <a:rPr lang="en-GB" dirty="0"/>
              <a:t> </a:t>
            </a:r>
            <a:r>
              <a:rPr lang="en-GB" dirty="0" err="1"/>
              <a:t>serial_in</a:t>
            </a:r>
            <a:r>
              <a:rPr lang="en-GB" dirty="0"/>
              <a:t>;</a:t>
            </a:r>
          </a:p>
          <a:p>
            <a:pPr marL="0" indent="0">
              <a:buNone/>
            </a:pPr>
            <a:r>
              <a:rPr lang="en-GB" dirty="0"/>
              <a:t>// wires                                               </a:t>
            </a:r>
          </a:p>
          <a:p>
            <a:pPr marL="0" indent="0">
              <a:buNone/>
            </a:pPr>
            <a:r>
              <a:rPr lang="en-GB" dirty="0"/>
              <a:t>wire [3:0] </a:t>
            </a:r>
            <a:r>
              <a:rPr lang="en-GB" dirty="0" err="1"/>
              <a:t>decoout</a:t>
            </a:r>
            <a:r>
              <a:rPr lang="en-GB" dirty="0"/>
              <a:t>;</a:t>
            </a:r>
          </a:p>
          <a:p>
            <a:pPr marL="0" indent="0">
              <a:buNone/>
            </a:pPr>
            <a:r>
              <a:rPr lang="en-GB" dirty="0"/>
              <a:t>wire med;</a:t>
            </a:r>
          </a:p>
          <a:p>
            <a:pPr marL="0" indent="0">
              <a:buNone/>
            </a:pPr>
            <a:r>
              <a:rPr lang="en-GB" dirty="0"/>
              <a:t>wire re2out;</a:t>
            </a:r>
          </a:p>
          <a:p>
            <a:pPr marL="0" indent="0">
              <a:buNone/>
            </a:pPr>
            <a:r>
              <a:rPr lang="en-GB" dirty="0"/>
              <a:t>wire [6:0] </a:t>
            </a:r>
            <a:r>
              <a:rPr lang="en-GB" dirty="0" err="1"/>
              <a:t>regdec</a:t>
            </a:r>
            <a:r>
              <a:rPr lang="en-GB" dirty="0"/>
              <a:t>;</a:t>
            </a:r>
          </a:p>
          <a:p>
            <a:pPr marL="0" indent="0">
              <a:buNone/>
            </a:pPr>
            <a:r>
              <a:rPr lang="en-GB" dirty="0"/>
              <a:t>wire </a:t>
            </a:r>
            <a:r>
              <a:rPr lang="en-GB" dirty="0" err="1"/>
              <a:t>serial_outt</a:t>
            </a:r>
            <a:r>
              <a:rPr lang="en-GB" dirty="0"/>
              <a:t>;</a:t>
            </a:r>
          </a:p>
          <a:p>
            <a:pPr marL="0" indent="0">
              <a:buNone/>
            </a:pPr>
            <a:endParaRPr lang="en-GB" dirty="0"/>
          </a:p>
          <a:p>
            <a:pPr marL="0" indent="0">
              <a:buNone/>
            </a:pPr>
            <a:r>
              <a:rPr lang="en-GB" dirty="0"/>
              <a:t>                       </a:t>
            </a:r>
          </a:p>
          <a:p>
            <a:pPr marL="0" indent="0">
              <a:buNone/>
            </a:pPr>
            <a:r>
              <a:rPr lang="en-GB" dirty="0" err="1"/>
              <a:t>encdecoder</a:t>
            </a:r>
            <a:r>
              <a:rPr lang="en-GB" dirty="0"/>
              <a:t> i1 (</a:t>
            </a:r>
          </a:p>
          <a:p>
            <a:pPr marL="0" indent="0">
              <a:buNone/>
            </a:pPr>
            <a:endParaRPr lang="en-GB" dirty="0"/>
          </a:p>
          <a:p>
            <a:pPr marL="0" indent="0">
              <a:buNone/>
            </a:pPr>
            <a:r>
              <a:rPr lang="en-GB" dirty="0"/>
              <a:t>	.clk1(clk1),</a:t>
            </a:r>
          </a:p>
          <a:p>
            <a:pPr marL="0" indent="0">
              <a:buNone/>
            </a:pPr>
            <a:r>
              <a:rPr lang="en-GB" dirty="0"/>
              <a:t>	.clk2(clk2),</a:t>
            </a:r>
          </a:p>
          <a:p>
            <a:pPr marL="0" indent="0">
              <a:buNone/>
            </a:pPr>
            <a:r>
              <a:rPr lang="en-GB" dirty="0"/>
              <a:t>	.</a:t>
            </a:r>
            <a:r>
              <a:rPr lang="en-GB" dirty="0" err="1"/>
              <a:t>decoout</a:t>
            </a:r>
            <a:r>
              <a:rPr lang="en-GB" dirty="0"/>
              <a:t>(</a:t>
            </a:r>
            <a:r>
              <a:rPr lang="en-GB" dirty="0" err="1"/>
              <a:t>decoout</a:t>
            </a:r>
            <a:r>
              <a:rPr lang="en-GB" dirty="0"/>
              <a:t>),</a:t>
            </a:r>
          </a:p>
          <a:p>
            <a:pPr marL="0" indent="0">
              <a:buNone/>
            </a:pPr>
            <a:r>
              <a:rPr lang="en-GB" dirty="0"/>
              <a:t>	.med(med),</a:t>
            </a:r>
          </a:p>
          <a:p>
            <a:pPr marL="0" indent="0">
              <a:buNone/>
            </a:pPr>
            <a:r>
              <a:rPr lang="en-GB" dirty="0"/>
              <a:t>	.re2out(re2out),</a:t>
            </a:r>
          </a:p>
          <a:p>
            <a:pPr marL="0" indent="0">
              <a:buNone/>
            </a:pPr>
            <a:r>
              <a:rPr lang="en-GB" dirty="0"/>
              <a:t>	.</a:t>
            </a:r>
            <a:r>
              <a:rPr lang="en-GB" dirty="0" err="1"/>
              <a:t>regdec</a:t>
            </a:r>
            <a:r>
              <a:rPr lang="en-GB" dirty="0"/>
              <a:t>(</a:t>
            </a:r>
            <a:r>
              <a:rPr lang="en-GB" dirty="0" err="1"/>
              <a:t>regdec</a:t>
            </a:r>
            <a:r>
              <a:rPr lang="en-GB" dirty="0"/>
              <a:t>),</a:t>
            </a:r>
          </a:p>
          <a:p>
            <a:pPr marL="0" indent="0">
              <a:buNone/>
            </a:pPr>
            <a:r>
              <a:rPr lang="en-GB" dirty="0"/>
              <a:t>	.</a:t>
            </a:r>
            <a:r>
              <a:rPr lang="en-GB" dirty="0" err="1"/>
              <a:t>serial_in</a:t>
            </a:r>
            <a:r>
              <a:rPr lang="en-GB" dirty="0"/>
              <a:t>(</a:t>
            </a:r>
            <a:r>
              <a:rPr lang="en-GB" dirty="0" err="1"/>
              <a:t>serial_in</a:t>
            </a:r>
            <a:r>
              <a:rPr lang="en-GB" dirty="0"/>
              <a:t>),</a:t>
            </a:r>
          </a:p>
          <a:p>
            <a:pPr marL="0" indent="0">
              <a:buNone/>
            </a:pPr>
            <a:r>
              <a:rPr lang="en-GB" dirty="0"/>
              <a:t>	.</a:t>
            </a:r>
            <a:r>
              <a:rPr lang="en-GB" dirty="0" err="1"/>
              <a:t>serial_outt</a:t>
            </a:r>
            <a:r>
              <a:rPr lang="en-GB" dirty="0"/>
              <a:t>(</a:t>
            </a:r>
            <a:r>
              <a:rPr lang="en-GB" dirty="0" err="1"/>
              <a:t>serial_outt</a:t>
            </a:r>
            <a:r>
              <a:rPr lang="en-GB" dirty="0"/>
              <a:t>)</a:t>
            </a:r>
          </a:p>
          <a:p>
            <a:pPr marL="0" indent="0">
              <a:buNone/>
            </a:pPr>
            <a:r>
              <a:rPr lang="en-GB" dirty="0" smtClean="0"/>
              <a:t>);</a:t>
            </a:r>
            <a:endParaRPr lang="en-GB" dirty="0"/>
          </a:p>
        </p:txBody>
      </p:sp>
    </p:spTree>
    <p:extLst>
      <p:ext uri="{BB962C8B-B14F-4D97-AF65-F5344CB8AC3E}">
        <p14:creationId xmlns:p14="http://schemas.microsoft.com/office/powerpoint/2010/main" val="28322822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229600" cy="980728"/>
          </a:xfrm>
        </p:spPr>
        <p:txBody>
          <a:bodyPr/>
          <a:lstStyle/>
          <a:p>
            <a:pPr algn="l"/>
            <a:r>
              <a:rPr lang="en-GB" b="1" u="sng" dirty="0"/>
              <a:t>Introduction:</a:t>
            </a:r>
          </a:p>
        </p:txBody>
      </p:sp>
      <p:sp>
        <p:nvSpPr>
          <p:cNvPr id="3" name="Content Placeholder 2"/>
          <p:cNvSpPr>
            <a:spLocks noGrp="1"/>
          </p:cNvSpPr>
          <p:nvPr>
            <p:ph idx="1"/>
          </p:nvPr>
        </p:nvSpPr>
        <p:spPr>
          <a:xfrm>
            <a:off x="179512" y="1124744"/>
            <a:ext cx="8712968" cy="5400600"/>
          </a:xfrm>
        </p:spPr>
        <p:txBody>
          <a:bodyPr>
            <a:normAutofit/>
          </a:bodyPr>
          <a:lstStyle/>
          <a:p>
            <a:pPr marL="0" indent="0" algn="just">
              <a:lnSpc>
                <a:spcPct val="150000"/>
              </a:lnSpc>
              <a:buNone/>
            </a:pPr>
            <a:r>
              <a:rPr lang="en-GB" sz="2400" dirty="0"/>
              <a:t>At this document we present hamming code design system which is one of the methods used to make error detection and correction to the data. While the data go through a line from transmitter to the </a:t>
            </a:r>
            <a:r>
              <a:rPr lang="en-GB" sz="2400" dirty="0" err="1"/>
              <a:t>reciever</a:t>
            </a:r>
            <a:r>
              <a:rPr lang="en-GB" sz="2400" dirty="0"/>
              <a:t>, it may suffer from some noise which make an error in the data bits, so we use 7,4 hamming code to manage our system to detect that error and then correct it. 7, 4 Hamming code depends on concatenating 3 bits in a specific order to every 4 data bits, then we use these bits to detect the error and correct it in order to deliver the data to the </a:t>
            </a:r>
            <a:r>
              <a:rPr lang="en-GB" sz="2400" dirty="0" err="1"/>
              <a:t>reciever</a:t>
            </a:r>
            <a:r>
              <a:rPr lang="en-GB" sz="2400" dirty="0"/>
              <a:t> correctly.</a:t>
            </a:r>
          </a:p>
        </p:txBody>
      </p:sp>
    </p:spTree>
    <p:extLst>
      <p:ext uri="{BB962C8B-B14F-4D97-AF65-F5344CB8AC3E}">
        <p14:creationId xmlns:p14="http://schemas.microsoft.com/office/powerpoint/2010/main" val="28708063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idx="1"/>
          </p:nvPr>
        </p:nvSpPr>
        <p:spPr>
          <a:xfrm>
            <a:off x="323850" y="476250"/>
            <a:ext cx="8569325" cy="6192838"/>
          </a:xfrm>
        </p:spPr>
        <p:txBody>
          <a:bodyPr>
            <a:normAutofit fontScale="40000" lnSpcReduction="20000"/>
          </a:bodyPr>
          <a:lstStyle/>
          <a:p>
            <a:pPr marL="0" indent="0">
              <a:buNone/>
            </a:pPr>
            <a:r>
              <a:rPr lang="en-GB" dirty="0"/>
              <a:t>initial </a:t>
            </a:r>
          </a:p>
          <a:p>
            <a:pPr marL="0" indent="0">
              <a:buNone/>
            </a:pPr>
            <a:r>
              <a:rPr lang="en-GB" dirty="0"/>
              <a:t>begin </a:t>
            </a:r>
          </a:p>
          <a:p>
            <a:pPr marL="0" indent="0">
              <a:buNone/>
            </a:pPr>
            <a:r>
              <a:rPr lang="en-GB" dirty="0"/>
              <a:t>#20000000 $stop;</a:t>
            </a:r>
          </a:p>
          <a:p>
            <a:pPr marL="0" indent="0">
              <a:buNone/>
            </a:pPr>
            <a:r>
              <a:rPr lang="en-GB" dirty="0"/>
              <a:t>end </a:t>
            </a:r>
          </a:p>
          <a:p>
            <a:pPr marL="0" indent="0">
              <a:buNone/>
            </a:pPr>
            <a:endParaRPr lang="en-GB" dirty="0"/>
          </a:p>
          <a:p>
            <a:pPr marL="0" indent="0">
              <a:buNone/>
            </a:pPr>
            <a:r>
              <a:rPr lang="en-GB" dirty="0"/>
              <a:t>// clk1</a:t>
            </a:r>
          </a:p>
          <a:p>
            <a:pPr marL="0" indent="0">
              <a:buNone/>
            </a:pPr>
            <a:r>
              <a:rPr lang="en-GB" dirty="0"/>
              <a:t>always</a:t>
            </a:r>
          </a:p>
          <a:p>
            <a:pPr marL="0" indent="0">
              <a:buNone/>
            </a:pPr>
            <a:r>
              <a:rPr lang="en-GB" dirty="0"/>
              <a:t>begin</a:t>
            </a:r>
          </a:p>
          <a:p>
            <a:pPr marL="0" indent="0">
              <a:buNone/>
            </a:pPr>
            <a:r>
              <a:rPr lang="en-GB" dirty="0"/>
              <a:t>	clk1 = 1'b0;</a:t>
            </a:r>
          </a:p>
          <a:p>
            <a:pPr marL="0" indent="0">
              <a:buNone/>
            </a:pPr>
            <a:r>
              <a:rPr lang="en-GB" dirty="0"/>
              <a:t>	clk1 = #500000 1'b1;</a:t>
            </a:r>
          </a:p>
          <a:p>
            <a:pPr marL="0" indent="0">
              <a:buNone/>
            </a:pPr>
            <a:r>
              <a:rPr lang="en-GB" dirty="0"/>
              <a:t>	#500000;</a:t>
            </a:r>
          </a:p>
          <a:p>
            <a:pPr marL="0" indent="0">
              <a:buNone/>
            </a:pPr>
            <a:r>
              <a:rPr lang="en-GB" dirty="0"/>
              <a:t>end </a:t>
            </a:r>
          </a:p>
          <a:p>
            <a:pPr marL="0" indent="0">
              <a:buNone/>
            </a:pPr>
            <a:endParaRPr lang="en-GB" dirty="0"/>
          </a:p>
          <a:p>
            <a:pPr marL="0" indent="0">
              <a:buNone/>
            </a:pPr>
            <a:r>
              <a:rPr lang="en-GB" dirty="0"/>
              <a:t>// clk2</a:t>
            </a:r>
          </a:p>
          <a:p>
            <a:pPr marL="0" indent="0">
              <a:buNone/>
            </a:pPr>
            <a:r>
              <a:rPr lang="en-GB" dirty="0"/>
              <a:t>always</a:t>
            </a:r>
          </a:p>
          <a:p>
            <a:pPr marL="0" indent="0">
              <a:buNone/>
            </a:pPr>
            <a:r>
              <a:rPr lang="en-GB" dirty="0"/>
              <a:t>begin</a:t>
            </a:r>
          </a:p>
          <a:p>
            <a:pPr marL="0" indent="0">
              <a:buNone/>
            </a:pPr>
            <a:r>
              <a:rPr lang="en-GB" dirty="0"/>
              <a:t>	clk2 = 1'b0;</a:t>
            </a:r>
          </a:p>
          <a:p>
            <a:pPr marL="0" indent="0">
              <a:buNone/>
            </a:pPr>
            <a:r>
              <a:rPr lang="en-GB" dirty="0"/>
              <a:t>	clk2 = #250000 1'b1;</a:t>
            </a:r>
          </a:p>
          <a:p>
            <a:pPr marL="0" indent="0">
              <a:buNone/>
            </a:pPr>
            <a:r>
              <a:rPr lang="en-GB" dirty="0"/>
              <a:t>	#250000;</a:t>
            </a:r>
          </a:p>
          <a:p>
            <a:pPr marL="0" indent="0">
              <a:buNone/>
            </a:pPr>
            <a:r>
              <a:rPr lang="en-GB" dirty="0"/>
              <a:t>end </a:t>
            </a:r>
          </a:p>
          <a:p>
            <a:pPr marL="0" indent="0">
              <a:buNone/>
            </a:pPr>
            <a:endParaRPr lang="en-GB" dirty="0"/>
          </a:p>
          <a:p>
            <a:pPr marL="0" indent="0">
              <a:buNone/>
            </a:pPr>
            <a:r>
              <a:rPr lang="en-GB" dirty="0"/>
              <a:t>// </a:t>
            </a:r>
            <a:r>
              <a:rPr lang="en-GB" dirty="0" err="1"/>
              <a:t>serial_in</a:t>
            </a:r>
            <a:endParaRPr lang="en-GB" dirty="0"/>
          </a:p>
          <a:p>
            <a:pPr marL="0" indent="0">
              <a:buNone/>
            </a:pPr>
            <a:r>
              <a:rPr lang="en-GB" dirty="0"/>
              <a:t>initial</a:t>
            </a:r>
          </a:p>
          <a:p>
            <a:pPr marL="0" indent="0">
              <a:buNone/>
            </a:pPr>
            <a:r>
              <a:rPr lang="en-GB" dirty="0"/>
              <a:t>begin</a:t>
            </a:r>
          </a:p>
          <a:p>
            <a:pPr marL="0" indent="0">
              <a:buNone/>
            </a:pPr>
            <a:r>
              <a:rPr lang="en-GB" dirty="0"/>
              <a:t>	</a:t>
            </a:r>
            <a:r>
              <a:rPr lang="en-GB" dirty="0" err="1"/>
              <a:t>serial_in</a:t>
            </a:r>
            <a:r>
              <a:rPr lang="en-GB" dirty="0"/>
              <a:t> = 1'b1;</a:t>
            </a:r>
          </a:p>
          <a:p>
            <a:pPr marL="0" indent="0">
              <a:buNone/>
            </a:pPr>
            <a:r>
              <a:rPr lang="en-GB" dirty="0"/>
              <a:t>	</a:t>
            </a:r>
            <a:r>
              <a:rPr lang="en-GB" dirty="0" err="1"/>
              <a:t>serial_in</a:t>
            </a:r>
            <a:r>
              <a:rPr lang="en-GB" dirty="0"/>
              <a:t> = #1000000 1'b0;</a:t>
            </a:r>
          </a:p>
          <a:p>
            <a:pPr marL="0" indent="0">
              <a:buNone/>
            </a:pPr>
            <a:r>
              <a:rPr lang="en-GB" dirty="0"/>
              <a:t>	</a:t>
            </a:r>
            <a:r>
              <a:rPr lang="en-GB" dirty="0" err="1"/>
              <a:t>serial_in</a:t>
            </a:r>
            <a:r>
              <a:rPr lang="en-GB" dirty="0"/>
              <a:t> = #1000000 1'b1;</a:t>
            </a:r>
          </a:p>
          <a:p>
            <a:pPr marL="0" indent="0">
              <a:buNone/>
            </a:pPr>
            <a:r>
              <a:rPr lang="en-GB" dirty="0"/>
              <a:t>	</a:t>
            </a:r>
            <a:r>
              <a:rPr lang="en-GB" dirty="0" err="1"/>
              <a:t>serial_in</a:t>
            </a:r>
            <a:r>
              <a:rPr lang="en-GB" dirty="0"/>
              <a:t> = #2000000 1'b0;</a:t>
            </a:r>
          </a:p>
          <a:p>
            <a:pPr marL="0" indent="0">
              <a:buNone/>
            </a:pPr>
            <a:r>
              <a:rPr lang="en-GB" dirty="0"/>
              <a:t>end </a:t>
            </a:r>
          </a:p>
          <a:p>
            <a:pPr marL="0" indent="0">
              <a:buNone/>
            </a:pPr>
            <a:r>
              <a:rPr lang="en-GB" dirty="0" err="1"/>
              <a:t>endmodule</a:t>
            </a:r>
            <a:endParaRPr lang="en-GB" dirty="0"/>
          </a:p>
          <a:p>
            <a:pPr marL="0" indent="0">
              <a:buNone/>
            </a:pPr>
            <a:endParaRPr lang="en-GB" dirty="0"/>
          </a:p>
        </p:txBody>
      </p:sp>
    </p:spTree>
    <p:extLst>
      <p:ext uri="{BB962C8B-B14F-4D97-AF65-F5344CB8AC3E}">
        <p14:creationId xmlns:p14="http://schemas.microsoft.com/office/powerpoint/2010/main" val="26602863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520" y="188640"/>
            <a:ext cx="8435280" cy="6336704"/>
          </a:xfrm>
        </p:spPr>
        <p:txBody>
          <a:bodyPr>
            <a:normAutofit/>
          </a:bodyPr>
          <a:lstStyle/>
          <a:p>
            <a:pPr algn="just">
              <a:lnSpc>
                <a:spcPct val="150000"/>
              </a:lnSpc>
            </a:pPr>
            <a:r>
              <a:rPr lang="en-GB" sz="2400" dirty="0"/>
              <a:t>Here we designed 7,4 hamming code system using “Verilog” for error detection and correction  and we used for this design 4 blocks to take serial input and then make data go serial all the way then reach the </a:t>
            </a:r>
            <a:r>
              <a:rPr lang="en-GB" sz="2400" dirty="0" err="1"/>
              <a:t>reciever</a:t>
            </a:r>
            <a:r>
              <a:rPr lang="en-GB" sz="2400" dirty="0"/>
              <a:t>. These are the 4 blocks as shown below:</a:t>
            </a:r>
          </a:p>
          <a:p>
            <a:pPr marL="0" indent="0" algn="just">
              <a:lnSpc>
                <a:spcPct val="150000"/>
              </a:lnSpc>
              <a:buNone/>
            </a:pPr>
            <a:endParaRPr lang="en-GB" sz="2400" dirty="0"/>
          </a:p>
          <a:p>
            <a:pPr algn="just">
              <a:lnSpc>
                <a:spcPct val="150000"/>
              </a:lnSpc>
              <a:buFont typeface="Wingdings" panose="05000000000000000000" pitchFamily="2" charset="2"/>
              <a:buChar char="Ø"/>
            </a:pPr>
            <a:r>
              <a:rPr lang="en-GB" sz="2400" dirty="0"/>
              <a:t> Serial To parallel </a:t>
            </a:r>
          </a:p>
          <a:p>
            <a:pPr algn="just">
              <a:lnSpc>
                <a:spcPct val="150000"/>
              </a:lnSpc>
              <a:buFont typeface="Wingdings" panose="05000000000000000000" pitchFamily="2" charset="2"/>
              <a:buChar char="Ø"/>
            </a:pPr>
            <a:r>
              <a:rPr lang="en-GB" sz="2400" dirty="0"/>
              <a:t> 4,7 hamming Encoder</a:t>
            </a:r>
          </a:p>
          <a:p>
            <a:pPr algn="just">
              <a:lnSpc>
                <a:spcPct val="150000"/>
              </a:lnSpc>
              <a:buFont typeface="Wingdings" panose="05000000000000000000" pitchFamily="2" charset="2"/>
              <a:buChar char="Ø"/>
            </a:pPr>
            <a:r>
              <a:rPr lang="en-GB" sz="2400" dirty="0"/>
              <a:t> 7,4 hamming decoder</a:t>
            </a:r>
          </a:p>
          <a:p>
            <a:pPr algn="just">
              <a:lnSpc>
                <a:spcPct val="150000"/>
              </a:lnSpc>
              <a:buFont typeface="Wingdings" panose="05000000000000000000" pitchFamily="2" charset="2"/>
              <a:buChar char="Ø"/>
            </a:pPr>
            <a:r>
              <a:rPr lang="en-GB" sz="2400" dirty="0"/>
              <a:t> Parallel to serial </a:t>
            </a:r>
          </a:p>
          <a:p>
            <a:pPr marL="0" indent="0" algn="just">
              <a:lnSpc>
                <a:spcPct val="150000"/>
              </a:lnSpc>
              <a:buNone/>
            </a:pPr>
            <a:endParaRPr lang="en-GB" sz="2400" dirty="0"/>
          </a:p>
        </p:txBody>
      </p:sp>
    </p:spTree>
    <p:extLst>
      <p:ext uri="{BB962C8B-B14F-4D97-AF65-F5344CB8AC3E}">
        <p14:creationId xmlns:p14="http://schemas.microsoft.com/office/powerpoint/2010/main" val="16987544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520" y="188640"/>
            <a:ext cx="8640960" cy="6480720"/>
          </a:xfrm>
        </p:spPr>
        <p:txBody>
          <a:bodyPr>
            <a:normAutofit fontScale="92500" lnSpcReduction="20000"/>
          </a:bodyPr>
          <a:lstStyle/>
          <a:p>
            <a:pPr marL="514350" indent="-514350">
              <a:buAutoNum type="arabicPeriod"/>
            </a:pPr>
            <a:r>
              <a:rPr lang="en-GB" b="1" u="sng" dirty="0"/>
              <a:t>Serial to parallel </a:t>
            </a:r>
          </a:p>
          <a:p>
            <a:pPr marL="0" indent="0">
              <a:lnSpc>
                <a:spcPct val="150000"/>
              </a:lnSpc>
              <a:buNone/>
            </a:pPr>
            <a:r>
              <a:rPr lang="en-GB" sz="2600" dirty="0"/>
              <a:t>As required in the design that we want a serial input to be given to the system and also that input will enter the encoder which takes 4 bit data and concatenate them with the three parity bits to convert it from 4 to 7 bit, that encoder in our design takes parallel input so we needed a serial to parallel to convert serial input to parallel which is suitable for encoder, so this block takes serial bits and collect them in parallel to enter the encoder. This block takes every serial bit and store it in a temporary register so it will make shift on each input serial data as long as  the counter &lt; 4, so when the counter reaches 4 (the number of  input data I want  )  the shift will stop and the 4 shifted data will assigned to the output to enter the encoder as parallel</a:t>
            </a:r>
          </a:p>
          <a:p>
            <a:pPr marL="0" indent="0">
              <a:lnSpc>
                <a:spcPct val="150000"/>
              </a:lnSpc>
              <a:buNone/>
            </a:pPr>
            <a:endParaRPr lang="en-GB" sz="2600" dirty="0"/>
          </a:p>
          <a:p>
            <a:pPr marL="0" indent="0">
              <a:buNone/>
            </a:pPr>
            <a:endParaRPr lang="en-GB" dirty="0"/>
          </a:p>
        </p:txBody>
      </p:sp>
    </p:spTree>
    <p:extLst>
      <p:ext uri="{BB962C8B-B14F-4D97-AF65-F5344CB8AC3E}">
        <p14:creationId xmlns:p14="http://schemas.microsoft.com/office/powerpoint/2010/main" val="32530357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179388" y="260350"/>
            <a:ext cx="8713787" cy="6192986"/>
          </a:xfrm>
        </p:spPr>
        <p:txBody>
          <a:bodyPr>
            <a:normAutofit fontScale="25000" lnSpcReduction="20000"/>
          </a:bodyPr>
          <a:lstStyle/>
          <a:p>
            <a:pPr marL="0" indent="0">
              <a:buNone/>
            </a:pPr>
            <a:r>
              <a:rPr lang="en-GB" sz="6000" dirty="0"/>
              <a:t>module </a:t>
            </a:r>
            <a:r>
              <a:rPr lang="en-GB" sz="6000" dirty="0" err="1"/>
              <a:t>serialToParallel</a:t>
            </a:r>
            <a:r>
              <a:rPr lang="en-GB" sz="6000" dirty="0"/>
              <a:t>(</a:t>
            </a:r>
            <a:r>
              <a:rPr lang="en-GB" sz="6000" dirty="0" err="1"/>
              <a:t>clk,d,out</a:t>
            </a:r>
            <a:r>
              <a:rPr lang="en-GB" sz="6000" dirty="0"/>
              <a:t>);</a:t>
            </a:r>
          </a:p>
          <a:p>
            <a:pPr marL="0" indent="0">
              <a:buNone/>
            </a:pPr>
            <a:r>
              <a:rPr lang="en-GB" sz="6000" dirty="0"/>
              <a:t>    input </a:t>
            </a:r>
            <a:r>
              <a:rPr lang="en-GB" sz="6000" dirty="0" err="1"/>
              <a:t>clk</a:t>
            </a:r>
            <a:r>
              <a:rPr lang="en-GB" sz="6000" dirty="0"/>
              <a:t>;</a:t>
            </a:r>
          </a:p>
          <a:p>
            <a:pPr marL="0" indent="0">
              <a:buNone/>
            </a:pPr>
            <a:r>
              <a:rPr lang="en-GB" sz="6000" dirty="0"/>
              <a:t>    input d;</a:t>
            </a:r>
          </a:p>
          <a:p>
            <a:pPr marL="0" indent="0">
              <a:buNone/>
            </a:pPr>
            <a:r>
              <a:rPr lang="en-GB" sz="6000" dirty="0"/>
              <a:t>    output </a:t>
            </a:r>
            <a:r>
              <a:rPr lang="en-GB" sz="6000" dirty="0" err="1"/>
              <a:t>reg</a:t>
            </a:r>
            <a:r>
              <a:rPr lang="en-GB" sz="6000" dirty="0"/>
              <a:t>[3:0] out;</a:t>
            </a:r>
          </a:p>
          <a:p>
            <a:pPr marL="0" indent="0">
              <a:buNone/>
            </a:pPr>
            <a:r>
              <a:rPr lang="en-GB" sz="6000" dirty="0"/>
              <a:t>   </a:t>
            </a:r>
            <a:r>
              <a:rPr lang="en-GB" sz="6000" dirty="0" err="1"/>
              <a:t>reg</a:t>
            </a:r>
            <a:r>
              <a:rPr lang="en-GB" sz="6000" dirty="0"/>
              <a:t>[3:0] counter=0;</a:t>
            </a:r>
          </a:p>
          <a:p>
            <a:pPr marL="0" indent="0">
              <a:buNone/>
            </a:pPr>
            <a:r>
              <a:rPr lang="en-GB" sz="6000" dirty="0"/>
              <a:t>   </a:t>
            </a:r>
            <a:r>
              <a:rPr lang="en-GB" sz="6000" dirty="0" err="1"/>
              <a:t>reg</a:t>
            </a:r>
            <a:r>
              <a:rPr lang="en-GB" sz="6000" dirty="0"/>
              <a:t> [3:0]q=0;</a:t>
            </a:r>
          </a:p>
          <a:p>
            <a:pPr marL="0" indent="0">
              <a:buNone/>
            </a:pPr>
            <a:r>
              <a:rPr lang="en-GB" sz="6000" dirty="0"/>
              <a:t>always@(</a:t>
            </a:r>
            <a:r>
              <a:rPr lang="en-GB" sz="6000" dirty="0" err="1"/>
              <a:t>posedge</a:t>
            </a:r>
            <a:r>
              <a:rPr lang="en-GB" sz="6000" dirty="0"/>
              <a:t> </a:t>
            </a:r>
            <a:r>
              <a:rPr lang="en-GB" sz="6000" dirty="0" err="1"/>
              <a:t>clk</a:t>
            </a:r>
            <a:r>
              <a:rPr lang="en-GB" sz="6000" dirty="0"/>
              <a:t>)</a:t>
            </a:r>
          </a:p>
          <a:p>
            <a:pPr marL="0" indent="0">
              <a:buNone/>
            </a:pPr>
            <a:r>
              <a:rPr lang="en-GB" sz="6000" dirty="0"/>
              <a:t>begin</a:t>
            </a:r>
          </a:p>
          <a:p>
            <a:pPr marL="0" indent="0">
              <a:buNone/>
            </a:pPr>
            <a:r>
              <a:rPr lang="en-GB" sz="6000" dirty="0"/>
              <a:t>	if (counter &lt; 4)begin</a:t>
            </a:r>
          </a:p>
          <a:p>
            <a:pPr marL="0" indent="0">
              <a:buNone/>
            </a:pPr>
            <a:r>
              <a:rPr lang="en-GB" sz="6000" dirty="0"/>
              <a:t>	q[3]&lt;=d;</a:t>
            </a:r>
          </a:p>
          <a:p>
            <a:pPr marL="0" indent="0">
              <a:buNone/>
            </a:pPr>
            <a:r>
              <a:rPr lang="en-GB" sz="6000" dirty="0"/>
              <a:t>	q[2]&lt;=q[3];</a:t>
            </a:r>
          </a:p>
          <a:p>
            <a:pPr marL="0" indent="0">
              <a:buNone/>
            </a:pPr>
            <a:r>
              <a:rPr lang="en-GB" sz="6000" dirty="0"/>
              <a:t>	q[1]&lt;=q[2];</a:t>
            </a:r>
          </a:p>
          <a:p>
            <a:pPr marL="0" indent="0">
              <a:buNone/>
            </a:pPr>
            <a:r>
              <a:rPr lang="en-GB" sz="6000" dirty="0"/>
              <a:t>	q[0]&lt;=q[1];</a:t>
            </a:r>
          </a:p>
          <a:p>
            <a:pPr marL="0" indent="0">
              <a:buNone/>
            </a:pPr>
            <a:r>
              <a:rPr lang="en-GB" sz="6000" dirty="0"/>
              <a:t>                 Counter = counter +1 </a:t>
            </a:r>
          </a:p>
          <a:p>
            <a:pPr marL="0" indent="0">
              <a:buNone/>
            </a:pPr>
            <a:r>
              <a:rPr lang="en-GB" sz="6000" dirty="0"/>
              <a:t>		end</a:t>
            </a:r>
          </a:p>
          <a:p>
            <a:pPr marL="0" indent="0">
              <a:buNone/>
            </a:pPr>
            <a:r>
              <a:rPr lang="en-GB" sz="6000" dirty="0"/>
              <a:t>	else </a:t>
            </a:r>
          </a:p>
          <a:p>
            <a:pPr marL="0" indent="0">
              <a:buNone/>
            </a:pPr>
            <a:r>
              <a:rPr lang="en-GB" sz="6000" dirty="0"/>
              <a:t>	begin</a:t>
            </a:r>
          </a:p>
          <a:p>
            <a:pPr marL="0" indent="0">
              <a:buNone/>
            </a:pPr>
            <a:r>
              <a:rPr lang="en-GB" sz="6000" dirty="0"/>
              <a:t>	q&lt;=q;</a:t>
            </a:r>
          </a:p>
          <a:p>
            <a:pPr marL="0" indent="0">
              <a:buNone/>
            </a:pPr>
            <a:r>
              <a:rPr lang="en-GB" sz="6000" dirty="0"/>
              <a:t>	end</a:t>
            </a:r>
          </a:p>
          <a:p>
            <a:pPr marL="0" indent="0">
              <a:buNone/>
            </a:pPr>
            <a:r>
              <a:rPr lang="en-GB" sz="6000" dirty="0"/>
              <a:t>end</a:t>
            </a:r>
          </a:p>
          <a:p>
            <a:pPr marL="0" indent="0">
              <a:buNone/>
            </a:pPr>
            <a:r>
              <a:rPr lang="en-GB" sz="6000" dirty="0"/>
              <a:t>out = q;</a:t>
            </a:r>
          </a:p>
          <a:p>
            <a:pPr marL="0" indent="0">
              <a:buNone/>
            </a:pPr>
            <a:r>
              <a:rPr lang="en-GB" sz="6000" dirty="0" err="1"/>
              <a:t>endmodule</a:t>
            </a:r>
            <a:endParaRPr lang="en-GB" sz="6000" dirty="0"/>
          </a:p>
          <a:p>
            <a:pPr marL="0" indent="0">
              <a:buNone/>
            </a:pPr>
            <a:endParaRPr lang="en-GB" dirty="0"/>
          </a:p>
        </p:txBody>
      </p:sp>
    </p:spTree>
    <p:extLst>
      <p:ext uri="{BB962C8B-B14F-4D97-AF65-F5344CB8AC3E}">
        <p14:creationId xmlns:p14="http://schemas.microsoft.com/office/powerpoint/2010/main" val="3441935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332656"/>
            <a:ext cx="8363272" cy="6336704"/>
          </a:xfrm>
        </p:spPr>
        <p:txBody>
          <a:bodyPr>
            <a:normAutofit fontScale="92500" lnSpcReduction="10000"/>
          </a:bodyPr>
          <a:lstStyle/>
          <a:p>
            <a:pPr marL="0" indent="0">
              <a:buNone/>
            </a:pPr>
            <a:r>
              <a:rPr lang="en-GB" dirty="0"/>
              <a:t>2. </a:t>
            </a:r>
            <a:r>
              <a:rPr lang="en-GB" b="1" u="sng" dirty="0"/>
              <a:t>Encoder </a:t>
            </a:r>
          </a:p>
          <a:p>
            <a:pPr marL="0" indent="0">
              <a:buNone/>
            </a:pPr>
            <a:r>
              <a:rPr lang="en-GB" dirty="0"/>
              <a:t>Encoder is the second block which receives the parallel data from serial to parallel and then start to make error detection, encoder takes 4 bit parallel  and gives 7 bits parallel. The process of error detection is done by concatenating 3 parity bits p1,p2,p4 by the following order:</a:t>
            </a:r>
          </a:p>
          <a:p>
            <a:pPr marL="0" indent="0">
              <a:buNone/>
            </a:pPr>
            <a:r>
              <a:rPr lang="en-GB" dirty="0"/>
              <a:t>So that,</a:t>
            </a:r>
          </a:p>
          <a:p>
            <a:pPr marL="0" indent="0">
              <a:buNone/>
            </a:pPr>
            <a:endParaRPr lang="en-GB" dirty="0"/>
          </a:p>
          <a:p>
            <a:pPr marL="0" indent="0">
              <a:buNone/>
            </a:pPr>
            <a:endParaRPr lang="en-GB" dirty="0"/>
          </a:p>
          <a:p>
            <a:pPr marL="0" indent="0">
              <a:buNone/>
            </a:pPr>
            <a:r>
              <a:rPr lang="en-GB" dirty="0"/>
              <a:t>P1 = D3^D5^D7</a:t>
            </a:r>
          </a:p>
          <a:p>
            <a:pPr marL="0" indent="0">
              <a:buNone/>
            </a:pPr>
            <a:r>
              <a:rPr lang="en-GB" dirty="0"/>
              <a:t>P2 = D3^D6^D7</a:t>
            </a:r>
          </a:p>
          <a:p>
            <a:pPr marL="0" indent="0">
              <a:buNone/>
            </a:pPr>
            <a:r>
              <a:rPr lang="en-GB" dirty="0"/>
              <a:t>P4 = D5^D6^D7</a:t>
            </a:r>
          </a:p>
          <a:p>
            <a:pPr marL="0" indent="0">
              <a:buNone/>
            </a:pPr>
            <a:endParaRPr lang="en-GB" dirty="0"/>
          </a:p>
          <a:p>
            <a:pPr marL="0" indent="0">
              <a:buNone/>
            </a:pPr>
            <a:endParaRPr lang="en-GB" dirty="0"/>
          </a:p>
        </p:txBody>
      </p:sp>
      <p:graphicFrame>
        <p:nvGraphicFramePr>
          <p:cNvPr id="4" name="Table 3"/>
          <p:cNvGraphicFramePr>
            <a:graphicFrameLocks noGrp="1"/>
          </p:cNvGraphicFramePr>
          <p:nvPr>
            <p:extLst>
              <p:ext uri="{D42A27DB-BD31-4B8C-83A1-F6EECF244321}">
                <p14:modId xmlns:p14="http://schemas.microsoft.com/office/powerpoint/2010/main" val="157616360"/>
              </p:ext>
            </p:extLst>
          </p:nvPr>
        </p:nvGraphicFramePr>
        <p:xfrm>
          <a:off x="1619672" y="4221088"/>
          <a:ext cx="6095999" cy="365760"/>
        </p:xfrm>
        <a:graphic>
          <a:graphicData uri="http://schemas.openxmlformats.org/drawingml/2006/table">
            <a:tbl>
              <a:tblPr firstRow="1" bandRow="1">
                <a:tableStyleId>{5940675A-B579-460E-94D1-54222C63F5DA}</a:tableStyleId>
              </a:tblPr>
              <a:tblGrid>
                <a:gridCol w="870857">
                  <a:extLst>
                    <a:ext uri="{9D8B030D-6E8A-4147-A177-3AD203B41FA5}">
                      <a16:colId xmlns:a16="http://schemas.microsoft.com/office/drawing/2014/main" xmlns="" val="20000"/>
                    </a:ext>
                  </a:extLst>
                </a:gridCol>
                <a:gridCol w="870857">
                  <a:extLst>
                    <a:ext uri="{9D8B030D-6E8A-4147-A177-3AD203B41FA5}">
                      <a16:colId xmlns:a16="http://schemas.microsoft.com/office/drawing/2014/main" xmlns="" val="20001"/>
                    </a:ext>
                  </a:extLst>
                </a:gridCol>
                <a:gridCol w="870857">
                  <a:extLst>
                    <a:ext uri="{9D8B030D-6E8A-4147-A177-3AD203B41FA5}">
                      <a16:colId xmlns:a16="http://schemas.microsoft.com/office/drawing/2014/main" xmlns="" val="20002"/>
                    </a:ext>
                  </a:extLst>
                </a:gridCol>
                <a:gridCol w="870857">
                  <a:extLst>
                    <a:ext uri="{9D8B030D-6E8A-4147-A177-3AD203B41FA5}">
                      <a16:colId xmlns:a16="http://schemas.microsoft.com/office/drawing/2014/main" xmlns="" val="20003"/>
                    </a:ext>
                  </a:extLst>
                </a:gridCol>
                <a:gridCol w="870857">
                  <a:extLst>
                    <a:ext uri="{9D8B030D-6E8A-4147-A177-3AD203B41FA5}">
                      <a16:colId xmlns:a16="http://schemas.microsoft.com/office/drawing/2014/main" xmlns="" val="20004"/>
                    </a:ext>
                  </a:extLst>
                </a:gridCol>
                <a:gridCol w="870857">
                  <a:extLst>
                    <a:ext uri="{9D8B030D-6E8A-4147-A177-3AD203B41FA5}">
                      <a16:colId xmlns:a16="http://schemas.microsoft.com/office/drawing/2014/main" xmlns="" val="20005"/>
                    </a:ext>
                  </a:extLst>
                </a:gridCol>
                <a:gridCol w="870857">
                  <a:extLst>
                    <a:ext uri="{9D8B030D-6E8A-4147-A177-3AD203B41FA5}">
                      <a16:colId xmlns:a16="http://schemas.microsoft.com/office/drawing/2014/main" xmlns="" val="20006"/>
                    </a:ext>
                  </a:extLst>
                </a:gridCol>
              </a:tblGrid>
              <a:tr h="139040">
                <a:tc>
                  <a:txBody>
                    <a:bodyPr/>
                    <a:lstStyle/>
                    <a:p>
                      <a:r>
                        <a:rPr lang="en-GB" dirty="0"/>
                        <a:t>D7</a:t>
                      </a:r>
                    </a:p>
                  </a:txBody>
                  <a:tcPr/>
                </a:tc>
                <a:tc>
                  <a:txBody>
                    <a:bodyPr/>
                    <a:lstStyle/>
                    <a:p>
                      <a:r>
                        <a:rPr lang="en-GB" dirty="0"/>
                        <a:t>D6</a:t>
                      </a:r>
                    </a:p>
                  </a:txBody>
                  <a:tcPr/>
                </a:tc>
                <a:tc>
                  <a:txBody>
                    <a:bodyPr/>
                    <a:lstStyle/>
                    <a:p>
                      <a:r>
                        <a:rPr lang="en-GB" dirty="0"/>
                        <a:t>D5</a:t>
                      </a:r>
                    </a:p>
                  </a:txBody>
                  <a:tcPr/>
                </a:tc>
                <a:tc>
                  <a:txBody>
                    <a:bodyPr/>
                    <a:lstStyle/>
                    <a:p>
                      <a:r>
                        <a:rPr lang="en-GB" dirty="0"/>
                        <a:t>p4</a:t>
                      </a:r>
                    </a:p>
                  </a:txBody>
                  <a:tcPr/>
                </a:tc>
                <a:tc>
                  <a:txBody>
                    <a:bodyPr/>
                    <a:lstStyle/>
                    <a:p>
                      <a:r>
                        <a:rPr lang="en-GB" dirty="0"/>
                        <a:t>D3</a:t>
                      </a:r>
                    </a:p>
                  </a:txBody>
                  <a:tcPr/>
                </a:tc>
                <a:tc>
                  <a:txBody>
                    <a:bodyPr/>
                    <a:lstStyle/>
                    <a:p>
                      <a:r>
                        <a:rPr lang="en-GB" dirty="0"/>
                        <a:t>p2</a:t>
                      </a:r>
                    </a:p>
                  </a:txBody>
                  <a:tcPr/>
                </a:tc>
                <a:tc>
                  <a:txBody>
                    <a:bodyPr/>
                    <a:lstStyle/>
                    <a:p>
                      <a:r>
                        <a:rPr lang="en-GB" dirty="0"/>
                        <a:t>p1</a:t>
                      </a:r>
                    </a:p>
                  </a:txBody>
                  <a:tcPr/>
                </a:tc>
                <a:extLst>
                  <a:ext uri="{0D108BD9-81ED-4DB2-BD59-A6C34878D82A}">
                    <a16:rowId xmlns:a16="http://schemas.microsoft.com/office/drawing/2014/main" xmlns="" val="10000"/>
                  </a:ext>
                </a:extLst>
              </a:tr>
            </a:tbl>
          </a:graphicData>
        </a:graphic>
      </p:graphicFrame>
    </p:spTree>
    <p:extLst>
      <p:ext uri="{BB962C8B-B14F-4D97-AF65-F5344CB8AC3E}">
        <p14:creationId xmlns:p14="http://schemas.microsoft.com/office/powerpoint/2010/main" val="2173958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512" y="548680"/>
            <a:ext cx="8784976" cy="5688632"/>
          </a:xfrm>
        </p:spPr>
        <p:txBody>
          <a:bodyPr>
            <a:normAutofit fontScale="85000" lnSpcReduction="10000"/>
          </a:bodyPr>
          <a:lstStyle/>
          <a:p>
            <a:pPr marL="0" indent="0">
              <a:buNone/>
            </a:pPr>
            <a:r>
              <a:rPr lang="en-GB" b="1" u="sng" dirty="0"/>
              <a:t>3. Parallel to serial</a:t>
            </a:r>
            <a:endParaRPr lang="en-GB" dirty="0"/>
          </a:p>
          <a:p>
            <a:pPr marL="0" indent="0">
              <a:lnSpc>
                <a:spcPct val="150000"/>
              </a:lnSpc>
              <a:buNone/>
            </a:pPr>
            <a:r>
              <a:rPr lang="en-GB" sz="2600" dirty="0"/>
              <a:t>The encoder will give 7 bit parallel output and as we want the data to go serial in it’s way to the decoder, we should have parallel to serial block after the encoder so it will convert the parallel encoder output to serial. This block contains a counter which counts the shifted data so when the counter reach to 7 we will store the parallel input in a temporary register and increase counter 1, while the counter is more than 7 then it will start to shift the data  and put data [0] to the output serial until the seven bits completely shifted as shown in the code in the following page.</a:t>
            </a:r>
          </a:p>
          <a:p>
            <a:pPr marL="0" indent="0">
              <a:lnSpc>
                <a:spcPct val="150000"/>
              </a:lnSpc>
              <a:buNone/>
            </a:pPr>
            <a:endParaRPr lang="en-GB" sz="2600" dirty="0"/>
          </a:p>
          <a:p>
            <a:pPr marL="0" indent="0">
              <a:buNone/>
            </a:pPr>
            <a:r>
              <a:rPr lang="en-GB" dirty="0"/>
              <a:t> </a:t>
            </a:r>
          </a:p>
          <a:p>
            <a:pPr marL="0" indent="0">
              <a:buNone/>
            </a:pPr>
            <a:endParaRPr lang="en-GB" dirty="0"/>
          </a:p>
          <a:p>
            <a:pPr marL="0" indent="0">
              <a:buNone/>
            </a:pPr>
            <a:endParaRPr lang="en-GB" dirty="0"/>
          </a:p>
          <a:p>
            <a:pPr marL="0" indent="0">
              <a:buNone/>
            </a:pPr>
            <a:endParaRPr lang="en-GB" dirty="0"/>
          </a:p>
        </p:txBody>
      </p:sp>
    </p:spTree>
    <p:extLst>
      <p:ext uri="{BB962C8B-B14F-4D97-AF65-F5344CB8AC3E}">
        <p14:creationId xmlns:p14="http://schemas.microsoft.com/office/powerpoint/2010/main" val="20975032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520" y="260648"/>
            <a:ext cx="8640960" cy="6336704"/>
          </a:xfrm>
        </p:spPr>
        <p:txBody>
          <a:bodyPr>
            <a:normAutofit fontScale="47500" lnSpcReduction="20000"/>
          </a:bodyPr>
          <a:lstStyle/>
          <a:p>
            <a:pPr marL="0" indent="0">
              <a:buNone/>
            </a:pPr>
            <a:r>
              <a:rPr lang="en-GB" dirty="0"/>
              <a:t>module parallel_to_serial_7</a:t>
            </a:r>
          </a:p>
          <a:p>
            <a:pPr marL="0" indent="0">
              <a:buNone/>
            </a:pPr>
            <a:r>
              <a:rPr lang="en-GB" dirty="0"/>
              <a:t>(</a:t>
            </a:r>
          </a:p>
          <a:p>
            <a:pPr marL="0" indent="0">
              <a:buNone/>
            </a:pPr>
            <a:r>
              <a:rPr lang="en-GB" dirty="0"/>
              <a:t>input </a:t>
            </a:r>
            <a:r>
              <a:rPr lang="en-GB" dirty="0" err="1"/>
              <a:t>clk</a:t>
            </a:r>
            <a:r>
              <a:rPr lang="en-GB" dirty="0"/>
              <a:t>, </a:t>
            </a:r>
          </a:p>
          <a:p>
            <a:pPr marL="0" indent="0">
              <a:buNone/>
            </a:pPr>
            <a:r>
              <a:rPr lang="en-GB" dirty="0"/>
              <a:t>input[6:0] </a:t>
            </a:r>
            <a:r>
              <a:rPr lang="en-GB" dirty="0" err="1"/>
              <a:t>data_in</a:t>
            </a:r>
            <a:r>
              <a:rPr lang="en-GB" dirty="0"/>
              <a:t>,</a:t>
            </a:r>
          </a:p>
          <a:p>
            <a:pPr marL="0" indent="0">
              <a:buNone/>
            </a:pPr>
            <a:r>
              <a:rPr lang="en-GB" dirty="0"/>
              <a:t>output  </a:t>
            </a:r>
            <a:r>
              <a:rPr lang="en-GB" dirty="0" err="1"/>
              <a:t>serial_out</a:t>
            </a:r>
            <a:endParaRPr lang="en-GB" dirty="0"/>
          </a:p>
          <a:p>
            <a:pPr marL="0" indent="0">
              <a:buNone/>
            </a:pPr>
            <a:r>
              <a:rPr lang="en-GB" dirty="0"/>
              <a:t>    );</a:t>
            </a:r>
          </a:p>
          <a:p>
            <a:pPr marL="0" indent="0">
              <a:buNone/>
            </a:pPr>
            <a:r>
              <a:rPr lang="en-GB" dirty="0" err="1"/>
              <a:t>reg</a:t>
            </a:r>
            <a:r>
              <a:rPr lang="en-GB" dirty="0"/>
              <a:t>[6:0] counter;</a:t>
            </a:r>
          </a:p>
          <a:p>
            <a:pPr marL="0" indent="0">
              <a:buNone/>
            </a:pPr>
            <a:r>
              <a:rPr lang="en-GB" dirty="0" err="1"/>
              <a:t>reg</a:t>
            </a:r>
            <a:r>
              <a:rPr lang="en-GB" dirty="0"/>
              <a:t>[6:0] data;</a:t>
            </a:r>
          </a:p>
          <a:p>
            <a:pPr marL="0" indent="0">
              <a:buNone/>
            </a:pPr>
            <a:r>
              <a:rPr lang="en-GB" dirty="0"/>
              <a:t>	</a:t>
            </a:r>
          </a:p>
          <a:p>
            <a:pPr marL="0" indent="0">
              <a:buNone/>
            </a:pPr>
            <a:r>
              <a:rPr lang="en-GB" dirty="0"/>
              <a:t>always @(</a:t>
            </a:r>
            <a:r>
              <a:rPr lang="en-GB" dirty="0" err="1"/>
              <a:t>posedge</a:t>
            </a:r>
            <a:r>
              <a:rPr lang="en-GB" dirty="0"/>
              <a:t> </a:t>
            </a:r>
            <a:r>
              <a:rPr lang="en-GB" dirty="0" err="1"/>
              <a:t>clk</a:t>
            </a:r>
            <a:r>
              <a:rPr lang="en-GB" dirty="0"/>
              <a:t>)</a:t>
            </a:r>
          </a:p>
          <a:p>
            <a:pPr marL="0" indent="0">
              <a:buNone/>
            </a:pPr>
            <a:r>
              <a:rPr lang="en-GB" dirty="0"/>
              <a:t>begin</a:t>
            </a:r>
          </a:p>
          <a:p>
            <a:pPr marL="0" indent="0">
              <a:buNone/>
            </a:pPr>
            <a:r>
              <a:rPr lang="en-GB" dirty="0"/>
              <a:t>counter&lt;=counter+1;</a:t>
            </a:r>
          </a:p>
          <a:p>
            <a:pPr marL="0" indent="0">
              <a:buNone/>
            </a:pPr>
            <a:r>
              <a:rPr lang="en-GB" dirty="0"/>
              <a:t>	if (counter ==7)begin</a:t>
            </a:r>
          </a:p>
          <a:p>
            <a:pPr marL="0" indent="0">
              <a:buNone/>
            </a:pPr>
            <a:r>
              <a:rPr lang="en-GB" dirty="0"/>
              <a:t>	data&lt;=</a:t>
            </a:r>
            <a:r>
              <a:rPr lang="en-GB" dirty="0" err="1"/>
              <a:t>data_in</a:t>
            </a:r>
            <a:r>
              <a:rPr lang="en-GB" dirty="0"/>
              <a:t>;</a:t>
            </a:r>
          </a:p>
          <a:p>
            <a:pPr marL="0" indent="0">
              <a:buNone/>
            </a:pPr>
            <a:r>
              <a:rPr lang="en-GB" dirty="0"/>
              <a:t>	end</a:t>
            </a:r>
          </a:p>
          <a:p>
            <a:pPr marL="0" indent="0">
              <a:buNone/>
            </a:pPr>
            <a:r>
              <a:rPr lang="en-GB" dirty="0"/>
              <a:t>	else if (counter &gt; 7 )begin</a:t>
            </a:r>
          </a:p>
          <a:p>
            <a:pPr marL="0" indent="0">
              <a:buNone/>
            </a:pPr>
            <a:r>
              <a:rPr lang="en-GB" dirty="0"/>
              <a:t>		</a:t>
            </a:r>
          </a:p>
          <a:p>
            <a:pPr marL="0" indent="0">
              <a:buNone/>
            </a:pPr>
            <a:r>
              <a:rPr lang="en-GB" dirty="0"/>
              <a:t>	data&lt;={1'b0,data[6:1]};</a:t>
            </a:r>
          </a:p>
          <a:p>
            <a:pPr marL="0" indent="0">
              <a:buNone/>
            </a:pPr>
            <a:r>
              <a:rPr lang="en-GB" dirty="0"/>
              <a:t>		</a:t>
            </a:r>
          </a:p>
          <a:p>
            <a:pPr marL="0" indent="0">
              <a:buNone/>
            </a:pPr>
            <a:r>
              <a:rPr lang="en-GB" dirty="0"/>
              <a:t>	end</a:t>
            </a:r>
          </a:p>
          <a:p>
            <a:pPr marL="0" indent="0">
              <a:buNone/>
            </a:pPr>
            <a:r>
              <a:rPr lang="en-GB" dirty="0"/>
              <a:t>			</a:t>
            </a:r>
          </a:p>
          <a:p>
            <a:pPr marL="0" indent="0">
              <a:buNone/>
            </a:pPr>
            <a:r>
              <a:rPr lang="en-GB" dirty="0"/>
              <a:t>	end</a:t>
            </a:r>
          </a:p>
          <a:p>
            <a:pPr marL="0" indent="0">
              <a:buNone/>
            </a:pPr>
            <a:r>
              <a:rPr lang="en-GB" dirty="0"/>
              <a:t>	assign </a:t>
            </a:r>
            <a:r>
              <a:rPr lang="en-GB" dirty="0" err="1"/>
              <a:t>serial_out</a:t>
            </a:r>
            <a:r>
              <a:rPr lang="en-GB" dirty="0"/>
              <a:t>=data[0];</a:t>
            </a:r>
          </a:p>
          <a:p>
            <a:pPr marL="0" indent="0">
              <a:buNone/>
            </a:pPr>
            <a:endParaRPr lang="en-GB" dirty="0"/>
          </a:p>
          <a:p>
            <a:pPr marL="0" indent="0">
              <a:buNone/>
            </a:pPr>
            <a:r>
              <a:rPr lang="en-GB" dirty="0" err="1"/>
              <a:t>endmodule</a:t>
            </a:r>
            <a:endParaRPr lang="en-GB" dirty="0"/>
          </a:p>
        </p:txBody>
      </p:sp>
    </p:spTree>
    <p:extLst>
      <p:ext uri="{BB962C8B-B14F-4D97-AF65-F5344CB8AC3E}">
        <p14:creationId xmlns:p14="http://schemas.microsoft.com/office/powerpoint/2010/main" val="32477061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332656"/>
            <a:ext cx="8568952" cy="6264696"/>
          </a:xfrm>
        </p:spPr>
        <p:txBody>
          <a:bodyPr>
            <a:normAutofit fontScale="92500" lnSpcReduction="10000"/>
          </a:bodyPr>
          <a:lstStyle/>
          <a:p>
            <a:pPr marL="0" indent="0">
              <a:buNone/>
            </a:pPr>
            <a:r>
              <a:rPr lang="en-GB" b="1" u="sng" dirty="0"/>
              <a:t>4.Serial to parallel </a:t>
            </a:r>
          </a:p>
          <a:p>
            <a:pPr marL="0" indent="0">
              <a:buNone/>
            </a:pPr>
            <a:endParaRPr lang="en-GB" sz="2400" dirty="0"/>
          </a:p>
          <a:p>
            <a:pPr marL="0" indent="0" algn="just">
              <a:lnSpc>
                <a:spcPct val="150000"/>
              </a:lnSpc>
              <a:buNone/>
            </a:pPr>
            <a:r>
              <a:rPr lang="en-GB" sz="2600" dirty="0"/>
              <a:t>The data is going serial through it’s way until it will reach the decoder, the decoder need 7 parallel data input but the data is coming serial so we need a serial to parallel block will take 7 data bits and convert them to parallel data so it will be suitable to enter the decoder which needs a parallel input. This block takes 1 serial input and has a counter 5 bits. The counter will count but doesn’t effect the data or doing any shift until it reach &gt; 7, so when counter is more than 7 the shift process will begin until it shifts all 7 bits and collect them, then the 7 parallel bits will be stored to the output to enter the decoder.  </a:t>
            </a:r>
          </a:p>
        </p:txBody>
      </p:sp>
    </p:spTree>
    <p:extLst>
      <p:ext uri="{BB962C8B-B14F-4D97-AF65-F5344CB8AC3E}">
        <p14:creationId xmlns:p14="http://schemas.microsoft.com/office/powerpoint/2010/main" val="31508318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622</TotalTime>
  <Words>1310</Words>
  <Application>Microsoft Office PowerPoint</Application>
  <PresentationFormat>On-screen Show (4:3)</PresentationFormat>
  <Paragraphs>246</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Hamming Code design system</vt:lpstr>
      <vt:lpstr>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Hamming Code design</dc:title>
  <dc:creator>Ahmed Mohamed</dc:creator>
  <cp:lastModifiedBy>Ahmed Mohamed</cp:lastModifiedBy>
  <cp:revision>21</cp:revision>
  <dcterms:created xsi:type="dcterms:W3CDTF">2021-01-05T14:06:48Z</dcterms:created>
  <dcterms:modified xsi:type="dcterms:W3CDTF">2021-01-06T15:48:26Z</dcterms:modified>
</cp:coreProperties>
</file>