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9.png" ContentType="image/png"/>
  <Override PartName="/ppt/media/image24.png" ContentType="image/png"/>
  <Override PartName="/ppt/media/image22.png" ContentType="image/png"/>
  <Override PartName="/ppt/media/image20.png" ContentType="image/png"/>
  <Override PartName="/ppt/media/image2.jpeg" ContentType="image/jpeg"/>
  <Override PartName="/ppt/media/image21.png" ContentType="image/png"/>
  <Override PartName="/ppt/media/image19.png" ContentType="image/png"/>
  <Override PartName="/ppt/media/image31.png" ContentType="image/png"/>
  <Override PartName="/ppt/media/image32.png" ContentType="image/png"/>
  <Override PartName="/ppt/media/image37.png" ContentType="image/png"/>
  <Override PartName="/ppt/media/image7.png" ContentType="image/png"/>
  <Override PartName="/ppt/media/image1.jpeg" ContentType="image/jpeg"/>
  <Override PartName="/ppt/media/image13.jpeg" ContentType="image/jpeg"/>
  <Override PartName="/ppt/media/image23.png" ContentType="image/png"/>
  <Override PartName="/ppt/media/image33.png" ContentType="image/png"/>
  <Override PartName="/ppt/media/image8.png" ContentType="image/png"/>
  <Override PartName="/ppt/media/image14.jpeg" ContentType="image/jpeg"/>
  <Override PartName="/ppt/media/image34.png" ContentType="image/png"/>
  <Override PartName="/ppt/media/image9.jpeg" ContentType="image/jpeg"/>
  <Override PartName="/ppt/media/image11.png" ContentType="image/png"/>
  <Override PartName="/ppt/media/image35.png" ContentType="image/png"/>
  <Override PartName="/ppt/media/image5.jpeg" ContentType="image/jpeg"/>
  <Override PartName="/ppt/media/image26.jpeg" ContentType="image/jpeg"/>
  <Override PartName="/ppt/media/image12.png" ContentType="image/png"/>
  <Override PartName="/ppt/media/image36.png" ContentType="image/png"/>
  <Override PartName="/ppt/media/image6.jpeg" ContentType="image/jpeg"/>
  <Override PartName="/ppt/media/image10.jpeg" ContentType="image/jpeg"/>
  <Override PartName="/ppt/media/image28.png" ContentType="image/png"/>
  <Override PartName="/ppt/media/image4.jpeg" ContentType="image/jpeg"/>
  <Override PartName="/ppt/media/image25.png" ContentType="image/png"/>
  <Override PartName="/ppt/media/image30.png" ContentType="image/png"/>
  <Override PartName="/ppt/media/image3.jpeg" ContentType="image/jpeg"/>
  <Override PartName="/ppt/media/image15.png" ContentType="image/png"/>
  <Override PartName="/ppt/media/image17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5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media/image16.jpeg" ContentType="image/jpeg"/>
  <Override PartName="/ppt/media/image18.jpeg" ContentType="image/jpeg"/>
  <Override PartName="/ppt/media/image27.png" ContentType="image/png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_rels/presentation.xml.rels" ContentType="application/vnd.openxmlformats-package.relationships+xml"/>
  <Override PartName="/customXml/itemProps3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4.xml"/><Relationship Id="rId61" Type="http://schemas.openxmlformats.org/officeDocument/2006/relationships/customXml" Target="../customXml/item2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customXml" Target="../customXml/item3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customXml" Target="../customXml/item1.xml"/><Relationship Id="rId4" Type="http://schemas.openxmlformats.org/officeDocument/2006/relationships/slideMaster" Target="slideMasters/slideMaster3.xml"/><Relationship Id="rId9" Type="http://schemas.openxmlformats.org/officeDocument/2006/relationships/slide" Target="slides/slide4.xml"/>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3929DB-444B-42F3-93F4-357260BE36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63475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1773BB-591D-4413-9EA8-42E064994F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09480" y="41875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/>
          </p:nvPr>
        </p:nvSpPr>
        <p:spPr>
          <a:xfrm>
            <a:off x="3862080" y="41875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369380-DFF8-4974-813F-0C5DED352A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2755800" y="21607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/>
          </p:nvPr>
        </p:nvSpPr>
        <p:spPr>
          <a:xfrm>
            <a:off x="4902120" y="21607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/>
          </p:nvPr>
        </p:nvSpPr>
        <p:spPr>
          <a:xfrm>
            <a:off x="609480" y="41875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/>
          </p:nvPr>
        </p:nvSpPr>
        <p:spPr>
          <a:xfrm>
            <a:off x="2755800" y="41875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/>
          </p:nvPr>
        </p:nvSpPr>
        <p:spPr>
          <a:xfrm>
            <a:off x="4902120" y="41875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CA005B-8690-46C7-991E-94EF0A77A0D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A13A1A-F409-47A5-9BEE-0CA354B7B3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5617BA-3435-414F-8512-1B1F87D95F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BFACB8-8C7A-4EE7-9C8F-D9CEF93629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AAA90E4-5BFC-4B8C-88BB-0D5D27CBBB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F3AB29-04C6-4301-9AC5-0CF0F081517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609480" y="609480"/>
            <a:ext cx="634752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B6CBA5-6282-4D5B-92E7-82DB8F8EFD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41875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E30649-25A3-4FB6-8467-3450650084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2DB780-D4F3-4483-BC08-B9E76AA28A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3862080" y="41875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4A1FC3-1576-4DF8-B09A-2B42526C855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B2321A-DD78-453C-B931-F36A1BD154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63475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DEEACC-CA20-4269-81D5-E542060AD2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41875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3862080" y="41875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1D54779-D3A1-44D5-A1E2-AC597B6D57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2755800" y="21607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902120" y="21607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609480" y="41875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/>
          </p:nvPr>
        </p:nvSpPr>
        <p:spPr>
          <a:xfrm>
            <a:off x="2755800" y="41875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/>
          </p:nvPr>
        </p:nvSpPr>
        <p:spPr>
          <a:xfrm>
            <a:off x="4902120" y="41875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BDB99F-F765-4C7E-92A4-2BF157478B3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671ED4B-1233-43D6-A822-BC64E497A1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ED76BAF-ECE3-4692-ABF4-1959E90C90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468ECF2-4828-4546-AEA9-AF1DACC978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B8AF58-341A-4CBB-8784-55321AA321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D801589-CD8F-4875-8118-0FFAD237BE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6B416C-5C69-4D5B-9F63-03D065D15E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609480" y="609480"/>
            <a:ext cx="634752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2334B97-BDB7-410F-BF5E-2869C145BA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609480" y="41875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D3F573-F362-4869-833E-709C57732E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3862080" y="41875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DC371F7-63E2-446D-B475-515F0BED81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4D337CB-6F32-4FCA-9F90-B1204AB92E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63475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BB18EC7-474D-4FBA-B8A9-DA0C291D68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41875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/>
          </p:nvPr>
        </p:nvSpPr>
        <p:spPr>
          <a:xfrm>
            <a:off x="3862080" y="41875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0547323-2FD7-4F42-9DC2-2168B54A18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2755800" y="21607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902120" y="21607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09480" y="41875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/>
          </p:nvPr>
        </p:nvSpPr>
        <p:spPr>
          <a:xfrm>
            <a:off x="2755800" y="41875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/>
          </p:nvPr>
        </p:nvSpPr>
        <p:spPr>
          <a:xfrm>
            <a:off x="4902120" y="41875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4D11993-3AE8-4F59-9861-1A13AB746E5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B583C47-4794-405B-AAA5-8FE90B458A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59FEFF7-A3CF-40BE-A6A0-31928B71FE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80C1A61-6D98-46CD-B772-D4E86FE5AA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5A286C-4BE0-418A-92C3-EC136FEF52A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AB39500-AAEB-41AF-99DF-AF31DAE13B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4017AF8-9FF5-445D-8194-4D1206412E3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ubTitle"/>
          </p:nvPr>
        </p:nvSpPr>
        <p:spPr>
          <a:xfrm>
            <a:off x="609480" y="609480"/>
            <a:ext cx="634752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DE5A5D4-B7C8-4EE0-B438-DC47DD255A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09480" y="41875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FEC7FFA-8CF5-41B7-8933-9E43D31805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3862080" y="41875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4A41DFA-E14E-40DB-936B-A8B1D147A7C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91239D7-9541-42EC-8FE0-1D7FCB22EB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63475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04286E-83CD-4972-8B2E-C1495F2DD7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9480" y="41875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/>
          </p:nvPr>
        </p:nvSpPr>
        <p:spPr>
          <a:xfrm>
            <a:off x="3862080" y="41875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51A3BF7-572D-4972-80FE-D6D656C4D29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2755800" y="21607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/>
          </p:nvPr>
        </p:nvSpPr>
        <p:spPr>
          <a:xfrm>
            <a:off x="4902120" y="21607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/>
          </p:nvPr>
        </p:nvSpPr>
        <p:spPr>
          <a:xfrm>
            <a:off x="609480" y="41875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7" name="PlaceHolder 6"/>
          <p:cNvSpPr>
            <a:spLocks noGrp="1"/>
          </p:cNvSpPr>
          <p:nvPr>
            <p:ph/>
          </p:nvPr>
        </p:nvSpPr>
        <p:spPr>
          <a:xfrm>
            <a:off x="2755800" y="41875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08" name="PlaceHolder 7"/>
          <p:cNvSpPr>
            <a:spLocks noGrp="1"/>
          </p:cNvSpPr>
          <p:nvPr>
            <p:ph/>
          </p:nvPr>
        </p:nvSpPr>
        <p:spPr>
          <a:xfrm>
            <a:off x="4902120" y="4187520"/>
            <a:ext cx="20437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D5366E9-BC49-45E9-8735-C2147513440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4C80BF0-AD9C-485D-AD88-64F4AAD3B0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609480"/>
            <a:ext cx="6347520" cy="612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2B1476-9426-4926-B979-51690EADF6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41875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FD3907-66BE-49A6-AFD4-663EA897E7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38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862080" y="41875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0C975E-E721-4BAE-AD61-71B2422608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862080" y="2160720"/>
            <a:ext cx="309744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4187520"/>
            <a:ext cx="6347520" cy="1850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539C52-FB2F-4C3E-BAC5-354778B163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1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2" name="Straight Connector 7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3" name="Straight Connector 8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4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8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9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634752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1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2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3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2F86E867-2FD9-4EFE-A843-451594D3BCA9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53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4" name="Straight Connector 7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5" name="Straight Connector 8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56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7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8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2160720"/>
            <a:ext cx="308772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869280" y="2160720"/>
            <a:ext cx="308772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Master text styles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84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Second level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Third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600">
              <a:lnSpc>
                <a:spcPct val="100000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Fifth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4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ftr" idx="5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8" name="PlaceHolder 6"/>
          <p:cNvSpPr>
            <a:spLocks noGrp="1"/>
          </p:cNvSpPr>
          <p:nvPr>
            <p:ph type="sldNum" idx="6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73BEEB43-071F-405C-8751-76928727BF4F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106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07" name="Straight Connector 7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8" name="Straight Connector 8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09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0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1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2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3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4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15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16" name="PlaceHolder 1"/>
          <p:cNvSpPr>
            <a:spLocks noGrp="1"/>
          </p:cNvSpPr>
          <p:nvPr>
            <p:ph type="dt" idx="7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ftr" idx="8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9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BF7852D8-DB85-486D-BC32-8A6B5B089532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6"/>
          <p:cNvGrpSpPr/>
          <p:nvPr/>
        </p:nvGrpSpPr>
        <p:grpSpPr>
          <a:xfrm>
            <a:off x="-8640" y="-8640"/>
            <a:ext cx="9169560" cy="6874920"/>
            <a:chOff x="-8640" y="-8640"/>
            <a:chExt cx="9169560" cy="6874920"/>
          </a:xfrm>
        </p:grpSpPr>
        <p:sp>
          <p:nvSpPr>
            <p:cNvPr id="158" name="Freeform 6"/>
            <p:cNvSpPr/>
            <p:nvPr/>
          </p:nvSpPr>
          <p:spPr>
            <a:xfrm>
              <a:off x="-8640" y="4013280"/>
              <a:ext cx="456840" cy="2853000"/>
            </a:xfrm>
            <a:custGeom>
              <a:avLst/>
              <a:gdLst/>
              <a:ah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59" name="Straight Connector 7"/>
            <p:cNvSpPr/>
            <p:nvPr/>
          </p:nvSpPr>
          <p:spPr>
            <a:xfrm flipV="1">
              <a:off x="5130720" y="4175280"/>
              <a:ext cx="4022280" cy="2682720"/>
            </a:xfrm>
            <a:prstGeom prst="line">
              <a:avLst/>
            </a:prstGeom>
            <a:ln cap="rnd" w="9525">
              <a:solidFill>
                <a:srgbClr val="ffffff">
                  <a:lumMod val="8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0" name="Straight Connector 8"/>
            <p:cNvSpPr/>
            <p:nvPr/>
          </p:nvSpPr>
          <p:spPr>
            <a:xfrm>
              <a:off x="7042680" y="0"/>
              <a:ext cx="1218960" cy="6858000"/>
            </a:xfrm>
            <a:prstGeom prst="line">
              <a:avLst/>
            </a:prstGeom>
            <a:ln cap="rnd" w="9525">
              <a:solidFill>
                <a:srgbClr val="ffffff">
                  <a:lumMod val="75000"/>
                </a:srgbClr>
              </a:solidFill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/>
          </p:style>
        </p:sp>
        <p:sp>
          <p:nvSpPr>
            <p:cNvPr id="161" name="Freeform 9"/>
            <p:cNvSpPr/>
            <p:nvPr/>
          </p:nvSpPr>
          <p:spPr>
            <a:xfrm>
              <a:off x="6891840" y="0"/>
              <a:ext cx="2269080" cy="6866280"/>
            </a:xfrm>
            <a:custGeom>
              <a:avLst/>
              <a:gdLst/>
              <a:ah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2" name="Freeform 10"/>
            <p:cNvSpPr/>
            <p:nvPr/>
          </p:nvSpPr>
          <p:spPr>
            <a:xfrm>
              <a:off x="7205040" y="-8640"/>
              <a:ext cx="1947960" cy="6866280"/>
            </a:xfrm>
            <a:custGeom>
              <a:avLst/>
              <a:gdLst/>
              <a:ah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3" name="Freeform 11"/>
            <p:cNvSpPr/>
            <p:nvPr/>
          </p:nvSpPr>
          <p:spPr>
            <a:xfrm>
              <a:off x="6638040" y="3920040"/>
              <a:ext cx="2513160" cy="2937600"/>
            </a:xfrm>
            <a:custGeom>
              <a:avLst/>
              <a:gdLst/>
              <a:ah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4" name="Freeform 12"/>
            <p:cNvSpPr/>
            <p:nvPr/>
          </p:nvSpPr>
          <p:spPr>
            <a:xfrm>
              <a:off x="7010280" y="-8640"/>
              <a:ext cx="2142360" cy="6866280"/>
            </a:xfrm>
            <a:custGeom>
              <a:avLst/>
              <a:gdLst/>
              <a:ah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5" name="Freeform 13"/>
            <p:cNvSpPr/>
            <p:nvPr/>
          </p:nvSpPr>
          <p:spPr>
            <a:xfrm>
              <a:off x="8295840" y="-8640"/>
              <a:ext cx="857160" cy="6866280"/>
            </a:xfrm>
            <a:custGeom>
              <a:avLst/>
              <a:gdLst/>
              <a:ah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6" name="Freeform 14"/>
            <p:cNvSpPr/>
            <p:nvPr/>
          </p:nvSpPr>
          <p:spPr>
            <a:xfrm>
              <a:off x="8077320" y="-8640"/>
              <a:ext cx="1066320" cy="6866280"/>
            </a:xfrm>
            <a:custGeom>
              <a:avLst/>
              <a:gdLst/>
              <a:ah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167" name="Freeform 15"/>
            <p:cNvSpPr/>
            <p:nvPr/>
          </p:nvSpPr>
          <p:spPr>
            <a:xfrm>
              <a:off x="8060400" y="4893840"/>
              <a:ext cx="1093680" cy="1963800"/>
            </a:xfrm>
            <a:custGeom>
              <a:avLst/>
              <a:gdLst/>
              <a:ah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</p:grp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Click to edit Master title style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dt" idx="10"/>
          </p:nvPr>
        </p:nvSpPr>
        <p:spPr>
          <a:xfrm>
            <a:off x="5405400" y="6041520"/>
            <a:ext cx="683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Trebuchet MS"/>
              </a:rPr>
              <a:t>&lt;date/time&gt;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ftr" idx="11"/>
          </p:nvPr>
        </p:nvSpPr>
        <p:spPr>
          <a:xfrm>
            <a:off x="609480" y="6041520"/>
            <a:ext cx="46227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sldNum" idx="12"/>
          </p:nvPr>
        </p:nvSpPr>
        <p:spPr>
          <a:xfrm>
            <a:off x="6444720" y="6041520"/>
            <a:ext cx="512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A30CF0B2-E4D4-4818-8874-9445E5CB89E9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17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8" Type="http://schemas.openxmlformats.org/officeDocument/2006/relationships/image" Target="../media/image10.jpeg"/><Relationship Id="rId9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://www.dataversity.net/internet-things-iot/" TargetMode="External"/><Relationship Id="rId2" Type="http://schemas.openxmlformats.org/officeDocument/2006/relationships/hyperlink" Target="http://www.dataversity.net/internet-things-iot/" TargetMode="External"/><Relationship Id="rId3" Type="http://schemas.openxmlformats.org/officeDocument/2006/relationships/hyperlink" Target="http://www.dataversity.net/internet-things-iot/" TargetMode="External"/><Relationship Id="rId4" Type="http://schemas.openxmlformats.org/officeDocument/2006/relationships/hyperlink" Target="http://www.dataversity.net/internet-things-iot/" TargetMode="External"/><Relationship Id="rId5" Type="http://schemas.openxmlformats.org/officeDocument/2006/relationships/hyperlink" Target="http://cassandra.apache.org/" TargetMode="External"/><Relationship Id="rId6" Type="http://schemas.openxmlformats.org/officeDocument/2006/relationships/hyperlink" Target="http://hbase.apache.org/" TargetMode="External"/><Relationship Id="rId7" Type="http://schemas.openxmlformats.org/officeDocument/2006/relationships/hyperlink" Target="http://hbase.apache.org/" TargetMode="External"/><Relationship Id="rId8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://couchdb.apache.org/" TargetMode="External"/><Relationship Id="rId2" Type="http://schemas.openxmlformats.org/officeDocument/2006/relationships/hyperlink" Target="http://www.mongodb.org/" TargetMode="External"/><Relationship Id="rId3" Type="http://schemas.openxmlformats.org/officeDocument/2006/relationships/hyperlink" Target="http://www.mongodb.org/" TargetMode="External"/><Relationship Id="rId4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jpe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6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mailto:joe@blow.com" TargetMode="External"/><Relationship Id="rId2" Type="http://schemas.openxmlformats.org/officeDocument/2006/relationships/hyperlink" Target="mailto:joseph@blow.com" TargetMode="External"/><Relationship Id="rId3" Type="http://schemas.openxmlformats.org/officeDocument/2006/relationships/hyperlink" Target="mailto:joe@blow.com" TargetMode="External"/><Relationship Id="rId4" Type="http://schemas.openxmlformats.org/officeDocument/2006/relationships/hyperlink" Target="mailto:joe@blow.com" TargetMode="External"/><Relationship Id="rId5" Type="http://schemas.openxmlformats.org/officeDocument/2006/relationships/hyperlink" Target="mailto:joe@blow.com" TargetMode="External"/><Relationship Id="rId6" Type="http://schemas.openxmlformats.org/officeDocument/2006/relationships/hyperlink" Target="mailto:joe@blow.com" TargetMode="External"/><Relationship Id="rId7" Type="http://schemas.openxmlformats.org/officeDocument/2006/relationships/hyperlink" Target="mailto:joe@blow.com" TargetMode="External"/><Relationship Id="rId8" Type="http://schemas.openxmlformats.org/officeDocument/2006/relationships/hyperlink" Target="mailto:joe@blow.com" TargetMode="External"/><Relationship Id="rId9" Type="http://schemas.openxmlformats.org/officeDocument/2006/relationships/hyperlink" Target="mailto:joe@blow.com" TargetMode="External"/><Relationship Id="rId10" Type="http://schemas.openxmlformats.org/officeDocument/2006/relationships/hyperlink" Target="mailto:joe@blow.com" TargetMode="External"/><Relationship Id="rId11" Type="http://schemas.openxmlformats.org/officeDocument/2006/relationships/hyperlink" Target="mailto:joe@blow.com" TargetMode="External"/><Relationship Id="rId12" Type="http://schemas.openxmlformats.org/officeDocument/2006/relationships/hyperlink" Target="mailto:joe@blow.com" TargetMode="External"/><Relationship Id="rId13" Type="http://schemas.openxmlformats.org/officeDocument/2006/relationships/hyperlink" Target="mailto:joe@blow.com" TargetMode="External"/><Relationship Id="rId14" Type="http://schemas.openxmlformats.org/officeDocument/2006/relationships/hyperlink" Target="mailto:joe@blow.com" TargetMode="External"/><Relationship Id="rId15" Type="http://schemas.openxmlformats.org/officeDocument/2006/relationships/hyperlink" Target="mailto:joseph@blow.com" TargetMode="External"/><Relationship Id="rId16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hyperlink" Target="http://blog.nahurst.com/visual-guide-to-nosql-systems" TargetMode="External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765360" y="1406160"/>
            <a:ext cx="5293800" cy="40356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6600" spc="-80" strike="noStrike">
                <a:solidFill>
                  <a:srgbClr val="90c226"/>
                </a:solidFill>
                <a:latin typeface="Trebuchet MS"/>
              </a:rPr>
              <a:t>Introduction</a:t>
            </a:r>
            <a:r>
              <a:rPr b="0" lang="en-US" sz="6600" spc="-511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6600" spc="-66" strike="noStrike">
                <a:solidFill>
                  <a:srgbClr val="90c226"/>
                </a:solidFill>
                <a:latin typeface="Trebuchet MS"/>
              </a:rPr>
              <a:t>to  </a:t>
            </a:r>
            <a:r>
              <a:rPr b="0" lang="en-US" sz="6600" spc="-46" strike="noStrike">
                <a:solidFill>
                  <a:srgbClr val="90c226"/>
                </a:solidFill>
                <a:latin typeface="Trebuchet MS"/>
              </a:rPr>
              <a:t>NoSQL </a:t>
            </a:r>
            <a:r>
              <a:rPr b="0" lang="en-US" sz="6600" spc="-52" strike="noStrike">
                <a:solidFill>
                  <a:srgbClr val="90c226"/>
                </a:solidFill>
                <a:latin typeface="Trebuchet MS"/>
              </a:rPr>
              <a:t>and  </a:t>
            </a:r>
            <a:r>
              <a:rPr b="0" lang="en-US" sz="6600" spc="-66" strike="noStrike">
                <a:solidFill>
                  <a:srgbClr val="90c226"/>
                </a:solidFill>
                <a:latin typeface="Trebuchet MS"/>
              </a:rPr>
              <a:t>MongoDB</a:t>
            </a:r>
            <a:endParaRPr b="0" lang="en-US" sz="6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0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object 6"/>
          <p:cNvSpPr/>
          <p:nvPr/>
        </p:nvSpPr>
        <p:spPr>
          <a:xfrm>
            <a:off x="8733600" y="5813280"/>
            <a:ext cx="16092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426"/>
              </a:lnSpc>
              <a:buNone/>
            </a:pPr>
            <a:fld id="{17A19C03-63B8-40F5-813C-11651C192D21}" type="slidenum">
              <a:rPr b="0" lang="en-US" sz="1200" spc="-7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500868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80" strike="noStrike">
                <a:solidFill>
                  <a:srgbClr val="90c226"/>
                </a:solidFill>
                <a:latin typeface="Trebuchet MS"/>
              </a:rPr>
              <a:t>Drawbacks </a:t>
            </a:r>
            <a:r>
              <a:rPr b="0" lang="en-US" sz="3600" spc="-46" strike="noStrike">
                <a:solidFill>
                  <a:srgbClr val="90c226"/>
                </a:solidFill>
                <a:latin typeface="Trebuchet MS"/>
              </a:rPr>
              <a:t>of</a:t>
            </a:r>
            <a:r>
              <a:rPr b="0" lang="en-US" sz="3600" spc="-435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52" strike="noStrike">
                <a:solidFill>
                  <a:srgbClr val="90c226"/>
                </a:solidFill>
                <a:latin typeface="Trebuchet MS"/>
              </a:rPr>
              <a:t>NoSQL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9" name="object 3"/>
          <p:cNvSpPr/>
          <p:nvPr/>
        </p:nvSpPr>
        <p:spPr>
          <a:xfrm>
            <a:off x="650880" y="1468440"/>
            <a:ext cx="3278160" cy="56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44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791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750" spc="-1" strike="noStrike">
                <a:solidFill>
                  <a:srgbClr val="2e2b1f"/>
                </a:solidFill>
                <a:latin typeface="Calibri"/>
              </a:rPr>
              <a:t>Support</a:t>
            </a:r>
            <a:endParaRPr b="0" lang="en-US" sz="27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570"/>
              </a:spcBef>
              <a:buClr>
                <a:srgbClr val="9cbdbc"/>
              </a:buClr>
              <a:buFont typeface="Arial"/>
              <a:buChar char="•"/>
              <a:tabLst>
                <a:tab algn="l" pos="537120"/>
              </a:tabLst>
            </a:pPr>
            <a:r>
              <a:rPr b="0" lang="en-US" sz="2400" spc="-15" strike="noStrike">
                <a:solidFill>
                  <a:srgbClr val="2e2b1f"/>
                </a:solidFill>
                <a:latin typeface="Calibri"/>
              </a:rPr>
              <a:t>RDBMS vendors  </a:t>
            </a:r>
            <a:r>
              <a:rPr b="0" lang="en-US" sz="2400" spc="-21" strike="noStrike">
                <a:solidFill>
                  <a:srgbClr val="2e2b1f"/>
                </a:solidFill>
                <a:latin typeface="Calibri"/>
              </a:rPr>
              <a:t>provide </a:t>
            </a: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2400" spc="-12" strike="noStrike">
                <a:solidFill>
                  <a:srgbClr val="2e2b1f"/>
                </a:solidFill>
                <a:latin typeface="Calibri"/>
              </a:rPr>
              <a:t>high </a:t>
            </a:r>
            <a:r>
              <a:rPr b="0" lang="en-US" sz="2400" spc="-15" strike="noStrike">
                <a:solidFill>
                  <a:srgbClr val="2e2b1f"/>
                </a:solidFill>
                <a:latin typeface="Calibri"/>
              </a:rPr>
              <a:t>level </a:t>
            </a: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of  </a:t>
            </a:r>
            <a:r>
              <a:rPr b="0" lang="en-US" sz="2400" spc="4" strike="noStrike">
                <a:solidFill>
                  <a:srgbClr val="2e2b1f"/>
                </a:solidFill>
                <a:latin typeface="Calibri"/>
              </a:rPr>
              <a:t>support to</a:t>
            </a:r>
            <a:r>
              <a:rPr b="0" lang="en-US" sz="2400" spc="-19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clients</a:t>
            </a:r>
            <a:endParaRPr b="0" lang="en-US" sz="2400" spc="-1" strike="noStrike">
              <a:latin typeface="Arial"/>
            </a:endParaRPr>
          </a:p>
          <a:p>
            <a:pPr lvl="2" marL="908640" indent="-229320">
              <a:lnSpc>
                <a:spcPct val="100000"/>
              </a:lnSpc>
              <a:spcBef>
                <a:spcPts val="519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Stellar</a:t>
            </a:r>
            <a:r>
              <a:rPr b="0" lang="en-US" sz="2000" spc="2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reputation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581"/>
              </a:spcBef>
              <a:buClr>
                <a:srgbClr val="9cbdbc"/>
              </a:buClr>
              <a:buFont typeface="Arial"/>
              <a:buChar char="•"/>
              <a:tabLst>
                <a:tab algn="l" pos="537120"/>
                <a:tab algn="l" pos="2562840"/>
              </a:tabLst>
            </a:pPr>
            <a:r>
              <a:rPr b="0" lang="en-US" sz="2400" spc="12" strike="noStrike">
                <a:solidFill>
                  <a:srgbClr val="ff0000"/>
                </a:solidFill>
                <a:latin typeface="Calibri"/>
              </a:rPr>
              <a:t>NoSQL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– </a:t>
            </a:r>
            <a:r>
              <a:rPr b="0" lang="en-US" sz="2400" spc="-15" strike="noStrike">
                <a:solidFill>
                  <a:srgbClr val="ff0000"/>
                </a:solidFill>
                <a:latin typeface="Calibri"/>
              </a:rPr>
              <a:t>are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open  </a:t>
            </a:r>
            <a:r>
              <a:rPr b="0" lang="en-US" sz="2400" spc="29" strike="noStrike">
                <a:solidFill>
                  <a:srgbClr val="ff0000"/>
                </a:solidFill>
                <a:latin typeface="Calibri"/>
              </a:rPr>
              <a:t>s</a:t>
            </a:r>
            <a:r>
              <a:rPr b="0" lang="en-US" sz="2400" spc="4" strike="noStrike">
                <a:solidFill>
                  <a:srgbClr val="ff0000"/>
                </a:solidFill>
                <a:latin typeface="Calibri"/>
              </a:rPr>
              <a:t>o</a:t>
            </a:r>
            <a:r>
              <a:rPr b="0" lang="en-US" sz="2400" spc="9" strike="noStrike">
                <a:solidFill>
                  <a:srgbClr val="ff0000"/>
                </a:solidFill>
                <a:latin typeface="Calibri"/>
              </a:rPr>
              <a:t>u</a:t>
            </a:r>
            <a:r>
              <a:rPr b="0" lang="en-US" sz="2400" spc="-15" strike="noStrike">
                <a:solidFill>
                  <a:srgbClr val="ff0000"/>
                </a:solidFill>
                <a:latin typeface="Calibri"/>
              </a:rPr>
              <a:t>r</a:t>
            </a:r>
            <a:r>
              <a:rPr b="0" lang="en-US" sz="2400" spc="29" strike="noStrike">
                <a:solidFill>
                  <a:srgbClr val="ff0000"/>
                </a:solidFill>
                <a:latin typeface="Calibri"/>
              </a:rPr>
              <a:t>c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e</a:t>
            </a:r>
            <a:r>
              <a:rPr b="0" lang="en-US" sz="2400" spc="-92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400" spc="9" strike="noStrike">
                <a:solidFill>
                  <a:srgbClr val="ff0000"/>
                </a:solidFill>
                <a:latin typeface="Calibri"/>
              </a:rPr>
              <a:t>p</a:t>
            </a:r>
            <a:r>
              <a:rPr b="0" lang="en-US" sz="2400" spc="-92" strike="noStrike">
                <a:solidFill>
                  <a:srgbClr val="ff0000"/>
                </a:solidFill>
                <a:latin typeface="Calibri"/>
              </a:rPr>
              <a:t>r</a:t>
            </a:r>
            <a:r>
              <a:rPr b="0" lang="en-US" sz="2400" spc="4" strike="noStrike">
                <a:solidFill>
                  <a:srgbClr val="ff0000"/>
                </a:solidFill>
                <a:latin typeface="Calibri"/>
              </a:rPr>
              <a:t>o</a:t>
            </a:r>
            <a:r>
              <a:rPr b="0" lang="en-US" sz="2400" spc="18" strike="noStrike">
                <a:solidFill>
                  <a:srgbClr val="ff0000"/>
                </a:solidFill>
                <a:latin typeface="Calibri"/>
              </a:rPr>
              <a:t>j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e</a:t>
            </a:r>
            <a:r>
              <a:rPr b="0" lang="en-US" sz="2400" spc="32" strike="noStrike">
                <a:solidFill>
                  <a:srgbClr val="ff0000"/>
                </a:solidFill>
                <a:latin typeface="Calibri"/>
              </a:rPr>
              <a:t>c</a:t>
            </a:r>
            <a:r>
              <a:rPr b="0" lang="en-US" sz="2400" spc="12" strike="noStrike">
                <a:solidFill>
                  <a:srgbClr val="ff0000"/>
                </a:solidFill>
                <a:latin typeface="Calibri"/>
              </a:rPr>
              <a:t>t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s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2400" spc="4" strike="noStrike">
                <a:solidFill>
                  <a:srgbClr val="ff0000"/>
                </a:solidFill>
                <a:latin typeface="Calibri"/>
              </a:rPr>
              <a:t>w</a:t>
            </a:r>
            <a:r>
              <a:rPr b="0" lang="en-US" sz="2400" spc="-32" strike="noStrike">
                <a:solidFill>
                  <a:srgbClr val="ff0000"/>
                </a:solidFill>
                <a:latin typeface="Calibri"/>
              </a:rPr>
              <a:t>i</a:t>
            </a:r>
            <a:r>
              <a:rPr b="0" lang="en-US" sz="2400" spc="12" strike="noStrike">
                <a:solidFill>
                  <a:srgbClr val="ff0000"/>
                </a:solidFill>
                <a:latin typeface="Calibri"/>
              </a:rPr>
              <a:t>t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h  </a:t>
            </a:r>
            <a:r>
              <a:rPr b="0" lang="en-US" sz="2400" spc="4" strike="noStrike">
                <a:solidFill>
                  <a:srgbClr val="ff0000"/>
                </a:solidFill>
                <a:latin typeface="Calibri"/>
              </a:rPr>
              <a:t>startups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supporting  </a:t>
            </a:r>
            <a:r>
              <a:rPr b="0" lang="en-US" sz="2400" spc="4" strike="noStrike">
                <a:solidFill>
                  <a:srgbClr val="ff0000"/>
                </a:solidFill>
                <a:latin typeface="Calibri"/>
              </a:rPr>
              <a:t>them</a:t>
            </a:r>
            <a:endParaRPr b="0" lang="en-US" sz="2400" spc="-1" strike="noStrike">
              <a:latin typeface="Arial"/>
            </a:endParaRPr>
          </a:p>
          <a:p>
            <a:pPr lvl="2" marL="908640" indent="-229320">
              <a:lnSpc>
                <a:spcPct val="100000"/>
              </a:lnSpc>
              <a:spcBef>
                <a:spcPts val="524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Reputation not</a:t>
            </a:r>
            <a:r>
              <a:rPr b="0" lang="en-US" sz="2000" spc="-157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ff0000"/>
                </a:solidFill>
                <a:latin typeface="Calibri"/>
              </a:rPr>
              <a:t>yet  </a:t>
            </a:r>
            <a:r>
              <a:rPr b="0" lang="en-US" sz="2000" spc="-1" strike="noStrike">
                <a:solidFill>
                  <a:srgbClr val="ff0000"/>
                </a:solidFill>
                <a:latin typeface="Calibri"/>
              </a:rPr>
              <a:t>established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70" name="object 4"/>
          <p:cNvSpPr/>
          <p:nvPr/>
        </p:nvSpPr>
        <p:spPr>
          <a:xfrm>
            <a:off x="4617360" y="1468440"/>
            <a:ext cx="3335400" cy="487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44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791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750" spc="-7" strike="noStrike">
                <a:solidFill>
                  <a:srgbClr val="2e2b1f"/>
                </a:solidFill>
                <a:latin typeface="Calibri"/>
              </a:rPr>
              <a:t>Maturity</a:t>
            </a:r>
            <a:endParaRPr b="0" lang="en-US" sz="27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570"/>
              </a:spcBef>
              <a:buClr>
                <a:srgbClr val="9cbdbc"/>
              </a:buClr>
              <a:buFont typeface="Arial"/>
              <a:buChar char="•"/>
              <a:tabLst>
                <a:tab algn="l" pos="537120"/>
              </a:tabLst>
            </a:pPr>
            <a:r>
              <a:rPr b="0" lang="en-US" sz="2400" spc="-12" strike="noStrike">
                <a:solidFill>
                  <a:srgbClr val="2e2b1f"/>
                </a:solidFill>
                <a:latin typeface="Calibri"/>
              </a:rPr>
              <a:t>RDMS </a:t>
            </a: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mature  </a:t>
            </a:r>
            <a:r>
              <a:rPr b="0" lang="en-US" sz="2400" spc="-7" strike="noStrike">
                <a:solidFill>
                  <a:srgbClr val="2e2b1f"/>
                </a:solidFill>
                <a:latin typeface="Calibri"/>
              </a:rPr>
              <a:t>product: </a:t>
            </a: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means</a:t>
            </a:r>
            <a:r>
              <a:rPr b="0" lang="en-US" sz="2400" spc="-17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stable  </a:t>
            </a:r>
            <a:r>
              <a:rPr b="0" lang="en-US" sz="2400" spc="-12" strike="noStrike">
                <a:solidFill>
                  <a:srgbClr val="2e2b1f"/>
                </a:solidFill>
                <a:latin typeface="Calibri"/>
              </a:rPr>
              <a:t>and</a:t>
            </a:r>
            <a:r>
              <a:rPr b="0" lang="en-US" sz="2400" spc="-2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dependable</a:t>
            </a:r>
            <a:endParaRPr b="0" lang="en-US" sz="2400" spc="-1" strike="noStrike">
              <a:latin typeface="Arial"/>
            </a:endParaRPr>
          </a:p>
          <a:p>
            <a:pPr lvl="2" marL="908640" indent="-229320">
              <a:lnSpc>
                <a:spcPct val="100000"/>
              </a:lnSpc>
              <a:spcBef>
                <a:spcPts val="519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2000" spc="12" strike="noStrike">
                <a:solidFill>
                  <a:srgbClr val="2e2b1f"/>
                </a:solidFill>
                <a:latin typeface="Calibri"/>
              </a:rPr>
              <a:t>Also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means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old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no 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longer cutting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edge</a:t>
            </a:r>
            <a:r>
              <a:rPr b="0" lang="en-US" sz="2000" spc="-8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nor 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interesting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algn="l" pos="537120"/>
              </a:tabLst>
            </a:pPr>
            <a:r>
              <a:rPr b="0" lang="en-US" sz="2400" spc="12" strike="noStrike">
                <a:solidFill>
                  <a:srgbClr val="ff0000"/>
                </a:solidFill>
                <a:latin typeface="Calibri"/>
              </a:rPr>
              <a:t>NoSQL </a:t>
            </a:r>
            <a:r>
              <a:rPr b="0" lang="en-US" sz="2400" spc="-15" strike="noStrike">
                <a:solidFill>
                  <a:srgbClr val="ff0000"/>
                </a:solidFill>
                <a:latin typeface="Calibri"/>
              </a:rPr>
              <a:t>are </a:t>
            </a:r>
            <a:r>
              <a:rPr b="0" lang="en-US" sz="2400" spc="-7" strike="noStrike">
                <a:solidFill>
                  <a:srgbClr val="ff0000"/>
                </a:solidFill>
                <a:latin typeface="Calibri"/>
              </a:rPr>
              <a:t>still 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implementing</a:t>
            </a:r>
            <a:r>
              <a:rPr b="0" lang="en-US" sz="2400" spc="-157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their  </a:t>
            </a:r>
            <a:r>
              <a:rPr b="0" lang="en-US" sz="2400" spc="-7" strike="noStrike">
                <a:solidFill>
                  <a:srgbClr val="ff0000"/>
                </a:solidFill>
                <a:latin typeface="Calibri"/>
              </a:rPr>
              <a:t>basic </a:t>
            </a:r>
            <a:r>
              <a:rPr b="0" lang="en-US" sz="2400" spc="-12" strike="noStrike">
                <a:solidFill>
                  <a:srgbClr val="ff0000"/>
                </a:solidFill>
                <a:latin typeface="Calibri"/>
              </a:rPr>
              <a:t>feature</a:t>
            </a:r>
            <a:r>
              <a:rPr b="0" lang="en-US" sz="2400" spc="-97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400" spc="9" strike="noStrike">
                <a:solidFill>
                  <a:srgbClr val="ff0000"/>
                </a:solidFill>
                <a:latin typeface="Calibri"/>
              </a:rPr>
              <a:t>set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71" name="object 5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object 6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object 7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13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500868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80" strike="noStrike">
                <a:solidFill>
                  <a:srgbClr val="90c226"/>
                </a:solidFill>
                <a:latin typeface="Trebuchet MS"/>
              </a:rPr>
              <a:t>Drawbacks </a:t>
            </a:r>
            <a:r>
              <a:rPr b="0" lang="en-US" sz="3600" spc="-46" strike="noStrike">
                <a:solidFill>
                  <a:srgbClr val="90c226"/>
                </a:solidFill>
                <a:latin typeface="Trebuchet MS"/>
              </a:rPr>
              <a:t>of</a:t>
            </a:r>
            <a:r>
              <a:rPr b="0" lang="en-US" sz="3600" spc="-435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52" strike="noStrike">
                <a:solidFill>
                  <a:srgbClr val="90c226"/>
                </a:solidFill>
                <a:latin typeface="Trebuchet MS"/>
              </a:rPr>
              <a:t>NoSQL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295280"/>
            <a:ext cx="3087720" cy="593316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241200" indent="-229320">
              <a:lnSpc>
                <a:spcPct val="100000"/>
              </a:lnSpc>
              <a:spcBef>
                <a:spcPts val="130"/>
              </a:spcBef>
              <a:buClr>
                <a:srgbClr val="a9a47b"/>
              </a:buClr>
              <a:buSzPct val="80000"/>
              <a:buFont typeface="Arial"/>
              <a:buChar char="•"/>
              <a:tabLst>
                <a:tab algn="l" pos="241920"/>
              </a:tabLst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Administration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537120" indent="-229320">
              <a:lnSpc>
                <a:spcPts val="2180"/>
              </a:lnSpc>
              <a:spcBef>
                <a:spcPts val="439"/>
              </a:spcBef>
              <a:buClr>
                <a:srgbClr val="9cbdbc"/>
              </a:buClr>
              <a:buSzPct val="80000"/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RDMS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administrator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well 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defined</a:t>
            </a:r>
            <a:r>
              <a:rPr b="0" lang="en-US" sz="2150" spc="83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role</a:t>
            </a:r>
            <a:endParaRPr b="0" lang="en-US" sz="2150" spc="-1" strike="noStrike">
              <a:solidFill>
                <a:srgbClr val="404040"/>
              </a:solidFill>
              <a:latin typeface="Trebuchet MS"/>
            </a:endParaRPr>
          </a:p>
          <a:p>
            <a:pPr lvl="1" marL="537120" indent="-229320">
              <a:lnSpc>
                <a:spcPct val="81000"/>
              </a:lnSpc>
              <a:spcBef>
                <a:spcPts val="516"/>
              </a:spcBef>
              <a:buClr>
                <a:srgbClr val="9cbdbc"/>
              </a:buClr>
              <a:buSzPct val="80000"/>
              <a:buFont typeface="Arial"/>
              <a:buChar char="•"/>
              <a:tabLst>
                <a:tab algn="l" pos="536400"/>
                <a:tab algn="l" pos="537120"/>
                <a:tab algn="l" pos="1630800"/>
              </a:tabLst>
            </a:pPr>
            <a:r>
              <a:rPr b="0" lang="en-US" sz="2150" spc="24" strike="noStrike">
                <a:solidFill>
                  <a:srgbClr val="ff0000"/>
                </a:solidFill>
                <a:latin typeface="Calibri"/>
              </a:rPr>
              <a:t>No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150" spc="-55" strike="noStrike">
                <a:solidFill>
                  <a:srgbClr val="ff0000"/>
                </a:solidFill>
                <a:latin typeface="Calibri"/>
              </a:rPr>
              <a:t>SQL’s</a:t>
            </a:r>
            <a:r>
              <a:rPr b="0" lang="en-US" sz="2150" spc="-55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0" lang="en-US" sz="2150" spc="12" strike="noStrike">
                <a:solidFill>
                  <a:srgbClr val="ff0000"/>
                </a:solidFill>
                <a:latin typeface="Calibri"/>
              </a:rPr>
              <a:t>goal: </a:t>
            </a:r>
            <a:r>
              <a:rPr b="0" lang="en-US" sz="2150" spc="-1" strike="noStrike">
                <a:solidFill>
                  <a:srgbClr val="ff0000"/>
                </a:solidFill>
                <a:latin typeface="Calibri"/>
              </a:rPr>
              <a:t>no  administrator </a:t>
            </a:r>
            <a:r>
              <a:rPr b="0" lang="en-US" sz="2150" spc="-12" strike="noStrike">
                <a:solidFill>
                  <a:srgbClr val="ff0000"/>
                </a:solidFill>
                <a:latin typeface="Calibri"/>
              </a:rPr>
              <a:t>necessary  </a:t>
            </a:r>
            <a:r>
              <a:rPr b="0" lang="en-US" sz="2150" spc="-7" strike="noStrike">
                <a:solidFill>
                  <a:srgbClr val="ff0000"/>
                </a:solidFill>
                <a:latin typeface="Calibri"/>
              </a:rPr>
              <a:t>however </a:t>
            </a:r>
            <a:r>
              <a:rPr b="0" lang="en-US" sz="2150" spc="24" strike="noStrike">
                <a:solidFill>
                  <a:srgbClr val="ff0000"/>
                </a:solidFill>
                <a:latin typeface="Calibri"/>
              </a:rPr>
              <a:t>NO </a:t>
            </a:r>
            <a:r>
              <a:rPr b="0" lang="en-US" sz="2150" spc="12" strike="noStrike">
                <a:solidFill>
                  <a:srgbClr val="ff0000"/>
                </a:solidFill>
                <a:latin typeface="Calibri"/>
              </a:rPr>
              <a:t>SQL 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still  </a:t>
            </a:r>
            <a:r>
              <a:rPr b="0" lang="en-US" sz="2150" spc="-7" strike="noStrike">
                <a:solidFill>
                  <a:srgbClr val="ff0000"/>
                </a:solidFill>
                <a:latin typeface="Calibri"/>
              </a:rPr>
              <a:t>requires </a:t>
            </a:r>
            <a:r>
              <a:rPr b="0" lang="en-US" sz="2150" spc="-15" strike="noStrike">
                <a:solidFill>
                  <a:srgbClr val="ff0000"/>
                </a:solidFill>
                <a:latin typeface="Calibri"/>
              </a:rPr>
              <a:t>effort </a:t>
            </a:r>
            <a:r>
              <a:rPr b="0" lang="en-US" sz="2150" spc="12" strike="noStrike">
                <a:solidFill>
                  <a:srgbClr val="ff0000"/>
                </a:solidFill>
                <a:latin typeface="Calibri"/>
              </a:rPr>
              <a:t>to  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maintain</a:t>
            </a:r>
            <a:endParaRPr b="0" lang="en-US" sz="2150" spc="-1" strike="noStrike">
              <a:solidFill>
                <a:srgbClr val="404040"/>
              </a:solidFill>
              <a:latin typeface="Trebuchet MS"/>
            </a:endParaRPr>
          </a:p>
          <a:p>
            <a:pPr marL="241200" indent="-229320">
              <a:lnSpc>
                <a:spcPct val="100000"/>
              </a:lnSpc>
              <a:spcBef>
                <a:spcPts val="51"/>
              </a:spcBef>
              <a:buClr>
                <a:srgbClr val="a9a47b"/>
              </a:buClr>
              <a:buSzPct val="80000"/>
              <a:buFont typeface="Arial"/>
              <a:buChar char="•"/>
              <a:tabLst>
                <a:tab algn="l" pos="241920"/>
              </a:tabLst>
            </a:pPr>
            <a:r>
              <a:rPr b="0" lang="en-US" sz="1800" spc="9" strike="noStrike">
                <a:solidFill>
                  <a:srgbClr val="404040"/>
                </a:solidFill>
                <a:latin typeface="Trebuchet MS"/>
              </a:rPr>
              <a:t>Lack of</a:t>
            </a:r>
            <a:r>
              <a:rPr b="0" lang="en-US" sz="1800" spc="-145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9" strike="noStrike">
                <a:solidFill>
                  <a:srgbClr val="404040"/>
                </a:solidFill>
                <a:latin typeface="Trebuchet MS"/>
              </a:rPr>
              <a:t>Expertise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537120" indent="-229320">
              <a:lnSpc>
                <a:spcPct val="83000"/>
              </a:lnSpc>
              <a:spcBef>
                <a:spcPts val="471"/>
              </a:spcBef>
              <a:buClr>
                <a:srgbClr val="9cbdbc"/>
              </a:buClr>
              <a:buSzPct val="80000"/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Whole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workforce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of  trained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and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seasoned  </a:t>
            </a: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RDMS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developers</a:t>
            </a:r>
            <a:endParaRPr b="0" lang="en-US" sz="2150" spc="-1" strike="noStrike">
              <a:solidFill>
                <a:srgbClr val="404040"/>
              </a:solidFill>
              <a:latin typeface="Trebuchet MS"/>
            </a:endParaRPr>
          </a:p>
          <a:p>
            <a:pPr lvl="1" marL="537120" indent="-229320">
              <a:lnSpc>
                <a:spcPts val="2100"/>
              </a:lnSpc>
              <a:spcBef>
                <a:spcPts val="519"/>
              </a:spcBef>
              <a:buClr>
                <a:srgbClr val="9cbdbc"/>
              </a:buClr>
              <a:buSzPct val="80000"/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Still </a:t>
            </a:r>
            <a:r>
              <a:rPr b="0" lang="en-US" sz="2150" spc="-1" strike="noStrike">
                <a:solidFill>
                  <a:srgbClr val="ff0000"/>
                </a:solidFill>
                <a:latin typeface="Calibri"/>
              </a:rPr>
              <a:t>recruiting  </a:t>
            </a:r>
            <a:r>
              <a:rPr b="0" lang="en-US" sz="2150" spc="-12" strike="noStrike">
                <a:solidFill>
                  <a:srgbClr val="ff0000"/>
                </a:solidFill>
                <a:latin typeface="Calibri"/>
              </a:rPr>
              <a:t>developers </a:t>
            </a:r>
            <a:r>
              <a:rPr b="0" lang="en-US" sz="2150" spc="12" strike="noStrike">
                <a:solidFill>
                  <a:srgbClr val="ff0000"/>
                </a:solidFill>
                <a:latin typeface="Calibri"/>
              </a:rPr>
              <a:t>to 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the NoSQL  </a:t>
            </a:r>
            <a:r>
              <a:rPr b="0" lang="en-US" sz="2150" spc="4" strike="noStrike">
                <a:solidFill>
                  <a:srgbClr val="ff0000"/>
                </a:solidFill>
                <a:latin typeface="Calibri"/>
              </a:rPr>
              <a:t>camp</a:t>
            </a:r>
            <a:endParaRPr b="0" lang="en-US" sz="215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4001400" y="1323360"/>
            <a:ext cx="3087720" cy="4782240"/>
          </a:xfrm>
          <a:prstGeom prst="rect">
            <a:avLst/>
          </a:prstGeom>
          <a:noFill/>
          <a:ln w="0">
            <a:noFill/>
          </a:ln>
        </p:spPr>
        <p:txBody>
          <a:bodyPr lIns="0" rIns="0" tIns="97920" bIns="0" anchor="t">
            <a:noAutofit/>
          </a:bodyPr>
          <a:p>
            <a:pPr marL="241200" indent="-229320">
              <a:lnSpc>
                <a:spcPct val="79000"/>
              </a:lnSpc>
              <a:spcBef>
                <a:spcPts val="771"/>
              </a:spcBef>
              <a:buClr>
                <a:srgbClr val="a9a47b"/>
              </a:buClr>
              <a:buSzPct val="80000"/>
              <a:buFont typeface="Arial"/>
              <a:buChar char="•"/>
              <a:tabLst>
                <a:tab algn="l" pos="241920"/>
              </a:tabLst>
            </a:pPr>
            <a:r>
              <a:rPr b="0" lang="en-US" sz="1800" spc="12" strike="noStrike">
                <a:solidFill>
                  <a:srgbClr val="404040"/>
                </a:solidFill>
                <a:latin typeface="Trebuchet MS"/>
              </a:rPr>
              <a:t>Analytics </a:t>
            </a:r>
            <a:r>
              <a:rPr b="0" lang="en-US" sz="1800" spc="9" strike="noStrike">
                <a:solidFill>
                  <a:srgbClr val="404040"/>
                </a:solidFill>
                <a:latin typeface="Trebuchet MS"/>
              </a:rPr>
              <a:t>and</a:t>
            </a:r>
            <a:r>
              <a:rPr b="0" lang="en-US" sz="1800" spc="-256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18" strike="noStrike">
                <a:solidFill>
                  <a:srgbClr val="404040"/>
                </a:solidFill>
                <a:latin typeface="Trebuchet MS"/>
              </a:rPr>
              <a:t>Business  </a:t>
            </a:r>
            <a:r>
              <a:rPr b="0" lang="en-US" sz="1800" spc="9" strike="noStrike">
                <a:solidFill>
                  <a:srgbClr val="404040"/>
                </a:solidFill>
                <a:latin typeface="Trebuchet MS"/>
              </a:rPr>
              <a:t>Intelligence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228600" indent="-228600" algn="r">
              <a:lnSpc>
                <a:spcPts val="2341"/>
              </a:lnSpc>
              <a:spcBef>
                <a:spcPts val="105"/>
              </a:spcBef>
              <a:buClr>
                <a:srgbClr val="9cbdbc"/>
              </a:buClr>
              <a:buSzPct val="80000"/>
              <a:buFont typeface="Arial"/>
              <a:buChar char="•"/>
              <a:tabLst>
                <a:tab algn="l" pos="228600"/>
                <a:tab algn="l" pos="229320"/>
              </a:tabLst>
            </a:pPr>
            <a:r>
              <a:rPr b="1" lang="en-US" sz="2150" spc="-7" strike="noStrike">
                <a:solidFill>
                  <a:srgbClr val="2e2b1f"/>
                </a:solidFill>
                <a:latin typeface="Calibri"/>
              </a:rPr>
              <a:t>RDMS </a:t>
            </a:r>
            <a:r>
              <a:rPr b="1" lang="en-US" sz="2150" spc="24" strike="noStrike">
                <a:solidFill>
                  <a:srgbClr val="2e2b1f"/>
                </a:solidFill>
                <a:latin typeface="Calibri"/>
              </a:rPr>
              <a:t>designed</a:t>
            </a:r>
            <a:r>
              <a:rPr b="1" lang="en-US" sz="2150" spc="-1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1" lang="en-US" sz="2150" spc="9" strike="noStrike">
                <a:solidFill>
                  <a:srgbClr val="2e2b1f"/>
                </a:solidFill>
                <a:latin typeface="Calibri"/>
              </a:rPr>
              <a:t>to</a:t>
            </a:r>
            <a:endParaRPr b="0" lang="en-US" sz="215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3080" algn="r">
              <a:lnSpc>
                <a:spcPts val="2341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228600"/>
                <a:tab algn="l" pos="229320"/>
              </a:tabLst>
            </a:pPr>
            <a:r>
              <a:rPr b="0" lang="en-US" sz="2150" spc="18" strike="noStrike">
                <a:solidFill>
                  <a:srgbClr val="404040"/>
                </a:solidFill>
                <a:latin typeface="Trebuchet MS"/>
              </a:rPr>
              <a:t>address </a:t>
            </a:r>
            <a:r>
              <a:rPr b="0" lang="en-US" sz="2150" spc="9" strike="noStrike">
                <a:solidFill>
                  <a:srgbClr val="404040"/>
                </a:solidFill>
                <a:latin typeface="Trebuchet MS"/>
              </a:rPr>
              <a:t>this</a:t>
            </a:r>
            <a:r>
              <a:rPr b="0" lang="en-US" sz="2150" spc="-11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150" spc="12" strike="noStrike">
                <a:solidFill>
                  <a:srgbClr val="404040"/>
                </a:solidFill>
                <a:latin typeface="Trebuchet MS"/>
              </a:rPr>
              <a:t>niche</a:t>
            </a:r>
            <a:endParaRPr b="0" lang="en-US" sz="2150" spc="-1" strike="noStrike">
              <a:solidFill>
                <a:srgbClr val="404040"/>
              </a:solidFill>
              <a:latin typeface="Trebuchet MS"/>
            </a:endParaRPr>
          </a:p>
          <a:p>
            <a:pPr lvl="1" marL="537120" indent="-229320">
              <a:lnSpc>
                <a:spcPct val="82000"/>
              </a:lnSpc>
              <a:spcBef>
                <a:spcPts val="510"/>
              </a:spcBef>
              <a:buClr>
                <a:srgbClr val="9cbdbc"/>
              </a:buClr>
              <a:buSzPct val="80000"/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NoSQL </a:t>
            </a:r>
            <a:r>
              <a:rPr b="0" lang="en-US" sz="2150" spc="-1" strike="noStrike">
                <a:solidFill>
                  <a:srgbClr val="ff0000"/>
                </a:solidFill>
                <a:latin typeface="Calibri"/>
              </a:rPr>
              <a:t>designed </a:t>
            </a:r>
            <a:r>
              <a:rPr b="0" lang="en-US" sz="2150" spc="12" strike="noStrike">
                <a:solidFill>
                  <a:srgbClr val="ff0000"/>
                </a:solidFill>
                <a:latin typeface="Calibri"/>
              </a:rPr>
              <a:t>to </a:t>
            </a:r>
            <a:r>
              <a:rPr b="0" lang="en-US" sz="2150" spc="-12" strike="noStrike">
                <a:solidFill>
                  <a:srgbClr val="ff0000"/>
                </a:solidFill>
                <a:latin typeface="Calibri"/>
              </a:rPr>
              <a:t>meet  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the </a:t>
            </a:r>
            <a:r>
              <a:rPr b="0" lang="en-US" sz="2150" spc="-12" strike="noStrike">
                <a:solidFill>
                  <a:srgbClr val="ff0000"/>
                </a:solidFill>
                <a:latin typeface="Calibri"/>
              </a:rPr>
              <a:t>needs </a:t>
            </a:r>
            <a:r>
              <a:rPr b="0" lang="en-US" sz="2150" spc="-7" strike="noStrike">
                <a:solidFill>
                  <a:srgbClr val="ff0000"/>
                </a:solidFill>
                <a:latin typeface="Calibri"/>
              </a:rPr>
              <a:t>of 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an </a:t>
            </a:r>
            <a:r>
              <a:rPr b="0" lang="en-US" sz="2150" spc="-21" strike="noStrike">
                <a:solidFill>
                  <a:srgbClr val="ff0000"/>
                </a:solidFill>
                <a:latin typeface="Calibri"/>
              </a:rPr>
              <a:t>Web </a:t>
            </a:r>
            <a:r>
              <a:rPr b="0" lang="en-US" sz="2150" spc="4" strike="noStrike">
                <a:solidFill>
                  <a:srgbClr val="ff0000"/>
                </a:solidFill>
                <a:latin typeface="Calibri"/>
              </a:rPr>
              <a:t>2.0  application - </a:t>
            </a:r>
            <a:r>
              <a:rPr b="0" lang="en-US" sz="2150" spc="-7" strike="noStrike">
                <a:solidFill>
                  <a:srgbClr val="ff0000"/>
                </a:solidFill>
                <a:latin typeface="Calibri"/>
              </a:rPr>
              <a:t>not  </a:t>
            </a:r>
            <a:r>
              <a:rPr b="0" lang="en-US" sz="2150" spc="-1" strike="noStrike">
                <a:solidFill>
                  <a:srgbClr val="ff0000"/>
                </a:solidFill>
                <a:latin typeface="Calibri"/>
              </a:rPr>
              <a:t>designed </a:t>
            </a:r>
            <a:r>
              <a:rPr b="0" lang="en-US" sz="2150" spc="-21" strike="noStrike">
                <a:solidFill>
                  <a:srgbClr val="ff0000"/>
                </a:solidFill>
                <a:latin typeface="Calibri"/>
              </a:rPr>
              <a:t>for 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ad </a:t>
            </a:r>
            <a:r>
              <a:rPr b="0" lang="en-US" sz="2150" spc="-7" strike="noStrike">
                <a:solidFill>
                  <a:srgbClr val="ff0000"/>
                </a:solidFill>
                <a:latin typeface="Calibri"/>
              </a:rPr>
              <a:t>hoc  </a:t>
            </a:r>
            <a:r>
              <a:rPr b="0" lang="en-US" sz="2150" spc="-12" strike="noStrike">
                <a:solidFill>
                  <a:srgbClr val="ff0000"/>
                </a:solidFill>
                <a:latin typeface="Calibri"/>
              </a:rPr>
              <a:t>query </a:t>
            </a:r>
            <a:r>
              <a:rPr b="0" lang="en-US" sz="2150" spc="-1" strike="noStrike">
                <a:solidFill>
                  <a:srgbClr val="ff0000"/>
                </a:solidFill>
                <a:latin typeface="Calibri"/>
              </a:rPr>
              <a:t>of 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the</a:t>
            </a:r>
            <a:r>
              <a:rPr b="0" lang="en-US" sz="2150" spc="-265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data</a:t>
            </a:r>
            <a:endParaRPr b="0" lang="en-US" sz="2150" spc="-1" strike="noStrike">
              <a:solidFill>
                <a:srgbClr val="404040"/>
              </a:solidFill>
              <a:latin typeface="Trebuchet MS"/>
            </a:endParaRPr>
          </a:p>
          <a:p>
            <a:pPr lvl="2" marL="908640" indent="-229320">
              <a:lnSpc>
                <a:spcPct val="82000"/>
              </a:lnSpc>
              <a:spcBef>
                <a:spcPts val="431"/>
              </a:spcBef>
              <a:buClr>
                <a:srgbClr val="d2ca6c"/>
              </a:buClr>
              <a:buSzPct val="80000"/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50" spc="-32" strike="noStrike">
                <a:solidFill>
                  <a:srgbClr val="ff0000"/>
                </a:solidFill>
                <a:latin typeface="Calibri"/>
              </a:rPr>
              <a:t>Tools </a:t>
            </a:r>
            <a:r>
              <a:rPr b="0" lang="en-US" sz="1850" spc="12" strike="noStrike">
                <a:solidFill>
                  <a:srgbClr val="ff0000"/>
                </a:solidFill>
                <a:latin typeface="Calibri"/>
              </a:rPr>
              <a:t>are </a:t>
            </a:r>
            <a:r>
              <a:rPr b="0" lang="en-US" sz="1850" spc="-1" strike="noStrike">
                <a:solidFill>
                  <a:srgbClr val="ff0000"/>
                </a:solidFill>
                <a:latin typeface="Calibri"/>
              </a:rPr>
              <a:t>being  </a:t>
            </a:r>
            <a:r>
              <a:rPr b="0" lang="en-US" sz="1850" spc="-12" strike="noStrike">
                <a:solidFill>
                  <a:srgbClr val="ff0000"/>
                </a:solidFill>
                <a:latin typeface="Calibri"/>
              </a:rPr>
              <a:t>developed </a:t>
            </a:r>
            <a:r>
              <a:rPr b="0" lang="en-US" sz="1850" spc="-7" strike="noStrike">
                <a:solidFill>
                  <a:srgbClr val="ff0000"/>
                </a:solidFill>
                <a:latin typeface="Calibri"/>
              </a:rPr>
              <a:t>to </a:t>
            </a:r>
            <a:r>
              <a:rPr b="0" lang="en-US" sz="1850" spc="4" strike="noStrike">
                <a:solidFill>
                  <a:srgbClr val="ff0000"/>
                </a:solidFill>
                <a:latin typeface="Calibri"/>
              </a:rPr>
              <a:t>address  </a:t>
            </a:r>
            <a:r>
              <a:rPr b="0" lang="en-US" sz="1850" spc="-1" strike="noStrike">
                <a:solidFill>
                  <a:srgbClr val="ff0000"/>
                </a:solidFill>
                <a:latin typeface="Calibri"/>
              </a:rPr>
              <a:t>this</a:t>
            </a:r>
            <a:r>
              <a:rPr b="0" lang="en-US" sz="1850" spc="32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1850" spc="-12" strike="noStrike">
                <a:solidFill>
                  <a:srgbClr val="ff0000"/>
                </a:solidFill>
                <a:latin typeface="Calibri"/>
              </a:rPr>
              <a:t>need</a:t>
            </a:r>
            <a:endParaRPr b="0" lang="en-US" sz="185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277" name="object 5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object 6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9" name="object 7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14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483696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131" strike="noStrike">
                <a:solidFill>
                  <a:srgbClr val="90c226"/>
                </a:solidFill>
                <a:latin typeface="Trebuchet MS"/>
              </a:rPr>
              <a:t>Taxonomy </a:t>
            </a:r>
            <a:r>
              <a:rPr b="0" lang="en-US" sz="3600" spc="-46" strike="noStrike">
                <a:solidFill>
                  <a:srgbClr val="90c226"/>
                </a:solidFill>
                <a:latin typeface="Trebuchet MS"/>
              </a:rPr>
              <a:t>of</a:t>
            </a:r>
            <a:r>
              <a:rPr b="0" lang="en-US" sz="3600" spc="-276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52" strike="noStrike">
                <a:solidFill>
                  <a:srgbClr val="90c226"/>
                </a:solidFill>
                <a:latin typeface="Trebuchet MS"/>
              </a:rPr>
              <a:t>NoSQL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1" name="object 3"/>
          <p:cNvSpPr/>
          <p:nvPr/>
        </p:nvSpPr>
        <p:spPr>
          <a:xfrm>
            <a:off x="421920" y="1826640"/>
            <a:ext cx="3602160" cy="49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125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1" lang="en-US" sz="3200" spc="-7" strike="noStrike">
                <a:solidFill>
                  <a:srgbClr val="2e2b1f"/>
                </a:solidFill>
                <a:latin typeface="Calibri"/>
              </a:rPr>
              <a:t>Key-value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241920"/>
              </a:tabLst>
            </a:pPr>
            <a:endParaRPr b="0" lang="en-US" sz="44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1" lang="en-US" sz="3200" spc="-15" strike="noStrike">
                <a:solidFill>
                  <a:srgbClr val="2e2b1f"/>
                </a:solidFill>
                <a:latin typeface="Calibri"/>
              </a:rPr>
              <a:t>Graph</a:t>
            </a:r>
            <a:r>
              <a:rPr b="1" lang="en-US" sz="3200" spc="-1" strike="noStrike">
                <a:solidFill>
                  <a:srgbClr val="2e2b1f"/>
                </a:solidFill>
                <a:latin typeface="Calibri"/>
              </a:rPr>
              <a:t> database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241920"/>
              </a:tabLst>
            </a:pPr>
            <a:endParaRPr b="0" lang="en-US" sz="44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1" lang="en-US" sz="3200" spc="4" strike="noStrike">
                <a:solidFill>
                  <a:srgbClr val="2e2b1f"/>
                </a:solidFill>
                <a:latin typeface="Calibri"/>
              </a:rPr>
              <a:t>Document-oriented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buNone/>
              <a:tabLst>
                <a:tab algn="l" pos="241920"/>
              </a:tabLst>
            </a:pPr>
            <a:endParaRPr b="0" lang="en-US" sz="44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1" lang="en-US" sz="3200" spc="18" strike="noStrike">
                <a:solidFill>
                  <a:srgbClr val="2e2b1f"/>
                </a:solidFill>
                <a:latin typeface="Calibri"/>
              </a:rPr>
              <a:t>Column</a:t>
            </a:r>
            <a:r>
              <a:rPr b="1" lang="en-US" sz="3200" spc="-14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1" lang="en-US" sz="3200" spc="4" strike="noStrike">
                <a:solidFill>
                  <a:srgbClr val="2e2b1f"/>
                </a:solidFill>
                <a:latin typeface="Calibri"/>
              </a:rPr>
              <a:t>family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82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object 6"/>
          <p:cNvSpPr/>
          <p:nvPr/>
        </p:nvSpPr>
        <p:spPr>
          <a:xfrm>
            <a:off x="6010200" y="1876320"/>
            <a:ext cx="1437840" cy="542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object 7"/>
          <p:cNvSpPr/>
          <p:nvPr/>
        </p:nvSpPr>
        <p:spPr>
          <a:xfrm>
            <a:off x="3638520" y="1924200"/>
            <a:ext cx="1514160" cy="4950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object 8"/>
          <p:cNvSpPr/>
          <p:nvPr/>
        </p:nvSpPr>
        <p:spPr>
          <a:xfrm>
            <a:off x="4572000" y="3048120"/>
            <a:ext cx="1514160" cy="39960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object 9"/>
          <p:cNvSpPr/>
          <p:nvPr/>
        </p:nvSpPr>
        <p:spPr>
          <a:xfrm>
            <a:off x="6800760" y="2771640"/>
            <a:ext cx="952200" cy="95220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8" name="object 10"/>
          <p:cNvSpPr/>
          <p:nvPr/>
        </p:nvSpPr>
        <p:spPr>
          <a:xfrm>
            <a:off x="4486320" y="4067280"/>
            <a:ext cx="1647360" cy="55224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object 11"/>
          <p:cNvSpPr/>
          <p:nvPr/>
        </p:nvSpPr>
        <p:spPr>
          <a:xfrm>
            <a:off x="6800760" y="4067280"/>
            <a:ext cx="961560" cy="866520"/>
          </a:xfrm>
          <a:prstGeom prst="rect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0" name="object 12"/>
          <p:cNvSpPr/>
          <p:nvPr/>
        </p:nvSpPr>
        <p:spPr>
          <a:xfrm>
            <a:off x="3676680" y="5295960"/>
            <a:ext cx="1076040" cy="704520"/>
          </a:xfrm>
          <a:prstGeom prst="rect">
            <a:avLst/>
          </a:pr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object 13"/>
          <p:cNvSpPr/>
          <p:nvPr/>
        </p:nvSpPr>
        <p:spPr>
          <a:xfrm>
            <a:off x="5610240" y="5295960"/>
            <a:ext cx="1114200" cy="761760"/>
          </a:xfrm>
          <a:prstGeom prst="rect">
            <a:avLst/>
          </a:prstGeom>
          <a:blipFill rotWithShape="0">
            <a:blip r:embed="rId8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object 14"/>
          <p:cNvSpPr/>
          <p:nvPr/>
        </p:nvSpPr>
        <p:spPr>
          <a:xfrm>
            <a:off x="8733600" y="5813280"/>
            <a:ext cx="16092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426"/>
              </a:lnSpc>
              <a:buNone/>
            </a:pPr>
            <a:fld id="{F35D59B2-696C-471F-ACFD-D47C100A8F0B}" type="slidenum">
              <a:rPr b="0" lang="en-US" sz="1200" spc="-7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-50760" y="609480"/>
            <a:ext cx="728640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NoSQL Types - Key Value Databases</a:t>
            </a:r>
            <a:r>
              <a:rPr b="0" lang="en-US" sz="3600" spc="72" strike="noStrike">
                <a:solidFill>
                  <a:srgbClr val="90c226"/>
                </a:solidFill>
                <a:latin typeface="Trebuchet MS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4" name="object 3"/>
          <p:cNvSpPr/>
          <p:nvPr/>
        </p:nvSpPr>
        <p:spPr>
          <a:xfrm>
            <a:off x="295200" y="1828080"/>
            <a:ext cx="2923920" cy="21247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object 4"/>
          <p:cNvSpPr/>
          <p:nvPr/>
        </p:nvSpPr>
        <p:spPr>
          <a:xfrm>
            <a:off x="5628960" y="1859760"/>
            <a:ext cx="3213360" cy="21024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object 5"/>
          <p:cNvSpPr/>
          <p:nvPr/>
        </p:nvSpPr>
        <p:spPr>
          <a:xfrm>
            <a:off x="2176200" y="4029480"/>
            <a:ext cx="4791240" cy="28083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307080" y="474840"/>
            <a:ext cx="6752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NoSQL Types - </a:t>
            </a:r>
            <a:r>
              <a:rPr b="0" lang="en-US" sz="3600" spc="-12" strike="noStrike">
                <a:solidFill>
                  <a:srgbClr val="90c226"/>
                </a:solidFill>
                <a:latin typeface="Trebuchet MS"/>
              </a:rPr>
              <a:t>Column </a:t>
            </a: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Based</a:t>
            </a:r>
            <a:r>
              <a:rPr b="0" lang="en-US" sz="3600" spc="63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Databases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98" name="object 3"/>
          <p:cNvSpPr/>
          <p:nvPr/>
        </p:nvSpPr>
        <p:spPr>
          <a:xfrm>
            <a:off x="344880" y="1403640"/>
            <a:ext cx="8487000" cy="51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328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420"/>
              </a:spcBef>
              <a:buClr>
                <a:srgbClr val="00af5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1" lang="en-US" sz="2600" spc="49" strike="noStrike">
                <a:solidFill>
                  <a:srgbClr val="00af50"/>
                </a:solidFill>
                <a:latin typeface="Times New Roman"/>
              </a:rPr>
              <a:t>Column </a:t>
            </a:r>
            <a:r>
              <a:rPr b="1" lang="en-US" sz="2600" spc="-1" strike="noStrike">
                <a:solidFill>
                  <a:srgbClr val="00af50"/>
                </a:solidFill>
                <a:latin typeface="Times New Roman"/>
              </a:rPr>
              <a:t>Based</a:t>
            </a:r>
            <a:r>
              <a:rPr b="1" lang="en-US" sz="2600" spc="-26" strike="noStrike">
                <a:solidFill>
                  <a:srgbClr val="00af50"/>
                </a:solidFill>
                <a:latin typeface="Times New Roman"/>
              </a:rPr>
              <a:t> </a:t>
            </a:r>
            <a:r>
              <a:rPr b="1" lang="en-US" sz="2600" spc="24" strike="noStrike">
                <a:solidFill>
                  <a:srgbClr val="00af50"/>
                </a:solidFill>
                <a:latin typeface="Times New Roman"/>
              </a:rPr>
              <a:t>Databases</a:t>
            </a:r>
            <a:endParaRPr b="0" lang="en-US" sz="2600" spc="-1" strike="noStrike"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269"/>
              </a:spcBef>
              <a:buClr>
                <a:srgbClr val="00af50"/>
              </a:buClr>
              <a:buFont typeface="Arial"/>
              <a:buChar char="•"/>
              <a:tabLst>
                <a:tab algn="l" pos="756360"/>
                <a:tab algn="l" pos="757080"/>
              </a:tabLst>
            </a:pPr>
            <a:r>
              <a:rPr b="0" lang="en-US" sz="2200" spc="-21" strike="noStrike">
                <a:solidFill>
                  <a:srgbClr val="00af50"/>
                </a:solidFill>
                <a:latin typeface="Georgia"/>
              </a:rPr>
              <a:t>The</a:t>
            </a:r>
            <a:r>
              <a:rPr b="0" lang="en-US" sz="2200" spc="38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72" strike="noStrike">
                <a:solidFill>
                  <a:srgbClr val="00af50"/>
                </a:solidFill>
                <a:latin typeface="Georgia"/>
              </a:rPr>
              <a:t>column-oriented</a:t>
            </a:r>
            <a:r>
              <a:rPr b="0" lang="en-US" sz="2200" spc="43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storage</a:t>
            </a:r>
            <a:r>
              <a:rPr b="0" lang="en-US" sz="2200" spc="52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35" strike="noStrike">
                <a:solidFill>
                  <a:srgbClr val="00af50"/>
                </a:solidFill>
                <a:latin typeface="Georgia"/>
              </a:rPr>
              <a:t>allows</a:t>
            </a:r>
            <a:r>
              <a:rPr b="0" lang="en-US" sz="2200" spc="32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60" strike="noStrike">
                <a:solidFill>
                  <a:srgbClr val="00af50"/>
                </a:solidFill>
                <a:latin typeface="Georgia"/>
              </a:rPr>
              <a:t>data</a:t>
            </a:r>
            <a:r>
              <a:rPr b="0" lang="en-US" sz="2200" spc="32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52" strike="noStrike">
                <a:solidFill>
                  <a:srgbClr val="00af50"/>
                </a:solidFill>
                <a:latin typeface="Georgia"/>
              </a:rPr>
              <a:t>to</a:t>
            </a:r>
            <a:r>
              <a:rPr b="0" lang="en-US" sz="2200" spc="29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92" strike="noStrike">
                <a:solidFill>
                  <a:srgbClr val="00af50"/>
                </a:solidFill>
                <a:latin typeface="Georgia"/>
              </a:rPr>
              <a:t>be</a:t>
            </a:r>
            <a:r>
              <a:rPr b="0" lang="en-US" sz="2200" spc="52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80" strike="noStrike">
                <a:solidFill>
                  <a:srgbClr val="00af50"/>
                </a:solidFill>
                <a:latin typeface="Georgia"/>
              </a:rPr>
              <a:t>stored</a:t>
            </a:r>
            <a:r>
              <a:rPr b="0" lang="en-US" sz="2200" spc="32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72" strike="noStrike">
                <a:solidFill>
                  <a:srgbClr val="00af50"/>
                </a:solidFill>
                <a:latin typeface="Georgia"/>
              </a:rPr>
              <a:t>effectively.</a:t>
            </a:r>
            <a:endParaRPr b="0" lang="en-US" sz="2200" spc="-1" strike="noStrike">
              <a:latin typeface="Arial"/>
            </a:endParaRPr>
          </a:p>
          <a:p>
            <a:pPr lvl="1" marL="756360" indent="-286920">
              <a:lnSpc>
                <a:spcPts val="2381"/>
              </a:lnSpc>
              <a:spcBef>
                <a:spcPts val="561"/>
              </a:spcBef>
              <a:buClr>
                <a:srgbClr val="00af50"/>
              </a:buClr>
              <a:buFont typeface="Arial"/>
              <a:buChar char="•"/>
              <a:tabLst>
                <a:tab algn="l" pos="756360"/>
                <a:tab algn="l" pos="757080"/>
                <a:tab algn="l" pos="7964280"/>
              </a:tabLst>
            </a:pPr>
            <a:r>
              <a:rPr b="0" lang="en-US" sz="2200" spc="-60" strike="noStrike">
                <a:solidFill>
                  <a:srgbClr val="00af50"/>
                </a:solidFill>
                <a:latin typeface="Georgia"/>
              </a:rPr>
              <a:t>W</a:t>
            </a:r>
            <a:r>
              <a:rPr b="0" lang="en-US" sz="2200" spc="-80" strike="noStrike">
                <a:solidFill>
                  <a:srgbClr val="00af50"/>
                </a:solidFill>
                <a:latin typeface="Georgia"/>
              </a:rPr>
              <a:t>ere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66" strike="noStrike">
                <a:solidFill>
                  <a:srgbClr val="00af50"/>
                </a:solidFill>
                <a:latin typeface="Georgia"/>
              </a:rPr>
              <a:t>cre</a:t>
            </a:r>
            <a:r>
              <a:rPr b="0" lang="en-US" sz="2200" spc="-60" strike="noStrike">
                <a:solidFill>
                  <a:srgbClr val="00af50"/>
                </a:solidFill>
                <a:latin typeface="Georgia"/>
              </a:rPr>
              <a:t>a</a:t>
            </a:r>
            <a:r>
              <a:rPr b="0" lang="en-US" sz="2200" spc="-66" strike="noStrike">
                <a:solidFill>
                  <a:srgbClr val="00af50"/>
                </a:solidFill>
                <a:latin typeface="Georgia"/>
              </a:rPr>
              <a:t>t</a:t>
            </a:r>
            <a:r>
              <a:rPr b="0" lang="en-US" sz="2200" spc="-92" strike="noStrike">
                <a:solidFill>
                  <a:srgbClr val="00af50"/>
                </a:solidFill>
                <a:latin typeface="Georgia"/>
              </a:rPr>
              <a:t>e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d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46" strike="noStrike">
                <a:solidFill>
                  <a:srgbClr val="00af50"/>
                </a:solidFill>
                <a:latin typeface="Georgia"/>
              </a:rPr>
              <a:t>t</a:t>
            </a:r>
            <a:r>
              <a:rPr b="0" lang="en-US" sz="2200" spc="-60" strike="noStrike">
                <a:solidFill>
                  <a:srgbClr val="00af50"/>
                </a:solidFill>
                <a:latin typeface="Georgia"/>
              </a:rPr>
              <a:t>o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80" strike="noStrike">
                <a:solidFill>
                  <a:srgbClr val="00af50"/>
                </a:solidFill>
                <a:latin typeface="Georgia"/>
              </a:rPr>
              <a:t> store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72" strike="noStrike">
                <a:solidFill>
                  <a:srgbClr val="00af50"/>
                </a:solidFill>
                <a:latin typeface="Georgia"/>
              </a:rPr>
              <a:t>and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66" strike="noStrike">
                <a:solidFill>
                  <a:srgbClr val="00af50"/>
                </a:solidFill>
                <a:latin typeface="Georgia"/>
              </a:rPr>
              <a:t>proces</a:t>
            </a:r>
            <a:r>
              <a:rPr b="0" lang="en-US" sz="2200" spc="-111" strike="noStrike">
                <a:solidFill>
                  <a:srgbClr val="00af50"/>
                </a:solidFill>
                <a:latin typeface="Georgia"/>
              </a:rPr>
              <a:t>s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80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41" strike="noStrike">
                <a:solidFill>
                  <a:srgbClr val="00af50"/>
                </a:solidFill>
                <a:latin typeface="Georgia"/>
              </a:rPr>
              <a:t>v</a:t>
            </a:r>
            <a:r>
              <a:rPr b="0" lang="en-US" sz="2200" spc="-100" strike="noStrike">
                <a:solidFill>
                  <a:srgbClr val="00af50"/>
                </a:solidFill>
                <a:latin typeface="Georgia"/>
              </a:rPr>
              <a:t>e</a:t>
            </a:r>
            <a:r>
              <a:rPr b="0" lang="en-US" sz="2200" spc="-26" strike="noStrike">
                <a:solidFill>
                  <a:srgbClr val="00af50"/>
                </a:solidFill>
                <a:latin typeface="Georgia"/>
              </a:rPr>
              <a:t>r</a:t>
            </a:r>
            <a:r>
              <a:rPr b="0" lang="en-US" sz="2200" spc="32" strike="noStrike">
                <a:solidFill>
                  <a:srgbClr val="00af50"/>
                </a:solidFill>
                <a:latin typeface="Georgia"/>
              </a:rPr>
              <a:t>y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80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26" strike="noStrike">
                <a:solidFill>
                  <a:srgbClr val="00af50"/>
                </a:solidFill>
                <a:latin typeface="Georgia"/>
              </a:rPr>
              <a:t>l</a:t>
            </a:r>
            <a:r>
              <a:rPr b="0" lang="en-US" sz="2200" spc="-41" strike="noStrike">
                <a:solidFill>
                  <a:srgbClr val="00af50"/>
                </a:solidFill>
                <a:latin typeface="Georgia"/>
              </a:rPr>
              <a:t>a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r</a:t>
            </a:r>
            <a:r>
              <a:rPr b="0" lang="en-US" sz="2200" spc="-126" strike="noStrike">
                <a:solidFill>
                  <a:srgbClr val="00af50"/>
                </a:solidFill>
                <a:latin typeface="Georgia"/>
              </a:rPr>
              <a:t>g</a:t>
            </a:r>
            <a:r>
              <a:rPr b="0" lang="en-US" sz="2200" spc="-60" strike="noStrike">
                <a:solidFill>
                  <a:srgbClr val="00af50"/>
                </a:solidFill>
                <a:latin typeface="Georgia"/>
              </a:rPr>
              <a:t>e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52" strike="noStrike">
                <a:solidFill>
                  <a:srgbClr val="00af50"/>
                </a:solidFill>
                <a:latin typeface="Georgia"/>
              </a:rPr>
              <a:t>a</a:t>
            </a:r>
            <a:r>
              <a:rPr b="0" lang="en-US" sz="2200" spc="-66" strike="noStrike">
                <a:solidFill>
                  <a:srgbClr val="00af50"/>
                </a:solidFill>
                <a:latin typeface="Georgia"/>
              </a:rPr>
              <a:t>m</a:t>
            </a:r>
            <a:r>
              <a:rPr b="0" lang="en-US" sz="2200" spc="-72" strike="noStrike">
                <a:solidFill>
                  <a:srgbClr val="00af50"/>
                </a:solidFill>
                <a:latin typeface="Georgia"/>
              </a:rPr>
              <a:t>ounts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92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41" strike="noStrike">
                <a:solidFill>
                  <a:srgbClr val="00af50"/>
                </a:solidFill>
                <a:latin typeface="Georgia"/>
              </a:rPr>
              <a:t>o</a:t>
            </a:r>
            <a:r>
              <a:rPr b="0" lang="en-US" sz="2200" spc="-21" strike="noStrike">
                <a:solidFill>
                  <a:srgbClr val="00af50"/>
                </a:solidFill>
                <a:latin typeface="Georgia"/>
              </a:rPr>
              <a:t>f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	</a:t>
            </a:r>
            <a:r>
              <a:rPr b="0" lang="en-US" sz="2200" spc="-72" strike="noStrike">
                <a:solidFill>
                  <a:srgbClr val="00af50"/>
                </a:solidFill>
                <a:latin typeface="Georgia"/>
              </a:rPr>
              <a:t>d</a:t>
            </a:r>
            <a:r>
              <a:rPr b="0" lang="en-US" sz="2200" spc="-52" strike="noStrike">
                <a:solidFill>
                  <a:srgbClr val="00af50"/>
                </a:solidFill>
                <a:latin typeface="Georgia"/>
              </a:rPr>
              <a:t>ata  </a:t>
            </a:r>
            <a:r>
              <a:rPr b="0" lang="en-US" sz="2200" spc="-80" strike="noStrike">
                <a:solidFill>
                  <a:srgbClr val="00af50"/>
                </a:solidFill>
                <a:latin typeface="Georgia"/>
              </a:rPr>
              <a:t>distributed 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over </a:t>
            </a:r>
            <a:r>
              <a:rPr b="0" lang="en-US" sz="2200" spc="-46" strike="noStrike">
                <a:solidFill>
                  <a:srgbClr val="00af50"/>
                </a:solidFill>
                <a:latin typeface="Georgia"/>
              </a:rPr>
              <a:t>many</a:t>
            </a:r>
            <a:r>
              <a:rPr b="0" lang="en-US" sz="2200" spc="259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66" strike="noStrike">
                <a:solidFill>
                  <a:srgbClr val="00af50"/>
                </a:solidFill>
                <a:latin typeface="Georgia"/>
              </a:rPr>
              <a:t>machines.</a:t>
            </a:r>
            <a:endParaRPr b="0" lang="en-US" sz="2200" spc="-1" strike="noStrike">
              <a:latin typeface="Arial"/>
            </a:endParaRPr>
          </a:p>
          <a:p>
            <a:pPr lvl="1" marL="756360" indent="-286920">
              <a:lnSpc>
                <a:spcPts val="2381"/>
              </a:lnSpc>
              <a:spcBef>
                <a:spcPts val="519"/>
              </a:spcBef>
              <a:buClr>
                <a:srgbClr val="00af50"/>
              </a:buClr>
              <a:buFont typeface="Arial"/>
              <a:buChar char="•"/>
              <a:tabLst>
                <a:tab algn="l" pos="756360"/>
                <a:tab algn="l" pos="757080"/>
                <a:tab algn="l" pos="1594440"/>
                <a:tab algn="l" pos="2104920"/>
                <a:tab algn="l" pos="2674080"/>
                <a:tab algn="l" pos="3341520"/>
                <a:tab algn="l" pos="3870360"/>
                <a:tab algn="l" pos="4524480"/>
                <a:tab algn="l" pos="5286240"/>
                <a:tab algn="l" pos="5667480"/>
                <a:tab algn="l" pos="6789600"/>
                <a:tab algn="l" pos="8008560"/>
              </a:tabLst>
            </a:pPr>
            <a:r>
              <a:rPr b="0" lang="en-US" sz="2200" spc="-52" strike="noStrike">
                <a:solidFill>
                  <a:srgbClr val="00af50"/>
                </a:solidFill>
                <a:latin typeface="Georgia"/>
              </a:rPr>
              <a:t>There</a:t>
            </a:r>
            <a:r>
              <a:rPr b="0" lang="en-US" sz="2200" spc="-52" strike="noStrike">
                <a:solidFill>
                  <a:srgbClr val="00af50"/>
                </a:solidFill>
                <a:latin typeface="Georgia"/>
              </a:rPr>
              <a:t>	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are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	</a:t>
            </a:r>
            <a:r>
              <a:rPr b="0" lang="en-US" sz="2200" spc="-60" strike="noStrike">
                <a:solidFill>
                  <a:srgbClr val="00af50"/>
                </a:solidFill>
                <a:latin typeface="Georgia"/>
              </a:rPr>
              <a:t>still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	</a:t>
            </a:r>
            <a:r>
              <a:rPr b="0" lang="en-US" sz="2200" spc="-66" strike="noStrike">
                <a:solidFill>
                  <a:srgbClr val="00af50"/>
                </a:solidFill>
                <a:latin typeface="Georgia"/>
              </a:rPr>
              <a:t>k</a:t>
            </a:r>
            <a:r>
              <a:rPr b="0" lang="en-US" sz="2200" spc="-55" strike="noStrike">
                <a:solidFill>
                  <a:srgbClr val="00af50"/>
                </a:solidFill>
                <a:latin typeface="Georgia"/>
              </a:rPr>
              <a:t>e</a:t>
            </a:r>
            <a:r>
              <a:rPr b="0" lang="en-US" sz="2200" spc="38" strike="noStrike">
                <a:solidFill>
                  <a:srgbClr val="00af50"/>
                </a:solidFill>
                <a:latin typeface="Georgia"/>
              </a:rPr>
              <a:t>y</a:t>
            </a:r>
            <a:r>
              <a:rPr b="0" lang="en-US" sz="2200" spc="-111" strike="noStrike">
                <a:solidFill>
                  <a:srgbClr val="00af50"/>
                </a:solidFill>
                <a:latin typeface="Georgia"/>
              </a:rPr>
              <a:t>s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	</a:t>
            </a:r>
            <a:r>
              <a:rPr b="0" lang="en-US" sz="2200" spc="-86" strike="noStrike">
                <a:solidFill>
                  <a:srgbClr val="00af50"/>
                </a:solidFill>
                <a:latin typeface="Georgia"/>
              </a:rPr>
              <a:t>b</a:t>
            </a:r>
            <a:r>
              <a:rPr b="0" lang="en-US" sz="2200" spc="-80" strike="noStrike">
                <a:solidFill>
                  <a:srgbClr val="00af50"/>
                </a:solidFill>
                <a:latin typeface="Georgia"/>
              </a:rPr>
              <a:t>u</a:t>
            </a:r>
            <a:r>
              <a:rPr b="0" lang="en-US" sz="2200" spc="-100" strike="noStrike">
                <a:solidFill>
                  <a:srgbClr val="00af50"/>
                </a:solidFill>
                <a:latin typeface="Georgia"/>
              </a:rPr>
              <a:t>t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	</a:t>
            </a:r>
            <a:r>
              <a:rPr b="0" lang="en-US" sz="2200" spc="-52" strike="noStrike">
                <a:solidFill>
                  <a:srgbClr val="00af50"/>
                </a:solidFill>
                <a:latin typeface="Georgia"/>
              </a:rPr>
              <a:t>they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	</a:t>
            </a:r>
            <a:r>
              <a:rPr b="0" lang="en-US" sz="2200" spc="-52" strike="noStrike">
                <a:solidFill>
                  <a:srgbClr val="00af50"/>
                </a:solidFill>
                <a:latin typeface="Georgia"/>
              </a:rPr>
              <a:t>po</a:t>
            </a:r>
            <a:r>
              <a:rPr b="0" lang="en-US" sz="2200" spc="-35" strike="noStrike">
                <a:solidFill>
                  <a:srgbClr val="00af50"/>
                </a:solidFill>
                <a:latin typeface="Georgia"/>
              </a:rPr>
              <a:t>i</a:t>
            </a:r>
            <a:r>
              <a:rPr b="0" lang="en-US" sz="2200" spc="-97" strike="noStrike">
                <a:solidFill>
                  <a:srgbClr val="00af50"/>
                </a:solidFill>
                <a:latin typeface="Georgia"/>
              </a:rPr>
              <a:t>nt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	</a:t>
            </a:r>
            <a:r>
              <a:rPr b="0" lang="en-US" sz="2200" spc="-46" strike="noStrike">
                <a:solidFill>
                  <a:srgbClr val="00af50"/>
                </a:solidFill>
                <a:latin typeface="Georgia"/>
              </a:rPr>
              <a:t>t</a:t>
            </a:r>
            <a:r>
              <a:rPr b="0" lang="en-US" sz="2200" spc="-60" strike="noStrike">
                <a:solidFill>
                  <a:srgbClr val="00af50"/>
                </a:solidFill>
                <a:latin typeface="Georgia"/>
              </a:rPr>
              <a:t>o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	</a:t>
            </a:r>
            <a:r>
              <a:rPr b="0" lang="en-US" sz="2200" spc="-131" strike="noStrike">
                <a:solidFill>
                  <a:srgbClr val="00af50"/>
                </a:solidFill>
                <a:latin typeface="Georgia"/>
              </a:rPr>
              <a:t>m</a:t>
            </a:r>
            <a:r>
              <a:rPr b="0" lang="en-US" sz="2200" spc="-60" strike="noStrike">
                <a:solidFill>
                  <a:srgbClr val="00af50"/>
                </a:solidFill>
                <a:latin typeface="Georgia"/>
              </a:rPr>
              <a:t>ultiple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	</a:t>
            </a:r>
            <a:r>
              <a:rPr b="0" lang="en-US" sz="2200" spc="-41" strike="noStrike">
                <a:solidFill>
                  <a:srgbClr val="00af50"/>
                </a:solidFill>
                <a:latin typeface="Georgia"/>
              </a:rPr>
              <a:t>colu</a:t>
            </a:r>
            <a:r>
              <a:rPr b="0" lang="en-US" sz="2200" spc="-55" strike="noStrike">
                <a:solidFill>
                  <a:srgbClr val="00af50"/>
                </a:solidFill>
                <a:latin typeface="Georgia"/>
              </a:rPr>
              <a:t>m</a:t>
            </a:r>
            <a:r>
              <a:rPr b="0" lang="en-US" sz="2200" spc="-114" strike="noStrike">
                <a:solidFill>
                  <a:srgbClr val="00af50"/>
                </a:solidFill>
                <a:latin typeface="Georgia"/>
              </a:rPr>
              <a:t>n</a:t>
            </a:r>
            <a:r>
              <a:rPr b="0" lang="en-US" sz="2200" spc="-151" strike="noStrike">
                <a:solidFill>
                  <a:srgbClr val="00af50"/>
                </a:solidFill>
                <a:latin typeface="Georgia"/>
              </a:rPr>
              <a:t>s</a:t>
            </a:r>
            <a:r>
              <a:rPr b="0" lang="en-US" sz="2200" spc="18" strike="noStrike">
                <a:solidFill>
                  <a:srgbClr val="00af50"/>
                </a:solidFill>
                <a:latin typeface="Georgia"/>
              </a:rPr>
              <a:t>.</a:t>
            </a:r>
            <a:r>
              <a:rPr b="0" lang="en-US" sz="2200" spc="-1" strike="noStrike">
                <a:solidFill>
                  <a:srgbClr val="00af50"/>
                </a:solidFill>
                <a:latin typeface="Georgia"/>
              </a:rPr>
              <a:t>	</a:t>
            </a:r>
            <a:r>
              <a:rPr b="0" lang="en-US" sz="2200" spc="77" strike="noStrike">
                <a:solidFill>
                  <a:srgbClr val="00af50"/>
                </a:solidFill>
                <a:latin typeface="Georgia"/>
              </a:rPr>
              <a:t>T</a:t>
            </a:r>
            <a:r>
              <a:rPr b="0" lang="en-US" sz="2200" spc="-52" strike="noStrike">
                <a:solidFill>
                  <a:srgbClr val="00af50"/>
                </a:solidFill>
                <a:latin typeface="Georgia"/>
              </a:rPr>
              <a:t>he  </a:t>
            </a:r>
            <a:r>
              <a:rPr b="0" lang="en-US" sz="2200" spc="-60" strike="noStrike">
                <a:solidFill>
                  <a:srgbClr val="00af50"/>
                </a:solidFill>
                <a:latin typeface="Georgia"/>
              </a:rPr>
              <a:t>columns 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are arranged </a:t>
            </a:r>
            <a:r>
              <a:rPr b="0" lang="en-US" sz="2200" spc="-46" strike="noStrike">
                <a:solidFill>
                  <a:srgbClr val="00af50"/>
                </a:solidFill>
                <a:latin typeface="Georgia"/>
              </a:rPr>
              <a:t>by </a:t>
            </a:r>
            <a:r>
              <a:rPr b="0" lang="en-US" sz="2200" spc="-52" strike="noStrike">
                <a:solidFill>
                  <a:srgbClr val="00af50"/>
                </a:solidFill>
                <a:latin typeface="Georgia"/>
              </a:rPr>
              <a:t>column</a:t>
            </a:r>
            <a:r>
              <a:rPr b="0" lang="en-US" sz="2200" spc="-41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72" strike="noStrike">
                <a:solidFill>
                  <a:srgbClr val="00af50"/>
                </a:solidFill>
                <a:latin typeface="Georgia"/>
              </a:rPr>
              <a:t>family.</a:t>
            </a:r>
            <a:endParaRPr b="0" lang="en-US" sz="2200" spc="-1" strike="noStrike"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224"/>
              </a:spcBef>
              <a:buClr>
                <a:srgbClr val="00af50"/>
              </a:buClr>
              <a:buFont typeface="Arial"/>
              <a:buChar char="•"/>
              <a:tabLst>
                <a:tab algn="l" pos="756360"/>
                <a:tab algn="l" pos="757080"/>
              </a:tabLst>
            </a:pPr>
            <a:r>
              <a:rPr b="0" lang="en-US" sz="2200" spc="-80" strike="noStrike">
                <a:solidFill>
                  <a:srgbClr val="00af50"/>
                </a:solidFill>
                <a:latin typeface="Georgia"/>
              </a:rPr>
              <a:t>Businesses </a:t>
            </a:r>
            <a:r>
              <a:rPr b="0" lang="en-US" sz="2200" spc="-26" strike="noStrike">
                <a:solidFill>
                  <a:srgbClr val="00af50"/>
                </a:solidFill>
                <a:latin typeface="Georgia"/>
              </a:rPr>
              <a:t>Use Wide </a:t>
            </a:r>
            <a:r>
              <a:rPr b="0" lang="en-US" sz="2200" spc="-21" strike="noStrike">
                <a:solidFill>
                  <a:srgbClr val="00af50"/>
                </a:solidFill>
                <a:latin typeface="Georgia"/>
              </a:rPr>
              <a:t>Column </a:t>
            </a:r>
            <a:r>
              <a:rPr b="0" lang="en-US" sz="2200" spc="-52" strike="noStrike">
                <a:solidFill>
                  <a:srgbClr val="00af50"/>
                </a:solidFill>
                <a:latin typeface="Georgia"/>
              </a:rPr>
              <a:t>Databases to</a:t>
            </a:r>
            <a:r>
              <a:rPr b="0" lang="en-US" sz="2200" spc="-7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55" strike="noStrike">
                <a:solidFill>
                  <a:srgbClr val="00af50"/>
                </a:solidFill>
                <a:latin typeface="Georgia"/>
              </a:rPr>
              <a:t>Handle:</a:t>
            </a:r>
            <a:endParaRPr b="0" lang="en-US" sz="2200" spc="-1" strike="noStrike">
              <a:latin typeface="Arial"/>
            </a:endParaRPr>
          </a:p>
          <a:p>
            <a:pPr lvl="1" marL="1017360" indent="-547920">
              <a:lnSpc>
                <a:spcPct val="100000"/>
              </a:lnSpc>
              <a:spcBef>
                <a:spcPts val="249"/>
              </a:spcBef>
              <a:buClr>
                <a:srgbClr val="00af50"/>
              </a:buClr>
              <a:buFont typeface="Arial"/>
              <a:buChar char="•"/>
              <a:tabLst>
                <a:tab algn="l" pos="1017360"/>
                <a:tab algn="l" pos="1018080"/>
              </a:tabLst>
            </a:pPr>
            <a:r>
              <a:rPr b="0" lang="en-US" sz="2000" spc="-41" strike="noStrike">
                <a:solidFill>
                  <a:srgbClr val="00af50"/>
                </a:solidFill>
                <a:latin typeface="Georgia"/>
              </a:rPr>
              <a:t>High volume </a:t>
            </a:r>
            <a:r>
              <a:rPr b="0" lang="en-US" sz="2000" spc="-21" strike="noStrike">
                <a:solidFill>
                  <a:srgbClr val="00af50"/>
                </a:solidFill>
                <a:latin typeface="Georgia"/>
              </a:rPr>
              <a:t>of</a:t>
            </a:r>
            <a:r>
              <a:rPr b="0" lang="en-US" sz="2000" spc="318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000" spc="-52" strike="noStrike">
                <a:solidFill>
                  <a:srgbClr val="00af50"/>
                </a:solidFill>
                <a:latin typeface="Georgia"/>
              </a:rPr>
              <a:t>data</a:t>
            </a:r>
            <a:endParaRPr b="0" lang="en-US" sz="2000" spc="-1" strike="noStrike">
              <a:latin typeface="Arial"/>
            </a:endParaRPr>
          </a:p>
          <a:p>
            <a:pPr lvl="1" marL="1017360" indent="-547920">
              <a:lnSpc>
                <a:spcPct val="100000"/>
              </a:lnSpc>
              <a:spcBef>
                <a:spcPts val="241"/>
              </a:spcBef>
              <a:buClr>
                <a:srgbClr val="00af50"/>
              </a:buClr>
              <a:buFont typeface="Arial"/>
              <a:buChar char="•"/>
              <a:tabLst>
                <a:tab algn="l" pos="1017360"/>
                <a:tab algn="l" pos="1018080"/>
              </a:tabLst>
            </a:pPr>
            <a:r>
              <a:rPr b="0" lang="en-US" sz="2000" spc="-52" strike="noStrike">
                <a:solidFill>
                  <a:srgbClr val="00af50"/>
                </a:solidFill>
                <a:latin typeface="Georgia"/>
              </a:rPr>
              <a:t>Extreme </a:t>
            </a:r>
            <a:r>
              <a:rPr b="0" lang="en-US" sz="2000" spc="-46" strike="noStrike">
                <a:solidFill>
                  <a:srgbClr val="00af50"/>
                </a:solidFill>
                <a:latin typeface="Georgia"/>
              </a:rPr>
              <a:t>write </a:t>
            </a:r>
            <a:r>
              <a:rPr b="0" lang="en-US" sz="2000" spc="-75" strike="noStrike">
                <a:solidFill>
                  <a:srgbClr val="00af50"/>
                </a:solidFill>
                <a:latin typeface="Georgia"/>
              </a:rPr>
              <a:t>speeds </a:t>
            </a:r>
            <a:r>
              <a:rPr b="0" lang="en-US" sz="2000" spc="-32" strike="noStrike">
                <a:solidFill>
                  <a:srgbClr val="00af50"/>
                </a:solidFill>
                <a:latin typeface="Georgia"/>
              </a:rPr>
              <a:t>with </a:t>
            </a:r>
            <a:r>
              <a:rPr b="0" lang="en-US" sz="2000" spc="-55" strike="noStrike">
                <a:solidFill>
                  <a:srgbClr val="00af50"/>
                </a:solidFill>
                <a:latin typeface="Georgia"/>
              </a:rPr>
              <a:t>relatively </a:t>
            </a:r>
            <a:r>
              <a:rPr b="0" lang="en-US" sz="2000" spc="-72" strike="noStrike">
                <a:solidFill>
                  <a:srgbClr val="00af50"/>
                </a:solidFill>
                <a:latin typeface="Georgia"/>
              </a:rPr>
              <a:t>less </a:t>
            </a:r>
            <a:r>
              <a:rPr b="0" lang="en-US" sz="2000" spc="-32" strike="noStrike">
                <a:solidFill>
                  <a:srgbClr val="00af50"/>
                </a:solidFill>
                <a:latin typeface="Georgia"/>
              </a:rPr>
              <a:t>velocity</a:t>
            </a:r>
            <a:r>
              <a:rPr b="0" lang="en-US" sz="2000" spc="38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000" spc="-72" strike="noStrike">
                <a:solidFill>
                  <a:srgbClr val="00af50"/>
                </a:solidFill>
                <a:latin typeface="Georgia"/>
              </a:rPr>
              <a:t>reads</a:t>
            </a:r>
            <a:endParaRPr b="0" lang="en-US" sz="2000" spc="-1" strike="noStrike">
              <a:latin typeface="Arial"/>
            </a:endParaRPr>
          </a:p>
          <a:p>
            <a:pPr lvl="1" marL="1017360" indent="-547920">
              <a:lnSpc>
                <a:spcPct val="100000"/>
              </a:lnSpc>
              <a:spcBef>
                <a:spcPts val="241"/>
              </a:spcBef>
              <a:buClr>
                <a:srgbClr val="00af50"/>
              </a:buClr>
              <a:buFont typeface="Arial"/>
              <a:buChar char="•"/>
              <a:tabLst>
                <a:tab algn="l" pos="1017360"/>
                <a:tab algn="l" pos="1018080"/>
              </a:tabLst>
            </a:pPr>
            <a:r>
              <a:rPr b="0" lang="en-US" sz="2000" spc="-7" strike="noStrike">
                <a:solidFill>
                  <a:srgbClr val="00af50"/>
                </a:solidFill>
                <a:latin typeface="Georgia"/>
              </a:rPr>
              <a:t>Data </a:t>
            </a:r>
            <a:r>
              <a:rPr b="0" lang="en-US" sz="2000" spc="-52" strike="noStrike">
                <a:solidFill>
                  <a:srgbClr val="00af50"/>
                </a:solidFill>
                <a:latin typeface="Georgia"/>
              </a:rPr>
              <a:t>extraction </a:t>
            </a:r>
            <a:r>
              <a:rPr b="0" lang="en-US" sz="2000" spc="-35" strike="noStrike">
                <a:solidFill>
                  <a:srgbClr val="00af50"/>
                </a:solidFill>
                <a:latin typeface="Georgia"/>
              </a:rPr>
              <a:t>by </a:t>
            </a:r>
            <a:r>
              <a:rPr b="0" lang="en-US" sz="2000" spc="-52" strike="noStrike">
                <a:solidFill>
                  <a:srgbClr val="00af50"/>
                </a:solidFill>
                <a:latin typeface="Georgia"/>
              </a:rPr>
              <a:t>columns </a:t>
            </a:r>
            <a:r>
              <a:rPr b="0" lang="en-US" sz="2000" spc="-60" strike="noStrike">
                <a:solidFill>
                  <a:srgbClr val="00af50"/>
                </a:solidFill>
                <a:latin typeface="Georgia"/>
              </a:rPr>
              <a:t>using </a:t>
            </a:r>
            <a:r>
              <a:rPr b="0" lang="en-US" sz="2000" spc="-35" strike="noStrike">
                <a:solidFill>
                  <a:srgbClr val="00af50"/>
                </a:solidFill>
                <a:latin typeface="Georgia"/>
              </a:rPr>
              <a:t>row</a:t>
            </a:r>
            <a:r>
              <a:rPr b="0" lang="en-US" sz="2000" spc="307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000" spc="-46" strike="noStrike">
                <a:solidFill>
                  <a:srgbClr val="00af50"/>
                </a:solidFill>
                <a:latin typeface="Georgia"/>
              </a:rPr>
              <a:t>keys.</a:t>
            </a:r>
            <a:endParaRPr b="0" lang="en-US" sz="2000" spc="-1" strike="noStrike">
              <a:latin typeface="Arial"/>
            </a:endParaRPr>
          </a:p>
          <a:p>
            <a:pPr lvl="1" marL="1017360" indent="-547920">
              <a:lnSpc>
                <a:spcPct val="100000"/>
              </a:lnSpc>
              <a:spcBef>
                <a:spcPts val="241"/>
              </a:spcBef>
              <a:buClr>
                <a:srgbClr val="00af50"/>
              </a:buClr>
              <a:buFont typeface="Arial"/>
              <a:buChar char="•"/>
              <a:tabLst>
                <a:tab algn="l" pos="1017360"/>
                <a:tab algn="l" pos="1018080"/>
              </a:tabLst>
            </a:pPr>
            <a:r>
              <a:rPr b="0" lang="en-US" sz="2000" spc="-32" strike="noStrike">
                <a:solidFill>
                  <a:srgbClr val="00af50"/>
                </a:solidFill>
                <a:latin typeface="Georgia"/>
              </a:rPr>
              <a:t>Like:</a:t>
            </a:r>
            <a:r>
              <a:rPr b="0" lang="en-US" sz="1400" spc="-32" strike="noStrike">
                <a:solidFill>
                  <a:srgbClr val="00af50"/>
                </a:solidFill>
                <a:latin typeface="Georgia"/>
              </a:rPr>
              <a:t>Sensor </a:t>
            </a:r>
            <a:r>
              <a:rPr b="0" lang="en-US" sz="1400" spc="-7" strike="noStrike">
                <a:solidFill>
                  <a:srgbClr val="00af50"/>
                </a:solidFill>
                <a:latin typeface="Georgia"/>
              </a:rPr>
              <a:t>Logs </a:t>
            </a:r>
            <a:r>
              <a:rPr b="0" lang="en-US" sz="1400" spc="-52" strike="noStrike">
                <a:solidFill>
                  <a:srgbClr val="00af50"/>
                </a:solidFill>
                <a:latin typeface="Georgia"/>
              </a:rPr>
              <a:t>[</a:t>
            </a:r>
            <a:r>
              <a:rPr b="0" lang="en-US" sz="1400" spc="-52" strike="noStrike" u="sng">
                <a:solidFill>
                  <a:srgbClr val="99ca3c"/>
                </a:solidFill>
                <a:uFill>
                  <a:solidFill>
                    <a:srgbClr val="75972e"/>
                  </a:solidFill>
                </a:uFill>
                <a:latin typeface="Georgia"/>
                <a:hlinkClick r:id="rId1"/>
              </a:rPr>
              <a:t>Internet </a:t>
            </a:r>
            <a:r>
              <a:rPr b="0" lang="en-US" sz="1400" spc="-21" strike="noStrike" u="sng">
                <a:solidFill>
                  <a:srgbClr val="99ca3c"/>
                </a:solidFill>
                <a:uFill>
                  <a:solidFill>
                    <a:srgbClr val="75972e"/>
                  </a:solidFill>
                </a:uFill>
                <a:latin typeface="Georgia"/>
                <a:hlinkClick r:id="rId2"/>
              </a:rPr>
              <a:t>of </a:t>
            </a:r>
            <a:r>
              <a:rPr b="0" lang="en-US" sz="1400" spc="-26" strike="noStrike" u="sng">
                <a:solidFill>
                  <a:srgbClr val="99ca3c"/>
                </a:solidFill>
                <a:uFill>
                  <a:solidFill>
                    <a:srgbClr val="75972e"/>
                  </a:solidFill>
                </a:uFill>
                <a:latin typeface="Georgia"/>
                <a:hlinkClick r:id="rId3"/>
              </a:rPr>
              <a:t>Things </a:t>
            </a:r>
            <a:r>
              <a:rPr b="0" lang="en-US" sz="1400" spc="-15" strike="noStrike" u="sng">
                <a:solidFill>
                  <a:srgbClr val="99ca3c"/>
                </a:solidFill>
                <a:uFill>
                  <a:solidFill>
                    <a:srgbClr val="75972e"/>
                  </a:solidFill>
                </a:uFill>
                <a:latin typeface="Georgia"/>
                <a:hlinkClick r:id="rId4"/>
              </a:rPr>
              <a:t>(IOT</a:t>
            </a:r>
            <a:r>
              <a:rPr b="0" lang="en-US" sz="1400" spc="-15" strike="noStrike">
                <a:solidFill>
                  <a:srgbClr val="00af50"/>
                </a:solidFill>
                <a:latin typeface="Georgia"/>
              </a:rPr>
              <a:t>)], </a:t>
            </a:r>
            <a:r>
              <a:rPr b="0" lang="en-US" sz="1400" spc="-21" strike="noStrike">
                <a:solidFill>
                  <a:srgbClr val="00af50"/>
                </a:solidFill>
                <a:latin typeface="Georgia"/>
              </a:rPr>
              <a:t>Geographic </a:t>
            </a:r>
            <a:r>
              <a:rPr b="0" lang="en-US" sz="1400" spc="-32" strike="noStrike">
                <a:solidFill>
                  <a:srgbClr val="00af50"/>
                </a:solidFill>
                <a:latin typeface="Georgia"/>
              </a:rPr>
              <a:t>information,</a:t>
            </a:r>
            <a:r>
              <a:rPr b="0" lang="en-US" sz="1400" spc="94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1400" spc="-35" strike="noStrike">
                <a:solidFill>
                  <a:srgbClr val="00af50"/>
                </a:solidFill>
                <a:latin typeface="Georgia"/>
              </a:rPr>
              <a:t>etc.</a:t>
            </a:r>
            <a:endParaRPr b="0" lang="en-US" sz="1400" spc="-1" strike="noStrike"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261"/>
              </a:spcBef>
              <a:buClr>
                <a:srgbClr val="00af50"/>
              </a:buClr>
              <a:buFont typeface="Arial"/>
              <a:buChar char="•"/>
              <a:tabLst>
                <a:tab algn="l" pos="756360"/>
                <a:tab algn="l" pos="757080"/>
              </a:tabLst>
            </a:pPr>
            <a:r>
              <a:rPr b="0" lang="en-US" sz="2200" spc="-52" strike="noStrike">
                <a:solidFill>
                  <a:srgbClr val="00af50"/>
                </a:solidFill>
                <a:latin typeface="Georgia"/>
              </a:rPr>
              <a:t>Examples:</a:t>
            </a:r>
            <a:r>
              <a:rPr b="0" lang="en-US" sz="2200" spc="-52" strike="noStrike">
                <a:solidFill>
                  <a:srgbClr val="75972e"/>
                </a:solidFill>
                <a:latin typeface="Georgia"/>
              </a:rPr>
              <a:t> </a:t>
            </a:r>
            <a:r>
              <a:rPr b="0" lang="en-US" sz="2200" spc="-46" strike="noStrike" u="heavy">
                <a:solidFill>
                  <a:srgbClr val="99ca3c"/>
                </a:solidFill>
                <a:uFill>
                  <a:solidFill>
                    <a:srgbClr val="75972e"/>
                  </a:solidFill>
                </a:uFill>
                <a:latin typeface="Georgia"/>
                <a:hlinkClick r:id="rId5"/>
              </a:rPr>
              <a:t>Cassandra</a:t>
            </a:r>
            <a:r>
              <a:rPr b="0" lang="en-US" sz="2200" spc="-46" strike="noStrike">
                <a:solidFill>
                  <a:srgbClr val="00af50"/>
                </a:solidFill>
                <a:latin typeface="Georgia"/>
              </a:rPr>
              <a:t>,</a:t>
            </a:r>
            <a:r>
              <a:rPr b="0" lang="en-US" sz="2200" spc="123" strike="noStrike" u="sng">
                <a:solidFill>
                  <a:srgbClr val="99ca3c"/>
                </a:solidFill>
                <a:uFillTx/>
                <a:latin typeface="Georgia"/>
                <a:hlinkClick r:id="rId6"/>
              </a:rPr>
              <a:t> </a:t>
            </a:r>
            <a:r>
              <a:rPr b="0" lang="en-US" sz="2200" spc="-60" strike="noStrike" u="heavy">
                <a:solidFill>
                  <a:srgbClr val="99ca3c"/>
                </a:solidFill>
                <a:uFill>
                  <a:solidFill>
                    <a:srgbClr val="75972e"/>
                  </a:solidFill>
                </a:uFill>
                <a:latin typeface="Georgia"/>
                <a:hlinkClick r:id="rId7"/>
              </a:rPr>
              <a:t>HBase</a:t>
            </a:r>
            <a:r>
              <a:rPr b="0" lang="en-US" sz="2200" spc="-60" strike="noStrike">
                <a:solidFill>
                  <a:srgbClr val="00af50"/>
                </a:solidFill>
                <a:latin typeface="Georgia"/>
              </a:rPr>
              <a:t>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07080" y="474840"/>
            <a:ext cx="795672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NoSQL Types - </a:t>
            </a:r>
            <a:r>
              <a:rPr b="0" lang="en-US" sz="3600" spc="-12" strike="noStrike">
                <a:solidFill>
                  <a:srgbClr val="90c226"/>
                </a:solidFill>
                <a:latin typeface="Trebuchet MS"/>
              </a:rPr>
              <a:t>Column </a:t>
            </a: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Based Databases</a:t>
            </a:r>
            <a:r>
              <a:rPr b="0" lang="en-US" sz="3600" spc="94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12" strike="noStrike">
                <a:solidFill>
                  <a:srgbClr val="90c226"/>
                </a:solidFill>
                <a:latin typeface="Trebuchet MS"/>
              </a:rPr>
              <a:t>(Cont.)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pSp>
        <p:nvGrpSpPr>
          <p:cNvPr id="300" name="object 3"/>
          <p:cNvGrpSpPr/>
          <p:nvPr/>
        </p:nvGrpSpPr>
        <p:grpSpPr>
          <a:xfrm>
            <a:off x="301320" y="1498320"/>
            <a:ext cx="8825400" cy="5207040"/>
            <a:chOff x="301320" y="1498320"/>
            <a:chExt cx="8825400" cy="5207040"/>
          </a:xfrm>
        </p:grpSpPr>
        <p:sp>
          <p:nvSpPr>
            <p:cNvPr id="301" name="object 4"/>
            <p:cNvSpPr/>
            <p:nvPr/>
          </p:nvSpPr>
          <p:spPr>
            <a:xfrm>
              <a:off x="301320" y="1498320"/>
              <a:ext cx="4563000" cy="263700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object 5"/>
            <p:cNvSpPr/>
            <p:nvPr/>
          </p:nvSpPr>
          <p:spPr>
            <a:xfrm>
              <a:off x="3971520" y="3223440"/>
              <a:ext cx="5155200" cy="3481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307080" y="474840"/>
            <a:ext cx="76240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NoSQL Types - Document Oriented</a:t>
            </a:r>
            <a:r>
              <a:rPr b="0" lang="en-US" sz="3600" spc="97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Databases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609480" y="2160720"/>
            <a:ext cx="6347520" cy="6745680"/>
          </a:xfrm>
          <a:prstGeom prst="rect">
            <a:avLst/>
          </a:prstGeom>
          <a:noFill/>
          <a:ln w="0">
            <a:noFill/>
          </a:ln>
        </p:spPr>
        <p:txBody>
          <a:bodyPr lIns="0" rIns="0" tIns="53280" bIns="0" anchor="t">
            <a:noAutofit/>
          </a:bodyPr>
          <a:p>
            <a:pPr marL="389160" indent="-343080">
              <a:lnSpc>
                <a:spcPct val="100000"/>
              </a:lnSpc>
              <a:spcBef>
                <a:spcPts val="420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388800"/>
                <a:tab algn="l" pos="389160"/>
              </a:tabLst>
            </a:pPr>
            <a:r>
              <a:rPr b="0" lang="en-US" sz="1800" spc="58" strike="noStrike">
                <a:solidFill>
                  <a:srgbClr val="404040"/>
                </a:solidFill>
                <a:latin typeface="Trebuchet MS"/>
              </a:rPr>
              <a:t>Document </a:t>
            </a:r>
            <a:r>
              <a:rPr b="0" lang="en-US" sz="1800" spc="9" strike="noStrike">
                <a:solidFill>
                  <a:srgbClr val="404040"/>
                </a:solidFill>
                <a:latin typeface="Trebuchet MS"/>
              </a:rPr>
              <a:t>Oriented</a:t>
            </a:r>
            <a:r>
              <a:rPr b="0" lang="en-US" sz="1800" spc="-32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29" strike="noStrike">
                <a:solidFill>
                  <a:srgbClr val="404040"/>
                </a:solidFill>
                <a:latin typeface="Trebuchet MS"/>
              </a:rPr>
              <a:t>Databases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89840" indent="-286920">
              <a:lnSpc>
                <a:spcPts val="2509"/>
              </a:lnSpc>
              <a:spcBef>
                <a:spcPts val="269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789840"/>
                <a:tab algn="l" pos="790560"/>
              </a:tabLst>
            </a:pPr>
            <a:r>
              <a:rPr b="0" lang="en-US" sz="2200" spc="-46" strike="noStrike">
                <a:solidFill>
                  <a:srgbClr val="00af50"/>
                </a:solidFill>
                <a:latin typeface="Georgia"/>
              </a:rPr>
              <a:t>These </a:t>
            </a:r>
            <a:r>
              <a:rPr b="0" lang="en-US" sz="2200" spc="-60" strike="noStrike">
                <a:solidFill>
                  <a:srgbClr val="00af50"/>
                </a:solidFill>
                <a:latin typeface="Georgia"/>
              </a:rPr>
              <a:t>were </a:t>
            </a:r>
            <a:r>
              <a:rPr b="0" lang="en-US" sz="2200" spc="-80" strike="noStrike">
                <a:solidFill>
                  <a:srgbClr val="00af50"/>
                </a:solidFill>
                <a:latin typeface="Georgia"/>
              </a:rPr>
              <a:t>inspired </a:t>
            </a:r>
            <a:r>
              <a:rPr b="0" lang="en-US" sz="2200" spc="-41" strike="noStrike">
                <a:solidFill>
                  <a:srgbClr val="00af50"/>
                </a:solidFill>
                <a:latin typeface="Georgia"/>
              </a:rPr>
              <a:t>by </a:t>
            </a:r>
            <a:r>
              <a:rPr b="0" lang="en-US" sz="2200" spc="-32" strike="noStrike">
                <a:solidFill>
                  <a:srgbClr val="00af50"/>
                </a:solidFill>
                <a:latin typeface="Georgia"/>
              </a:rPr>
              <a:t>Lotus Notes </a:t>
            </a:r>
            <a:r>
              <a:rPr b="0" lang="en-US" sz="2200" spc="-72" strike="noStrike">
                <a:solidFill>
                  <a:srgbClr val="00af50"/>
                </a:solidFill>
                <a:latin typeface="Georgia"/>
              </a:rPr>
              <a:t>and 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are </a:t>
            </a:r>
            <a:r>
              <a:rPr b="0" lang="en-US" sz="2200" spc="-66" strike="noStrike">
                <a:solidFill>
                  <a:srgbClr val="00af50"/>
                </a:solidFill>
                <a:latin typeface="Georgia"/>
              </a:rPr>
              <a:t>similar </a:t>
            </a:r>
            <a:r>
              <a:rPr b="0" lang="en-US" sz="2200" spc="-52" strike="noStrike">
                <a:solidFill>
                  <a:srgbClr val="00af50"/>
                </a:solidFill>
                <a:latin typeface="Georgia"/>
              </a:rPr>
              <a:t>to</a:t>
            </a:r>
            <a:r>
              <a:rPr b="0" lang="en-US" sz="2200" spc="182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55" strike="noStrike">
                <a:solidFill>
                  <a:srgbClr val="00af50"/>
                </a:solidFill>
                <a:latin typeface="Georgia"/>
              </a:rPr>
              <a:t>key-value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789840" indent="-343080">
              <a:lnSpc>
                <a:spcPts val="2509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789840"/>
                <a:tab algn="l" pos="790560"/>
              </a:tabLst>
            </a:pPr>
            <a:r>
              <a:rPr b="0" lang="en-US" sz="2200" spc="-80" strike="noStrike">
                <a:solidFill>
                  <a:srgbClr val="404040"/>
                </a:solidFill>
                <a:latin typeface="Georgia"/>
              </a:rPr>
              <a:t>stores.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lvl="1" marL="789840" indent="-286920">
              <a:lnSpc>
                <a:spcPts val="2381"/>
              </a:lnSpc>
              <a:spcBef>
                <a:spcPts val="561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789840"/>
                <a:tab algn="l" pos="790560"/>
              </a:tabLst>
            </a:pPr>
            <a:r>
              <a:rPr b="0" lang="en-US" sz="2200" spc="-21" strike="noStrike">
                <a:solidFill>
                  <a:srgbClr val="00af50"/>
                </a:solidFill>
                <a:latin typeface="Georgia"/>
              </a:rPr>
              <a:t>The </a:t>
            </a:r>
            <a:r>
              <a:rPr b="0" lang="en-US" sz="2200" spc="-55" strike="noStrike">
                <a:solidFill>
                  <a:srgbClr val="00af50"/>
                </a:solidFill>
                <a:latin typeface="Georgia"/>
              </a:rPr>
              <a:t>model </a:t>
            </a:r>
            <a:r>
              <a:rPr b="0" lang="en-US" sz="2200" spc="-66" strike="noStrike">
                <a:solidFill>
                  <a:srgbClr val="00af50"/>
                </a:solidFill>
                <a:latin typeface="Georgia"/>
              </a:rPr>
              <a:t>is </a:t>
            </a:r>
            <a:r>
              <a:rPr b="0" lang="en-US" sz="2200" spc="-52" strike="noStrike">
                <a:solidFill>
                  <a:srgbClr val="00af50"/>
                </a:solidFill>
                <a:latin typeface="Georgia"/>
              </a:rPr>
              <a:t>basically </a:t>
            </a:r>
            <a:r>
              <a:rPr b="0" lang="en-US" sz="2200" spc="-72" strike="noStrike">
                <a:solidFill>
                  <a:srgbClr val="00af50"/>
                </a:solidFill>
                <a:latin typeface="Georgia"/>
              </a:rPr>
              <a:t>versioned </a:t>
            </a:r>
            <a:r>
              <a:rPr b="0" lang="en-US" sz="2200" spc="-66" strike="noStrike">
                <a:solidFill>
                  <a:srgbClr val="00af50"/>
                </a:solidFill>
                <a:latin typeface="Georgia"/>
              </a:rPr>
              <a:t>documents 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that are </a:t>
            </a:r>
            <a:r>
              <a:rPr b="0" lang="en-US" sz="2200" spc="-46" strike="noStrike">
                <a:solidFill>
                  <a:srgbClr val="00af50"/>
                </a:solidFill>
                <a:latin typeface="Georgia"/>
              </a:rPr>
              <a:t>collections  </a:t>
            </a:r>
            <a:r>
              <a:rPr b="0" lang="en-US" sz="2200" spc="-32" strike="noStrike">
                <a:solidFill>
                  <a:srgbClr val="00af50"/>
                </a:solidFill>
                <a:latin typeface="Georgia"/>
              </a:rPr>
              <a:t>of </a:t>
            </a:r>
            <a:r>
              <a:rPr b="0" lang="en-US" sz="2200" spc="-72" strike="noStrike">
                <a:solidFill>
                  <a:srgbClr val="00af50"/>
                </a:solidFill>
                <a:latin typeface="Georgia"/>
              </a:rPr>
              <a:t>other </a:t>
            </a:r>
            <a:r>
              <a:rPr b="0" lang="en-US" sz="2200" spc="-60" strike="noStrike">
                <a:solidFill>
                  <a:srgbClr val="00af50"/>
                </a:solidFill>
                <a:latin typeface="Georgia"/>
              </a:rPr>
              <a:t>key-value</a:t>
            </a:r>
            <a:r>
              <a:rPr b="0" lang="en-US" sz="2200" spc="-55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46" strike="noStrike">
                <a:solidFill>
                  <a:srgbClr val="00af50"/>
                </a:solidFill>
                <a:latin typeface="Georgia"/>
              </a:rPr>
              <a:t>collections.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lvl="1" marL="789840" indent="-286920">
              <a:lnSpc>
                <a:spcPct val="100000"/>
              </a:lnSpc>
              <a:spcBef>
                <a:spcPts val="224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789840"/>
                <a:tab algn="l" pos="790560"/>
              </a:tabLst>
            </a:pPr>
            <a:r>
              <a:rPr b="0" lang="en-US" sz="2200" spc="-21" strike="noStrike">
                <a:solidFill>
                  <a:srgbClr val="00af50"/>
                </a:solidFill>
                <a:latin typeface="Georgia"/>
              </a:rPr>
              <a:t>The</a:t>
            </a:r>
            <a:r>
              <a:rPr b="0" lang="en-US" sz="2200" spc="32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86" strike="noStrike">
                <a:solidFill>
                  <a:srgbClr val="00af50"/>
                </a:solidFill>
                <a:latin typeface="Georgia"/>
              </a:rPr>
              <a:t>semi-structured</a:t>
            </a:r>
            <a:r>
              <a:rPr b="0" lang="en-US" sz="2200" spc="69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66" strike="noStrike">
                <a:solidFill>
                  <a:srgbClr val="00af50"/>
                </a:solidFill>
                <a:latin typeface="Georgia"/>
              </a:rPr>
              <a:t>documents</a:t>
            </a:r>
            <a:r>
              <a:rPr b="0" lang="en-US" sz="2200" spc="52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are</a:t>
            </a:r>
            <a:r>
              <a:rPr b="0" lang="en-US" sz="2200" spc="32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80" strike="noStrike">
                <a:solidFill>
                  <a:srgbClr val="00af50"/>
                </a:solidFill>
                <a:latin typeface="Georgia"/>
              </a:rPr>
              <a:t>stored</a:t>
            </a:r>
            <a:r>
              <a:rPr b="0" lang="en-US" sz="2200" spc="49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66" strike="noStrike">
                <a:solidFill>
                  <a:srgbClr val="00af50"/>
                </a:solidFill>
                <a:latin typeface="Georgia"/>
              </a:rPr>
              <a:t>in</a:t>
            </a:r>
            <a:r>
              <a:rPr b="0" lang="en-US" sz="2200" spc="29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72" strike="noStrike">
                <a:solidFill>
                  <a:srgbClr val="00af50"/>
                </a:solidFill>
                <a:latin typeface="Georgia"/>
              </a:rPr>
              <a:t>formats</a:t>
            </a:r>
            <a:r>
              <a:rPr b="0" lang="en-US" sz="2200" spc="32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46" strike="noStrike">
                <a:solidFill>
                  <a:srgbClr val="00af50"/>
                </a:solidFill>
                <a:latin typeface="Georgia"/>
              </a:rPr>
              <a:t>like</a:t>
            </a:r>
            <a:r>
              <a:rPr b="0" lang="en-US" sz="2200" spc="43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26" strike="noStrike">
                <a:solidFill>
                  <a:srgbClr val="00af50"/>
                </a:solidFill>
                <a:latin typeface="Georgia"/>
              </a:rPr>
              <a:t>JSON.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lvl="1" marL="789840" indent="-286920">
              <a:lnSpc>
                <a:spcPts val="2509"/>
              </a:lnSpc>
              <a:spcBef>
                <a:spcPts val="261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789840"/>
                <a:tab algn="l" pos="790560"/>
              </a:tabLst>
            </a:pPr>
            <a:r>
              <a:rPr b="0" lang="en-US" sz="2200" spc="-35" strike="noStrike">
                <a:solidFill>
                  <a:srgbClr val="00af50"/>
                </a:solidFill>
                <a:latin typeface="Georgia"/>
              </a:rPr>
              <a:t>Document 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databases are </a:t>
            </a:r>
            <a:r>
              <a:rPr b="0" lang="en-US" sz="2200" spc="-60" strike="noStrike">
                <a:solidFill>
                  <a:srgbClr val="00af50"/>
                </a:solidFill>
                <a:latin typeface="Georgia"/>
              </a:rPr>
              <a:t>essentially 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the </a:t>
            </a:r>
            <a:r>
              <a:rPr b="0" lang="en-US" sz="2200" spc="-60" strike="noStrike">
                <a:solidFill>
                  <a:srgbClr val="00af50"/>
                </a:solidFill>
                <a:latin typeface="Georgia"/>
              </a:rPr>
              <a:t>next </a:t>
            </a:r>
            <a:r>
              <a:rPr b="0" lang="en-US" sz="2200" spc="-55" strike="noStrike">
                <a:solidFill>
                  <a:srgbClr val="00af50"/>
                </a:solidFill>
                <a:latin typeface="Georgia"/>
              </a:rPr>
              <a:t>level </a:t>
            </a:r>
            <a:r>
              <a:rPr b="0" lang="en-US" sz="2200" spc="-32" strike="noStrike">
                <a:solidFill>
                  <a:srgbClr val="00af50"/>
                </a:solidFill>
                <a:latin typeface="Georgia"/>
              </a:rPr>
              <a:t>of</a:t>
            </a:r>
            <a:r>
              <a:rPr b="0" lang="en-US" sz="2200" spc="43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15" strike="noStrike">
                <a:solidFill>
                  <a:srgbClr val="00af50"/>
                </a:solidFill>
                <a:latin typeface="Georgia"/>
              </a:rPr>
              <a:t>Key/value,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789840" indent="-343080">
              <a:lnSpc>
                <a:spcPts val="2509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789840"/>
                <a:tab algn="l" pos="790560"/>
              </a:tabLst>
            </a:pPr>
            <a:r>
              <a:rPr b="0" lang="en-US" sz="2200" spc="-35" strike="noStrike">
                <a:solidFill>
                  <a:srgbClr val="404040"/>
                </a:solidFill>
                <a:latin typeface="Georgia"/>
              </a:rPr>
              <a:t>allowing </a:t>
            </a:r>
            <a:r>
              <a:rPr b="0" lang="en-US" sz="2200" spc="-86" strike="noStrike">
                <a:solidFill>
                  <a:srgbClr val="404040"/>
                </a:solidFill>
                <a:latin typeface="Georgia"/>
              </a:rPr>
              <a:t>nested </a:t>
            </a:r>
            <a:r>
              <a:rPr b="0" lang="en-US" sz="2200" spc="-60" strike="noStrike">
                <a:solidFill>
                  <a:srgbClr val="404040"/>
                </a:solidFill>
                <a:latin typeface="Georgia"/>
              </a:rPr>
              <a:t>values associated </a:t>
            </a:r>
            <a:r>
              <a:rPr b="0" lang="en-US" sz="2200" spc="-41" strike="noStrike">
                <a:solidFill>
                  <a:srgbClr val="404040"/>
                </a:solidFill>
                <a:latin typeface="Georgia"/>
              </a:rPr>
              <a:t>with </a:t>
            </a:r>
            <a:r>
              <a:rPr b="0" lang="en-US" sz="2200" spc="-46" strike="noStrike">
                <a:solidFill>
                  <a:srgbClr val="404040"/>
                </a:solidFill>
                <a:latin typeface="Georgia"/>
              </a:rPr>
              <a:t>each</a:t>
            </a:r>
            <a:r>
              <a:rPr b="0" lang="en-US" sz="2200" spc="32" strike="noStrike">
                <a:solidFill>
                  <a:srgbClr val="404040"/>
                </a:solidFill>
                <a:latin typeface="Georgia"/>
              </a:rPr>
              <a:t> </a:t>
            </a:r>
            <a:r>
              <a:rPr b="0" lang="en-US" sz="2200" spc="-80" strike="noStrike">
                <a:solidFill>
                  <a:srgbClr val="404040"/>
                </a:solidFill>
                <a:latin typeface="Georgia"/>
              </a:rPr>
              <a:t>key.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lvl="1" marL="789840" indent="-286920">
              <a:lnSpc>
                <a:spcPct val="100000"/>
              </a:lnSpc>
              <a:spcBef>
                <a:spcPts val="264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789840"/>
                <a:tab algn="l" pos="790560"/>
              </a:tabLst>
            </a:pPr>
            <a:r>
              <a:rPr b="0" lang="en-US" sz="2200" spc="-35" strike="noStrike">
                <a:solidFill>
                  <a:srgbClr val="00af50"/>
                </a:solidFill>
                <a:latin typeface="Georgia"/>
              </a:rPr>
              <a:t>Document 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databases </a:t>
            </a:r>
            <a:r>
              <a:rPr b="0" lang="en-US" sz="2200" spc="-80" strike="noStrike">
                <a:solidFill>
                  <a:srgbClr val="00af50"/>
                </a:solidFill>
                <a:latin typeface="Georgia"/>
              </a:rPr>
              <a:t>support </a:t>
            </a:r>
            <a:r>
              <a:rPr b="0" lang="en-US" sz="2200" spc="-55" strike="noStrike">
                <a:solidFill>
                  <a:srgbClr val="00af50"/>
                </a:solidFill>
                <a:latin typeface="Georgia"/>
              </a:rPr>
              <a:t>querying </a:t>
            </a:r>
            <a:r>
              <a:rPr b="0" lang="en-US" sz="2200" spc="-72" strike="noStrike">
                <a:solidFill>
                  <a:srgbClr val="00af50"/>
                </a:solidFill>
                <a:latin typeface="Georgia"/>
              </a:rPr>
              <a:t>more</a:t>
            </a:r>
            <a:r>
              <a:rPr b="0" lang="en-US" sz="2200" spc="9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-72" strike="noStrike">
                <a:solidFill>
                  <a:srgbClr val="00af50"/>
                </a:solidFill>
                <a:latin typeface="Georgia"/>
              </a:rPr>
              <a:t>efficiently.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lvl="1" marL="789840" indent="-286920">
              <a:lnSpc>
                <a:spcPct val="100000"/>
              </a:lnSpc>
              <a:spcBef>
                <a:spcPts val="264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789840"/>
                <a:tab algn="l" pos="790560"/>
                <a:tab algn="l" pos="2175480"/>
              </a:tabLst>
            </a:pPr>
            <a:r>
              <a:rPr b="0" lang="en-US" sz="2200" spc="-52" strike="noStrike">
                <a:solidFill>
                  <a:srgbClr val="00af50"/>
                </a:solidFill>
                <a:latin typeface="Georgia"/>
              </a:rPr>
              <a:t>Examples:</a:t>
            </a:r>
            <a:r>
              <a:rPr b="0" lang="en-US" sz="2200" spc="-52" strike="noStrike">
                <a:solidFill>
                  <a:srgbClr val="00af50"/>
                </a:solidFill>
                <a:latin typeface="Georgia"/>
              </a:rPr>
              <a:t>	</a:t>
            </a:r>
            <a:r>
              <a:rPr b="0" lang="en-US" sz="2200" spc="4" strike="noStrike" u="heavy">
                <a:solidFill>
                  <a:srgbClr val="99ca3c"/>
                </a:solidFill>
                <a:uFill>
                  <a:solidFill>
                    <a:srgbClr val="75972e"/>
                  </a:solidFill>
                </a:uFill>
                <a:latin typeface="Georgia"/>
                <a:hlinkClick r:id="rId1"/>
              </a:rPr>
              <a:t>CouchDB</a:t>
            </a:r>
            <a:r>
              <a:rPr b="0" lang="en-US" sz="2200" spc="4" strike="noStrike">
                <a:solidFill>
                  <a:srgbClr val="00af50"/>
                </a:solidFill>
                <a:latin typeface="Georgia"/>
              </a:rPr>
              <a:t>,</a:t>
            </a:r>
            <a:r>
              <a:rPr b="0" lang="en-US" sz="2200" spc="32" strike="noStrike" u="sng">
                <a:solidFill>
                  <a:srgbClr val="99ca3c"/>
                </a:solidFill>
                <a:uFillTx/>
                <a:latin typeface="Georgia"/>
                <a:hlinkClick r:id="rId2"/>
              </a:rPr>
              <a:t> </a:t>
            </a:r>
            <a:r>
              <a:rPr b="0" lang="en-US" sz="2200" spc="-26" strike="noStrike" u="heavy">
                <a:solidFill>
                  <a:srgbClr val="99ca3c"/>
                </a:solidFill>
                <a:uFill>
                  <a:solidFill>
                    <a:srgbClr val="75972e"/>
                  </a:solidFill>
                </a:uFill>
                <a:latin typeface="Georgia"/>
                <a:hlinkClick r:id="rId3"/>
              </a:rPr>
              <a:t>MongoDb</a:t>
            </a:r>
            <a:r>
              <a:rPr b="0" lang="en-US" sz="2200" spc="-26" strike="noStrike">
                <a:solidFill>
                  <a:srgbClr val="00af50"/>
                </a:solidFill>
                <a:latin typeface="Georgia"/>
              </a:rPr>
              <a:t>.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lvl="1" marL="789840" indent="-286920">
              <a:lnSpc>
                <a:spcPts val="2509"/>
              </a:lnSpc>
              <a:spcBef>
                <a:spcPts val="264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789840"/>
                <a:tab algn="l" pos="790560"/>
              </a:tabLst>
            </a:pP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In </a:t>
            </a:r>
            <a:r>
              <a:rPr b="0" lang="en-US" sz="2200" spc="-35" strike="noStrike">
                <a:solidFill>
                  <a:srgbClr val="00af50"/>
                </a:solidFill>
                <a:latin typeface="Georgia"/>
              </a:rPr>
              <a:t>fact, </a:t>
            </a:r>
            <a:r>
              <a:rPr b="1" lang="en-US" sz="2200" spc="63" strike="noStrike">
                <a:solidFill>
                  <a:srgbClr val="00af50"/>
                </a:solidFill>
                <a:latin typeface="Times New Roman"/>
              </a:rPr>
              <a:t>MongoDB 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has </a:t>
            </a:r>
            <a:r>
              <a:rPr b="0" lang="en-US" sz="2200" spc="-55" strike="noStrike">
                <a:solidFill>
                  <a:srgbClr val="00af50"/>
                </a:solidFill>
                <a:latin typeface="Georgia"/>
              </a:rPr>
              <a:t>become </a:t>
            </a:r>
            <a:r>
              <a:rPr b="0" lang="en-US" sz="2200" spc="-52" strike="noStrike">
                <a:solidFill>
                  <a:srgbClr val="00af50"/>
                </a:solidFill>
                <a:latin typeface="Georgia"/>
              </a:rPr>
              <a:t>one </a:t>
            </a:r>
            <a:r>
              <a:rPr b="0" lang="en-US" sz="2200" spc="-32" strike="noStrike">
                <a:solidFill>
                  <a:srgbClr val="00af50"/>
                </a:solidFill>
                <a:latin typeface="Georgia"/>
              </a:rPr>
              <a:t>of </a:t>
            </a:r>
            <a:r>
              <a:rPr b="0" lang="en-US" sz="2200" spc="-75" strike="noStrike">
                <a:solidFill>
                  <a:srgbClr val="00af50"/>
                </a:solidFill>
                <a:latin typeface="Georgia"/>
              </a:rPr>
              <a:t>the most </a:t>
            </a:r>
            <a:r>
              <a:rPr b="0" lang="en-US" sz="2200" spc="-66" strike="noStrike">
                <a:solidFill>
                  <a:srgbClr val="00af50"/>
                </a:solidFill>
                <a:latin typeface="Georgia"/>
              </a:rPr>
              <a:t>popular</a:t>
            </a:r>
            <a:r>
              <a:rPr b="0" lang="en-US" sz="2200" spc="-185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200" spc="49" strike="noStrike">
                <a:solidFill>
                  <a:srgbClr val="00af50"/>
                </a:solidFill>
                <a:latin typeface="Georgia"/>
              </a:rPr>
              <a:t>NoSQL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  <a:p>
            <a:pPr marL="789840" indent="-343080">
              <a:lnSpc>
                <a:spcPts val="2509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789840"/>
                <a:tab algn="l" pos="790560"/>
              </a:tabLst>
            </a:pPr>
            <a:r>
              <a:rPr b="0" lang="en-US" sz="2200" spc="-72" strike="noStrike">
                <a:solidFill>
                  <a:srgbClr val="404040"/>
                </a:solidFill>
                <a:latin typeface="Georgia"/>
              </a:rPr>
              <a:t>databases.</a:t>
            </a:r>
            <a:endParaRPr b="0" lang="en-US" sz="22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307080" y="506880"/>
            <a:ext cx="756432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7" strike="noStrike">
                <a:solidFill>
                  <a:srgbClr val="90c226"/>
                </a:solidFill>
                <a:latin typeface="Trebuchet MS"/>
              </a:rPr>
              <a:t>NoSQL Types </a:t>
            </a:r>
            <a:r>
              <a:rPr b="0" lang="en-US" sz="2400" spc="-1" strike="noStrike">
                <a:solidFill>
                  <a:srgbClr val="90c226"/>
                </a:solidFill>
                <a:latin typeface="Trebuchet MS"/>
              </a:rPr>
              <a:t>- </a:t>
            </a:r>
            <a:r>
              <a:rPr b="0" lang="en-US" sz="2400" spc="-7" strike="noStrike">
                <a:solidFill>
                  <a:srgbClr val="90c226"/>
                </a:solidFill>
                <a:latin typeface="Trebuchet MS"/>
              </a:rPr>
              <a:t>Document </a:t>
            </a:r>
            <a:r>
              <a:rPr b="0" lang="en-US" sz="2400" spc="-1" strike="noStrike">
                <a:solidFill>
                  <a:srgbClr val="90c226"/>
                </a:solidFill>
                <a:latin typeface="Trebuchet MS"/>
              </a:rPr>
              <a:t>Oriented Databases</a:t>
            </a:r>
            <a:r>
              <a:rPr b="0" lang="en-US" sz="2400" spc="-60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90c226"/>
                </a:solidFill>
                <a:latin typeface="Trebuchet MS"/>
              </a:rPr>
              <a:t>(Cont.)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  <p:grpSp>
        <p:nvGrpSpPr>
          <p:cNvPr id="306" name="object 3"/>
          <p:cNvGrpSpPr/>
          <p:nvPr/>
        </p:nvGrpSpPr>
        <p:grpSpPr>
          <a:xfrm>
            <a:off x="0" y="871560"/>
            <a:ext cx="9143640" cy="5114160"/>
            <a:chOff x="0" y="871560"/>
            <a:chExt cx="9143640" cy="5114160"/>
          </a:xfrm>
        </p:grpSpPr>
        <p:sp>
          <p:nvSpPr>
            <p:cNvPr id="307" name="object 4"/>
            <p:cNvSpPr/>
            <p:nvPr/>
          </p:nvSpPr>
          <p:spPr>
            <a:xfrm>
              <a:off x="0" y="871560"/>
              <a:ext cx="9143640" cy="511416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object 5"/>
            <p:cNvSpPr/>
            <p:nvPr/>
          </p:nvSpPr>
          <p:spPr>
            <a:xfrm>
              <a:off x="5681520" y="1193400"/>
              <a:ext cx="3105720" cy="20707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object 2"/>
          <p:cNvSpPr/>
          <p:nvPr/>
        </p:nvSpPr>
        <p:spPr>
          <a:xfrm>
            <a:off x="106560" y="1295280"/>
            <a:ext cx="8799120" cy="45518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307080" y="506880"/>
            <a:ext cx="756432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-7" strike="noStrike">
                <a:solidFill>
                  <a:srgbClr val="90c226"/>
                </a:solidFill>
                <a:latin typeface="Trebuchet MS"/>
              </a:rPr>
              <a:t>NoSQL Types </a:t>
            </a:r>
            <a:r>
              <a:rPr b="0" lang="en-US" sz="2400" spc="-1" strike="noStrike">
                <a:solidFill>
                  <a:srgbClr val="90c226"/>
                </a:solidFill>
                <a:latin typeface="Trebuchet MS"/>
              </a:rPr>
              <a:t>- </a:t>
            </a:r>
            <a:r>
              <a:rPr b="0" lang="en-US" sz="2400" spc="-7" strike="noStrike">
                <a:solidFill>
                  <a:srgbClr val="90c226"/>
                </a:solidFill>
                <a:latin typeface="Trebuchet MS"/>
              </a:rPr>
              <a:t>Document </a:t>
            </a:r>
            <a:r>
              <a:rPr b="0" lang="en-US" sz="2400" spc="-1" strike="noStrike">
                <a:solidFill>
                  <a:srgbClr val="90c226"/>
                </a:solidFill>
                <a:latin typeface="Trebuchet MS"/>
              </a:rPr>
              <a:t>Oriented Databases</a:t>
            </a:r>
            <a:r>
              <a:rPr b="0" lang="en-US" sz="2400" spc="-60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90c226"/>
                </a:solidFill>
                <a:latin typeface="Trebuchet MS"/>
              </a:rPr>
              <a:t>(Cont.)</a:t>
            </a:r>
            <a:endParaRPr b="0" lang="en-US" sz="24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307080" y="474840"/>
            <a:ext cx="7679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NoSQL Types - Graph Based Databases</a:t>
            </a:r>
            <a:r>
              <a:rPr b="0" lang="en-US" sz="3600" spc="72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12" strike="noStrike">
                <a:solidFill>
                  <a:srgbClr val="90c226"/>
                </a:solidFill>
                <a:latin typeface="Trebuchet MS"/>
              </a:rPr>
              <a:t>(Cont.)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2" name="object 3"/>
          <p:cNvSpPr/>
          <p:nvPr/>
        </p:nvSpPr>
        <p:spPr>
          <a:xfrm>
            <a:off x="1216440" y="1807200"/>
            <a:ext cx="6279480" cy="36982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403560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41" strike="noStrike">
                <a:solidFill>
                  <a:srgbClr val="90c226"/>
                </a:solidFill>
                <a:latin typeface="Trebuchet MS"/>
              </a:rPr>
              <a:t>Outline </a:t>
            </a:r>
            <a:r>
              <a:rPr b="0" lang="en-US" sz="3600" spc="-92" strike="noStrike">
                <a:solidFill>
                  <a:srgbClr val="90c226"/>
                </a:solidFill>
                <a:latin typeface="Trebuchet MS"/>
              </a:rPr>
              <a:t>for</a:t>
            </a:r>
            <a:r>
              <a:rPr b="0" lang="en-US" sz="3600" spc="-542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75" strike="noStrike">
                <a:solidFill>
                  <a:srgbClr val="90c226"/>
                </a:solidFill>
                <a:latin typeface="Trebuchet MS"/>
              </a:rPr>
              <a:t>today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4" name="object 3"/>
          <p:cNvSpPr/>
          <p:nvPr/>
        </p:nvSpPr>
        <p:spPr>
          <a:xfrm>
            <a:off x="650880" y="1542600"/>
            <a:ext cx="4936680" cy="39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70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Introduction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to</a:t>
            </a:r>
            <a:r>
              <a:rPr b="0" lang="en-US" sz="2150" spc="9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NoSQL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Architecture</a:t>
            </a:r>
            <a:endParaRPr b="0" lang="en-US" sz="2000" spc="-1" strike="noStrike">
              <a:latin typeface="Arial"/>
            </a:endParaRPr>
          </a:p>
          <a:p>
            <a:pPr lvl="2" marL="908640" indent="-229320">
              <a:lnSpc>
                <a:spcPct val="100000"/>
              </a:lnSpc>
              <a:spcBef>
                <a:spcPts val="425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Sharding</a:t>
            </a:r>
            <a:endParaRPr b="0" lang="en-US" sz="1800" spc="-1" strike="noStrike">
              <a:latin typeface="Arial"/>
            </a:endParaRPr>
          </a:p>
          <a:p>
            <a:pPr lvl="2" marL="908640" indent="-229320">
              <a:lnSpc>
                <a:spcPct val="100000"/>
              </a:lnSpc>
              <a:spcBef>
                <a:spcPts val="394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Replica</a:t>
            </a:r>
            <a:r>
              <a:rPr b="0" lang="en-US" sz="1800" spc="-15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sets</a:t>
            </a:r>
            <a:endParaRPr b="0" lang="en-US" sz="18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6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NoSQL </a:t>
            </a:r>
            <a:r>
              <a:rPr b="0" lang="en-US" sz="2000" spc="12" strike="noStrike">
                <a:solidFill>
                  <a:srgbClr val="2e2b1f"/>
                </a:solidFill>
                <a:latin typeface="Calibri"/>
              </a:rPr>
              <a:t>Assumptions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and the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CAP</a:t>
            </a:r>
            <a:r>
              <a:rPr b="0" lang="en-US" sz="2000" spc="-27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Theorem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56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Strengths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and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weaknesses of</a:t>
            </a:r>
            <a:r>
              <a:rPr b="0" lang="en-US" sz="2000" spc="-7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NoSQL</a:t>
            </a:r>
            <a:endParaRPr b="0" lang="en-US" sz="20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04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MongoDB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6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Functionality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Examples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5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object 6"/>
          <p:cNvSpPr/>
          <p:nvPr/>
        </p:nvSpPr>
        <p:spPr>
          <a:xfrm>
            <a:off x="8733600" y="5813280"/>
            <a:ext cx="16092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426"/>
              </a:lnSpc>
              <a:buNone/>
            </a:pPr>
            <a:fld id="{74E03ED9-B28A-4BE2-A5AA-73B7FC9748FC}" type="slidenum">
              <a:rPr b="0" lang="en-US" sz="1200" spc="-7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653328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60" strike="noStrike">
                <a:solidFill>
                  <a:srgbClr val="90c226"/>
                </a:solidFill>
                <a:latin typeface="Trebuchet MS"/>
              </a:rPr>
              <a:t>Typical </a:t>
            </a:r>
            <a:r>
              <a:rPr b="0" lang="en-US" sz="3600" spc="-52" strike="noStrike">
                <a:solidFill>
                  <a:srgbClr val="90c226"/>
                </a:solidFill>
                <a:latin typeface="Trebuchet MS"/>
              </a:rPr>
              <a:t>NoSQL</a:t>
            </a:r>
            <a:r>
              <a:rPr b="0" lang="en-US" sz="3600" spc="-582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72" strike="noStrike">
                <a:solidFill>
                  <a:srgbClr val="90c226"/>
                </a:solidFill>
                <a:latin typeface="Trebuchet MS"/>
              </a:rPr>
              <a:t>architecture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14" name="object 3"/>
          <p:cNvSpPr/>
          <p:nvPr/>
        </p:nvSpPr>
        <p:spPr>
          <a:xfrm>
            <a:off x="1467000" y="4448160"/>
            <a:ext cx="885600" cy="9712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5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17" name="object 6"/>
          <p:cNvGrpSpPr/>
          <p:nvPr/>
        </p:nvGrpSpPr>
        <p:grpSpPr>
          <a:xfrm>
            <a:off x="1376280" y="2290680"/>
            <a:ext cx="866520" cy="866520"/>
            <a:chOff x="1376280" y="2290680"/>
            <a:chExt cx="866520" cy="866520"/>
          </a:xfrm>
        </p:grpSpPr>
        <p:sp>
          <p:nvSpPr>
            <p:cNvPr id="318" name="object 7"/>
            <p:cNvSpPr/>
            <p:nvPr/>
          </p:nvSpPr>
          <p:spPr>
            <a:xfrm>
              <a:off x="1376280" y="2290680"/>
              <a:ext cx="866520" cy="866520"/>
            </a:xfrm>
            <a:custGeom>
              <a:avLst/>
              <a:gdLst/>
              <a:ahLst/>
              <a:rect l="l" t="t" r="r" b="b"/>
              <a:pathLst>
                <a:path w="866775" h="866775">
                  <a:moveTo>
                    <a:pt x="866775" y="0"/>
                  </a:moveTo>
                  <a:lnTo>
                    <a:pt x="0" y="0"/>
                  </a:lnTo>
                  <a:lnTo>
                    <a:pt x="0" y="174498"/>
                  </a:lnTo>
                  <a:lnTo>
                    <a:pt x="0" y="866775"/>
                  </a:lnTo>
                  <a:lnTo>
                    <a:pt x="866775" y="866775"/>
                  </a:lnTo>
                  <a:lnTo>
                    <a:pt x="866775" y="567436"/>
                  </a:lnTo>
                  <a:lnTo>
                    <a:pt x="866775" y="0"/>
                  </a:lnTo>
                  <a:close/>
                </a:path>
              </a:pathLst>
            </a:custGeom>
            <a:solidFill>
              <a:srgbClr val="ffff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object 8"/>
            <p:cNvSpPr/>
            <p:nvPr/>
          </p:nvSpPr>
          <p:spPr>
            <a:xfrm>
              <a:off x="1376280" y="2290680"/>
              <a:ext cx="866520" cy="866520"/>
            </a:xfrm>
            <a:custGeom>
              <a:avLst/>
              <a:gdLst/>
              <a:ahLst/>
              <a:rect l="l" t="t" r="r" b="b"/>
              <a:pathLst>
                <a:path w="866775" h="866775">
                  <a:moveTo>
                    <a:pt x="0" y="866775"/>
                  </a:moveTo>
                  <a:lnTo>
                    <a:pt x="866775" y="866775"/>
                  </a:lnTo>
                  <a:lnTo>
                    <a:pt x="866775" y="0"/>
                  </a:lnTo>
                  <a:lnTo>
                    <a:pt x="0" y="0"/>
                  </a:lnTo>
                  <a:lnTo>
                    <a:pt x="0" y="866775"/>
                  </a:lnTo>
                  <a:close/>
                </a:path>
                <a:path w="866775" h="866775">
                  <a:moveTo>
                    <a:pt x="66675" y="68452"/>
                  </a:moveTo>
                  <a:lnTo>
                    <a:pt x="362966" y="68452"/>
                  </a:lnTo>
                  <a:lnTo>
                    <a:pt x="362966" y="93472"/>
                  </a:lnTo>
                  <a:lnTo>
                    <a:pt x="66675" y="93472"/>
                  </a:lnTo>
                  <a:lnTo>
                    <a:pt x="66675" y="68452"/>
                  </a:lnTo>
                </a:path>
                <a:path w="866775" h="866775">
                  <a:moveTo>
                    <a:pt x="0" y="174498"/>
                  </a:moveTo>
                  <a:lnTo>
                    <a:pt x="437006" y="174498"/>
                  </a:lnTo>
                  <a:lnTo>
                    <a:pt x="437006" y="567436"/>
                  </a:lnTo>
                  <a:lnTo>
                    <a:pt x="866775" y="567436"/>
                  </a:lnTo>
                </a:path>
                <a:path w="866775" h="866775">
                  <a:moveTo>
                    <a:pt x="466725" y="49784"/>
                  </a:moveTo>
                  <a:lnTo>
                    <a:pt x="822198" y="49784"/>
                  </a:lnTo>
                  <a:lnTo>
                    <a:pt x="822198" y="62357"/>
                  </a:lnTo>
                  <a:lnTo>
                    <a:pt x="466725" y="62357"/>
                  </a:lnTo>
                  <a:lnTo>
                    <a:pt x="466725" y="49784"/>
                  </a:lnTo>
                </a:path>
                <a:path w="866775" h="866775">
                  <a:moveTo>
                    <a:pt x="466725" y="130937"/>
                  </a:moveTo>
                  <a:lnTo>
                    <a:pt x="822198" y="130937"/>
                  </a:lnTo>
                  <a:lnTo>
                    <a:pt x="822198" y="143383"/>
                  </a:lnTo>
                  <a:lnTo>
                    <a:pt x="466725" y="143383"/>
                  </a:lnTo>
                  <a:lnTo>
                    <a:pt x="466725" y="130937"/>
                  </a:lnTo>
                </a:path>
                <a:path w="866775" h="866775">
                  <a:moveTo>
                    <a:pt x="466725" y="243077"/>
                  </a:moveTo>
                  <a:lnTo>
                    <a:pt x="822198" y="243077"/>
                  </a:lnTo>
                  <a:lnTo>
                    <a:pt x="822198" y="255650"/>
                  </a:lnTo>
                  <a:lnTo>
                    <a:pt x="466725" y="255650"/>
                  </a:lnTo>
                  <a:lnTo>
                    <a:pt x="466725" y="243077"/>
                  </a:lnTo>
                </a:path>
                <a:path w="866775" h="866775">
                  <a:moveTo>
                    <a:pt x="466725" y="324231"/>
                  </a:moveTo>
                  <a:lnTo>
                    <a:pt x="814832" y="324231"/>
                  </a:lnTo>
                  <a:lnTo>
                    <a:pt x="814832" y="336676"/>
                  </a:lnTo>
                  <a:lnTo>
                    <a:pt x="466725" y="336676"/>
                  </a:lnTo>
                  <a:lnTo>
                    <a:pt x="466725" y="324231"/>
                  </a:lnTo>
                </a:path>
                <a:path w="866775" h="866775">
                  <a:moveTo>
                    <a:pt x="466725" y="168275"/>
                  </a:moveTo>
                  <a:lnTo>
                    <a:pt x="496316" y="168275"/>
                  </a:lnTo>
                  <a:lnTo>
                    <a:pt x="496316" y="193294"/>
                  </a:lnTo>
                  <a:lnTo>
                    <a:pt x="466725" y="193294"/>
                  </a:lnTo>
                  <a:lnTo>
                    <a:pt x="466725" y="168275"/>
                  </a:lnTo>
                </a:path>
                <a:path w="866775" h="866775">
                  <a:moveTo>
                    <a:pt x="577850" y="168275"/>
                  </a:moveTo>
                  <a:lnTo>
                    <a:pt x="607441" y="168275"/>
                  </a:lnTo>
                  <a:lnTo>
                    <a:pt x="607441" y="193294"/>
                  </a:lnTo>
                  <a:lnTo>
                    <a:pt x="577850" y="193294"/>
                  </a:lnTo>
                  <a:lnTo>
                    <a:pt x="577850" y="168275"/>
                  </a:lnTo>
                </a:path>
                <a:path w="866775" h="866775">
                  <a:moveTo>
                    <a:pt x="681482" y="168275"/>
                  </a:moveTo>
                  <a:lnTo>
                    <a:pt x="711073" y="168275"/>
                  </a:lnTo>
                  <a:lnTo>
                    <a:pt x="711073" y="193294"/>
                  </a:lnTo>
                  <a:lnTo>
                    <a:pt x="681482" y="193294"/>
                  </a:lnTo>
                  <a:lnTo>
                    <a:pt x="681482" y="168275"/>
                  </a:lnTo>
                </a:path>
                <a:path w="866775" h="866775">
                  <a:moveTo>
                    <a:pt x="792607" y="168275"/>
                  </a:moveTo>
                  <a:lnTo>
                    <a:pt x="822198" y="168275"/>
                  </a:lnTo>
                  <a:lnTo>
                    <a:pt x="822198" y="193294"/>
                  </a:lnTo>
                  <a:lnTo>
                    <a:pt x="792607" y="193294"/>
                  </a:lnTo>
                  <a:lnTo>
                    <a:pt x="792607" y="168275"/>
                  </a:lnTo>
                </a:path>
                <a:path w="866775" h="866775">
                  <a:moveTo>
                    <a:pt x="466725" y="386588"/>
                  </a:moveTo>
                  <a:lnTo>
                    <a:pt x="496316" y="386588"/>
                  </a:lnTo>
                  <a:lnTo>
                    <a:pt x="496316" y="411479"/>
                  </a:lnTo>
                  <a:lnTo>
                    <a:pt x="466725" y="411479"/>
                  </a:lnTo>
                  <a:lnTo>
                    <a:pt x="466725" y="386588"/>
                  </a:lnTo>
                </a:path>
                <a:path w="866775" h="866775">
                  <a:moveTo>
                    <a:pt x="577850" y="386588"/>
                  </a:moveTo>
                  <a:lnTo>
                    <a:pt x="607441" y="386588"/>
                  </a:lnTo>
                  <a:lnTo>
                    <a:pt x="607441" y="411479"/>
                  </a:lnTo>
                  <a:lnTo>
                    <a:pt x="577850" y="411479"/>
                  </a:lnTo>
                  <a:lnTo>
                    <a:pt x="577850" y="386588"/>
                  </a:lnTo>
                </a:path>
                <a:path w="866775" h="866775">
                  <a:moveTo>
                    <a:pt x="681482" y="386588"/>
                  </a:moveTo>
                  <a:lnTo>
                    <a:pt x="711073" y="386588"/>
                  </a:lnTo>
                  <a:lnTo>
                    <a:pt x="711073" y="411479"/>
                  </a:lnTo>
                  <a:lnTo>
                    <a:pt x="681482" y="411479"/>
                  </a:lnTo>
                  <a:lnTo>
                    <a:pt x="681482" y="386588"/>
                  </a:lnTo>
                </a:path>
                <a:path w="866775" h="866775">
                  <a:moveTo>
                    <a:pt x="792607" y="386588"/>
                  </a:moveTo>
                  <a:lnTo>
                    <a:pt x="822198" y="386588"/>
                  </a:lnTo>
                  <a:lnTo>
                    <a:pt x="822198" y="411479"/>
                  </a:lnTo>
                  <a:lnTo>
                    <a:pt x="792607" y="411479"/>
                  </a:lnTo>
                  <a:lnTo>
                    <a:pt x="792607" y="386588"/>
                  </a:lnTo>
                </a:path>
                <a:path w="866775" h="866775">
                  <a:moveTo>
                    <a:pt x="437006" y="567436"/>
                  </a:moveTo>
                  <a:lnTo>
                    <a:pt x="437006" y="617220"/>
                  </a:lnTo>
                  <a:lnTo>
                    <a:pt x="437006" y="804290"/>
                  </a:lnTo>
                  <a:lnTo>
                    <a:pt x="437006" y="866775"/>
                  </a:lnTo>
                  <a:lnTo>
                    <a:pt x="437006" y="567436"/>
                  </a:lnTo>
                </a:path>
                <a:path w="866775" h="866775">
                  <a:moveTo>
                    <a:pt x="437006" y="174498"/>
                  </a:moveTo>
                  <a:lnTo>
                    <a:pt x="437006" y="143383"/>
                  </a:lnTo>
                  <a:lnTo>
                    <a:pt x="437006" y="37337"/>
                  </a:lnTo>
                  <a:lnTo>
                    <a:pt x="437006" y="0"/>
                  </a:lnTo>
                  <a:lnTo>
                    <a:pt x="437006" y="174498"/>
                  </a:lnTo>
                </a:path>
              </a:pathLst>
            </a:custGeom>
            <a:noFill/>
            <a:ln w="9534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0" name="object 9"/>
          <p:cNvSpPr/>
          <p:nvPr/>
        </p:nvSpPr>
        <p:spPr>
          <a:xfrm>
            <a:off x="6534000" y="4714920"/>
            <a:ext cx="885600" cy="971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object 10"/>
          <p:cNvSpPr/>
          <p:nvPr/>
        </p:nvSpPr>
        <p:spPr>
          <a:xfrm>
            <a:off x="6095880" y="1981080"/>
            <a:ext cx="885600" cy="97128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2" name="object 11"/>
          <p:cNvGrpSpPr/>
          <p:nvPr/>
        </p:nvGrpSpPr>
        <p:grpSpPr>
          <a:xfrm>
            <a:off x="2657520" y="1285920"/>
            <a:ext cx="3314520" cy="5457600"/>
            <a:chOff x="2657520" y="1285920"/>
            <a:chExt cx="3314520" cy="5457600"/>
          </a:xfrm>
        </p:grpSpPr>
        <p:sp>
          <p:nvSpPr>
            <p:cNvPr id="323" name="object 12"/>
            <p:cNvSpPr/>
            <p:nvPr/>
          </p:nvSpPr>
          <p:spPr>
            <a:xfrm>
              <a:off x="3886200" y="5772240"/>
              <a:ext cx="885600" cy="97128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object 13"/>
            <p:cNvSpPr/>
            <p:nvPr/>
          </p:nvSpPr>
          <p:spPr>
            <a:xfrm>
              <a:off x="3686040" y="1285920"/>
              <a:ext cx="885600" cy="97128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object 14"/>
            <p:cNvSpPr/>
            <p:nvPr/>
          </p:nvSpPr>
          <p:spPr>
            <a:xfrm>
              <a:off x="2657520" y="2200320"/>
              <a:ext cx="3314520" cy="353340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6" name="object 15"/>
          <p:cNvSpPr/>
          <p:nvPr/>
        </p:nvSpPr>
        <p:spPr>
          <a:xfrm>
            <a:off x="6409800" y="3136680"/>
            <a:ext cx="1996560" cy="184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  <a:tabLst>
                <a:tab algn="l" pos="1248480"/>
              </a:tabLst>
            </a:pPr>
            <a:r>
              <a:rPr b="0" lang="en-US" sz="2400" spc="-12" strike="noStrike">
                <a:solidFill>
                  <a:srgbClr val="2e2b1f"/>
                </a:solidFill>
                <a:latin typeface="Arial"/>
              </a:rPr>
              <a:t>Hashing  </a:t>
            </a:r>
            <a:r>
              <a:rPr b="0" lang="en-US" sz="2400" spc="72" strike="noStrike">
                <a:solidFill>
                  <a:srgbClr val="2e2b1f"/>
                </a:solidFill>
                <a:latin typeface="Arial"/>
              </a:rPr>
              <a:t>f</a:t>
            </a:r>
            <a:r>
              <a:rPr b="0" lang="en-US" sz="2400" spc="9" strike="noStrike">
                <a:solidFill>
                  <a:srgbClr val="2e2b1f"/>
                </a:solidFill>
                <a:latin typeface="Arial"/>
              </a:rPr>
              <a:t>un</a:t>
            </a:r>
            <a:r>
              <a:rPr b="0" lang="en-US" sz="2400" spc="-1" strike="noStrike">
                <a:solidFill>
                  <a:srgbClr val="2e2b1f"/>
                </a:solidFill>
                <a:latin typeface="Arial"/>
              </a:rPr>
              <a:t>cti</a:t>
            </a:r>
            <a:r>
              <a:rPr b="0" lang="en-US" sz="2400" spc="-66" strike="noStrike">
                <a:solidFill>
                  <a:srgbClr val="2e2b1f"/>
                </a:solidFill>
                <a:latin typeface="Arial"/>
              </a:rPr>
              <a:t>o</a:t>
            </a:r>
            <a:r>
              <a:rPr b="0" lang="en-US" sz="2400" spc="-1" strike="noStrike">
                <a:solidFill>
                  <a:srgbClr val="2e2b1f"/>
                </a:solidFill>
                <a:latin typeface="Arial"/>
              </a:rPr>
              <a:t>n</a:t>
            </a:r>
            <a:r>
              <a:rPr b="0" lang="en-US" sz="2400" spc="-1" strike="noStrike">
                <a:solidFill>
                  <a:srgbClr val="2e2b1f"/>
                </a:solidFill>
                <a:latin typeface="Arial"/>
              </a:rPr>
              <a:t>	</a:t>
            </a:r>
            <a:r>
              <a:rPr b="0" lang="en-US" sz="2400" spc="29" strike="noStrike">
                <a:solidFill>
                  <a:srgbClr val="2e2b1f"/>
                </a:solidFill>
                <a:latin typeface="Arial"/>
              </a:rPr>
              <a:t>m</a:t>
            </a:r>
            <a:r>
              <a:rPr b="0" lang="en-US" sz="2400" spc="-66" strike="noStrike">
                <a:solidFill>
                  <a:srgbClr val="2e2b1f"/>
                </a:solidFill>
                <a:latin typeface="Arial"/>
              </a:rPr>
              <a:t>ap</a:t>
            </a:r>
            <a:r>
              <a:rPr b="0" lang="en-US" sz="2400" spc="-1" strike="noStrike">
                <a:solidFill>
                  <a:srgbClr val="2e2b1f"/>
                </a:solidFill>
                <a:latin typeface="Arial"/>
              </a:rPr>
              <a:t>s  </a:t>
            </a:r>
            <a:r>
              <a:rPr b="0" lang="en-US" sz="2400" spc="-35" strike="noStrike">
                <a:solidFill>
                  <a:srgbClr val="2e2b1f"/>
                </a:solidFill>
                <a:latin typeface="Arial"/>
              </a:rPr>
              <a:t>each </a:t>
            </a:r>
            <a:r>
              <a:rPr b="0" lang="en-US" sz="2400" spc="-21" strike="noStrike">
                <a:solidFill>
                  <a:srgbClr val="2e2b1f"/>
                </a:solidFill>
                <a:latin typeface="Arial"/>
              </a:rPr>
              <a:t>key </a:t>
            </a:r>
            <a:r>
              <a:rPr b="0" lang="en-US" sz="2400" spc="-1" strike="noStrike">
                <a:solidFill>
                  <a:srgbClr val="2e2b1f"/>
                </a:solidFill>
                <a:latin typeface="Arial"/>
              </a:rPr>
              <a:t>to a  </a:t>
            </a:r>
            <a:r>
              <a:rPr b="0" lang="en-US" sz="2400" spc="-35" strike="noStrike">
                <a:solidFill>
                  <a:srgbClr val="2e2b1f"/>
                </a:solidFill>
                <a:latin typeface="Arial"/>
              </a:rPr>
              <a:t>server</a:t>
            </a:r>
            <a:r>
              <a:rPr b="0" lang="en-US" sz="2400" spc="154" strike="noStrike">
                <a:solidFill>
                  <a:srgbClr val="2e2b1f"/>
                </a:solidFill>
                <a:latin typeface="Arial"/>
              </a:rPr>
              <a:t> </a:t>
            </a:r>
            <a:r>
              <a:rPr b="0" lang="en-US" sz="2400" spc="-32" strike="noStrike">
                <a:solidFill>
                  <a:srgbClr val="2e2b1f"/>
                </a:solidFill>
                <a:latin typeface="Arial"/>
              </a:rPr>
              <a:t>(node)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7" name="object 17"/>
          <p:cNvSpPr/>
          <p:nvPr/>
        </p:nvSpPr>
        <p:spPr>
          <a:xfrm>
            <a:off x="8733600" y="5813280"/>
            <a:ext cx="16092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426"/>
              </a:lnSpc>
              <a:buNone/>
            </a:pPr>
            <a:fld id="{C9F9A5ED-5FE4-47EE-8962-CAA686AF98C3}" type="slidenum">
              <a:rPr b="0" lang="en-US" sz="1200" spc="-7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  <p:sp>
        <p:nvSpPr>
          <p:cNvPr id="328" name="object 16"/>
          <p:cNvSpPr/>
          <p:nvPr/>
        </p:nvSpPr>
        <p:spPr>
          <a:xfrm>
            <a:off x="3374280" y="3335400"/>
            <a:ext cx="20340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100" spc="-1" strike="noStrike">
                <a:solidFill>
                  <a:srgbClr val="ff0000"/>
                </a:solidFill>
                <a:latin typeface="Arial"/>
              </a:rPr>
              <a:t>K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object 2"/>
          <p:cNvSpPr/>
          <p:nvPr/>
        </p:nvSpPr>
        <p:spPr>
          <a:xfrm>
            <a:off x="802080" y="5111280"/>
            <a:ext cx="1484280" cy="6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en-US" sz="2000" spc="-7" strike="noStrike">
                <a:solidFill>
                  <a:srgbClr val="8e8d8b"/>
                </a:solidFill>
                <a:latin typeface="Calibri"/>
              </a:rPr>
              <a:t>First</a:t>
            </a:r>
            <a:r>
              <a:rPr b="0" lang="en-US" sz="2000" spc="-75" strike="noStrike">
                <a:solidFill>
                  <a:srgbClr val="8e8d8b"/>
                </a:solidFill>
                <a:latin typeface="Calibri"/>
              </a:rPr>
              <a:t> </a:t>
            </a:r>
            <a:r>
              <a:rPr b="0" lang="en-US" sz="2000" spc="4" strike="noStrike">
                <a:solidFill>
                  <a:srgbClr val="8e8d8b"/>
                </a:solidFill>
                <a:latin typeface="Calibri"/>
              </a:rPr>
              <a:t>example: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0" name="object 3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1" name="object 4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object 5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3" name="object 6"/>
          <p:cNvSpPr/>
          <p:nvPr/>
        </p:nvSpPr>
        <p:spPr>
          <a:xfrm>
            <a:off x="4343400" y="4343400"/>
            <a:ext cx="4038120" cy="1218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455148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35" strike="noStrike">
                <a:solidFill>
                  <a:srgbClr val="90c226"/>
                </a:solidFill>
                <a:latin typeface="Trebuchet MS"/>
              </a:rPr>
              <a:t>What </a:t>
            </a:r>
            <a:r>
              <a:rPr b="0" lang="en-US" sz="3600" spc="-32" strike="noStrike">
                <a:solidFill>
                  <a:srgbClr val="90c226"/>
                </a:solidFill>
                <a:latin typeface="Trebuchet MS"/>
              </a:rPr>
              <a:t>is</a:t>
            </a:r>
            <a:r>
              <a:rPr b="0" lang="en-US" sz="3600" spc="-452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66" strike="noStrike">
                <a:solidFill>
                  <a:srgbClr val="90c226"/>
                </a:solidFill>
                <a:latin typeface="Trebuchet MS"/>
              </a:rPr>
              <a:t>MongoDB?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304920" y="1036440"/>
            <a:ext cx="6347520" cy="4115160"/>
          </a:xfrm>
          <a:prstGeom prst="rect">
            <a:avLst/>
          </a:prstGeom>
          <a:noFill/>
          <a:ln w="0">
            <a:noFill/>
          </a:ln>
        </p:spPr>
        <p:txBody>
          <a:bodyPr lIns="0" rIns="0" tIns="48960" bIns="0" anchor="t">
            <a:noAutofit/>
          </a:bodyPr>
          <a:p>
            <a:pPr marL="241200" indent="-229320">
              <a:lnSpc>
                <a:spcPct val="100000"/>
              </a:lnSpc>
              <a:spcBef>
                <a:spcPts val="386"/>
              </a:spcBef>
              <a:buClr>
                <a:srgbClr val="a9a47b"/>
              </a:buClr>
              <a:buSzPct val="80000"/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1800" spc="-7" strike="noStrike">
                <a:solidFill>
                  <a:srgbClr val="404040"/>
                </a:solidFill>
                <a:latin typeface="Trebuchet MS"/>
              </a:rPr>
              <a:t>Developed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by</a:t>
            </a:r>
            <a:r>
              <a:rPr b="0" lang="en-US" sz="1800" spc="-290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12" strike="noStrike">
                <a:solidFill>
                  <a:srgbClr val="404040"/>
                </a:solidFill>
                <a:latin typeface="Trebuchet MS"/>
              </a:rPr>
              <a:t>10gen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537120" indent="-229320">
              <a:lnSpc>
                <a:spcPct val="100000"/>
              </a:lnSpc>
              <a:spcBef>
                <a:spcPts val="281"/>
              </a:spcBef>
              <a:buClr>
                <a:srgbClr val="9cbdbc"/>
              </a:buClr>
              <a:buSzPct val="80000"/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Founded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in</a:t>
            </a:r>
            <a:r>
              <a:rPr b="0" lang="en-US" sz="2000" spc="-3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24" strike="noStrike">
                <a:solidFill>
                  <a:srgbClr val="2e2b1f"/>
                </a:solidFill>
                <a:latin typeface="Calibri"/>
              </a:rPr>
              <a:t>2007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marL="241200" indent="-229320">
              <a:lnSpc>
                <a:spcPct val="100000"/>
              </a:lnSpc>
              <a:spcBef>
                <a:spcPts val="300"/>
              </a:spcBef>
              <a:buClr>
                <a:srgbClr val="a9a47b"/>
              </a:buClr>
              <a:buSzPct val="80000"/>
              <a:buFont typeface="Arial"/>
              <a:buChar char="•"/>
              <a:tabLst>
                <a:tab algn="l" pos="241200"/>
                <a:tab algn="l" pos="241920"/>
                <a:tab algn="l" pos="2871000"/>
              </a:tabLst>
            </a:pPr>
            <a:r>
              <a:rPr b="0" lang="en-US" sz="1800" spc="12" strike="noStrike">
                <a:solidFill>
                  <a:srgbClr val="404040"/>
                </a:solidFill>
                <a:latin typeface="Trebuchet MS"/>
              </a:rPr>
              <a:t>A</a:t>
            </a:r>
            <a:r>
              <a:rPr b="0" lang="en-US" sz="1800" spc="103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-7" strike="noStrike">
                <a:solidFill>
                  <a:srgbClr val="404040"/>
                </a:solidFill>
                <a:latin typeface="Trebuchet MS"/>
              </a:rPr>
              <a:t>document-oriented,</a:t>
            </a:r>
            <a:r>
              <a:rPr b="0" lang="en-US" sz="1800" spc="-7" strike="noStrike">
                <a:solidFill>
                  <a:srgbClr val="404040"/>
                </a:solidFill>
                <a:latin typeface="Trebuchet MS"/>
              </a:rPr>
              <a:t>	</a:t>
            </a:r>
            <a:r>
              <a:rPr b="0" lang="en-US" sz="1800" spc="9" strike="noStrike">
                <a:solidFill>
                  <a:srgbClr val="404040"/>
                </a:solidFill>
                <a:latin typeface="Trebuchet MS"/>
              </a:rPr>
              <a:t>NoSQL</a:t>
            </a:r>
            <a:r>
              <a:rPr b="0" lang="en-US" sz="1800" spc="89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800" spc="4" strike="noStrike">
                <a:solidFill>
                  <a:srgbClr val="404040"/>
                </a:solidFill>
                <a:latin typeface="Trebuchet MS"/>
              </a:rPr>
              <a:t>database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537120" indent="-229320">
              <a:lnSpc>
                <a:spcPct val="100000"/>
              </a:lnSpc>
              <a:spcBef>
                <a:spcPts val="275"/>
              </a:spcBef>
              <a:buClr>
                <a:srgbClr val="9cbdbc"/>
              </a:buClr>
              <a:buSzPct val="80000"/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Hash-based,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s</a:t>
            </a:r>
            <a:r>
              <a:rPr b="0" i="1" lang="en-US" sz="2000" spc="9" strike="noStrike">
                <a:solidFill>
                  <a:srgbClr val="2e2b1f"/>
                </a:solidFill>
                <a:latin typeface="Calibri"/>
              </a:rPr>
              <a:t>chema-less</a:t>
            </a:r>
            <a:r>
              <a:rPr b="0" i="1" lang="en-US" sz="2000" spc="-26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i="1" lang="en-US" sz="2000" spc="12" strike="noStrike">
                <a:solidFill>
                  <a:srgbClr val="2e2b1f"/>
                </a:solidFill>
                <a:latin typeface="Calibri"/>
              </a:rPr>
              <a:t>database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2" marL="908640" indent="-229320">
              <a:lnSpc>
                <a:spcPct val="100000"/>
              </a:lnSpc>
              <a:spcBef>
                <a:spcPts val="201"/>
              </a:spcBef>
              <a:buClr>
                <a:srgbClr val="d2ca6c"/>
              </a:buClr>
              <a:buSzPct val="80000"/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No</a:t>
            </a:r>
            <a:r>
              <a:rPr b="0" lang="en-US" sz="1800" spc="-1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Data</a:t>
            </a:r>
            <a:r>
              <a:rPr b="0" lang="en-US" sz="1800" spc="-15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Definition</a:t>
            </a:r>
            <a:r>
              <a:rPr b="0" lang="en-US" sz="1800" spc="-16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Language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2" marL="908640" indent="-229320">
              <a:lnSpc>
                <a:spcPts val="1950"/>
              </a:lnSpc>
              <a:spcBef>
                <a:spcPts val="485"/>
              </a:spcBef>
              <a:buClr>
                <a:srgbClr val="d2ca6c"/>
              </a:buClr>
              <a:buSzPct val="80000"/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In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practice,</a:t>
            </a:r>
            <a:r>
              <a:rPr b="0" lang="en-US" sz="1800" spc="-2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this</a:t>
            </a:r>
            <a:r>
              <a:rPr b="0" lang="en-US" sz="1800" spc="-6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means</a:t>
            </a:r>
            <a:r>
              <a:rPr b="0" lang="en-US" sz="1800" spc="-6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you</a:t>
            </a:r>
            <a:r>
              <a:rPr b="0" lang="en-US" sz="1800" spc="-8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can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store</a:t>
            </a:r>
            <a:r>
              <a:rPr b="0" lang="en-US" sz="1800" spc="-2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hashes</a:t>
            </a:r>
            <a:r>
              <a:rPr b="0" lang="en-US" sz="1800" spc="-5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with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any</a:t>
            </a:r>
            <a:r>
              <a:rPr b="0" lang="en-US" sz="1800" spc="-9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21" strike="noStrike">
                <a:solidFill>
                  <a:srgbClr val="2e2b1f"/>
                </a:solidFill>
                <a:latin typeface="Calibri"/>
              </a:rPr>
              <a:t>keys</a:t>
            </a:r>
            <a:r>
              <a:rPr b="0" lang="en-US" sz="1800" spc="-6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and</a:t>
            </a:r>
            <a:r>
              <a:rPr b="0" lang="en-US" sz="1800" spc="-8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values 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that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you</a:t>
            </a:r>
            <a:r>
              <a:rPr b="0" lang="en-US" sz="1800" spc="-14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choose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3" marL="1176120" indent="-229320">
              <a:lnSpc>
                <a:spcPct val="100000"/>
              </a:lnSpc>
              <a:spcBef>
                <a:spcPts val="241"/>
              </a:spcBef>
              <a:buClr>
                <a:srgbClr val="94a29d"/>
              </a:buClr>
              <a:buSzPct val="80000"/>
              <a:buFont typeface="Arial"/>
              <a:buChar char="•"/>
              <a:tabLst>
                <a:tab algn="l" pos="1175400"/>
                <a:tab algn="l" pos="1176120"/>
              </a:tabLst>
            </a:pPr>
            <a:r>
              <a:rPr b="0" lang="en-US" sz="1550" spc="9" strike="noStrike">
                <a:solidFill>
                  <a:srgbClr val="2e2b1f"/>
                </a:solidFill>
                <a:latin typeface="Calibri"/>
              </a:rPr>
              <a:t>Keys </a:t>
            </a:r>
            <a:r>
              <a:rPr b="0" lang="en-US" sz="1550" spc="-1" strike="noStrike">
                <a:solidFill>
                  <a:srgbClr val="2e2b1f"/>
                </a:solidFill>
                <a:latin typeface="Calibri"/>
              </a:rPr>
              <a:t>are </a:t>
            </a:r>
            <a:r>
              <a:rPr b="0" lang="en-US" sz="1550" spc="9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1550" spc="4" strike="noStrike">
                <a:solidFill>
                  <a:srgbClr val="2e2b1f"/>
                </a:solidFill>
                <a:latin typeface="Calibri"/>
              </a:rPr>
              <a:t>basic data </a:t>
            </a:r>
            <a:r>
              <a:rPr b="0" lang="en-US" sz="1550" spc="12" strike="noStrike">
                <a:solidFill>
                  <a:srgbClr val="2e2b1f"/>
                </a:solidFill>
                <a:latin typeface="Calibri"/>
              </a:rPr>
              <a:t>type </a:t>
            </a:r>
            <a:r>
              <a:rPr b="0" lang="en-US" sz="1550" spc="4" strike="noStrike">
                <a:solidFill>
                  <a:srgbClr val="2e2b1f"/>
                </a:solidFill>
                <a:latin typeface="Calibri"/>
              </a:rPr>
              <a:t>but </a:t>
            </a:r>
            <a:r>
              <a:rPr b="0" lang="en-US" sz="1550" spc="9" strike="noStrike">
                <a:solidFill>
                  <a:srgbClr val="2e2b1f"/>
                </a:solidFill>
                <a:latin typeface="Calibri"/>
              </a:rPr>
              <a:t>in </a:t>
            </a:r>
            <a:r>
              <a:rPr b="0" lang="en-US" sz="1550" spc="-1" strike="noStrike">
                <a:solidFill>
                  <a:srgbClr val="2e2b1f"/>
                </a:solidFill>
                <a:latin typeface="Calibri"/>
              </a:rPr>
              <a:t>reality </a:t>
            </a:r>
            <a:r>
              <a:rPr b="0" lang="en-US" sz="1550" spc="-7" strike="noStrike">
                <a:solidFill>
                  <a:srgbClr val="2e2b1f"/>
                </a:solidFill>
                <a:latin typeface="Calibri"/>
              </a:rPr>
              <a:t>stored </a:t>
            </a:r>
            <a:r>
              <a:rPr b="0" lang="en-US" sz="1550" spc="9" strike="noStrike">
                <a:solidFill>
                  <a:srgbClr val="2e2b1f"/>
                </a:solidFill>
                <a:latin typeface="Calibri"/>
              </a:rPr>
              <a:t>as</a:t>
            </a:r>
            <a:r>
              <a:rPr b="0" lang="en-US" sz="1550" spc="3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50" spc="-1" strike="noStrike">
                <a:solidFill>
                  <a:srgbClr val="2e2b1f"/>
                </a:solidFill>
                <a:latin typeface="Calibri"/>
              </a:rPr>
              <a:t>strings</a:t>
            </a:r>
            <a:endParaRPr b="0" lang="en-US" sz="1550" spc="-1" strike="noStrike">
              <a:solidFill>
                <a:srgbClr val="404040"/>
              </a:solidFill>
              <a:latin typeface="Trebuchet MS"/>
            </a:endParaRPr>
          </a:p>
          <a:p>
            <a:pPr lvl="3" marL="1176120" indent="-229320">
              <a:lnSpc>
                <a:spcPts val="1794"/>
              </a:lnSpc>
              <a:spcBef>
                <a:spcPts val="244"/>
              </a:spcBef>
              <a:buClr>
                <a:srgbClr val="94a29d"/>
              </a:buClr>
              <a:buSzPct val="80000"/>
              <a:buFont typeface="Arial"/>
              <a:buChar char="•"/>
              <a:tabLst>
                <a:tab algn="l" pos="1175400"/>
                <a:tab algn="l" pos="1176120"/>
              </a:tabLst>
            </a:pPr>
            <a:r>
              <a:rPr b="0" lang="en-US" sz="1550" spc="4" strike="noStrike">
                <a:solidFill>
                  <a:srgbClr val="2e2b1f"/>
                </a:solidFill>
                <a:latin typeface="Calibri"/>
              </a:rPr>
              <a:t>Document</a:t>
            </a:r>
            <a:r>
              <a:rPr b="0" lang="en-US" sz="1550" spc="8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50" spc="-12" strike="noStrike">
                <a:solidFill>
                  <a:srgbClr val="2e2b1f"/>
                </a:solidFill>
                <a:latin typeface="Calibri"/>
              </a:rPr>
              <a:t>Identifiers</a:t>
            </a:r>
            <a:r>
              <a:rPr b="0" lang="en-US" sz="1550" spc="233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50" spc="-7" strike="noStrike">
                <a:solidFill>
                  <a:srgbClr val="2e2b1f"/>
                </a:solidFill>
                <a:latin typeface="Calibri"/>
              </a:rPr>
              <a:t>(_id)</a:t>
            </a:r>
            <a:r>
              <a:rPr b="0" lang="en-US" sz="1550" spc="6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50" spc="9" strike="noStrike">
                <a:solidFill>
                  <a:srgbClr val="2e2b1f"/>
                </a:solidFill>
                <a:latin typeface="Calibri"/>
              </a:rPr>
              <a:t>will</a:t>
            </a:r>
            <a:r>
              <a:rPr b="0" lang="en-US" sz="1550" spc="3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50" spc="9" strike="noStrike">
                <a:solidFill>
                  <a:srgbClr val="2e2b1f"/>
                </a:solidFill>
                <a:latin typeface="Calibri"/>
              </a:rPr>
              <a:t>be</a:t>
            </a:r>
            <a:r>
              <a:rPr b="0" lang="en-US" sz="1550" spc="5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50" spc="-7" strike="noStrike">
                <a:solidFill>
                  <a:srgbClr val="2e2b1f"/>
                </a:solidFill>
                <a:latin typeface="Calibri"/>
              </a:rPr>
              <a:t>created</a:t>
            </a:r>
            <a:r>
              <a:rPr b="0" lang="en-US" sz="1550" spc="9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50" spc="-7" strike="noStrike">
                <a:solidFill>
                  <a:srgbClr val="2e2b1f"/>
                </a:solidFill>
                <a:latin typeface="Calibri"/>
              </a:rPr>
              <a:t>for</a:t>
            </a:r>
            <a:r>
              <a:rPr b="0" lang="en-US" sz="1550" spc="7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50" spc="-1" strike="noStrike">
                <a:solidFill>
                  <a:srgbClr val="2e2b1f"/>
                </a:solidFill>
                <a:latin typeface="Calibri"/>
              </a:rPr>
              <a:t>each</a:t>
            </a:r>
            <a:r>
              <a:rPr b="0" lang="en-US" sz="1550" spc="9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50" spc="4" strike="noStrike">
                <a:solidFill>
                  <a:srgbClr val="2e2b1f"/>
                </a:solidFill>
                <a:latin typeface="Calibri"/>
              </a:rPr>
              <a:t>document,</a:t>
            </a:r>
            <a:r>
              <a:rPr b="0" lang="en-US" sz="1550" spc="9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50" spc="-7" strike="noStrike">
                <a:solidFill>
                  <a:srgbClr val="2e2b1f"/>
                </a:solidFill>
                <a:latin typeface="Calibri"/>
              </a:rPr>
              <a:t>field</a:t>
            </a:r>
            <a:r>
              <a:rPr b="0" lang="en-US" sz="1550" spc="9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50" spc="9" strike="noStrike">
                <a:solidFill>
                  <a:srgbClr val="2e2b1f"/>
                </a:solidFill>
                <a:latin typeface="Calibri"/>
              </a:rPr>
              <a:t>name</a:t>
            </a:r>
            <a:endParaRPr b="0" lang="en-US" sz="1550" spc="-1" strike="noStrike">
              <a:solidFill>
                <a:srgbClr val="404040"/>
              </a:solidFill>
              <a:latin typeface="Trebuchet MS"/>
            </a:endParaRPr>
          </a:p>
          <a:p>
            <a:pPr marL="1176120" indent="-343080">
              <a:lnSpc>
                <a:spcPts val="1794"/>
              </a:lnSpc>
              <a:spcBef>
                <a:spcPts val="1001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1175400"/>
                <a:tab algn="l" pos="1176120"/>
              </a:tabLst>
            </a:pPr>
            <a:r>
              <a:rPr b="0" lang="en-US" sz="1550" spc="-21" strike="noStrike">
                <a:solidFill>
                  <a:srgbClr val="404040"/>
                </a:solidFill>
                <a:latin typeface="Trebuchet MS"/>
              </a:rPr>
              <a:t>reserved </a:t>
            </a:r>
            <a:r>
              <a:rPr b="0" lang="en-US" sz="1550" spc="4" strike="noStrike">
                <a:solidFill>
                  <a:srgbClr val="404040"/>
                </a:solidFill>
                <a:latin typeface="Trebuchet MS"/>
              </a:rPr>
              <a:t>by</a:t>
            </a:r>
            <a:r>
              <a:rPr b="0" lang="en-US" sz="1550" spc="-2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1550" spc="-1" strike="noStrike">
                <a:solidFill>
                  <a:srgbClr val="404040"/>
                </a:solidFill>
                <a:latin typeface="Trebuchet MS"/>
              </a:rPr>
              <a:t>system</a:t>
            </a:r>
            <a:endParaRPr b="0" lang="en-US" sz="1550" spc="-1" strike="noStrike">
              <a:solidFill>
                <a:srgbClr val="404040"/>
              </a:solidFill>
              <a:latin typeface="Trebuchet MS"/>
            </a:endParaRPr>
          </a:p>
          <a:p>
            <a:pPr lvl="2" marL="908640" indent="-229320">
              <a:lnSpc>
                <a:spcPct val="100000"/>
              </a:lnSpc>
              <a:spcBef>
                <a:spcPts val="218"/>
              </a:spcBef>
              <a:buClr>
                <a:srgbClr val="d2ca6c"/>
              </a:buClr>
              <a:buSzPct val="80000"/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Application</a:t>
            </a:r>
            <a:r>
              <a:rPr b="0" lang="en-US" sz="1800" spc="-8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tracks</a:t>
            </a:r>
            <a:r>
              <a:rPr b="0" lang="en-US" sz="1800" spc="-21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1800" spc="-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schema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and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mapping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2" marL="908640" indent="-229320">
              <a:lnSpc>
                <a:spcPct val="100000"/>
              </a:lnSpc>
              <a:spcBef>
                <a:spcPts val="164"/>
              </a:spcBef>
              <a:buClr>
                <a:srgbClr val="d2ca6c"/>
              </a:buClr>
              <a:buSzPct val="80000"/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-15" strike="noStrike">
                <a:solidFill>
                  <a:srgbClr val="2e2b1f"/>
                </a:solidFill>
                <a:latin typeface="Calibri"/>
              </a:rPr>
              <a:t>Uses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BSON</a:t>
            </a:r>
            <a:r>
              <a:rPr b="0" lang="en-US" sz="1800" spc="2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5" strike="noStrike">
                <a:solidFill>
                  <a:srgbClr val="2e2b1f"/>
                </a:solidFill>
                <a:latin typeface="Calibri"/>
              </a:rPr>
              <a:t>format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36" name="object 4"/>
          <p:cNvSpPr/>
          <p:nvPr/>
        </p:nvSpPr>
        <p:spPr>
          <a:xfrm>
            <a:off x="650880" y="4947120"/>
            <a:ext cx="7075440" cy="195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2480" bIns="0" anchor="t">
            <a:spAutoFit/>
          </a:bodyPr>
          <a:p>
            <a:pPr marL="1176120" indent="-229320">
              <a:lnSpc>
                <a:spcPct val="100000"/>
              </a:lnSpc>
              <a:spcBef>
                <a:spcPts val="334"/>
              </a:spcBef>
              <a:buClr>
                <a:srgbClr val="94a29d"/>
              </a:buClr>
              <a:buFont typeface="Arial"/>
              <a:buChar char="•"/>
              <a:tabLst>
                <a:tab algn="l" pos="1175400"/>
                <a:tab algn="l" pos="1176120"/>
              </a:tabLst>
            </a:pPr>
            <a:r>
              <a:rPr b="0" lang="en-US" sz="1550" spc="-12" strike="noStrike">
                <a:solidFill>
                  <a:srgbClr val="2e2b1f"/>
                </a:solidFill>
                <a:latin typeface="Calibri"/>
              </a:rPr>
              <a:t>Based </a:t>
            </a:r>
            <a:r>
              <a:rPr b="0" lang="en-US" sz="1550" spc="4" strike="noStrike">
                <a:solidFill>
                  <a:srgbClr val="2e2b1f"/>
                </a:solidFill>
                <a:latin typeface="Calibri"/>
              </a:rPr>
              <a:t>on </a:t>
            </a:r>
            <a:r>
              <a:rPr b="0" lang="en-US" sz="1550" spc="18" strike="noStrike">
                <a:solidFill>
                  <a:srgbClr val="2e2b1f"/>
                </a:solidFill>
                <a:latin typeface="Calibri"/>
              </a:rPr>
              <a:t>JSON </a:t>
            </a:r>
            <a:r>
              <a:rPr b="0" lang="en-US" sz="1550" spc="9" strike="noStrike">
                <a:solidFill>
                  <a:srgbClr val="2e2b1f"/>
                </a:solidFill>
                <a:latin typeface="Calibri"/>
              </a:rPr>
              <a:t>– </a:t>
            </a:r>
            <a:r>
              <a:rPr b="0" lang="en-US" sz="1550" spc="12" strike="noStrike">
                <a:solidFill>
                  <a:srgbClr val="2e2b1f"/>
                </a:solidFill>
                <a:latin typeface="Calibri"/>
              </a:rPr>
              <a:t>B </a:t>
            </a:r>
            <a:r>
              <a:rPr b="0" lang="en-US" sz="1550" spc="-1" strike="noStrike">
                <a:solidFill>
                  <a:srgbClr val="2e2b1f"/>
                </a:solidFill>
                <a:latin typeface="Calibri"/>
              </a:rPr>
              <a:t>stands </a:t>
            </a:r>
            <a:r>
              <a:rPr b="0" lang="en-US" sz="1550" spc="-7" strike="noStrike">
                <a:solidFill>
                  <a:srgbClr val="2e2b1f"/>
                </a:solidFill>
                <a:latin typeface="Calibri"/>
              </a:rPr>
              <a:t>for </a:t>
            </a:r>
            <a:r>
              <a:rPr b="0" lang="en-US" sz="1550" spc="-1" strike="noStrike">
                <a:solidFill>
                  <a:srgbClr val="2e2b1f"/>
                </a:solidFill>
                <a:latin typeface="Calibri"/>
              </a:rPr>
              <a:t>Binary</a:t>
            </a:r>
            <a:endParaRPr b="0" lang="en-US" sz="15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320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Written </a:t>
            </a: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in</a:t>
            </a:r>
            <a:r>
              <a:rPr b="0" lang="en-US" sz="2150" spc="-4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5" strike="noStrike">
                <a:solidFill>
                  <a:srgbClr val="2e2b1f"/>
                </a:solidFill>
                <a:latin typeface="Calibri"/>
              </a:rPr>
              <a:t>C++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34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  <a:tab algn="l" pos="2935080"/>
              </a:tabLst>
            </a:pP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Supports</a:t>
            </a:r>
            <a:r>
              <a:rPr b="0" lang="en-US" sz="2150" spc="18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APIs</a:t>
            </a:r>
            <a:r>
              <a:rPr b="0" lang="en-US" sz="2150" spc="11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(drivers)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	</a:t>
            </a: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in </a:t>
            </a:r>
            <a:r>
              <a:rPr b="0" lang="en-US" sz="2150" spc="-15" strike="noStrike">
                <a:solidFill>
                  <a:srgbClr val="2e2b1f"/>
                </a:solidFill>
                <a:latin typeface="Calibri"/>
              </a:rPr>
              <a:t>many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computer</a:t>
            </a:r>
            <a:r>
              <a:rPr b="0" lang="en-US" sz="2150" spc="-27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languages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ts val="2100"/>
              </a:lnSpc>
              <a:spcBef>
                <a:spcPts val="590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JavaScript,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Python, </a:t>
            </a:r>
            <a:r>
              <a:rPr b="0" lang="en-US" sz="2000" spc="-26" strike="noStrike">
                <a:solidFill>
                  <a:srgbClr val="2e2b1f"/>
                </a:solidFill>
                <a:latin typeface="Calibri"/>
              </a:rPr>
              <a:t>Ruby, Perl,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Java, Java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Scala,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C#, C++,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Haskell, 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Erlang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7" name="object 5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8" name="object 6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object 7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17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623340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66" strike="noStrike">
                <a:solidFill>
                  <a:srgbClr val="90c226"/>
                </a:solidFill>
                <a:latin typeface="Trebuchet MS"/>
              </a:rPr>
              <a:t>Functionality </a:t>
            </a:r>
            <a:r>
              <a:rPr b="0" lang="en-US" sz="3600" spc="-46" strike="noStrike">
                <a:solidFill>
                  <a:srgbClr val="90c226"/>
                </a:solidFill>
                <a:latin typeface="Trebuchet MS"/>
              </a:rPr>
              <a:t>of</a:t>
            </a:r>
            <a:r>
              <a:rPr b="0" lang="en-US" sz="3600" spc="-565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60" strike="noStrike">
                <a:solidFill>
                  <a:srgbClr val="90c226"/>
                </a:solidFill>
                <a:latin typeface="Trebuchet MS"/>
              </a:rPr>
              <a:t>MongoDB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ldNum" idx="13"/>
          </p:nvPr>
        </p:nvSpPr>
        <p:spPr>
          <a:xfrm>
            <a:off x="6444720" y="4235040"/>
            <a:ext cx="5122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C12C1001-692C-4492-8D31-817DAD63A45A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42" name="object 3"/>
          <p:cNvSpPr/>
          <p:nvPr/>
        </p:nvSpPr>
        <p:spPr>
          <a:xfrm>
            <a:off x="650880" y="1542600"/>
            <a:ext cx="7245720" cy="49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70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Dynamic</a:t>
            </a:r>
            <a:r>
              <a:rPr b="0" lang="en-US" sz="2150" spc="83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schema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No</a:t>
            </a:r>
            <a:r>
              <a:rPr b="0" lang="en-US" sz="2000" spc="-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29" strike="noStrike">
                <a:solidFill>
                  <a:srgbClr val="2e2b1f"/>
                </a:solidFill>
                <a:latin typeface="Calibri"/>
              </a:rPr>
              <a:t>DDL</a:t>
            </a:r>
            <a:endParaRPr b="0" lang="en-US" sz="20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Document-based</a:t>
            </a:r>
            <a:r>
              <a:rPr b="0" lang="en-US" sz="2150" spc="30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database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Secondary</a:t>
            </a:r>
            <a:r>
              <a:rPr b="0" lang="en-US" sz="2150" spc="233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indexes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4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Query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language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via an</a:t>
            </a:r>
            <a:r>
              <a:rPr b="0" lang="en-US" sz="2150" spc="11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API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Atomic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writes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and fully-consistent</a:t>
            </a:r>
            <a:r>
              <a:rPr b="0" lang="en-US" sz="2150" spc="21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reads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9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If system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configured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that</a:t>
            </a:r>
            <a:r>
              <a:rPr b="0" lang="en-US" sz="2000" spc="-27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way</a:t>
            </a:r>
            <a:endParaRPr b="0" lang="en-US" sz="20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Master-slave replication </a:t>
            </a: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with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automated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failover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(replica</a:t>
            </a:r>
            <a:r>
              <a:rPr b="0" lang="en-US" sz="2150" spc="22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sets)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4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Built-in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horizontal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scaling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via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automated</a:t>
            </a:r>
            <a:r>
              <a:rPr b="0" lang="en-US" sz="2150" spc="15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range-based</a:t>
            </a:r>
            <a:endParaRPr b="0" lang="en-US" sz="2150" spc="-1" strike="noStrike">
              <a:latin typeface="Arial"/>
            </a:endParaRPr>
          </a:p>
          <a:p>
            <a:pPr marL="241200">
              <a:lnSpc>
                <a:spcPct val="100000"/>
              </a:lnSpc>
              <a:spcBef>
                <a:spcPts val="45"/>
              </a:spcBef>
              <a:buNone/>
              <a:tabLst>
                <a:tab algn="l" pos="241200"/>
                <a:tab algn="l" pos="24192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partitioning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data</a:t>
            </a:r>
            <a:r>
              <a:rPr b="0" lang="en-US" sz="2150" spc="7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(sharding)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  <a:tab algn="l" pos="697320"/>
              </a:tabLst>
            </a:pP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No</a:t>
            </a: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	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joins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nor</a:t>
            </a:r>
            <a:r>
              <a:rPr b="0" lang="en-US" sz="2150" spc="9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transactions</a:t>
            </a:r>
            <a:endParaRPr b="0" lang="en-US" sz="2150" spc="-1" strike="noStrike">
              <a:latin typeface="Arial"/>
            </a:endParaRPr>
          </a:p>
        </p:txBody>
      </p:sp>
      <p:sp>
        <p:nvSpPr>
          <p:cNvPr id="343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479016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55" strike="noStrike">
                <a:solidFill>
                  <a:srgbClr val="90c226"/>
                </a:solidFill>
                <a:latin typeface="Trebuchet MS"/>
              </a:rPr>
              <a:t>Why </a:t>
            </a:r>
            <a:r>
              <a:rPr b="0" lang="en-US" sz="3600" spc="-41" strike="noStrike">
                <a:solidFill>
                  <a:srgbClr val="90c226"/>
                </a:solidFill>
                <a:latin typeface="Trebuchet MS"/>
              </a:rPr>
              <a:t>use</a:t>
            </a:r>
            <a:r>
              <a:rPr b="0" lang="en-US" sz="3600" spc="-480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66" strike="noStrike">
                <a:solidFill>
                  <a:srgbClr val="90c226"/>
                </a:solidFill>
                <a:latin typeface="Trebuchet MS"/>
              </a:rPr>
              <a:t>MongoDB?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sldNum" idx="14"/>
          </p:nvPr>
        </p:nvSpPr>
        <p:spPr>
          <a:xfrm>
            <a:off x="6444720" y="4235040"/>
            <a:ext cx="5122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71E11A3D-748C-471B-9EEE-FC29603756F3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347" name="object 3"/>
          <p:cNvSpPr/>
          <p:nvPr/>
        </p:nvSpPr>
        <p:spPr>
          <a:xfrm>
            <a:off x="650880" y="1537920"/>
            <a:ext cx="6977160" cy="26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468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746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Simple</a:t>
            </a:r>
            <a:r>
              <a:rPr b="0" lang="en-US" sz="2150" spc="6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queries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4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Functionality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provided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applicable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most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web</a:t>
            </a:r>
            <a:r>
              <a:rPr b="0" lang="en-US" sz="2150" spc="39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applications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21" strike="noStrike">
                <a:solidFill>
                  <a:srgbClr val="2e2b1f"/>
                </a:solidFill>
                <a:latin typeface="Calibri"/>
              </a:rPr>
              <a:t>Easy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and </a:t>
            </a:r>
            <a:r>
              <a:rPr b="0" lang="en-US" sz="2150" spc="-15" strike="noStrike">
                <a:solidFill>
                  <a:srgbClr val="2e2b1f"/>
                </a:solidFill>
                <a:latin typeface="Calibri"/>
              </a:rPr>
              <a:t>fast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integration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of</a:t>
            </a:r>
            <a:r>
              <a:rPr b="0" lang="en-US" sz="2150" spc="24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data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6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No </a:t>
            </a:r>
            <a:r>
              <a:rPr b="0" lang="en-US" sz="2000" spc="12" strike="noStrike">
                <a:solidFill>
                  <a:srgbClr val="2e2b1f"/>
                </a:solidFill>
                <a:latin typeface="Calibri"/>
              </a:rPr>
              <a:t>ERD</a:t>
            </a:r>
            <a:r>
              <a:rPr b="0" lang="en-US" sz="2000" spc="-8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diagram</a:t>
            </a:r>
            <a:endParaRPr b="0" lang="en-US" sz="20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04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Not well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suited </a:t>
            </a:r>
            <a:r>
              <a:rPr b="0" lang="en-US" sz="2150" spc="-21" strike="noStrike">
                <a:solidFill>
                  <a:srgbClr val="2e2b1f"/>
                </a:solidFill>
                <a:latin typeface="Calibri"/>
              </a:rPr>
              <a:t>for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heavy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and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complex transactions</a:t>
            </a:r>
            <a:r>
              <a:rPr b="0" lang="en-US" sz="2150" spc="17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5" strike="noStrike">
                <a:solidFill>
                  <a:srgbClr val="2e2b1f"/>
                </a:solidFill>
                <a:latin typeface="Calibri"/>
              </a:rPr>
              <a:t>systems</a:t>
            </a:r>
            <a:endParaRPr b="0" lang="en-US" sz="2150" spc="-1" strike="noStrike">
              <a:latin typeface="Arial"/>
            </a:endParaRPr>
          </a:p>
        </p:txBody>
      </p:sp>
      <p:sp>
        <p:nvSpPr>
          <p:cNvPr id="348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9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601884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66" strike="noStrike">
                <a:solidFill>
                  <a:srgbClr val="90c226"/>
                </a:solidFill>
                <a:latin typeface="Trebuchet MS"/>
              </a:rPr>
              <a:t>MongoDB: </a:t>
            </a:r>
            <a:r>
              <a:rPr b="0" lang="en-US" sz="3600" spc="-46" strike="noStrike">
                <a:solidFill>
                  <a:srgbClr val="90c226"/>
                </a:solidFill>
                <a:latin typeface="Trebuchet MS"/>
              </a:rPr>
              <a:t>CAP</a:t>
            </a:r>
            <a:r>
              <a:rPr b="0" lang="en-US" sz="3600" spc="-316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66" strike="noStrike">
                <a:solidFill>
                  <a:srgbClr val="90c226"/>
                </a:solidFill>
                <a:latin typeface="Trebuchet MS"/>
              </a:rPr>
              <a:t>approach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1" name="object 3"/>
          <p:cNvSpPr/>
          <p:nvPr/>
        </p:nvSpPr>
        <p:spPr>
          <a:xfrm>
            <a:off x="307800" y="1378080"/>
            <a:ext cx="3840120" cy="14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200" spc="4" strike="noStrike">
                <a:solidFill>
                  <a:srgbClr val="2e2b1f"/>
                </a:solidFill>
                <a:latin typeface="Calibri"/>
              </a:rPr>
              <a:t>Focus </a:t>
            </a:r>
            <a:r>
              <a:rPr b="0" lang="en-US" sz="3200" spc="24" strike="noStrike">
                <a:solidFill>
                  <a:srgbClr val="2e2b1f"/>
                </a:solidFill>
                <a:latin typeface="Calibri"/>
              </a:rPr>
              <a:t>on </a:t>
            </a:r>
            <a:r>
              <a:rPr b="0" lang="en-US" sz="3200" spc="9" strike="noStrike">
                <a:solidFill>
                  <a:srgbClr val="2e2b1f"/>
                </a:solidFill>
                <a:latin typeface="Calibri"/>
              </a:rPr>
              <a:t>Consistency  </a:t>
            </a:r>
            <a:r>
              <a:rPr b="0" lang="en-US" sz="3200" spc="29" strike="noStrike">
                <a:solidFill>
                  <a:srgbClr val="2e2b1f"/>
                </a:solidFill>
                <a:latin typeface="Calibri"/>
              </a:rPr>
              <a:t>and </a:t>
            </a:r>
            <a:r>
              <a:rPr b="0" lang="en-US" sz="3200" spc="-1" strike="noStrike">
                <a:solidFill>
                  <a:srgbClr val="2e2b1f"/>
                </a:solidFill>
                <a:latin typeface="Calibri"/>
              </a:rPr>
              <a:t>Partition</a:t>
            </a:r>
            <a:r>
              <a:rPr b="0" lang="en-US" sz="3200" spc="-21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rgbClr val="2e2b1f"/>
                </a:solidFill>
                <a:latin typeface="Calibri"/>
              </a:rPr>
              <a:t>tolerance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352" name="object 4"/>
          <p:cNvSpPr/>
          <p:nvPr/>
        </p:nvSpPr>
        <p:spPr>
          <a:xfrm>
            <a:off x="421920" y="2729160"/>
            <a:ext cx="3412080" cy="406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632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601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1" lang="en-US" sz="2000" spc="-1" strike="noStrike">
                <a:solidFill>
                  <a:srgbClr val="2e2b1f"/>
                </a:solidFill>
                <a:latin typeface="Calibri"/>
              </a:rPr>
              <a:t>C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onsistency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14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1800" spc="18" strike="noStrike">
                <a:solidFill>
                  <a:srgbClr val="2e2b1f"/>
                </a:solidFill>
                <a:latin typeface="Calibri"/>
              </a:rPr>
              <a:t>all</a:t>
            </a:r>
            <a:r>
              <a:rPr b="0" lang="en-US" sz="1800" spc="-8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replicas</a:t>
            </a:r>
            <a:r>
              <a:rPr b="0" lang="en-US" sz="1800" spc="-14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contain</a:t>
            </a:r>
            <a:r>
              <a:rPr b="0" lang="en-US" sz="1800" spc="-16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1800" spc="-4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same 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version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1800" spc="-11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data</a:t>
            </a:r>
            <a:endParaRPr b="0" lang="en-US" sz="18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496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1" lang="en-US" sz="2000" spc="-7" strike="noStrike">
                <a:solidFill>
                  <a:srgbClr val="2e2b1f"/>
                </a:solidFill>
                <a:latin typeface="Calibri"/>
              </a:rPr>
              <a:t>A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vailability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08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system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remains operational</a:t>
            </a:r>
            <a:r>
              <a:rPr b="0" lang="en-US" sz="1800" spc="-29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on 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failing</a:t>
            </a:r>
            <a:r>
              <a:rPr b="0" lang="en-US" sz="1800" spc="-21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nodes</a:t>
            </a:r>
            <a:endParaRPr b="0" lang="en-US" sz="18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496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1" lang="en-US" sz="2000" spc="-7" strike="noStrike">
                <a:solidFill>
                  <a:srgbClr val="2e2b1f"/>
                </a:solidFill>
                <a:latin typeface="Calibri"/>
              </a:rPr>
              <a:t>P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artition</a:t>
            </a:r>
            <a:r>
              <a:rPr b="0" lang="en-US" sz="2000" spc="4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tolarence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31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multiple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entry</a:t>
            </a:r>
            <a:r>
              <a:rPr b="0" lang="en-US" sz="1800" spc="-15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points</a:t>
            </a:r>
            <a:endParaRPr b="0" lang="en-US" sz="1800" spc="-1" strike="noStrike">
              <a:latin typeface="Arial"/>
            </a:endParaRPr>
          </a:p>
          <a:p>
            <a:pPr lvl="1" marL="537120" indent="-229320">
              <a:lnSpc>
                <a:spcPts val="2129"/>
              </a:lnSpc>
              <a:spcBef>
                <a:spcPts val="471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system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remains operational</a:t>
            </a:r>
            <a:r>
              <a:rPr b="0" lang="en-US" sz="1800" spc="-28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on</a:t>
            </a:r>
            <a:endParaRPr b="0" lang="en-US" sz="1800" spc="-1" strike="noStrike">
              <a:latin typeface="Arial"/>
            </a:endParaRPr>
          </a:p>
          <a:p>
            <a:pPr marL="537120">
              <a:lnSpc>
                <a:spcPts val="2129"/>
              </a:lnSpc>
              <a:buNone/>
              <a:tabLst>
                <a:tab algn="l" pos="536400"/>
                <a:tab algn="l" pos="537120"/>
              </a:tabLst>
            </a:pP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system</a:t>
            </a:r>
            <a:r>
              <a:rPr b="0" lang="en-US" sz="1800" spc="-5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split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object 5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object 6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5" name="object 7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20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56" name="object 8"/>
          <p:cNvGrpSpPr/>
          <p:nvPr/>
        </p:nvGrpSpPr>
        <p:grpSpPr>
          <a:xfrm>
            <a:off x="4977000" y="1602720"/>
            <a:ext cx="3049920" cy="2545200"/>
            <a:chOff x="4977000" y="1602720"/>
            <a:chExt cx="3049920" cy="2545200"/>
          </a:xfrm>
        </p:grpSpPr>
        <p:sp>
          <p:nvSpPr>
            <p:cNvPr id="357" name="object 9"/>
            <p:cNvSpPr/>
            <p:nvPr/>
          </p:nvSpPr>
          <p:spPr>
            <a:xfrm>
              <a:off x="6326640" y="1602720"/>
              <a:ext cx="1700280" cy="235836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object 10"/>
            <p:cNvSpPr/>
            <p:nvPr/>
          </p:nvSpPr>
          <p:spPr>
            <a:xfrm>
              <a:off x="4977000" y="1919520"/>
              <a:ext cx="2523600" cy="2228400"/>
            </a:xfrm>
            <a:custGeom>
              <a:avLst/>
              <a:gdLst/>
              <a:ahLst/>
              <a:rect l="l" t="t" r="r" b="b"/>
              <a:pathLst>
                <a:path w="2524125" h="2228850">
                  <a:moveTo>
                    <a:pt x="1261999" y="0"/>
                  </a:moveTo>
                  <a:lnTo>
                    <a:pt x="0" y="2228850"/>
                  </a:lnTo>
                  <a:lnTo>
                    <a:pt x="2524125" y="2228850"/>
                  </a:lnTo>
                  <a:lnTo>
                    <a:pt x="12619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object 11"/>
            <p:cNvSpPr/>
            <p:nvPr/>
          </p:nvSpPr>
          <p:spPr>
            <a:xfrm>
              <a:off x="4977000" y="1919520"/>
              <a:ext cx="2523600" cy="2228400"/>
            </a:xfrm>
            <a:custGeom>
              <a:avLst/>
              <a:gdLst/>
              <a:ahLst/>
              <a:rect l="l" t="t" r="r" b="b"/>
              <a:pathLst>
                <a:path w="2524125" h="2228850">
                  <a:moveTo>
                    <a:pt x="0" y="2228850"/>
                  </a:moveTo>
                  <a:lnTo>
                    <a:pt x="1261999" y="0"/>
                  </a:lnTo>
                  <a:lnTo>
                    <a:pt x="2524125" y="2228850"/>
                  </a:lnTo>
                  <a:lnTo>
                    <a:pt x="0" y="2228850"/>
                  </a:lnTo>
                  <a:close/>
                </a:path>
              </a:pathLst>
            </a:custGeom>
            <a:noFill/>
            <a:ln w="28575">
              <a:solidFill>
                <a:srgbClr val="675e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object 12"/>
            <p:cNvSpPr/>
            <p:nvPr/>
          </p:nvSpPr>
          <p:spPr>
            <a:xfrm>
              <a:off x="5986440" y="2928960"/>
              <a:ext cx="637920" cy="799920"/>
            </a:xfrm>
            <a:custGeom>
              <a:avLst/>
              <a:gdLst/>
              <a:ahLst/>
              <a:rect l="l" t="t" r="r" b="b"/>
              <a:pathLst>
                <a:path w="638175" h="800100">
                  <a:moveTo>
                    <a:pt x="250189" y="0"/>
                  </a:moveTo>
                  <a:lnTo>
                    <a:pt x="0" y="144018"/>
                  </a:lnTo>
                  <a:lnTo>
                    <a:pt x="224536" y="310388"/>
                  </a:lnTo>
                  <a:lnTo>
                    <a:pt x="148336" y="359410"/>
                  </a:lnTo>
                  <a:lnTo>
                    <a:pt x="361061" y="518033"/>
                  </a:lnTo>
                  <a:lnTo>
                    <a:pt x="295783" y="552450"/>
                  </a:lnTo>
                  <a:lnTo>
                    <a:pt x="638175" y="800100"/>
                  </a:lnTo>
                  <a:lnTo>
                    <a:pt x="436245" y="476885"/>
                  </a:lnTo>
                  <a:lnTo>
                    <a:pt x="489712" y="444753"/>
                  </a:lnTo>
                  <a:lnTo>
                    <a:pt x="326389" y="251713"/>
                  </a:lnTo>
                  <a:lnTo>
                    <a:pt x="379857" y="225171"/>
                  </a:lnTo>
                  <a:lnTo>
                    <a:pt x="25018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object 13"/>
            <p:cNvSpPr/>
            <p:nvPr/>
          </p:nvSpPr>
          <p:spPr>
            <a:xfrm>
              <a:off x="5986440" y="2928960"/>
              <a:ext cx="637920" cy="799920"/>
            </a:xfrm>
            <a:custGeom>
              <a:avLst/>
              <a:gdLst/>
              <a:ahLst/>
              <a:rect l="l" t="t" r="r" b="b"/>
              <a:pathLst>
                <a:path w="638175" h="800100">
                  <a:moveTo>
                    <a:pt x="250189" y="0"/>
                  </a:moveTo>
                  <a:lnTo>
                    <a:pt x="379857" y="225171"/>
                  </a:lnTo>
                  <a:lnTo>
                    <a:pt x="326389" y="251713"/>
                  </a:lnTo>
                  <a:lnTo>
                    <a:pt x="489712" y="444753"/>
                  </a:lnTo>
                  <a:lnTo>
                    <a:pt x="436245" y="476885"/>
                  </a:lnTo>
                  <a:lnTo>
                    <a:pt x="638175" y="800100"/>
                  </a:lnTo>
                  <a:lnTo>
                    <a:pt x="295783" y="552450"/>
                  </a:lnTo>
                  <a:lnTo>
                    <a:pt x="361061" y="518033"/>
                  </a:lnTo>
                  <a:lnTo>
                    <a:pt x="148336" y="359410"/>
                  </a:lnTo>
                  <a:lnTo>
                    <a:pt x="224536" y="310388"/>
                  </a:lnTo>
                  <a:lnTo>
                    <a:pt x="0" y="144018"/>
                  </a:lnTo>
                  <a:lnTo>
                    <a:pt x="250189" y="0"/>
                  </a:lnTo>
                  <a:close/>
                </a:path>
              </a:pathLst>
            </a:custGeom>
            <a:noFill/>
            <a:ln w="28575">
              <a:solidFill>
                <a:srgbClr val="2e2b1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62" name="object 14"/>
          <p:cNvSpPr/>
          <p:nvPr/>
        </p:nvSpPr>
        <p:spPr>
          <a:xfrm>
            <a:off x="4400640" y="4867200"/>
            <a:ext cx="3666600" cy="846720"/>
          </a:xfrm>
          <a:prstGeom prst="rect">
            <a:avLst/>
          </a:prstGeom>
          <a:noFill/>
          <a:ln w="3810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3840" bIns="0" anchor="t">
            <a:spAutoFit/>
          </a:bodyPr>
          <a:p>
            <a:pPr algn="ctr">
              <a:lnSpc>
                <a:spcPct val="100000"/>
              </a:lnSpc>
              <a:spcBef>
                <a:spcPts val="975"/>
              </a:spcBef>
              <a:buNone/>
            </a:pPr>
            <a:r>
              <a:rPr b="0" lang="en-US" sz="1550" spc="111" strike="noStrike">
                <a:solidFill>
                  <a:srgbClr val="2e2b1f"/>
                </a:solidFill>
                <a:latin typeface="Trebuchet MS"/>
              </a:rPr>
              <a:t>CAP</a:t>
            </a:r>
            <a:r>
              <a:rPr b="0" lang="en-US" sz="1550" spc="222" strike="noStrike">
                <a:solidFill>
                  <a:srgbClr val="2e2b1f"/>
                </a:solidFill>
                <a:latin typeface="Trebuchet MS"/>
              </a:rPr>
              <a:t> </a:t>
            </a:r>
            <a:r>
              <a:rPr b="0" lang="en-US" sz="1550" spc="-55" strike="noStrike">
                <a:solidFill>
                  <a:srgbClr val="2e2b1f"/>
                </a:solidFill>
                <a:latin typeface="Trebuchet MS"/>
              </a:rPr>
              <a:t>Theorem:</a:t>
            </a:r>
            <a:endParaRPr b="0" lang="en-US" sz="15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  <a:buNone/>
            </a:pPr>
            <a:r>
              <a:rPr b="0" lang="en-US" sz="1550" spc="-92" strike="noStrike">
                <a:solidFill>
                  <a:srgbClr val="2e2b1f"/>
                </a:solidFill>
                <a:latin typeface="Trebuchet MS"/>
              </a:rPr>
              <a:t>satisfying </a:t>
            </a:r>
            <a:r>
              <a:rPr b="0" lang="en-US" sz="1550" spc="-114" strike="noStrike">
                <a:solidFill>
                  <a:srgbClr val="2e2b1f"/>
                </a:solidFill>
                <a:latin typeface="Trebuchet MS"/>
              </a:rPr>
              <a:t>all </a:t>
            </a:r>
            <a:r>
              <a:rPr b="0" lang="en-US" sz="1550" spc="-66" strike="noStrike">
                <a:solidFill>
                  <a:srgbClr val="2e2b1f"/>
                </a:solidFill>
                <a:latin typeface="Trebuchet MS"/>
              </a:rPr>
              <a:t>three </a:t>
            </a:r>
            <a:r>
              <a:rPr b="0" lang="en-US" sz="1550" spc="-120" strike="noStrike">
                <a:solidFill>
                  <a:srgbClr val="2e2b1f"/>
                </a:solidFill>
                <a:latin typeface="Trebuchet MS"/>
              </a:rPr>
              <a:t>at </a:t>
            </a:r>
            <a:r>
              <a:rPr b="0" lang="en-US" sz="1550" spc="-72" strike="noStrike">
                <a:solidFill>
                  <a:srgbClr val="2e2b1f"/>
                </a:solidFill>
                <a:latin typeface="Trebuchet MS"/>
              </a:rPr>
              <a:t>the </a:t>
            </a:r>
            <a:r>
              <a:rPr b="0" lang="en-US" sz="1550" spc="-92" strike="noStrike">
                <a:solidFill>
                  <a:srgbClr val="2e2b1f"/>
                </a:solidFill>
                <a:latin typeface="Trebuchet MS"/>
              </a:rPr>
              <a:t>same time</a:t>
            </a:r>
            <a:r>
              <a:rPr b="0" lang="en-US" sz="1550" spc="-75" strike="noStrike">
                <a:solidFill>
                  <a:srgbClr val="2e2b1f"/>
                </a:solidFill>
                <a:latin typeface="Trebuchet MS"/>
              </a:rPr>
              <a:t> </a:t>
            </a:r>
            <a:r>
              <a:rPr b="0" lang="en-US" sz="1550" spc="-52" strike="noStrike">
                <a:solidFill>
                  <a:srgbClr val="2e2b1f"/>
                </a:solidFill>
                <a:latin typeface="Trebuchet MS"/>
              </a:rPr>
              <a:t>is</a:t>
            </a:r>
            <a:endParaRPr b="0" lang="en-US" sz="155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1550" spc="-52" strike="noStrike">
                <a:solidFill>
                  <a:srgbClr val="2e2b1f"/>
                </a:solidFill>
                <a:latin typeface="Trebuchet MS"/>
              </a:rPr>
              <a:t>impossible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363" name="object 15"/>
          <p:cNvSpPr/>
          <p:nvPr/>
        </p:nvSpPr>
        <p:spPr>
          <a:xfrm>
            <a:off x="4552200" y="3906720"/>
            <a:ext cx="327816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  <a:tabLst>
                <a:tab algn="l" pos="3039840"/>
              </a:tabLst>
            </a:pPr>
            <a:r>
              <a:rPr b="1" lang="en-US" sz="2700" spc="157" strike="noStrike">
                <a:solidFill>
                  <a:srgbClr val="2e2b1f"/>
                </a:solidFill>
                <a:latin typeface="Arial"/>
              </a:rPr>
              <a:t>A</a:t>
            </a:r>
            <a:r>
              <a:rPr b="1" lang="en-US" sz="2700" spc="157" strike="noStrike">
                <a:solidFill>
                  <a:srgbClr val="2e2b1f"/>
                </a:solidFill>
                <a:latin typeface="Arial"/>
              </a:rPr>
              <a:t>	</a:t>
            </a:r>
            <a:r>
              <a:rPr b="1" lang="en-US" sz="2700" spc="-32" strike="noStrike">
                <a:solidFill>
                  <a:srgbClr val="2e2b1f"/>
                </a:solidFill>
                <a:latin typeface="Arial"/>
              </a:rPr>
              <a:t>P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364" name="object 16"/>
          <p:cNvSpPr/>
          <p:nvPr/>
        </p:nvSpPr>
        <p:spPr>
          <a:xfrm>
            <a:off x="6025680" y="1326960"/>
            <a:ext cx="29052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2700" spc="134" strike="noStrike">
                <a:solidFill>
                  <a:srgbClr val="2e2b1f"/>
                </a:solidFill>
                <a:latin typeface="Arial"/>
              </a:rPr>
              <a:t>C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744300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66" strike="noStrike">
                <a:solidFill>
                  <a:srgbClr val="90c226"/>
                </a:solidFill>
                <a:latin typeface="Trebuchet MS"/>
              </a:rPr>
              <a:t>MongoDB: </a:t>
            </a:r>
            <a:r>
              <a:rPr b="0" lang="en-US" sz="3600" spc="-72" strike="noStrike">
                <a:solidFill>
                  <a:srgbClr val="90c226"/>
                </a:solidFill>
                <a:latin typeface="Trebuchet MS"/>
              </a:rPr>
              <a:t>Hierarchical</a:t>
            </a:r>
            <a:r>
              <a:rPr b="0" lang="en-US" sz="3600" spc="-500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55" strike="noStrike">
                <a:solidFill>
                  <a:srgbClr val="90c226"/>
                </a:solidFill>
                <a:latin typeface="Trebuchet MS"/>
              </a:rPr>
              <a:t>Objects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66" name="object 3"/>
          <p:cNvSpPr/>
          <p:nvPr/>
        </p:nvSpPr>
        <p:spPr>
          <a:xfrm>
            <a:off x="650880" y="1485360"/>
            <a:ext cx="3196080" cy="65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480" bIns="0" anchor="t">
            <a:spAutoFit/>
          </a:bodyPr>
          <a:p>
            <a:pPr marL="241200" indent="-229320">
              <a:lnSpc>
                <a:spcPct val="79000"/>
              </a:lnSpc>
              <a:spcBef>
                <a:spcPts val="689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A MongoDB </a:t>
            </a:r>
            <a:r>
              <a:rPr b="0" lang="en-US" sz="2400" spc="4" strike="noStrike">
                <a:solidFill>
                  <a:srgbClr val="2e2b1f"/>
                </a:solidFill>
                <a:latin typeface="Calibri"/>
              </a:rPr>
              <a:t>instance  </a:t>
            </a:r>
            <a:r>
              <a:rPr b="0" lang="en-US" sz="2400" spc="-26" strike="noStrike">
                <a:solidFill>
                  <a:srgbClr val="2e2b1f"/>
                </a:solidFill>
                <a:latin typeface="Calibri"/>
              </a:rPr>
              <a:t>may </a:t>
            </a:r>
            <a:r>
              <a:rPr b="0" lang="en-US" sz="2400" spc="-35" strike="noStrike">
                <a:solidFill>
                  <a:srgbClr val="2e2b1f"/>
                </a:solidFill>
                <a:latin typeface="Calibri"/>
              </a:rPr>
              <a:t>have zero </a:t>
            </a: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or </a:t>
            </a:r>
            <a:r>
              <a:rPr b="0" lang="en-US" sz="2400" spc="4" strike="noStrike">
                <a:solidFill>
                  <a:srgbClr val="2e2b1f"/>
                </a:solidFill>
                <a:latin typeface="Calibri"/>
              </a:rPr>
              <a:t>more  </a:t>
            </a:r>
            <a:r>
              <a:rPr b="0" lang="en-US" sz="2400" spc="-7" strike="noStrike">
                <a:solidFill>
                  <a:srgbClr val="2e2b1f"/>
                </a:solidFill>
                <a:latin typeface="Calibri"/>
              </a:rPr>
              <a:t>‘databases’</a:t>
            </a:r>
            <a:endParaRPr b="0" lang="en-US" sz="2400" spc="-1" strike="noStrike">
              <a:latin typeface="Arial"/>
            </a:endParaRPr>
          </a:p>
          <a:p>
            <a:pPr marL="241200" indent="-229320">
              <a:lnSpc>
                <a:spcPts val="2605"/>
              </a:lnSpc>
              <a:spcBef>
                <a:spcPts val="51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2400" spc="-7" strike="noStrike">
                <a:solidFill>
                  <a:srgbClr val="2e2b1f"/>
                </a:solidFill>
                <a:latin typeface="Calibri"/>
              </a:rPr>
              <a:t>database </a:t>
            </a:r>
            <a:r>
              <a:rPr b="0" lang="en-US" sz="2400" spc="-26" strike="noStrike">
                <a:solidFill>
                  <a:srgbClr val="2e2b1f"/>
                </a:solidFill>
                <a:latin typeface="Calibri"/>
              </a:rPr>
              <a:t>may</a:t>
            </a:r>
            <a:r>
              <a:rPr b="0" lang="en-US" sz="2400" spc="-8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400" spc="-35" strike="noStrike">
                <a:solidFill>
                  <a:srgbClr val="2e2b1f"/>
                </a:solidFill>
                <a:latin typeface="Calibri"/>
              </a:rPr>
              <a:t>have</a:t>
            </a:r>
            <a:endParaRPr b="0" lang="en-US" sz="2400" spc="-1" strike="noStrike">
              <a:latin typeface="Arial"/>
            </a:endParaRPr>
          </a:p>
          <a:p>
            <a:pPr marL="241200">
              <a:lnSpc>
                <a:spcPct val="78000"/>
              </a:lnSpc>
              <a:spcBef>
                <a:spcPts val="349"/>
              </a:spcBef>
              <a:buNone/>
              <a:tabLst>
                <a:tab algn="l" pos="241920"/>
              </a:tabLst>
            </a:pPr>
            <a:r>
              <a:rPr b="0" lang="en-US" sz="2400" spc="-35" strike="noStrike">
                <a:solidFill>
                  <a:srgbClr val="2e2b1f"/>
                </a:solidFill>
                <a:latin typeface="Calibri"/>
              </a:rPr>
              <a:t>zero </a:t>
            </a: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or </a:t>
            </a:r>
            <a:r>
              <a:rPr b="0" lang="en-US" sz="2400" spc="4" strike="noStrike">
                <a:solidFill>
                  <a:srgbClr val="2e2b1f"/>
                </a:solidFill>
                <a:latin typeface="Calibri"/>
              </a:rPr>
              <a:t>more  </a:t>
            </a:r>
            <a:r>
              <a:rPr b="0" lang="en-US" sz="2400" spc="-21" strike="noStrike">
                <a:solidFill>
                  <a:srgbClr val="2e2b1f"/>
                </a:solidFill>
                <a:latin typeface="Calibri"/>
              </a:rPr>
              <a:t>‘collections’.</a:t>
            </a:r>
            <a:endParaRPr b="0" lang="en-US" sz="2400" spc="-1" strike="noStrike">
              <a:latin typeface="Arial"/>
            </a:endParaRPr>
          </a:p>
          <a:p>
            <a:pPr marL="241200" indent="-229320">
              <a:lnSpc>
                <a:spcPct val="79000"/>
              </a:lnSpc>
              <a:spcBef>
                <a:spcPts val="635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A collection </a:t>
            </a:r>
            <a:r>
              <a:rPr b="0" lang="en-US" sz="2400" spc="-26" strike="noStrike">
                <a:solidFill>
                  <a:srgbClr val="2e2b1f"/>
                </a:solidFill>
                <a:latin typeface="Calibri"/>
              </a:rPr>
              <a:t>may</a:t>
            </a:r>
            <a:r>
              <a:rPr b="0" lang="en-US" sz="2400" spc="-14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400" spc="-35" strike="noStrike">
                <a:solidFill>
                  <a:srgbClr val="2e2b1f"/>
                </a:solidFill>
                <a:latin typeface="Calibri"/>
              </a:rPr>
              <a:t>have  zero </a:t>
            </a: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or </a:t>
            </a:r>
            <a:r>
              <a:rPr b="0" lang="en-US" sz="2400" spc="4" strike="noStrike">
                <a:solidFill>
                  <a:srgbClr val="2e2b1f"/>
                </a:solidFill>
                <a:latin typeface="Calibri"/>
              </a:rPr>
              <a:t>more  </a:t>
            </a:r>
            <a:r>
              <a:rPr b="0" lang="en-US" sz="2400" spc="-15" strike="noStrike">
                <a:solidFill>
                  <a:srgbClr val="2e2b1f"/>
                </a:solidFill>
                <a:latin typeface="Calibri"/>
              </a:rPr>
              <a:t>‘documents’.</a:t>
            </a:r>
            <a:endParaRPr b="0" lang="en-US" sz="2400" spc="-1" strike="noStrike">
              <a:latin typeface="Arial"/>
            </a:endParaRPr>
          </a:p>
          <a:p>
            <a:pPr marL="241200" indent="-229320">
              <a:lnSpc>
                <a:spcPct val="78000"/>
              </a:lnSpc>
              <a:spcBef>
                <a:spcPts val="680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2400" spc="9" strike="noStrike">
                <a:solidFill>
                  <a:srgbClr val="2e2b1f"/>
                </a:solidFill>
                <a:latin typeface="Calibri"/>
              </a:rPr>
              <a:t>document </a:t>
            </a:r>
            <a:r>
              <a:rPr b="0" lang="en-US" sz="2400" spc="-26" strike="noStrike">
                <a:solidFill>
                  <a:srgbClr val="2e2b1f"/>
                </a:solidFill>
                <a:latin typeface="Calibri"/>
              </a:rPr>
              <a:t>may</a:t>
            </a:r>
            <a:r>
              <a:rPr b="0" lang="en-US" sz="2400" spc="-26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400" spc="-35" strike="noStrike">
                <a:solidFill>
                  <a:srgbClr val="2e2b1f"/>
                </a:solidFill>
                <a:latin typeface="Calibri"/>
              </a:rPr>
              <a:t>have  </a:t>
            </a:r>
            <a:r>
              <a:rPr b="0" lang="en-US" sz="2400" spc="4" strike="noStrike">
                <a:solidFill>
                  <a:srgbClr val="2e2b1f"/>
                </a:solidFill>
                <a:latin typeface="Calibri"/>
              </a:rPr>
              <a:t>one </a:t>
            </a: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or </a:t>
            </a:r>
            <a:r>
              <a:rPr b="0" lang="en-US" sz="2400" spc="4" strike="noStrike">
                <a:solidFill>
                  <a:srgbClr val="2e2b1f"/>
                </a:solidFill>
                <a:latin typeface="Calibri"/>
              </a:rPr>
              <a:t>more</a:t>
            </a:r>
            <a:r>
              <a:rPr b="0" lang="en-US" sz="2400" spc="-17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400" spc="-26" strike="noStrike">
                <a:solidFill>
                  <a:srgbClr val="2e2b1f"/>
                </a:solidFill>
                <a:latin typeface="Calibri"/>
              </a:rPr>
              <a:t>‘fields’.</a:t>
            </a:r>
            <a:endParaRPr b="0" lang="en-US" sz="2400" spc="-1" strike="noStrike">
              <a:latin typeface="Arial"/>
            </a:endParaRPr>
          </a:p>
          <a:p>
            <a:pPr marL="241200" indent="-229320">
              <a:lnSpc>
                <a:spcPct val="79000"/>
              </a:lnSpc>
              <a:spcBef>
                <a:spcPts val="641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MongoDB </a:t>
            </a:r>
            <a:r>
              <a:rPr b="0" lang="en-US" sz="2400" spc="-7" strike="noStrike">
                <a:solidFill>
                  <a:srgbClr val="2e2b1f"/>
                </a:solidFill>
                <a:latin typeface="Calibri"/>
              </a:rPr>
              <a:t>‘Indexes’  </a:t>
            </a:r>
            <a:r>
              <a:rPr b="0" lang="en-US" sz="2400" spc="4" strike="noStrike">
                <a:solidFill>
                  <a:srgbClr val="2e2b1f"/>
                </a:solidFill>
                <a:latin typeface="Calibri"/>
              </a:rPr>
              <a:t>function </a:t>
            </a:r>
            <a:r>
              <a:rPr b="0" lang="en-US" sz="2400" spc="12" strike="noStrike">
                <a:solidFill>
                  <a:srgbClr val="2e2b1f"/>
                </a:solidFill>
                <a:latin typeface="Calibri"/>
              </a:rPr>
              <a:t>much </a:t>
            </a:r>
            <a:r>
              <a:rPr b="0" lang="en-US" sz="2400" spc="-32" strike="noStrike">
                <a:solidFill>
                  <a:srgbClr val="2e2b1f"/>
                </a:solidFill>
                <a:latin typeface="Calibri"/>
              </a:rPr>
              <a:t>like</a:t>
            </a:r>
            <a:r>
              <a:rPr b="0" lang="en-US" sz="2400" spc="-25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their  </a:t>
            </a:r>
            <a:r>
              <a:rPr b="0" lang="en-US" sz="2400" spc="-15" strike="noStrike">
                <a:solidFill>
                  <a:srgbClr val="2e2b1f"/>
                </a:solidFill>
                <a:latin typeface="Calibri"/>
              </a:rPr>
              <a:t>RDBMS</a:t>
            </a:r>
            <a:r>
              <a:rPr b="0" lang="en-US" sz="2400" spc="-2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400" spc="4" strike="noStrike">
                <a:solidFill>
                  <a:srgbClr val="2e2b1f"/>
                </a:solidFill>
                <a:latin typeface="Calibri"/>
              </a:rPr>
              <a:t>counterparts.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67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9" name="object 6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0" name="object 7"/>
          <p:cNvSpPr/>
          <p:nvPr/>
        </p:nvSpPr>
        <p:spPr>
          <a:xfrm>
            <a:off x="5996160" y="3138480"/>
            <a:ext cx="1152000" cy="2349360"/>
          </a:xfrm>
          <a:prstGeom prst="rect">
            <a:avLst/>
          </a:prstGeom>
          <a:solidFill>
            <a:srgbClr val="b09f88"/>
          </a:solidFill>
          <a:ln w="28575">
            <a:solidFill>
              <a:srgbClr val="7a785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20" bIns="0" anchor="t">
            <a:spAutoFit/>
          </a:bodyPr>
          <a:p>
            <a:pPr>
              <a:lnSpc>
                <a:spcPct val="100000"/>
              </a:lnSpc>
              <a:spcBef>
                <a:spcPts val="6"/>
              </a:spcBef>
              <a:buNone/>
            </a:pPr>
            <a:endParaRPr b="0" lang="en-US" sz="2700" spc="-1" strike="noStrike">
              <a:latin typeface="Arial"/>
            </a:endParaRPr>
          </a:p>
          <a:p>
            <a:pPr marL="270000" indent="85680" algn="just">
              <a:lnSpc>
                <a:spcPct val="101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ffffff"/>
                </a:solidFill>
                <a:latin typeface="Calibri"/>
              </a:rPr>
              <a:t>0 </a:t>
            </a:r>
            <a:r>
              <a:rPr b="0" lang="en-US" sz="2100" spc="4" strike="noStrike">
                <a:solidFill>
                  <a:srgbClr val="ffffff"/>
                </a:solidFill>
                <a:latin typeface="Calibri"/>
              </a:rPr>
              <a:t>or  </a:t>
            </a:r>
            <a:r>
              <a:rPr b="0" lang="en-US" sz="2100" spc="-1" strike="noStrike">
                <a:solidFill>
                  <a:srgbClr val="ffffff"/>
                </a:solidFill>
                <a:latin typeface="Calibri"/>
              </a:rPr>
              <a:t>more  </a:t>
            </a:r>
            <a:r>
              <a:rPr b="0" lang="en-US" sz="2100" spc="4" strike="noStrike">
                <a:solidFill>
                  <a:srgbClr val="ffffff"/>
                </a:solidFill>
                <a:latin typeface="Calibri"/>
              </a:rPr>
              <a:t>F</a:t>
            </a:r>
            <a:r>
              <a:rPr b="0" lang="en-US" sz="2100" spc="-35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0" lang="en-US" sz="2100" spc="-1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0" lang="en-US" sz="2100" spc="-35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0" lang="en-US" sz="2100" spc="12" strike="noStrike">
                <a:solidFill>
                  <a:srgbClr val="ffffff"/>
                </a:solidFill>
                <a:latin typeface="Calibri"/>
              </a:rPr>
              <a:t>d</a:t>
            </a:r>
            <a:r>
              <a:rPr b="0" lang="en-US" sz="2100" spc="-1" strike="noStrike">
                <a:solidFill>
                  <a:srgbClr val="ffffff"/>
                </a:solidFill>
                <a:latin typeface="Calibri"/>
              </a:rPr>
              <a:t>s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71" name="object 8"/>
          <p:cNvSpPr/>
          <p:nvPr/>
        </p:nvSpPr>
        <p:spPr>
          <a:xfrm>
            <a:off x="5577120" y="2490840"/>
            <a:ext cx="1990440" cy="849240"/>
          </a:xfrm>
          <a:prstGeom prst="rect">
            <a:avLst/>
          </a:prstGeom>
          <a:solidFill>
            <a:srgbClr val="d2ca6c"/>
          </a:solidFill>
          <a:ln w="28575">
            <a:solidFill>
              <a:srgbClr val="7a785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 anchor="t">
            <a:spAutoFit/>
          </a:bodyPr>
          <a:p>
            <a:pPr marL="443160">
              <a:lnSpc>
                <a:spcPct val="100000"/>
              </a:lnSpc>
              <a:spcBef>
                <a:spcPts val="1111"/>
              </a:spcBef>
              <a:buNone/>
            </a:pPr>
            <a:r>
              <a:rPr b="0" lang="en-US" sz="1550" spc="12" strike="noStrike">
                <a:solidFill>
                  <a:srgbClr val="ffffff"/>
                </a:solidFill>
                <a:latin typeface="Arial"/>
              </a:rPr>
              <a:t>0 </a:t>
            </a:r>
            <a:r>
              <a:rPr b="0" lang="en-US" sz="1550" spc="18" strike="noStrike">
                <a:solidFill>
                  <a:srgbClr val="ffffff"/>
                </a:solidFill>
                <a:latin typeface="Arial"/>
              </a:rPr>
              <a:t>or </a:t>
            </a:r>
            <a:r>
              <a:rPr b="0" lang="en-US" sz="1550" spc="-12" strike="noStrike">
                <a:solidFill>
                  <a:srgbClr val="ffffff"/>
                </a:solidFill>
                <a:latin typeface="Arial"/>
              </a:rPr>
              <a:t>more  </a:t>
            </a:r>
            <a:r>
              <a:rPr b="0" lang="en-US" sz="1550" spc="-1" strike="noStrike">
                <a:solidFill>
                  <a:srgbClr val="ffffff"/>
                </a:solidFill>
                <a:latin typeface="Arial"/>
              </a:rPr>
              <a:t>D</a:t>
            </a:r>
            <a:r>
              <a:rPr b="0" lang="en-US" sz="1550" spc="32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550" spc="38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1550" spc="-41" strike="noStrike">
                <a:solidFill>
                  <a:srgbClr val="ffffff"/>
                </a:solidFill>
                <a:latin typeface="Arial"/>
              </a:rPr>
              <a:t>u</a:t>
            </a:r>
            <a:r>
              <a:rPr b="0" lang="en-US" sz="1550" spc="-97" strike="noStrike">
                <a:solidFill>
                  <a:srgbClr val="ffffff"/>
                </a:solidFill>
                <a:latin typeface="Arial"/>
              </a:rPr>
              <a:t>m</a:t>
            </a:r>
            <a:r>
              <a:rPr b="0" lang="en-US" sz="1550" spc="32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550" spc="-41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550" spc="9" strike="noStrike">
                <a:solidFill>
                  <a:srgbClr val="ffffff"/>
                </a:solidFill>
                <a:latin typeface="Arial"/>
              </a:rPr>
              <a:t>ts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372" name="object 9"/>
          <p:cNvSpPr/>
          <p:nvPr/>
        </p:nvSpPr>
        <p:spPr>
          <a:xfrm>
            <a:off x="5167440" y="2014560"/>
            <a:ext cx="2733480" cy="478800"/>
          </a:xfrm>
          <a:prstGeom prst="rect">
            <a:avLst/>
          </a:prstGeom>
          <a:solidFill>
            <a:srgbClr val="9cbdbc"/>
          </a:solidFill>
          <a:ln w="28575">
            <a:solidFill>
              <a:srgbClr val="7a785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839520">
              <a:lnSpc>
                <a:spcPct val="100000"/>
              </a:lnSpc>
              <a:spcBef>
                <a:spcPts val="54"/>
              </a:spcBef>
              <a:buNone/>
            </a:pPr>
            <a:r>
              <a:rPr b="0" lang="en-US" sz="1550" spc="9" strike="noStrike">
                <a:solidFill>
                  <a:srgbClr val="ffffff"/>
                </a:solidFill>
                <a:latin typeface="Arial"/>
              </a:rPr>
              <a:t>0 </a:t>
            </a:r>
            <a:r>
              <a:rPr b="0" lang="en-US" sz="1550" spc="18" strike="noStrike">
                <a:solidFill>
                  <a:srgbClr val="ffffff"/>
                </a:solidFill>
                <a:latin typeface="Arial"/>
              </a:rPr>
              <a:t>or </a:t>
            </a:r>
            <a:r>
              <a:rPr b="0" lang="en-US" sz="1550" spc="-12" strike="noStrike">
                <a:solidFill>
                  <a:srgbClr val="ffffff"/>
                </a:solidFill>
                <a:latin typeface="Arial"/>
              </a:rPr>
              <a:t>more  </a:t>
            </a:r>
            <a:r>
              <a:rPr b="0" lang="en-US" sz="1550" spc="-1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1550" spc="29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550" spc="-52" strike="noStrike">
                <a:solidFill>
                  <a:srgbClr val="ffffff"/>
                </a:solidFill>
                <a:latin typeface="Arial"/>
              </a:rPr>
              <a:t>ll</a:t>
            </a:r>
            <a:r>
              <a:rPr b="0" lang="en-US" sz="1550" spc="29" strike="noStrike">
                <a:solidFill>
                  <a:srgbClr val="ffffff"/>
                </a:solidFill>
                <a:latin typeface="Arial"/>
              </a:rPr>
              <a:t>e</a:t>
            </a:r>
            <a:r>
              <a:rPr b="0" lang="en-US" sz="1550" spc="43" strike="noStrike">
                <a:solidFill>
                  <a:srgbClr val="ffffff"/>
                </a:solidFill>
                <a:latin typeface="Arial"/>
              </a:rPr>
              <a:t>c</a:t>
            </a:r>
            <a:r>
              <a:rPr b="0" lang="en-US" sz="1550" spc="12" strike="noStrike">
                <a:solidFill>
                  <a:srgbClr val="ffffff"/>
                </a:solidFill>
                <a:latin typeface="Arial"/>
              </a:rPr>
              <a:t>t</a:t>
            </a:r>
            <a:r>
              <a:rPr b="0" lang="en-US" sz="1550" spc="24" strike="noStrike">
                <a:solidFill>
                  <a:srgbClr val="ffffff"/>
                </a:solidFill>
                <a:latin typeface="Arial"/>
              </a:rPr>
              <a:t>i</a:t>
            </a:r>
            <a:r>
              <a:rPr b="0" lang="en-US" sz="1550" spc="29" strike="noStrike">
                <a:solidFill>
                  <a:srgbClr val="ffffff"/>
                </a:solidFill>
                <a:latin typeface="Arial"/>
              </a:rPr>
              <a:t>o</a:t>
            </a:r>
            <a:r>
              <a:rPr b="0" lang="en-US" sz="1550" spc="-46" strike="noStrike">
                <a:solidFill>
                  <a:srgbClr val="ffffff"/>
                </a:solidFill>
                <a:latin typeface="Arial"/>
              </a:rPr>
              <a:t>n</a:t>
            </a:r>
            <a:r>
              <a:rPr b="0" lang="en-US" sz="1550" spc="9" strike="noStrike">
                <a:solidFill>
                  <a:srgbClr val="ffffff"/>
                </a:solidFill>
                <a:latin typeface="Arial"/>
              </a:rPr>
              <a:t>s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373" name="object 10"/>
          <p:cNvSpPr/>
          <p:nvPr/>
        </p:nvSpPr>
        <p:spPr>
          <a:xfrm>
            <a:off x="4500720" y="1528920"/>
            <a:ext cx="3809520" cy="391320"/>
          </a:xfrm>
          <a:prstGeom prst="rect">
            <a:avLst/>
          </a:prstGeom>
          <a:solidFill>
            <a:srgbClr val="a9a47b"/>
          </a:solidFill>
          <a:ln w="28575">
            <a:solidFill>
              <a:srgbClr val="7a785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55520" bIns="0" anchor="t">
            <a:spAutoFit/>
          </a:bodyPr>
          <a:p>
            <a:pPr marL="853920">
              <a:lnSpc>
                <a:spcPct val="100000"/>
              </a:lnSpc>
              <a:spcBef>
                <a:spcPts val="1225"/>
              </a:spcBef>
              <a:buNone/>
            </a:pPr>
            <a:r>
              <a:rPr b="0" lang="en-US" sz="1550" spc="12" strike="noStrike">
                <a:solidFill>
                  <a:srgbClr val="ffffff"/>
                </a:solidFill>
                <a:latin typeface="Arial"/>
              </a:rPr>
              <a:t>0 </a:t>
            </a:r>
            <a:r>
              <a:rPr b="0" lang="en-US" sz="1550" spc="18" strike="noStrike">
                <a:solidFill>
                  <a:srgbClr val="ffffff"/>
                </a:solidFill>
                <a:latin typeface="Arial"/>
              </a:rPr>
              <a:t>or </a:t>
            </a:r>
            <a:r>
              <a:rPr b="0" lang="en-US" sz="1550" spc="-12" strike="noStrike">
                <a:solidFill>
                  <a:srgbClr val="ffffff"/>
                </a:solidFill>
                <a:latin typeface="Arial"/>
              </a:rPr>
              <a:t>more</a:t>
            </a:r>
            <a:r>
              <a:rPr b="0" lang="en-US" sz="1550" spc="123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550" spc="18" strike="noStrike">
                <a:solidFill>
                  <a:srgbClr val="ffffff"/>
                </a:solidFill>
                <a:latin typeface="Arial"/>
              </a:rPr>
              <a:t>Databases</a:t>
            </a:r>
            <a:endParaRPr b="0" lang="en-US" sz="15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593244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41" strike="noStrike">
                <a:solidFill>
                  <a:srgbClr val="90c226"/>
                </a:solidFill>
                <a:latin typeface="Trebuchet MS"/>
              </a:rPr>
              <a:t>RDB </a:t>
            </a:r>
            <a:r>
              <a:rPr b="0" lang="en-US" sz="3600" spc="-55" strike="noStrike">
                <a:solidFill>
                  <a:srgbClr val="90c226"/>
                </a:solidFill>
                <a:latin typeface="Trebuchet MS"/>
              </a:rPr>
              <a:t>Concepts to </a:t>
            </a: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NO</a:t>
            </a:r>
            <a:r>
              <a:rPr b="0" lang="en-US" sz="3600" spc="-761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41" strike="noStrike">
                <a:solidFill>
                  <a:srgbClr val="90c226"/>
                </a:solidFill>
                <a:latin typeface="Trebuchet MS"/>
              </a:rPr>
              <a:t>SQL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75" name="object 3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object 4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object 5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22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378" name="object 6"/>
          <p:cNvGrpSpPr/>
          <p:nvPr/>
        </p:nvGrpSpPr>
        <p:grpSpPr>
          <a:xfrm>
            <a:off x="2161080" y="1951200"/>
            <a:ext cx="528480" cy="4525920"/>
            <a:chOff x="2161080" y="1951200"/>
            <a:chExt cx="528480" cy="4525920"/>
          </a:xfrm>
        </p:grpSpPr>
        <p:sp>
          <p:nvSpPr>
            <p:cNvPr id="379" name="object 7"/>
            <p:cNvSpPr/>
            <p:nvPr/>
          </p:nvSpPr>
          <p:spPr>
            <a:xfrm>
              <a:off x="2161080" y="1951200"/>
              <a:ext cx="528480" cy="444600"/>
            </a:xfrm>
            <a:custGeom>
              <a:avLst/>
              <a:gdLst/>
              <a:ahLst/>
              <a:rect l="l" t="t" r="r" b="b"/>
              <a:pathLst>
                <a:path w="528955" h="445135">
                  <a:moveTo>
                    <a:pt x="528739" y="0"/>
                  </a:moveTo>
                  <a:lnTo>
                    <a:pt x="0" y="0"/>
                  </a:lnTo>
                  <a:lnTo>
                    <a:pt x="0" y="444626"/>
                  </a:lnTo>
                  <a:lnTo>
                    <a:pt x="528739" y="444626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e1e0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object 8"/>
            <p:cNvSpPr/>
            <p:nvPr/>
          </p:nvSpPr>
          <p:spPr>
            <a:xfrm>
              <a:off x="2161080" y="2395800"/>
              <a:ext cx="528480" cy="767520"/>
            </a:xfrm>
            <a:custGeom>
              <a:avLst/>
              <a:gdLst/>
              <a:ahLst/>
              <a:rect l="l" t="t" r="r" b="b"/>
              <a:pathLst>
                <a:path w="528955" h="767714">
                  <a:moveTo>
                    <a:pt x="528739" y="0"/>
                  </a:moveTo>
                  <a:lnTo>
                    <a:pt x="0" y="0"/>
                  </a:lnTo>
                  <a:lnTo>
                    <a:pt x="0" y="767562"/>
                  </a:lnTo>
                  <a:lnTo>
                    <a:pt x="528739" y="767562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f0ef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object 9"/>
            <p:cNvSpPr/>
            <p:nvPr/>
          </p:nvSpPr>
          <p:spPr>
            <a:xfrm>
              <a:off x="2161080" y="3163320"/>
              <a:ext cx="528480" cy="767520"/>
            </a:xfrm>
            <a:custGeom>
              <a:avLst/>
              <a:gdLst/>
              <a:ahLst/>
              <a:rect l="l" t="t" r="r" b="b"/>
              <a:pathLst>
                <a:path w="528955" h="767714">
                  <a:moveTo>
                    <a:pt x="528739" y="0"/>
                  </a:moveTo>
                  <a:lnTo>
                    <a:pt x="0" y="0"/>
                  </a:lnTo>
                  <a:lnTo>
                    <a:pt x="0" y="767562"/>
                  </a:lnTo>
                  <a:lnTo>
                    <a:pt x="528739" y="767562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e1e0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object 10"/>
            <p:cNvSpPr/>
            <p:nvPr/>
          </p:nvSpPr>
          <p:spPr>
            <a:xfrm>
              <a:off x="2161080" y="3930840"/>
              <a:ext cx="528480" cy="444600"/>
            </a:xfrm>
            <a:custGeom>
              <a:avLst/>
              <a:gdLst/>
              <a:ahLst/>
              <a:rect l="l" t="t" r="r" b="b"/>
              <a:pathLst>
                <a:path w="528955" h="445135">
                  <a:moveTo>
                    <a:pt x="528739" y="0"/>
                  </a:moveTo>
                  <a:lnTo>
                    <a:pt x="0" y="0"/>
                  </a:lnTo>
                  <a:lnTo>
                    <a:pt x="0" y="444627"/>
                  </a:lnTo>
                  <a:lnTo>
                    <a:pt x="528739" y="444627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f0ef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object 11"/>
            <p:cNvSpPr/>
            <p:nvPr/>
          </p:nvSpPr>
          <p:spPr>
            <a:xfrm>
              <a:off x="2161080" y="4375440"/>
              <a:ext cx="528480" cy="444600"/>
            </a:xfrm>
            <a:custGeom>
              <a:avLst/>
              <a:gdLst/>
              <a:ahLst/>
              <a:rect l="l" t="t" r="r" b="b"/>
              <a:pathLst>
                <a:path w="528955" h="445135">
                  <a:moveTo>
                    <a:pt x="528739" y="0"/>
                  </a:moveTo>
                  <a:lnTo>
                    <a:pt x="0" y="0"/>
                  </a:lnTo>
                  <a:lnTo>
                    <a:pt x="0" y="444627"/>
                  </a:lnTo>
                  <a:lnTo>
                    <a:pt x="528739" y="444627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e1e0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object 12"/>
            <p:cNvSpPr/>
            <p:nvPr/>
          </p:nvSpPr>
          <p:spPr>
            <a:xfrm>
              <a:off x="2161080" y="4820040"/>
              <a:ext cx="528480" cy="444600"/>
            </a:xfrm>
            <a:custGeom>
              <a:avLst/>
              <a:gdLst/>
              <a:ahLst/>
              <a:rect l="l" t="t" r="r" b="b"/>
              <a:pathLst>
                <a:path w="528955" h="445135">
                  <a:moveTo>
                    <a:pt x="528739" y="0"/>
                  </a:moveTo>
                  <a:lnTo>
                    <a:pt x="0" y="0"/>
                  </a:lnTo>
                  <a:lnTo>
                    <a:pt x="0" y="444627"/>
                  </a:lnTo>
                  <a:lnTo>
                    <a:pt x="528739" y="444627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f0ef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5" name="object 13"/>
            <p:cNvSpPr/>
            <p:nvPr/>
          </p:nvSpPr>
          <p:spPr>
            <a:xfrm>
              <a:off x="2161080" y="5264640"/>
              <a:ext cx="528480" cy="767520"/>
            </a:xfrm>
            <a:custGeom>
              <a:avLst/>
              <a:gdLst/>
              <a:ahLst/>
              <a:rect l="l" t="t" r="r" b="b"/>
              <a:pathLst>
                <a:path w="528955" h="767714">
                  <a:moveTo>
                    <a:pt x="528739" y="0"/>
                  </a:moveTo>
                  <a:lnTo>
                    <a:pt x="0" y="0"/>
                  </a:lnTo>
                  <a:lnTo>
                    <a:pt x="0" y="767562"/>
                  </a:lnTo>
                  <a:lnTo>
                    <a:pt x="528739" y="767562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e1e0d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6" name="object 14"/>
            <p:cNvSpPr/>
            <p:nvPr/>
          </p:nvSpPr>
          <p:spPr>
            <a:xfrm>
              <a:off x="2161080" y="6032520"/>
              <a:ext cx="528480" cy="444600"/>
            </a:xfrm>
            <a:custGeom>
              <a:avLst/>
              <a:gdLst/>
              <a:ahLst/>
              <a:rect l="l" t="t" r="r" b="b"/>
              <a:pathLst>
                <a:path w="528955" h="445135">
                  <a:moveTo>
                    <a:pt x="528739" y="0"/>
                  </a:moveTo>
                  <a:lnTo>
                    <a:pt x="0" y="0"/>
                  </a:lnTo>
                  <a:lnTo>
                    <a:pt x="0" y="444626"/>
                  </a:lnTo>
                  <a:lnTo>
                    <a:pt x="528739" y="444626"/>
                  </a:lnTo>
                  <a:lnTo>
                    <a:pt x="528739" y="0"/>
                  </a:lnTo>
                  <a:close/>
                </a:path>
              </a:pathLst>
            </a:custGeom>
            <a:solidFill>
              <a:srgbClr val="f0efe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aphicFrame>
        <p:nvGraphicFramePr>
          <p:cNvPr id="387" name="object 15"/>
          <p:cNvGraphicFramePr/>
          <p:nvPr/>
        </p:nvGraphicFramePr>
        <p:xfrm>
          <a:off x="533520" y="1500120"/>
          <a:ext cx="5251680" cy="4970160"/>
        </p:xfrm>
        <a:graphic>
          <a:graphicData uri="http://schemas.openxmlformats.org/drawingml/2006/table">
            <a:tbl>
              <a:tblPr/>
              <a:tblGrid>
                <a:gridCol w="1621080"/>
                <a:gridCol w="528840"/>
                <a:gridCol w="3101760"/>
              </a:tblGrid>
              <a:tr h="444600">
                <a:tc>
                  <a:txBody>
                    <a:bodyPr lIns="0" rIns="0" tIns="291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</a:pP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Calibri"/>
                        </a:rPr>
                        <a:t>RDBMS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47b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 lIns="0" rIns="0" tIns="29160" bIns="0" anchor="t">
                      <a:noAutofit/>
                    </a:bodyPr>
                    <a:p>
                      <a:pPr marL="93960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</a:pPr>
                      <a:r>
                        <a:rPr b="1" lang="en-US" sz="1800" spc="-7" strike="noStrike">
                          <a:solidFill>
                            <a:srgbClr val="ffffff"/>
                          </a:solidFill>
                          <a:latin typeface="Calibri"/>
                        </a:rPr>
                        <a:t>MongoDB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47b"/>
                    </a:solidFill>
                  </a:tcPr>
                </a:tc>
              </a:tr>
              <a:tr h="444600">
                <a:tc>
                  <a:txBody>
                    <a:bodyPr lIns="0" rIns="0" tIns="291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</a:pP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Database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29160" bIns="0" anchor="t">
                      <a:noAutofit/>
                    </a:bodyPr>
                    <a:p>
                      <a:pPr marL="93960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</a:pP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Database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</a:tr>
              <a:tr h="767160">
                <a:tc>
                  <a:txBody>
                    <a:bodyPr lIns="0" rIns="0" tIns="2952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35"/>
                        </a:spcBef>
                        <a:buNone/>
                      </a:pPr>
                      <a:r>
                        <a:rPr b="0" lang="en-US" sz="1800" spc="-7" strike="noStrike">
                          <a:solidFill>
                            <a:srgbClr val="2e2b1f"/>
                          </a:solidFill>
                          <a:latin typeface="Calibri"/>
                        </a:rPr>
                        <a:t>Table,</a:t>
                      </a:r>
                      <a:r>
                        <a:rPr b="0" lang="en-US" sz="1800" spc="-120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View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29520" bIns="0" anchor="t">
                      <a:noAutofit/>
                    </a:bodyPr>
                    <a:p>
                      <a:pPr marL="93960">
                        <a:lnSpc>
                          <a:spcPct val="100000"/>
                        </a:lnSpc>
                        <a:spcBef>
                          <a:spcPts val="235"/>
                        </a:spcBef>
                        <a:buNone/>
                      </a:pP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Collection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</a:tr>
              <a:tr h="767520"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Row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39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Document</a:t>
                      </a:r>
                      <a:r>
                        <a:rPr b="0" lang="en-US" sz="1800" spc="327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2e2b1f"/>
                          </a:solidFill>
                          <a:latin typeface="Calibri"/>
                        </a:rPr>
                        <a:t>(BSON)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</a:tr>
              <a:tr h="444600">
                <a:tc>
                  <a:txBody>
                    <a:bodyPr lIns="0" rIns="0" tIns="320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Column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32040" bIns="0" anchor="t">
                      <a:noAutofit/>
                    </a:bodyPr>
                    <a:p>
                      <a:pPr marL="939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Field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</a:tr>
              <a:tr h="444600">
                <a:tc>
                  <a:txBody>
                    <a:bodyPr lIns="0" rIns="0" tIns="320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Index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32040" bIns="0" anchor="t">
                      <a:noAutofit/>
                    </a:bodyPr>
                    <a:p>
                      <a:pPr marL="939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Index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</a:tr>
              <a:tr h="444600">
                <a:tc>
                  <a:txBody>
                    <a:bodyPr lIns="0" rIns="0" tIns="3348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Join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33480" bIns="0" anchor="t">
                      <a:noAutofit/>
                    </a:bodyPr>
                    <a:p>
                      <a:pPr marL="939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Embedded</a:t>
                      </a:r>
                      <a:r>
                        <a:rPr b="0" lang="en-US" sz="1800" spc="-86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Document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</a:tr>
              <a:tr h="767520">
                <a:tc>
                  <a:txBody>
                    <a:bodyPr lIns="0" rIns="0" tIns="3420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Foreign</a:t>
                      </a:r>
                      <a:r>
                        <a:rPr b="0" lang="en-US" sz="1800" spc="-86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5" strike="noStrike">
                          <a:solidFill>
                            <a:srgbClr val="2e2b1f"/>
                          </a:solidFill>
                          <a:latin typeface="Calibri"/>
                        </a:rPr>
                        <a:t>Key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34200" bIns="0" anchor="t">
                      <a:noAutofit/>
                    </a:bodyPr>
                    <a:p>
                      <a:pPr marL="9396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2e2b1f"/>
                          </a:solidFill>
                          <a:latin typeface="Calibri"/>
                        </a:rPr>
                        <a:t>Reference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</a:tr>
              <a:tr h="444960">
                <a:tc>
                  <a:txBody>
                    <a:bodyPr lIns="0" rIns="0" tIns="3492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b="0" lang="en-US" sz="1800" spc="-7" strike="noStrike">
                          <a:solidFill>
                            <a:srgbClr val="2e2b1f"/>
                          </a:solidFill>
                          <a:latin typeface="Calibri"/>
                        </a:rPr>
                        <a:t>Partition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  <a:tc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 lIns="0" rIns="0" tIns="34920" bIns="0" anchor="t">
                      <a:noAutofit/>
                    </a:bodyPr>
                    <a:p>
                      <a:pPr marL="9396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Shard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</a:tr>
            </a:tbl>
          </a:graphicData>
        </a:graphic>
      </p:graphicFrame>
      <p:grpSp>
        <p:nvGrpSpPr>
          <p:cNvPr id="388" name="object 16"/>
          <p:cNvGrpSpPr/>
          <p:nvPr/>
        </p:nvGrpSpPr>
        <p:grpSpPr>
          <a:xfrm>
            <a:off x="2214720" y="2138400"/>
            <a:ext cx="380520" cy="4161960"/>
            <a:chOff x="2214720" y="2138400"/>
            <a:chExt cx="380520" cy="4161960"/>
          </a:xfrm>
        </p:grpSpPr>
        <p:sp>
          <p:nvSpPr>
            <p:cNvPr id="389" name="object 17"/>
            <p:cNvSpPr/>
            <p:nvPr/>
          </p:nvSpPr>
          <p:spPr>
            <a:xfrm>
              <a:off x="2309760" y="2138400"/>
              <a:ext cx="285480" cy="142560"/>
            </a:xfrm>
            <a:custGeom>
              <a:avLst/>
              <a:gdLst/>
              <a:ah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14249" y="107061"/>
                  </a:lnTo>
                  <a:lnTo>
                    <a:pt x="214249" y="142875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object 18"/>
            <p:cNvSpPr/>
            <p:nvPr/>
          </p:nvSpPr>
          <p:spPr>
            <a:xfrm>
              <a:off x="2309760" y="2138400"/>
              <a:ext cx="285480" cy="142560"/>
            </a:xfrm>
            <a:custGeom>
              <a:avLst/>
              <a:gdLst/>
              <a:ahLst/>
              <a:rect l="l" t="t" r="r" b="b"/>
              <a:pathLst>
                <a:path w="285750" h="142875">
                  <a:moveTo>
                    <a:pt x="0" y="35687"/>
                  </a:moveTo>
                  <a:lnTo>
                    <a:pt x="214249" y="35687"/>
                  </a:lnTo>
                  <a:lnTo>
                    <a:pt x="214249" y="0"/>
                  </a:lnTo>
                  <a:lnTo>
                    <a:pt x="285750" y="71374"/>
                  </a:lnTo>
                  <a:lnTo>
                    <a:pt x="214249" y="142875"/>
                  </a:lnTo>
                  <a:lnTo>
                    <a:pt x="214249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noFill/>
            <a:ln w="28575">
              <a:solidFill>
                <a:srgbClr val="7a78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object 19"/>
            <p:cNvSpPr/>
            <p:nvPr/>
          </p:nvSpPr>
          <p:spPr>
            <a:xfrm>
              <a:off x="2309760" y="2519280"/>
              <a:ext cx="285480" cy="151920"/>
            </a:xfrm>
            <a:custGeom>
              <a:avLst/>
              <a:gdLst/>
              <a:ahLst/>
              <a:rect l="l" t="t" r="r" b="b"/>
              <a:pathLst>
                <a:path w="285750" h="152400">
                  <a:moveTo>
                    <a:pt x="209550" y="0"/>
                  </a:moveTo>
                  <a:lnTo>
                    <a:pt x="209550" y="38100"/>
                  </a:lnTo>
                  <a:lnTo>
                    <a:pt x="0" y="38100"/>
                  </a:lnTo>
                  <a:lnTo>
                    <a:pt x="0" y="114300"/>
                  </a:lnTo>
                  <a:lnTo>
                    <a:pt x="209550" y="114300"/>
                  </a:lnTo>
                  <a:lnTo>
                    <a:pt x="209550" y="152400"/>
                  </a:lnTo>
                  <a:lnTo>
                    <a:pt x="285750" y="76200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a9a4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object 20"/>
            <p:cNvSpPr/>
            <p:nvPr/>
          </p:nvSpPr>
          <p:spPr>
            <a:xfrm>
              <a:off x="2309760" y="2519280"/>
              <a:ext cx="285480" cy="151920"/>
            </a:xfrm>
            <a:custGeom>
              <a:avLst/>
              <a:gdLst/>
              <a:ahLst/>
              <a:rect l="l" t="t" r="r" b="b"/>
              <a:pathLst>
                <a:path w="285750" h="152400">
                  <a:moveTo>
                    <a:pt x="0" y="38100"/>
                  </a:moveTo>
                  <a:lnTo>
                    <a:pt x="209550" y="38100"/>
                  </a:lnTo>
                  <a:lnTo>
                    <a:pt x="209550" y="0"/>
                  </a:lnTo>
                  <a:lnTo>
                    <a:pt x="285750" y="76200"/>
                  </a:lnTo>
                  <a:lnTo>
                    <a:pt x="209550" y="152400"/>
                  </a:lnTo>
                  <a:lnTo>
                    <a:pt x="209550" y="114300"/>
                  </a:lnTo>
                  <a:lnTo>
                    <a:pt x="0" y="114300"/>
                  </a:lnTo>
                  <a:lnTo>
                    <a:pt x="0" y="38100"/>
                  </a:lnTo>
                  <a:close/>
                </a:path>
              </a:pathLst>
            </a:custGeom>
            <a:noFill/>
            <a:ln w="28575">
              <a:solidFill>
                <a:srgbClr val="7a78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object 21"/>
            <p:cNvSpPr/>
            <p:nvPr/>
          </p:nvSpPr>
          <p:spPr>
            <a:xfrm>
              <a:off x="2233800" y="3357720"/>
              <a:ext cx="285480" cy="142560"/>
            </a:xfrm>
            <a:custGeom>
              <a:avLst/>
              <a:gdLst/>
              <a:ah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14249" y="107061"/>
                  </a:lnTo>
                  <a:lnTo>
                    <a:pt x="214249" y="142875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object 22"/>
            <p:cNvSpPr/>
            <p:nvPr/>
          </p:nvSpPr>
          <p:spPr>
            <a:xfrm>
              <a:off x="2233800" y="3357720"/>
              <a:ext cx="285480" cy="142560"/>
            </a:xfrm>
            <a:custGeom>
              <a:avLst/>
              <a:gdLst/>
              <a:ahLst/>
              <a:rect l="l" t="t" r="r" b="b"/>
              <a:pathLst>
                <a:path w="285750" h="142875">
                  <a:moveTo>
                    <a:pt x="0" y="35687"/>
                  </a:moveTo>
                  <a:lnTo>
                    <a:pt x="214249" y="35687"/>
                  </a:lnTo>
                  <a:lnTo>
                    <a:pt x="214249" y="0"/>
                  </a:lnTo>
                  <a:lnTo>
                    <a:pt x="285750" y="71374"/>
                  </a:lnTo>
                  <a:lnTo>
                    <a:pt x="214249" y="142875"/>
                  </a:lnTo>
                  <a:lnTo>
                    <a:pt x="214249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noFill/>
            <a:ln w="28575">
              <a:solidFill>
                <a:srgbClr val="7a78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object 23"/>
            <p:cNvSpPr/>
            <p:nvPr/>
          </p:nvSpPr>
          <p:spPr>
            <a:xfrm>
              <a:off x="2233800" y="4043520"/>
              <a:ext cx="285480" cy="142560"/>
            </a:xfrm>
            <a:custGeom>
              <a:avLst/>
              <a:gdLst/>
              <a:ah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14249" y="107061"/>
                  </a:lnTo>
                  <a:lnTo>
                    <a:pt x="214249" y="142875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object 24"/>
            <p:cNvSpPr/>
            <p:nvPr/>
          </p:nvSpPr>
          <p:spPr>
            <a:xfrm>
              <a:off x="2233800" y="4043520"/>
              <a:ext cx="285480" cy="142560"/>
            </a:xfrm>
            <a:custGeom>
              <a:avLst/>
              <a:gdLst/>
              <a:ahLst/>
              <a:rect l="l" t="t" r="r" b="b"/>
              <a:pathLst>
                <a:path w="285750" h="142875">
                  <a:moveTo>
                    <a:pt x="0" y="35687"/>
                  </a:moveTo>
                  <a:lnTo>
                    <a:pt x="214249" y="35687"/>
                  </a:lnTo>
                  <a:lnTo>
                    <a:pt x="214249" y="0"/>
                  </a:lnTo>
                  <a:lnTo>
                    <a:pt x="285750" y="71374"/>
                  </a:lnTo>
                  <a:lnTo>
                    <a:pt x="214249" y="142875"/>
                  </a:lnTo>
                  <a:lnTo>
                    <a:pt x="214249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noFill/>
            <a:ln w="28575">
              <a:solidFill>
                <a:srgbClr val="7a78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object 25"/>
            <p:cNvSpPr/>
            <p:nvPr/>
          </p:nvSpPr>
          <p:spPr>
            <a:xfrm>
              <a:off x="2233800" y="4576680"/>
              <a:ext cx="285480" cy="142560"/>
            </a:xfrm>
            <a:custGeom>
              <a:avLst/>
              <a:gdLst/>
              <a:ah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14249" y="107061"/>
                  </a:lnTo>
                  <a:lnTo>
                    <a:pt x="214249" y="142875"/>
                  </a:lnTo>
                  <a:lnTo>
                    <a:pt x="285750" y="71374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object 26"/>
            <p:cNvSpPr/>
            <p:nvPr/>
          </p:nvSpPr>
          <p:spPr>
            <a:xfrm>
              <a:off x="2233800" y="4576680"/>
              <a:ext cx="285480" cy="142560"/>
            </a:xfrm>
            <a:custGeom>
              <a:avLst/>
              <a:gdLst/>
              <a:ahLst/>
              <a:rect l="l" t="t" r="r" b="b"/>
              <a:pathLst>
                <a:path w="285750" h="142875">
                  <a:moveTo>
                    <a:pt x="0" y="35687"/>
                  </a:moveTo>
                  <a:lnTo>
                    <a:pt x="214249" y="35687"/>
                  </a:lnTo>
                  <a:lnTo>
                    <a:pt x="214249" y="0"/>
                  </a:lnTo>
                  <a:lnTo>
                    <a:pt x="285750" y="71374"/>
                  </a:lnTo>
                  <a:lnTo>
                    <a:pt x="214249" y="142875"/>
                  </a:lnTo>
                  <a:lnTo>
                    <a:pt x="214249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noFill/>
            <a:ln w="28575">
              <a:solidFill>
                <a:srgbClr val="7a78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object 27"/>
            <p:cNvSpPr/>
            <p:nvPr/>
          </p:nvSpPr>
          <p:spPr>
            <a:xfrm>
              <a:off x="2214720" y="4957920"/>
              <a:ext cx="294840" cy="142560"/>
            </a:xfrm>
            <a:custGeom>
              <a:avLst/>
              <a:gdLst/>
              <a:ahLst/>
              <a:rect l="l" t="t" r="r" b="b"/>
              <a:pathLst>
                <a:path w="295275" h="142875">
                  <a:moveTo>
                    <a:pt x="223774" y="0"/>
                  </a:moveTo>
                  <a:lnTo>
                    <a:pt x="223774" y="35687"/>
                  </a:lnTo>
                  <a:lnTo>
                    <a:pt x="0" y="35687"/>
                  </a:lnTo>
                  <a:lnTo>
                    <a:pt x="0" y="107061"/>
                  </a:lnTo>
                  <a:lnTo>
                    <a:pt x="223774" y="107061"/>
                  </a:lnTo>
                  <a:lnTo>
                    <a:pt x="223774" y="142875"/>
                  </a:lnTo>
                  <a:lnTo>
                    <a:pt x="295275" y="71374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a9a4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object 28"/>
            <p:cNvSpPr/>
            <p:nvPr/>
          </p:nvSpPr>
          <p:spPr>
            <a:xfrm>
              <a:off x="2214720" y="4957920"/>
              <a:ext cx="294840" cy="142560"/>
            </a:xfrm>
            <a:custGeom>
              <a:avLst/>
              <a:gdLst/>
              <a:ahLst/>
              <a:rect l="l" t="t" r="r" b="b"/>
              <a:pathLst>
                <a:path w="295275" h="142875">
                  <a:moveTo>
                    <a:pt x="0" y="35687"/>
                  </a:moveTo>
                  <a:lnTo>
                    <a:pt x="223774" y="35687"/>
                  </a:lnTo>
                  <a:lnTo>
                    <a:pt x="223774" y="0"/>
                  </a:lnTo>
                  <a:lnTo>
                    <a:pt x="295275" y="71374"/>
                  </a:lnTo>
                  <a:lnTo>
                    <a:pt x="223774" y="142875"/>
                  </a:lnTo>
                  <a:lnTo>
                    <a:pt x="223774" y="107061"/>
                  </a:lnTo>
                  <a:lnTo>
                    <a:pt x="0" y="107061"/>
                  </a:lnTo>
                  <a:lnTo>
                    <a:pt x="0" y="35687"/>
                  </a:lnTo>
                  <a:close/>
                </a:path>
              </a:pathLst>
            </a:custGeom>
            <a:noFill/>
            <a:ln w="28575">
              <a:solidFill>
                <a:srgbClr val="7a78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object 29"/>
            <p:cNvSpPr/>
            <p:nvPr/>
          </p:nvSpPr>
          <p:spPr>
            <a:xfrm>
              <a:off x="2214720" y="5500800"/>
              <a:ext cx="294840" cy="142560"/>
            </a:xfrm>
            <a:custGeom>
              <a:avLst/>
              <a:gdLst/>
              <a:ahLst/>
              <a:rect l="l" t="t" r="r" b="b"/>
              <a:pathLst>
                <a:path w="295275" h="142875">
                  <a:moveTo>
                    <a:pt x="223774" y="0"/>
                  </a:moveTo>
                  <a:lnTo>
                    <a:pt x="223774" y="35687"/>
                  </a:lnTo>
                  <a:lnTo>
                    <a:pt x="0" y="35687"/>
                  </a:lnTo>
                  <a:lnTo>
                    <a:pt x="0" y="107099"/>
                  </a:lnTo>
                  <a:lnTo>
                    <a:pt x="223774" y="107099"/>
                  </a:lnTo>
                  <a:lnTo>
                    <a:pt x="223774" y="142811"/>
                  </a:lnTo>
                  <a:lnTo>
                    <a:pt x="295275" y="71374"/>
                  </a:lnTo>
                  <a:lnTo>
                    <a:pt x="223774" y="0"/>
                  </a:lnTo>
                  <a:close/>
                </a:path>
              </a:pathLst>
            </a:custGeom>
            <a:solidFill>
              <a:srgbClr val="a9a4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object 30"/>
            <p:cNvSpPr/>
            <p:nvPr/>
          </p:nvSpPr>
          <p:spPr>
            <a:xfrm>
              <a:off x="2214720" y="5500800"/>
              <a:ext cx="294840" cy="142560"/>
            </a:xfrm>
            <a:custGeom>
              <a:avLst/>
              <a:gdLst/>
              <a:ahLst/>
              <a:rect l="l" t="t" r="r" b="b"/>
              <a:pathLst>
                <a:path w="295275" h="142875">
                  <a:moveTo>
                    <a:pt x="0" y="35687"/>
                  </a:moveTo>
                  <a:lnTo>
                    <a:pt x="223774" y="35687"/>
                  </a:lnTo>
                  <a:lnTo>
                    <a:pt x="223774" y="0"/>
                  </a:lnTo>
                  <a:lnTo>
                    <a:pt x="295275" y="71374"/>
                  </a:lnTo>
                  <a:lnTo>
                    <a:pt x="223774" y="142811"/>
                  </a:lnTo>
                  <a:lnTo>
                    <a:pt x="223774" y="107099"/>
                  </a:lnTo>
                  <a:lnTo>
                    <a:pt x="0" y="107099"/>
                  </a:lnTo>
                  <a:lnTo>
                    <a:pt x="0" y="35687"/>
                  </a:lnTo>
                  <a:close/>
                </a:path>
              </a:pathLst>
            </a:custGeom>
            <a:noFill/>
            <a:ln w="28575">
              <a:solidFill>
                <a:srgbClr val="7a78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3" name="object 31"/>
            <p:cNvSpPr/>
            <p:nvPr/>
          </p:nvSpPr>
          <p:spPr>
            <a:xfrm>
              <a:off x="2214720" y="6157800"/>
              <a:ext cx="285480" cy="142560"/>
            </a:xfrm>
            <a:custGeom>
              <a:avLst/>
              <a:gdLst/>
              <a:ahLst/>
              <a:rect l="l" t="t" r="r" b="b"/>
              <a:pathLst>
                <a:path w="285750" h="142875">
                  <a:moveTo>
                    <a:pt x="214249" y="0"/>
                  </a:moveTo>
                  <a:lnTo>
                    <a:pt x="214249" y="35725"/>
                  </a:lnTo>
                  <a:lnTo>
                    <a:pt x="0" y="35725"/>
                  </a:lnTo>
                  <a:lnTo>
                    <a:pt x="0" y="107162"/>
                  </a:lnTo>
                  <a:lnTo>
                    <a:pt x="214249" y="107162"/>
                  </a:lnTo>
                  <a:lnTo>
                    <a:pt x="214249" y="142875"/>
                  </a:lnTo>
                  <a:lnTo>
                    <a:pt x="285750" y="71437"/>
                  </a:lnTo>
                  <a:lnTo>
                    <a:pt x="214249" y="0"/>
                  </a:lnTo>
                  <a:close/>
                </a:path>
              </a:pathLst>
            </a:custGeom>
            <a:solidFill>
              <a:srgbClr val="a9a4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4" name="object 32"/>
            <p:cNvSpPr/>
            <p:nvPr/>
          </p:nvSpPr>
          <p:spPr>
            <a:xfrm>
              <a:off x="2214720" y="6157800"/>
              <a:ext cx="285480" cy="142560"/>
            </a:xfrm>
            <a:custGeom>
              <a:avLst/>
              <a:gdLst/>
              <a:ahLst/>
              <a:rect l="l" t="t" r="r" b="b"/>
              <a:pathLst>
                <a:path w="285750" h="142875">
                  <a:moveTo>
                    <a:pt x="0" y="35725"/>
                  </a:moveTo>
                  <a:lnTo>
                    <a:pt x="214249" y="35725"/>
                  </a:lnTo>
                  <a:lnTo>
                    <a:pt x="214249" y="0"/>
                  </a:lnTo>
                  <a:lnTo>
                    <a:pt x="285750" y="71437"/>
                  </a:lnTo>
                  <a:lnTo>
                    <a:pt x="214249" y="142875"/>
                  </a:lnTo>
                  <a:lnTo>
                    <a:pt x="214249" y="107162"/>
                  </a:lnTo>
                  <a:lnTo>
                    <a:pt x="0" y="107162"/>
                  </a:lnTo>
                  <a:lnTo>
                    <a:pt x="0" y="35725"/>
                  </a:lnTo>
                  <a:close/>
                </a:path>
              </a:pathLst>
            </a:custGeom>
            <a:noFill/>
            <a:ln w="28575">
              <a:solidFill>
                <a:srgbClr val="7a78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5" name="object 33"/>
          <p:cNvSpPr/>
          <p:nvPr/>
        </p:nvSpPr>
        <p:spPr>
          <a:xfrm>
            <a:off x="6028560" y="1894680"/>
            <a:ext cx="2022120" cy="360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" bIns="0" anchor="t">
            <a:spAutoFit/>
          </a:bodyPr>
          <a:p>
            <a:pPr marL="12600" indent="66600">
              <a:lnSpc>
                <a:spcPct val="100000"/>
              </a:lnSpc>
              <a:spcBef>
                <a:spcPts val="79"/>
              </a:spcBef>
              <a:buNone/>
              <a:tabLst>
                <a:tab algn="l" pos="0"/>
              </a:tabLst>
            </a:pPr>
            <a:r>
              <a:rPr b="0" lang="en-US" sz="1800" spc="-7" strike="noStrike">
                <a:solidFill>
                  <a:srgbClr val="2e2b1f"/>
                </a:solidFill>
                <a:latin typeface="Arial"/>
              </a:rPr>
              <a:t>Collection </a:t>
            </a:r>
            <a:r>
              <a:rPr b="0" lang="en-US" sz="1800" spc="-15" strike="noStrike">
                <a:solidFill>
                  <a:srgbClr val="2e2b1f"/>
                </a:solidFill>
                <a:latin typeface="Arial"/>
              </a:rPr>
              <a:t>is </a:t>
            </a:r>
            <a:r>
              <a:rPr b="0" lang="en-US" sz="1800" spc="4" strike="noStrike">
                <a:solidFill>
                  <a:srgbClr val="2e2b1f"/>
                </a:solidFill>
                <a:latin typeface="Arial"/>
              </a:rPr>
              <a:t>not  </a:t>
            </a:r>
            <a:r>
              <a:rPr b="0" lang="en-US" sz="1800" spc="-7" strike="noStrike">
                <a:solidFill>
                  <a:srgbClr val="2e2b1f"/>
                </a:solidFill>
                <a:latin typeface="Arial"/>
              </a:rPr>
              <a:t>strict </a:t>
            </a:r>
            <a:r>
              <a:rPr b="0" lang="en-US" sz="1800" spc="4" strike="noStrike">
                <a:solidFill>
                  <a:srgbClr val="2e2b1f"/>
                </a:solidFill>
                <a:latin typeface="Arial"/>
              </a:rPr>
              <a:t>about </a:t>
            </a:r>
            <a:r>
              <a:rPr b="0" lang="en-US" sz="1800" spc="-7" strike="noStrike">
                <a:solidFill>
                  <a:srgbClr val="2e2b1f"/>
                </a:solidFill>
                <a:latin typeface="Arial"/>
              </a:rPr>
              <a:t>what</a:t>
            </a:r>
            <a:r>
              <a:rPr b="0" lang="en-US" sz="1800" spc="-157" strike="noStrike">
                <a:solidFill>
                  <a:srgbClr val="2e2b1f"/>
                </a:solidFill>
                <a:latin typeface="Arial"/>
              </a:rPr>
              <a:t> </a:t>
            </a:r>
            <a:r>
              <a:rPr b="0" lang="en-US" sz="1800" spc="-15" strike="noStrike">
                <a:solidFill>
                  <a:srgbClr val="2e2b1f"/>
                </a:solidFill>
                <a:latin typeface="Arial"/>
              </a:rPr>
              <a:t>it  </a:t>
            </a:r>
            <a:r>
              <a:rPr b="0" lang="en-US" sz="1800" spc="-12" strike="noStrike">
                <a:solidFill>
                  <a:srgbClr val="2e2b1f"/>
                </a:solidFill>
                <a:latin typeface="Arial"/>
              </a:rPr>
              <a:t>Stores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2600" indent="66600">
              <a:lnSpc>
                <a:spcPct val="100000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2e2b1f"/>
                </a:solidFill>
                <a:latin typeface="Arial"/>
              </a:rPr>
              <a:t>Schema-less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None/>
              <a:tabLst>
                <a:tab algn="l" pos="0"/>
              </a:tabLst>
            </a:pPr>
            <a:endParaRPr b="0" lang="en-US" sz="1850" spc="-1" strike="noStrike">
              <a:latin typeface="Arial"/>
            </a:endParaRPr>
          </a:p>
          <a:p>
            <a:pPr marL="12600" indent="666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2" strike="noStrike">
                <a:solidFill>
                  <a:srgbClr val="2e2b1f"/>
                </a:solidFill>
                <a:latin typeface="Arial"/>
              </a:rPr>
              <a:t>Hierarchy </a:t>
            </a:r>
            <a:r>
              <a:rPr b="0" lang="en-US" sz="1800" spc="-15" strike="noStrike">
                <a:solidFill>
                  <a:srgbClr val="2e2b1f"/>
                </a:solidFill>
                <a:latin typeface="Arial"/>
              </a:rPr>
              <a:t>is evident  in </a:t>
            </a:r>
            <a:r>
              <a:rPr b="0" lang="en-US" sz="1800" spc="18" strike="noStrike">
                <a:solidFill>
                  <a:srgbClr val="2e2b1f"/>
                </a:solidFill>
                <a:latin typeface="Arial"/>
              </a:rPr>
              <a:t>the</a:t>
            </a:r>
            <a:r>
              <a:rPr b="0" lang="en-US" sz="1800" spc="-86" strike="noStrike">
                <a:solidFill>
                  <a:srgbClr val="2e2b1f"/>
                </a:solidFill>
                <a:latin typeface="Arial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Arial"/>
              </a:rPr>
              <a:t>design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2600" indent="66600">
              <a:lnSpc>
                <a:spcPct val="100000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0" lang="en-US" sz="1800" spc="9" strike="noStrike">
                <a:solidFill>
                  <a:srgbClr val="2e2b1f"/>
                </a:solidFill>
                <a:latin typeface="Arial"/>
              </a:rPr>
              <a:t>Embedded  </a:t>
            </a:r>
            <a:r>
              <a:rPr b="0" lang="en-US" sz="1800" spc="-1" strike="noStrike">
                <a:solidFill>
                  <a:srgbClr val="2e2b1f"/>
                </a:solidFill>
                <a:latin typeface="Arial"/>
              </a:rPr>
              <a:t>Document</a:t>
            </a:r>
            <a:r>
              <a:rPr b="0" lang="en-US" sz="1800" spc="-114" strike="noStrike">
                <a:solidFill>
                  <a:srgbClr val="2e2b1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Arial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31080" y="76320"/>
            <a:ext cx="6347520" cy="1328040"/>
          </a:xfrm>
          <a:prstGeom prst="rect">
            <a:avLst/>
          </a:prstGeom>
          <a:noFill/>
          <a:ln w="0">
            <a:noFill/>
          </a:ln>
        </p:spPr>
        <p:txBody>
          <a:bodyPr lIns="0" rIns="0" tIns="78480" bIns="0" anchor="t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4100" spc="-55" strike="noStrike">
                <a:solidFill>
                  <a:srgbClr val="90c226"/>
                </a:solidFill>
                <a:latin typeface="Trebuchet MS"/>
              </a:rPr>
              <a:t>MongoDB</a:t>
            </a:r>
            <a:r>
              <a:rPr b="0" lang="en-US" sz="4100" spc="-457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4100" spc="-72" strike="noStrike">
                <a:solidFill>
                  <a:srgbClr val="90c226"/>
                </a:solidFill>
                <a:latin typeface="Trebuchet MS"/>
              </a:rPr>
              <a:t>Processes</a:t>
            </a:r>
            <a:r>
              <a:rPr b="0" lang="en-US" sz="4100" spc="-460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4100" spc="-26" strike="noStrike">
                <a:solidFill>
                  <a:srgbClr val="90c226"/>
                </a:solidFill>
                <a:latin typeface="Trebuchet MS"/>
              </a:rPr>
              <a:t>and  </a:t>
            </a:r>
            <a:r>
              <a:rPr b="0" lang="en-US" sz="4100" spc="-80" strike="noStrike">
                <a:solidFill>
                  <a:srgbClr val="90c226"/>
                </a:solidFill>
                <a:latin typeface="Trebuchet MS"/>
              </a:rPr>
              <a:t>configuration</a:t>
            </a:r>
            <a:endParaRPr b="0" lang="en-US" sz="41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07" name="object 3"/>
          <p:cNvSpPr/>
          <p:nvPr/>
        </p:nvSpPr>
        <p:spPr>
          <a:xfrm>
            <a:off x="650880" y="1537920"/>
            <a:ext cx="7229160" cy="610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468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746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Mongod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–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Database</a:t>
            </a:r>
            <a:r>
              <a:rPr b="0" lang="en-US" sz="2150" spc="15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instance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4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Mongos -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Sharding</a:t>
            </a:r>
            <a:r>
              <a:rPr b="0" lang="en-US" sz="2150" spc="16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5" strike="noStrike">
                <a:solidFill>
                  <a:srgbClr val="2e2b1f"/>
                </a:solidFill>
                <a:latin typeface="Calibri"/>
              </a:rPr>
              <a:t>processes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9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Analogous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to a database</a:t>
            </a:r>
            <a:r>
              <a:rPr b="0" lang="en-US" sz="2000" spc="-29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46" strike="noStrike">
                <a:solidFill>
                  <a:srgbClr val="2e2b1f"/>
                </a:solidFill>
                <a:latin typeface="Calibri"/>
              </a:rPr>
              <a:t>router.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51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Processes all</a:t>
            </a:r>
            <a:r>
              <a:rPr b="0" lang="en-US" sz="2000" spc="-7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requests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Decides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how </a:t>
            </a:r>
            <a:r>
              <a:rPr b="0" lang="en-US" sz="2000" spc="12" strike="noStrike">
                <a:solidFill>
                  <a:srgbClr val="2e2b1f"/>
                </a:solidFill>
                <a:latin typeface="Calibri"/>
              </a:rPr>
              <a:t>many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and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which </a:t>
            </a:r>
            <a:r>
              <a:rPr b="0" i="1" lang="en-US" sz="2000" spc="12" strike="noStrike">
                <a:solidFill>
                  <a:srgbClr val="2e2b1f"/>
                </a:solidFill>
                <a:latin typeface="Calibri"/>
              </a:rPr>
              <a:t>mongod</a:t>
            </a:r>
            <a:r>
              <a:rPr b="0" lang="en-US" sz="2000" spc="12" strike="noStrike">
                <a:solidFill>
                  <a:srgbClr val="2e2b1f"/>
                </a:solidFill>
                <a:latin typeface="Calibri"/>
              </a:rPr>
              <a:t>s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should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receive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2000" spc="-29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query</a:t>
            </a:r>
            <a:endParaRPr b="0" lang="en-US" sz="2000" spc="-1" strike="noStrike">
              <a:latin typeface="Arial"/>
            </a:endParaRPr>
          </a:p>
          <a:p>
            <a:pPr lvl="1" marL="594360" indent="-286560">
              <a:lnSpc>
                <a:spcPct val="100000"/>
              </a:lnSpc>
              <a:spcBef>
                <a:spcPts val="456"/>
              </a:spcBef>
              <a:buClr>
                <a:srgbClr val="9cbdbc"/>
              </a:buClr>
              <a:buFont typeface="Arial"/>
              <a:buChar char="•"/>
              <a:tabLst>
                <a:tab algn="l" pos="593640"/>
                <a:tab algn="l" pos="594360"/>
              </a:tabLst>
            </a:pPr>
            <a:r>
              <a:rPr b="0" i="1" lang="en-US" sz="2000" spc="12" strike="noStrike">
                <a:solidFill>
                  <a:srgbClr val="2e2b1f"/>
                </a:solidFill>
                <a:latin typeface="Calibri"/>
              </a:rPr>
              <a:t>Mongos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collates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results,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and sends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it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back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2000" spc="-29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client.</a:t>
            </a:r>
            <a:endParaRPr b="0" lang="en-US" sz="20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04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  <a:tab algn="l" pos="172836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Mongo</a:t>
            </a:r>
            <a:r>
              <a:rPr b="0" lang="en-US" sz="2150" spc="9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–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an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	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interactive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shell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(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</a:t>
            </a:r>
            <a:r>
              <a:rPr b="0" lang="en-US" sz="2150" spc="16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client)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9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Fully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functional JavaScript environment </a:t>
            </a:r>
            <a:r>
              <a:rPr b="0" lang="en-US" sz="2000" spc="-32" strike="noStrike">
                <a:solidFill>
                  <a:srgbClr val="2e2b1f"/>
                </a:solidFill>
                <a:latin typeface="Calibri"/>
              </a:rPr>
              <a:t>for </a:t>
            </a:r>
            <a:r>
              <a:rPr b="0" lang="en-US" sz="2000" spc="12" strike="noStrike">
                <a:solidFill>
                  <a:srgbClr val="2e2b1f"/>
                </a:solidFill>
                <a:latin typeface="Calibri"/>
              </a:rPr>
              <a:t>use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with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a</a:t>
            </a:r>
            <a:r>
              <a:rPr b="0" lang="en-US" sz="2000" spc="1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MongoDB</a:t>
            </a:r>
            <a:endParaRPr b="0" lang="en-US" sz="20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24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52" strike="noStrike">
                <a:solidFill>
                  <a:srgbClr val="2e2b1f"/>
                </a:solidFill>
                <a:latin typeface="Calibri"/>
              </a:rPr>
              <a:t>You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can have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one </a:t>
            </a:r>
            <a:r>
              <a:rPr b="0" i="1" lang="en-US" sz="2150" spc="12" strike="noStrike">
                <a:solidFill>
                  <a:srgbClr val="2e2b1f"/>
                </a:solidFill>
                <a:latin typeface="Calibri"/>
              </a:rPr>
              <a:t>mongos </a:t>
            </a:r>
            <a:r>
              <a:rPr b="0" lang="en-US" sz="2150" spc="-21" strike="noStrike">
                <a:solidFill>
                  <a:srgbClr val="2e2b1f"/>
                </a:solidFill>
                <a:latin typeface="Calibri"/>
              </a:rPr>
              <a:t>for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the whole </a:t>
            </a:r>
            <a:r>
              <a:rPr b="0" lang="en-US" sz="2150" spc="-15" strike="noStrike">
                <a:solidFill>
                  <a:srgbClr val="2e2b1f"/>
                </a:solidFill>
                <a:latin typeface="Calibri"/>
              </a:rPr>
              <a:t>system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no</a:t>
            </a:r>
            <a:r>
              <a:rPr b="0" lang="en-US" sz="2150" spc="13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matter</a:t>
            </a:r>
            <a:endParaRPr b="0" lang="en-US" sz="2150" spc="-1" strike="noStrike">
              <a:latin typeface="Arial"/>
            </a:endParaRPr>
          </a:p>
          <a:p>
            <a:pPr marL="241200">
              <a:lnSpc>
                <a:spcPct val="100000"/>
              </a:lnSpc>
              <a:spcBef>
                <a:spcPts val="51"/>
              </a:spcBef>
              <a:buNone/>
              <a:tabLst>
                <a:tab algn="l" pos="241200"/>
                <a:tab algn="l" pos="241920"/>
              </a:tabLst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how </a:t>
            </a:r>
            <a:r>
              <a:rPr b="0" lang="en-US" sz="2150" spc="-15" strike="noStrike">
                <a:solidFill>
                  <a:srgbClr val="2e2b1f"/>
                </a:solidFill>
                <a:latin typeface="Calibri"/>
              </a:rPr>
              <a:t>many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mongods you</a:t>
            </a:r>
            <a:r>
              <a:rPr b="0" lang="en-US" sz="2150" spc="-4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have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1000"/>
              </a:lnSpc>
              <a:spcBef>
                <a:spcPts val="604"/>
              </a:spcBef>
              <a:buClr>
                <a:srgbClr val="a9a47b"/>
              </a:buClr>
              <a:buFont typeface="Arial"/>
              <a:buChar char="•"/>
              <a:tabLst>
                <a:tab algn="l" pos="307800"/>
                <a:tab algn="l" pos="3085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OR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you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can have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one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local </a:t>
            </a:r>
            <a:r>
              <a:rPr b="0" i="1" lang="en-US" sz="2150" spc="12" strike="noStrike">
                <a:solidFill>
                  <a:srgbClr val="2e2b1f"/>
                </a:solidFill>
                <a:latin typeface="Calibri"/>
              </a:rPr>
              <a:t>mongos </a:t>
            </a:r>
            <a:r>
              <a:rPr b="0" lang="en-US" sz="2150" spc="-21" strike="noStrike">
                <a:solidFill>
                  <a:srgbClr val="2e2b1f"/>
                </a:solidFill>
                <a:latin typeface="Calibri"/>
              </a:rPr>
              <a:t>for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every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client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if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you 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wanted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minimize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network</a:t>
            </a:r>
            <a:r>
              <a:rPr b="0" lang="en-US" sz="2150" spc="18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21" strike="noStrike">
                <a:solidFill>
                  <a:srgbClr val="2e2b1f"/>
                </a:solidFill>
                <a:latin typeface="Calibri"/>
              </a:rPr>
              <a:t>latency.</a:t>
            </a:r>
            <a:endParaRPr b="0" lang="en-US" sz="2150" spc="-1" strike="noStrike">
              <a:latin typeface="Arial"/>
            </a:endParaRPr>
          </a:p>
        </p:txBody>
      </p:sp>
      <p:sp>
        <p:nvSpPr>
          <p:cNvPr id="408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9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0" name="object 6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23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650880" y="152280"/>
            <a:ext cx="6347520" cy="1328040"/>
          </a:xfrm>
          <a:prstGeom prst="rect">
            <a:avLst/>
          </a:prstGeom>
          <a:noFill/>
          <a:ln w="0">
            <a:noFill/>
          </a:ln>
        </p:spPr>
        <p:txBody>
          <a:bodyPr lIns="0" rIns="0" tIns="78480" bIns="0" anchor="t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4100" spc="-66" strike="noStrike">
                <a:solidFill>
                  <a:srgbClr val="90c226"/>
                </a:solidFill>
                <a:latin typeface="Trebuchet MS"/>
              </a:rPr>
              <a:t>Choices</a:t>
            </a:r>
            <a:r>
              <a:rPr b="0" lang="en-US" sz="4100" spc="-367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4100" spc="-26" strike="noStrike">
                <a:solidFill>
                  <a:srgbClr val="90c226"/>
                </a:solidFill>
                <a:latin typeface="Trebuchet MS"/>
              </a:rPr>
              <a:t>made</a:t>
            </a:r>
            <a:r>
              <a:rPr b="0" lang="en-US" sz="4100" spc="-452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4100" spc="-66" strike="noStrike">
                <a:solidFill>
                  <a:srgbClr val="90c226"/>
                </a:solidFill>
                <a:latin typeface="Trebuchet MS"/>
              </a:rPr>
              <a:t>for</a:t>
            </a:r>
            <a:r>
              <a:rPr b="0" lang="en-US" sz="4100" spc="-290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4100" spc="-60" strike="noStrike">
                <a:solidFill>
                  <a:srgbClr val="90c226"/>
                </a:solidFill>
                <a:latin typeface="Trebuchet MS"/>
              </a:rPr>
              <a:t>Design</a:t>
            </a:r>
            <a:r>
              <a:rPr b="0" lang="en-US" sz="4100" spc="-372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4100" spc="-35" strike="noStrike">
                <a:solidFill>
                  <a:srgbClr val="90c226"/>
                </a:solidFill>
                <a:latin typeface="Trebuchet MS"/>
              </a:rPr>
              <a:t>of  </a:t>
            </a:r>
            <a:r>
              <a:rPr b="0" lang="en-US" sz="4100" spc="-55" strike="noStrike">
                <a:solidFill>
                  <a:srgbClr val="90c226"/>
                </a:solidFill>
                <a:latin typeface="Trebuchet MS"/>
              </a:rPr>
              <a:t>MongoDB</a:t>
            </a:r>
            <a:endParaRPr b="0" lang="en-US" sz="41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sldNum" idx="15"/>
          </p:nvPr>
        </p:nvSpPr>
        <p:spPr>
          <a:xfrm>
            <a:off x="6444720" y="4235040"/>
            <a:ext cx="5122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F1351686-484F-4AF4-8F96-2EF8268DCAC1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13" name="object 3"/>
          <p:cNvSpPr/>
          <p:nvPr/>
        </p:nvSpPr>
        <p:spPr>
          <a:xfrm>
            <a:off x="650880" y="1542600"/>
            <a:ext cx="6489360" cy="44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70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Scale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horizontally over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commodity</a:t>
            </a:r>
            <a:r>
              <a:rPr b="0" lang="en-US" sz="2150" spc="42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hardware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Lots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relatively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inexpensive</a:t>
            </a:r>
            <a:r>
              <a:rPr b="0" lang="en-US" sz="2000" spc="-5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servers</a:t>
            </a:r>
            <a:endParaRPr b="0" lang="en-US" sz="20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26" strike="noStrike">
                <a:solidFill>
                  <a:srgbClr val="2e2b1f"/>
                </a:solidFill>
                <a:latin typeface="Calibri"/>
              </a:rPr>
              <a:t>Keep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functionality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that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works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well </a:t>
            </a: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in</a:t>
            </a:r>
            <a:r>
              <a:rPr b="0" lang="en-US" sz="2150" spc="-15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RDBMSs</a:t>
            </a:r>
            <a:endParaRPr b="0" lang="en-US" sz="2150" spc="-1" strike="noStrike">
              <a:latin typeface="Arial"/>
            </a:endParaRPr>
          </a:p>
          <a:p>
            <a:pPr marL="537120" indent="-229320">
              <a:lnSpc>
                <a:spcPct val="100000"/>
              </a:lnSpc>
              <a:spcBef>
                <a:spcPts val="496"/>
              </a:spcBef>
              <a:buClr>
                <a:srgbClr val="9cbdbc"/>
              </a:buClr>
              <a:buFont typeface="Arial"/>
              <a:buChar char="–"/>
              <a:tabLst>
                <a:tab algn="l" pos="537120"/>
              </a:tabLst>
            </a:pPr>
            <a:r>
              <a:rPr b="0" lang="en-US" sz="2000" spc="24" strike="noStrike">
                <a:solidFill>
                  <a:srgbClr val="2e2b1f"/>
                </a:solidFill>
                <a:latin typeface="Calibri"/>
              </a:rPr>
              <a:t>Ad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hoc</a:t>
            </a:r>
            <a:r>
              <a:rPr b="0" lang="en-US" sz="2000" spc="-9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queries</a:t>
            </a:r>
            <a:endParaRPr b="0" lang="en-US" sz="2000" spc="-1" strike="noStrike">
              <a:latin typeface="Arial"/>
            </a:endParaRPr>
          </a:p>
          <a:p>
            <a:pPr marL="537120" indent="-229320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–"/>
              <a:tabLst>
                <a:tab algn="l" pos="537120"/>
              </a:tabLst>
            </a:pP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Fully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featured</a:t>
            </a:r>
            <a:r>
              <a:rPr b="0" lang="en-US" sz="2000" spc="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indexes</a:t>
            </a:r>
            <a:endParaRPr b="0" lang="en-US" sz="2000" spc="-1" strike="noStrike">
              <a:latin typeface="Arial"/>
            </a:endParaRPr>
          </a:p>
          <a:p>
            <a:pPr marL="537120" indent="-229320">
              <a:lnSpc>
                <a:spcPct val="100000"/>
              </a:lnSpc>
              <a:spcBef>
                <a:spcPts val="456"/>
              </a:spcBef>
              <a:buClr>
                <a:srgbClr val="9cbdbc"/>
              </a:buClr>
              <a:buFont typeface="Arial"/>
              <a:buChar char="–"/>
              <a:tabLst>
                <a:tab algn="l" pos="537120"/>
              </a:tabLst>
            </a:pP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Secondary</a:t>
            </a:r>
            <a:r>
              <a:rPr b="0" lang="en-US" sz="2000" spc="43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indexes</a:t>
            </a:r>
            <a:endParaRPr b="0" lang="en-US" sz="20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04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What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doesn’t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distribute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well </a:t>
            </a: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in</a:t>
            </a:r>
            <a:r>
              <a:rPr b="0" lang="en-US" sz="2150" spc="-20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RDB?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9"/>
              </a:spcBef>
              <a:buClr>
                <a:srgbClr val="9cbdbc"/>
              </a:buClr>
              <a:buFont typeface="Arial"/>
              <a:buChar char="–"/>
              <a:tabLst>
                <a:tab algn="l" pos="537120"/>
              </a:tabLst>
            </a:pP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Long running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multi-row</a:t>
            </a:r>
            <a:r>
              <a:rPr b="0" lang="en-US" sz="2000" spc="-6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transactions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51"/>
              </a:spcBef>
              <a:buClr>
                <a:srgbClr val="9cbdbc"/>
              </a:buClr>
              <a:buFont typeface="Arial"/>
              <a:buChar char="–"/>
              <a:tabLst>
                <a:tab algn="l" pos="537120"/>
              </a:tabLst>
            </a:pP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Joins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56"/>
              </a:spcBef>
              <a:buClr>
                <a:srgbClr val="9cbdbc"/>
              </a:buClr>
              <a:buFont typeface="Arial"/>
              <a:buChar char="–"/>
              <a:tabLst>
                <a:tab algn="l" pos="537120"/>
              </a:tabLst>
            </a:pP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Both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artifacts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relational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data model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(row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x</a:t>
            </a:r>
            <a:r>
              <a:rPr b="0" lang="en-US" sz="2000" spc="-20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column)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4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307080" y="406080"/>
            <a:ext cx="4786200" cy="11577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What’s NoSQL</a:t>
            </a: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?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9" name="object 3"/>
          <p:cNvSpPr/>
          <p:nvPr/>
        </p:nvSpPr>
        <p:spPr>
          <a:xfrm>
            <a:off x="344880" y="1445400"/>
            <a:ext cx="8487000" cy="474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5680" indent="-343080" algn="just">
              <a:lnSpc>
                <a:spcPct val="100000"/>
              </a:lnSpc>
              <a:spcBef>
                <a:spcPts val="99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1" lang="en-US" sz="2100" spc="69" strike="noStrike">
                <a:solidFill>
                  <a:srgbClr val="000000"/>
                </a:solidFill>
                <a:latin typeface="Times New Roman"/>
              </a:rPr>
              <a:t>NoSQL </a:t>
            </a:r>
            <a:r>
              <a:rPr b="1" lang="en-US" sz="2100" spc="52" strike="noStrike">
                <a:solidFill>
                  <a:srgbClr val="000000"/>
                </a:solidFill>
                <a:latin typeface="Times New Roman"/>
              </a:rPr>
              <a:t>DEFINITION: </a:t>
            </a:r>
            <a:r>
              <a:rPr b="0" lang="en-US" sz="2100" spc="-12" strike="noStrike">
                <a:solidFill>
                  <a:srgbClr val="000000"/>
                </a:solidFill>
                <a:latin typeface="Georgia"/>
              </a:rPr>
              <a:t>Next </a:t>
            </a:r>
            <a:r>
              <a:rPr b="0" lang="en-US" sz="2100" spc="-41" strike="noStrike">
                <a:solidFill>
                  <a:srgbClr val="000000"/>
                </a:solidFill>
                <a:latin typeface="Georgia"/>
              </a:rPr>
              <a:t>Generation </a:t>
            </a:r>
            <a:r>
              <a:rPr b="0" lang="en-US" sz="2100" spc="-46" strike="noStrike">
                <a:solidFill>
                  <a:srgbClr val="000000"/>
                </a:solidFill>
                <a:latin typeface="Georgia"/>
              </a:rPr>
              <a:t>Databases </a:t>
            </a:r>
            <a:r>
              <a:rPr b="0" lang="en-US" sz="2100" spc="-55" strike="noStrike">
                <a:solidFill>
                  <a:srgbClr val="000000"/>
                </a:solidFill>
                <a:latin typeface="Georgia"/>
              </a:rPr>
              <a:t>mostly </a:t>
            </a:r>
            <a:r>
              <a:rPr b="0" lang="en-US" sz="2100" spc="-75" strike="noStrike">
                <a:solidFill>
                  <a:srgbClr val="000000"/>
                </a:solidFill>
                <a:latin typeface="Georgia"/>
              </a:rPr>
              <a:t>addressing </a:t>
            </a:r>
            <a:r>
              <a:rPr b="0" lang="en-US" sz="2100" spc="-75" strike="noStrike" u="heavy">
                <a:solidFill>
                  <a:srgbClr val="000000"/>
                </a:solidFill>
                <a:uFill>
                  <a:solidFill>
                    <a:srgbClr val="00af50"/>
                  </a:solidFill>
                </a:uFill>
                <a:latin typeface="Georgia"/>
              </a:rPr>
              <a:t> </a:t>
            </a:r>
            <a:r>
              <a:rPr b="0" lang="en-US" sz="2100" spc="-55" strike="noStrike" u="heavy">
                <a:solidFill>
                  <a:srgbClr val="000000"/>
                </a:solidFill>
                <a:uFill>
                  <a:solidFill>
                    <a:srgbClr val="00af50"/>
                  </a:solidFill>
                </a:uFill>
                <a:latin typeface="Georgia"/>
              </a:rPr>
              <a:t>some </a:t>
            </a:r>
            <a:r>
              <a:rPr b="0" lang="en-US" sz="2100" spc="-26" strike="noStrike" u="heavy">
                <a:solidFill>
                  <a:srgbClr val="000000"/>
                </a:solidFill>
                <a:uFill>
                  <a:solidFill>
                    <a:srgbClr val="00af50"/>
                  </a:solidFill>
                </a:uFill>
                <a:latin typeface="Georgia"/>
              </a:rPr>
              <a:t>of </a:t>
            </a:r>
            <a:r>
              <a:rPr b="0" lang="en-US" sz="2100" spc="-72" strike="noStrike" u="heavy">
                <a:solidFill>
                  <a:srgbClr val="000000"/>
                </a:solidFill>
                <a:uFill>
                  <a:solidFill>
                    <a:srgbClr val="00af50"/>
                  </a:solidFill>
                </a:uFill>
                <a:latin typeface="Georgia"/>
              </a:rPr>
              <a:t>the </a:t>
            </a:r>
            <a:r>
              <a:rPr b="0" lang="en-US" sz="2100" spc="-66" strike="noStrike" u="heavy">
                <a:solidFill>
                  <a:srgbClr val="000000"/>
                </a:solidFill>
                <a:uFill>
                  <a:solidFill>
                    <a:srgbClr val="00af50"/>
                  </a:solidFill>
                </a:uFill>
                <a:latin typeface="Georgia"/>
              </a:rPr>
              <a:t>points</a:t>
            </a:r>
            <a:r>
              <a:rPr b="0" lang="en-US" sz="2100" spc="-66" strike="noStrike">
                <a:solidFill>
                  <a:srgbClr val="000000"/>
                </a:solidFill>
                <a:latin typeface="Georgia"/>
              </a:rPr>
              <a:t>: being </a:t>
            </a:r>
            <a:r>
              <a:rPr b="1" lang="en-US" sz="2100" spc="32" strike="noStrike">
                <a:solidFill>
                  <a:srgbClr val="000000"/>
                </a:solidFill>
                <a:latin typeface="Times New Roman"/>
              </a:rPr>
              <a:t>non-relational, </a:t>
            </a:r>
            <a:r>
              <a:rPr b="1" lang="en-US" sz="2100" spc="12" strike="noStrike">
                <a:solidFill>
                  <a:srgbClr val="000000"/>
                </a:solidFill>
                <a:latin typeface="Times New Roman"/>
              </a:rPr>
              <a:t>distributed, </a:t>
            </a:r>
            <a:r>
              <a:rPr b="1" lang="en-US" sz="2100" spc="18" strike="noStrike">
                <a:solidFill>
                  <a:srgbClr val="000000"/>
                </a:solidFill>
                <a:latin typeface="Times New Roman"/>
              </a:rPr>
              <a:t>open-source </a:t>
            </a:r>
            <a:r>
              <a:rPr b="0" lang="en-US" sz="2100" spc="-60" strike="noStrike">
                <a:solidFill>
                  <a:srgbClr val="000000"/>
                </a:solidFill>
                <a:latin typeface="Georgia"/>
              </a:rPr>
              <a:t>and  </a:t>
            </a:r>
            <a:r>
              <a:rPr b="1" lang="en-US" sz="2100" spc="24" strike="noStrike">
                <a:solidFill>
                  <a:srgbClr val="000000"/>
                </a:solidFill>
                <a:latin typeface="Times New Roman"/>
              </a:rPr>
              <a:t>horizontally</a:t>
            </a:r>
            <a:r>
              <a:rPr b="1" lang="en-US" sz="2100" spc="32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100" spc="9" strike="noStrike">
                <a:solidFill>
                  <a:srgbClr val="000000"/>
                </a:solidFill>
                <a:latin typeface="Times New Roman"/>
              </a:rPr>
              <a:t>scalable</a:t>
            </a:r>
            <a:r>
              <a:rPr b="0" lang="en-US" sz="2100" spc="9" strike="noStrike">
                <a:solidFill>
                  <a:srgbClr val="000000"/>
                </a:solidFill>
                <a:latin typeface="Georgia"/>
              </a:rPr>
              <a:t>.</a:t>
            </a:r>
            <a:endParaRPr b="0" lang="en-US" sz="2100" spc="-1" strike="noStrike"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100" spc="-12" strike="noStrike">
                <a:solidFill>
                  <a:srgbClr val="000000"/>
                </a:solidFill>
                <a:latin typeface="Georgia"/>
              </a:rPr>
              <a:t>The </a:t>
            </a:r>
            <a:r>
              <a:rPr b="0" lang="en-US" sz="2100" spc="-52" strike="noStrike">
                <a:solidFill>
                  <a:srgbClr val="000000"/>
                </a:solidFill>
                <a:latin typeface="Georgia"/>
              </a:rPr>
              <a:t>original </a:t>
            </a:r>
            <a:r>
              <a:rPr b="0" lang="en-US" sz="2100" spc="-60" strike="noStrike">
                <a:solidFill>
                  <a:srgbClr val="000000"/>
                </a:solidFill>
                <a:latin typeface="Georgia"/>
              </a:rPr>
              <a:t>intention </a:t>
            </a:r>
            <a:r>
              <a:rPr b="0" lang="en-US" sz="2100" spc="-72" strike="noStrike">
                <a:solidFill>
                  <a:srgbClr val="000000"/>
                </a:solidFill>
                <a:latin typeface="Georgia"/>
              </a:rPr>
              <a:t>has </a:t>
            </a:r>
            <a:r>
              <a:rPr b="0" lang="en-US" sz="2100" spc="-80" strike="noStrike">
                <a:solidFill>
                  <a:srgbClr val="000000"/>
                </a:solidFill>
                <a:latin typeface="Georgia"/>
              </a:rPr>
              <a:t>been </a:t>
            </a:r>
            <a:r>
              <a:rPr b="1" lang="en-US" sz="2100" spc="9" strike="noStrike">
                <a:solidFill>
                  <a:srgbClr val="000000"/>
                </a:solidFill>
                <a:latin typeface="Times New Roman"/>
              </a:rPr>
              <a:t>modern </a:t>
            </a:r>
            <a:r>
              <a:rPr b="1" lang="en-US" sz="2100" spc="29" strike="noStrike">
                <a:solidFill>
                  <a:srgbClr val="000000"/>
                </a:solidFill>
                <a:latin typeface="Times New Roman"/>
              </a:rPr>
              <a:t>web-scale </a:t>
            </a:r>
            <a:r>
              <a:rPr b="1" lang="en-US" sz="2100" spc="4" strike="noStrike">
                <a:solidFill>
                  <a:srgbClr val="000000"/>
                </a:solidFill>
                <a:latin typeface="Times New Roman"/>
              </a:rPr>
              <a:t>databases</a:t>
            </a:r>
            <a:r>
              <a:rPr b="0" lang="en-US" sz="2100" spc="4" strike="noStrike">
                <a:solidFill>
                  <a:srgbClr val="000000"/>
                </a:solidFill>
                <a:latin typeface="Georgia"/>
              </a:rPr>
              <a:t>. </a:t>
            </a:r>
            <a:r>
              <a:rPr b="0" lang="en-US" sz="2100" spc="-15" strike="noStrike">
                <a:solidFill>
                  <a:srgbClr val="000000"/>
                </a:solidFill>
                <a:latin typeface="Georgia"/>
              </a:rPr>
              <a:t>The  </a:t>
            </a:r>
            <a:r>
              <a:rPr b="0" lang="en-US" sz="2100" spc="-66" strike="noStrike">
                <a:solidFill>
                  <a:srgbClr val="000000"/>
                </a:solidFill>
                <a:latin typeface="Georgia"/>
              </a:rPr>
              <a:t>movement began </a:t>
            </a:r>
            <a:r>
              <a:rPr b="0" lang="en-US" sz="2100" spc="-52" strike="noStrike">
                <a:solidFill>
                  <a:srgbClr val="000000"/>
                </a:solidFill>
                <a:latin typeface="Georgia"/>
              </a:rPr>
              <a:t>early </a:t>
            </a:r>
            <a:r>
              <a:rPr b="0" lang="en-US" sz="2100" spc="-171" strike="noStrike">
                <a:solidFill>
                  <a:srgbClr val="000000"/>
                </a:solidFill>
                <a:latin typeface="Georgia"/>
              </a:rPr>
              <a:t>2009 </a:t>
            </a:r>
            <a:r>
              <a:rPr b="0" lang="en-US" sz="2100" spc="-60" strike="noStrike">
                <a:solidFill>
                  <a:srgbClr val="000000"/>
                </a:solidFill>
                <a:latin typeface="Georgia"/>
              </a:rPr>
              <a:t>and </a:t>
            </a:r>
            <a:r>
              <a:rPr b="0" lang="en-US" sz="2100" spc="-66" strike="noStrike">
                <a:solidFill>
                  <a:srgbClr val="000000"/>
                </a:solidFill>
                <a:latin typeface="Georgia"/>
              </a:rPr>
              <a:t>is </a:t>
            </a:r>
            <a:r>
              <a:rPr b="0" lang="en-US" sz="2100" spc="-46" strike="noStrike">
                <a:solidFill>
                  <a:srgbClr val="000000"/>
                </a:solidFill>
                <a:latin typeface="Georgia"/>
              </a:rPr>
              <a:t>growing</a:t>
            </a:r>
            <a:r>
              <a:rPr b="0" lang="en-US" sz="2100" spc="347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2100" spc="-75" strike="noStrike">
                <a:solidFill>
                  <a:srgbClr val="000000"/>
                </a:solidFill>
                <a:latin typeface="Georgia"/>
              </a:rPr>
              <a:t>rapidly.</a:t>
            </a:r>
            <a:endParaRPr b="0" lang="en-US" sz="2100" spc="-1" strike="noStrike"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100" spc="-35" strike="noStrike">
                <a:solidFill>
                  <a:srgbClr val="000000"/>
                </a:solidFill>
                <a:latin typeface="Georgia"/>
              </a:rPr>
              <a:t>Often </a:t>
            </a:r>
            <a:r>
              <a:rPr b="0" lang="en-US" sz="2100" spc="-66" strike="noStrike">
                <a:solidFill>
                  <a:srgbClr val="000000"/>
                </a:solidFill>
                <a:latin typeface="Georgia"/>
              </a:rPr>
              <a:t>more characteristics </a:t>
            </a:r>
            <a:r>
              <a:rPr b="0" lang="en-US" sz="2100" spc="-55" strike="noStrike">
                <a:solidFill>
                  <a:srgbClr val="000000"/>
                </a:solidFill>
                <a:latin typeface="Georgia"/>
              </a:rPr>
              <a:t>apply </a:t>
            </a:r>
            <a:r>
              <a:rPr b="0" lang="en-US" sz="2100" spc="-60" strike="noStrike">
                <a:solidFill>
                  <a:srgbClr val="000000"/>
                </a:solidFill>
                <a:latin typeface="Georgia"/>
              </a:rPr>
              <a:t>such </a:t>
            </a:r>
            <a:r>
              <a:rPr b="0" lang="en-US" sz="2100" spc="-66" strike="noStrike">
                <a:solidFill>
                  <a:srgbClr val="000000"/>
                </a:solidFill>
                <a:latin typeface="Georgia"/>
              </a:rPr>
              <a:t>as: </a:t>
            </a:r>
            <a:r>
              <a:rPr b="1" lang="en-US" sz="2100" spc="18" strike="noStrike">
                <a:solidFill>
                  <a:srgbClr val="000000"/>
                </a:solidFill>
                <a:latin typeface="Times New Roman"/>
              </a:rPr>
              <a:t>schema-free, </a:t>
            </a:r>
            <a:r>
              <a:rPr b="1" lang="en-US" sz="2100" spc="9" strike="noStrike">
                <a:solidFill>
                  <a:srgbClr val="000000"/>
                </a:solidFill>
                <a:latin typeface="Times New Roman"/>
              </a:rPr>
              <a:t>easy </a:t>
            </a:r>
            <a:r>
              <a:rPr b="1" lang="en-US" sz="2100" spc="18" strike="noStrike">
                <a:solidFill>
                  <a:srgbClr val="000000"/>
                </a:solidFill>
                <a:latin typeface="Times New Roman"/>
              </a:rPr>
              <a:t>replication  support, </a:t>
            </a:r>
            <a:r>
              <a:rPr b="1" lang="en-US" sz="2100" spc="24" strike="noStrike">
                <a:solidFill>
                  <a:srgbClr val="000000"/>
                </a:solidFill>
                <a:latin typeface="Times New Roman"/>
              </a:rPr>
              <a:t>simple </a:t>
            </a:r>
            <a:r>
              <a:rPr b="1" lang="en-US" sz="2100" spc="77" strike="noStrike">
                <a:solidFill>
                  <a:srgbClr val="000000"/>
                </a:solidFill>
                <a:latin typeface="Times New Roman"/>
              </a:rPr>
              <a:t>API, </a:t>
            </a:r>
            <a:r>
              <a:rPr b="1" lang="en-US" sz="2100" spc="12" strike="noStrike">
                <a:solidFill>
                  <a:srgbClr val="000000"/>
                </a:solidFill>
                <a:latin typeface="Times New Roman"/>
              </a:rPr>
              <a:t>eventually </a:t>
            </a:r>
            <a:r>
              <a:rPr b="1" lang="en-US" sz="2100" spc="32" strike="noStrike">
                <a:solidFill>
                  <a:srgbClr val="000000"/>
                </a:solidFill>
                <a:latin typeface="Times New Roman"/>
              </a:rPr>
              <a:t>consistent</a:t>
            </a:r>
            <a:r>
              <a:rPr b="0" lang="en-US" sz="2100" spc="32" strike="noStrike">
                <a:solidFill>
                  <a:srgbClr val="000000"/>
                </a:solidFill>
                <a:latin typeface="Georgia"/>
              </a:rPr>
              <a:t>/</a:t>
            </a:r>
            <a:r>
              <a:rPr b="1" lang="en-US" sz="2100" spc="32" strike="noStrike">
                <a:solidFill>
                  <a:srgbClr val="000000"/>
                </a:solidFill>
                <a:latin typeface="Times New Roman"/>
              </a:rPr>
              <a:t>BASE </a:t>
            </a:r>
            <a:r>
              <a:rPr b="0" lang="en-US" sz="2100" spc="-72" strike="noStrike">
                <a:solidFill>
                  <a:srgbClr val="000000"/>
                </a:solidFill>
                <a:latin typeface="Georgia"/>
              </a:rPr>
              <a:t>(not </a:t>
            </a:r>
            <a:r>
              <a:rPr b="0" lang="en-US" sz="2100" spc="49" strike="noStrike">
                <a:solidFill>
                  <a:srgbClr val="000000"/>
                </a:solidFill>
                <a:latin typeface="Georgia"/>
              </a:rPr>
              <a:t>ACID), </a:t>
            </a:r>
            <a:r>
              <a:rPr b="0" lang="en-US" sz="2100" spc="-32" strike="noStrike">
                <a:solidFill>
                  <a:srgbClr val="000000"/>
                </a:solidFill>
                <a:latin typeface="Georgia"/>
              </a:rPr>
              <a:t>a </a:t>
            </a:r>
            <a:r>
              <a:rPr b="1" lang="en-US" sz="2100" spc="4" strike="noStrike">
                <a:solidFill>
                  <a:srgbClr val="000000"/>
                </a:solidFill>
                <a:latin typeface="Times New Roman"/>
              </a:rPr>
              <a:t>huge  </a:t>
            </a:r>
            <a:r>
              <a:rPr b="1" lang="en-US" sz="2100" spc="18" strike="noStrike">
                <a:solidFill>
                  <a:srgbClr val="000000"/>
                </a:solidFill>
                <a:latin typeface="Times New Roman"/>
              </a:rPr>
              <a:t>amount </a:t>
            </a:r>
            <a:r>
              <a:rPr b="1" lang="en-US" sz="2100" spc="69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1" lang="en-US" sz="2100" spc="-15" strike="noStrike">
                <a:solidFill>
                  <a:srgbClr val="000000"/>
                </a:solidFill>
                <a:latin typeface="Times New Roman"/>
              </a:rPr>
              <a:t>data </a:t>
            </a:r>
            <a:r>
              <a:rPr b="0" lang="en-US" sz="2100" spc="-60" strike="noStrike">
                <a:solidFill>
                  <a:srgbClr val="000000"/>
                </a:solidFill>
                <a:latin typeface="Georgia"/>
              </a:rPr>
              <a:t>and</a:t>
            </a:r>
            <a:r>
              <a:rPr b="0" lang="en-US" sz="2100" spc="134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2100" spc="-72" strike="noStrike">
                <a:solidFill>
                  <a:srgbClr val="000000"/>
                </a:solidFill>
                <a:latin typeface="Georgia"/>
              </a:rPr>
              <a:t>more.</a:t>
            </a:r>
            <a:endParaRPr b="0" lang="en-US" sz="2100" spc="-1" strike="noStrike"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100" spc="-7" strike="noStrike">
                <a:solidFill>
                  <a:srgbClr val="000000"/>
                </a:solidFill>
                <a:latin typeface="Georgia"/>
              </a:rPr>
              <a:t>So </a:t>
            </a:r>
            <a:r>
              <a:rPr b="0" lang="en-US" sz="2100" spc="-72" strike="noStrike">
                <a:solidFill>
                  <a:srgbClr val="000000"/>
                </a:solidFill>
                <a:latin typeface="Georgia"/>
              </a:rPr>
              <a:t>the </a:t>
            </a:r>
            <a:r>
              <a:rPr b="0" lang="en-US" sz="2100" spc="-60" strike="noStrike">
                <a:solidFill>
                  <a:srgbClr val="000000"/>
                </a:solidFill>
                <a:latin typeface="Georgia"/>
              </a:rPr>
              <a:t>misleading </a:t>
            </a:r>
            <a:r>
              <a:rPr b="0" lang="en-US" sz="2100" spc="-80" strike="noStrike">
                <a:solidFill>
                  <a:srgbClr val="000000"/>
                </a:solidFill>
                <a:latin typeface="Georgia"/>
              </a:rPr>
              <a:t>term </a:t>
            </a:r>
            <a:r>
              <a:rPr b="0" i="1" lang="en-US" sz="2100" spc="-86" strike="noStrike">
                <a:solidFill>
                  <a:srgbClr val="000000"/>
                </a:solidFill>
                <a:latin typeface="Times New Roman"/>
              </a:rPr>
              <a:t>"nosql</a:t>
            </a:r>
            <a:r>
              <a:rPr b="0" lang="en-US" sz="2100" spc="-86" strike="noStrike">
                <a:solidFill>
                  <a:srgbClr val="000000"/>
                </a:solidFill>
                <a:latin typeface="Trebuchet MS"/>
              </a:rPr>
              <a:t>“, </a:t>
            </a:r>
            <a:r>
              <a:rPr b="0" lang="en-US" sz="2100" spc="-46" strike="noStrike">
                <a:solidFill>
                  <a:srgbClr val="000000"/>
                </a:solidFill>
                <a:latin typeface="Georgia"/>
              </a:rPr>
              <a:t>originally </a:t>
            </a:r>
            <a:r>
              <a:rPr b="0" lang="en-US" sz="2100" spc="-75" strike="noStrike">
                <a:solidFill>
                  <a:srgbClr val="000000"/>
                </a:solidFill>
                <a:latin typeface="Georgia"/>
              </a:rPr>
              <a:t>referring </a:t>
            </a:r>
            <a:r>
              <a:rPr b="0" lang="en-US" sz="2100" spc="-46" strike="noStrike">
                <a:solidFill>
                  <a:srgbClr val="000000"/>
                </a:solidFill>
                <a:latin typeface="Georgia"/>
              </a:rPr>
              <a:t>to </a:t>
            </a:r>
            <a:r>
              <a:rPr b="0" lang="en-US" sz="2100" spc="18" strike="noStrike">
                <a:solidFill>
                  <a:srgbClr val="000000"/>
                </a:solidFill>
                <a:latin typeface="Trebuchet MS"/>
              </a:rPr>
              <a:t>“</a:t>
            </a:r>
            <a:r>
              <a:rPr b="1" lang="en-US" sz="2100" spc="18" strike="noStrike">
                <a:solidFill>
                  <a:srgbClr val="000000"/>
                </a:solidFill>
                <a:latin typeface="Times New Roman"/>
              </a:rPr>
              <a:t>non </a:t>
            </a:r>
            <a:r>
              <a:rPr b="1" lang="en-US" sz="2100" spc="-1" strike="noStrike">
                <a:solidFill>
                  <a:srgbClr val="000000"/>
                </a:solidFill>
                <a:latin typeface="Times New Roman"/>
              </a:rPr>
              <a:t>SQL</a:t>
            </a:r>
            <a:r>
              <a:rPr b="0" lang="en-US" sz="2100" spc="-1" strike="noStrike">
                <a:solidFill>
                  <a:srgbClr val="000000"/>
                </a:solidFill>
                <a:latin typeface="Trebuchet MS"/>
              </a:rPr>
              <a:t>” </a:t>
            </a:r>
            <a:r>
              <a:rPr b="0" lang="en-US" sz="2100" spc="-75" strike="noStrike">
                <a:solidFill>
                  <a:srgbClr val="000000"/>
                </a:solidFill>
                <a:latin typeface="Georgia"/>
              </a:rPr>
              <a:t>or  </a:t>
            </a:r>
            <a:r>
              <a:rPr b="0" lang="en-US" sz="2100" spc="18" strike="noStrike">
                <a:solidFill>
                  <a:srgbClr val="000000"/>
                </a:solidFill>
                <a:latin typeface="Trebuchet MS"/>
              </a:rPr>
              <a:t>“</a:t>
            </a:r>
            <a:r>
              <a:rPr b="1" lang="en-US" sz="2100" spc="18" strike="noStrike">
                <a:solidFill>
                  <a:srgbClr val="000000"/>
                </a:solidFill>
                <a:latin typeface="Times New Roman"/>
              </a:rPr>
              <a:t>non </a:t>
            </a:r>
            <a:r>
              <a:rPr b="1" lang="en-US" sz="2100" spc="12" strike="noStrike">
                <a:solidFill>
                  <a:srgbClr val="000000"/>
                </a:solidFill>
                <a:latin typeface="Times New Roman"/>
              </a:rPr>
              <a:t>relational</a:t>
            </a:r>
            <a:r>
              <a:rPr b="0" lang="en-US" sz="2100" spc="12" strike="noStrike">
                <a:solidFill>
                  <a:srgbClr val="000000"/>
                </a:solidFill>
                <a:latin typeface="Trebuchet MS"/>
              </a:rPr>
              <a:t>” </a:t>
            </a:r>
            <a:r>
              <a:rPr b="0" lang="en-US" sz="2100" spc="-80" strike="noStrike">
                <a:solidFill>
                  <a:srgbClr val="000000"/>
                </a:solidFill>
                <a:latin typeface="Georgia"/>
              </a:rPr>
              <a:t>(the </a:t>
            </a:r>
            <a:r>
              <a:rPr b="0" lang="en-US" sz="2100" spc="-52" strike="noStrike">
                <a:solidFill>
                  <a:srgbClr val="000000"/>
                </a:solidFill>
                <a:latin typeface="Georgia"/>
              </a:rPr>
              <a:t>community </a:t>
            </a:r>
            <a:r>
              <a:rPr b="0" lang="en-US" sz="2100" spc="-26" strike="noStrike">
                <a:solidFill>
                  <a:srgbClr val="000000"/>
                </a:solidFill>
                <a:latin typeface="Georgia"/>
              </a:rPr>
              <a:t>now </a:t>
            </a:r>
            <a:r>
              <a:rPr b="0" lang="en-US" sz="2100" spc="-75" strike="noStrike">
                <a:solidFill>
                  <a:srgbClr val="000000"/>
                </a:solidFill>
                <a:latin typeface="Georgia"/>
              </a:rPr>
              <a:t>translates </a:t>
            </a:r>
            <a:r>
              <a:rPr b="0" lang="en-US" sz="2100" spc="-66" strike="noStrike">
                <a:solidFill>
                  <a:srgbClr val="000000"/>
                </a:solidFill>
                <a:latin typeface="Georgia"/>
              </a:rPr>
              <a:t>it </a:t>
            </a:r>
            <a:r>
              <a:rPr b="0" lang="en-US" sz="2100" spc="-55" strike="noStrike">
                <a:solidFill>
                  <a:srgbClr val="000000"/>
                </a:solidFill>
                <a:latin typeface="Georgia"/>
              </a:rPr>
              <a:t>mostly </a:t>
            </a:r>
            <a:r>
              <a:rPr b="0" lang="en-US" sz="2100" spc="-35" strike="noStrike">
                <a:solidFill>
                  <a:srgbClr val="000000"/>
                </a:solidFill>
                <a:latin typeface="Georgia"/>
              </a:rPr>
              <a:t>with </a:t>
            </a:r>
            <a:r>
              <a:rPr b="0" lang="en-US" sz="2100" spc="29" strike="noStrike">
                <a:solidFill>
                  <a:srgbClr val="000000"/>
                </a:solidFill>
                <a:latin typeface="Georgia"/>
              </a:rPr>
              <a:t>"</a:t>
            </a:r>
            <a:r>
              <a:rPr b="1" lang="en-US" sz="2100" spc="29" strike="noStrike">
                <a:solidFill>
                  <a:srgbClr val="000000"/>
                </a:solidFill>
                <a:latin typeface="Times New Roman"/>
              </a:rPr>
              <a:t>not  </a:t>
            </a:r>
            <a:r>
              <a:rPr b="1" lang="en-US" sz="2100" spc="32" strike="noStrike">
                <a:solidFill>
                  <a:srgbClr val="000000"/>
                </a:solidFill>
                <a:latin typeface="Times New Roman"/>
              </a:rPr>
              <a:t>only</a:t>
            </a:r>
            <a:r>
              <a:rPr b="1" lang="en-US" sz="2100" spc="2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100" spc="-26" strike="noStrike">
                <a:solidFill>
                  <a:srgbClr val="000000"/>
                </a:solidFill>
                <a:latin typeface="Times New Roman"/>
              </a:rPr>
              <a:t>sql</a:t>
            </a:r>
            <a:r>
              <a:rPr b="0" lang="en-US" sz="2100" spc="-26" strike="noStrike">
                <a:solidFill>
                  <a:srgbClr val="000000"/>
                </a:solidFill>
                <a:latin typeface="Georgia"/>
              </a:rPr>
              <a:t>").</a:t>
            </a:r>
            <a:endParaRPr b="0" lang="en-US" sz="2100" spc="-1" strike="noStrike">
              <a:latin typeface="Arial"/>
            </a:endParaRPr>
          </a:p>
          <a:p>
            <a:pPr marL="355680" indent="-343080" algn="just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Font typeface="Arial"/>
              <a:buChar char="•"/>
              <a:tabLst>
                <a:tab algn="l" pos="355680"/>
              </a:tabLst>
            </a:pPr>
            <a:r>
              <a:rPr b="0" lang="en-US" sz="2100" spc="-46" strike="noStrike">
                <a:solidFill>
                  <a:srgbClr val="000000"/>
                </a:solidFill>
                <a:latin typeface="Georgia"/>
              </a:rPr>
              <a:t>Generally, </a:t>
            </a:r>
            <a:r>
              <a:rPr b="0" lang="en-US" sz="2100" spc="58" strike="noStrike">
                <a:solidFill>
                  <a:srgbClr val="000000"/>
                </a:solidFill>
                <a:latin typeface="Georgia"/>
              </a:rPr>
              <a:t>NoSQL </a:t>
            </a:r>
            <a:r>
              <a:rPr b="0" lang="en-US" sz="2100" spc="-72" strike="noStrike">
                <a:solidFill>
                  <a:srgbClr val="000000"/>
                </a:solidFill>
                <a:latin typeface="Georgia"/>
              </a:rPr>
              <a:t>databases </a:t>
            </a:r>
            <a:r>
              <a:rPr b="0" lang="en-US" sz="2100" spc="-66" strike="noStrike">
                <a:solidFill>
                  <a:srgbClr val="000000"/>
                </a:solidFill>
                <a:latin typeface="Georgia"/>
              </a:rPr>
              <a:t>are </a:t>
            </a:r>
            <a:r>
              <a:rPr b="0" lang="en-US" sz="2100" spc="-72" strike="noStrike">
                <a:solidFill>
                  <a:srgbClr val="000000"/>
                </a:solidFill>
                <a:latin typeface="Georgia"/>
              </a:rPr>
              <a:t>structured </a:t>
            </a:r>
            <a:r>
              <a:rPr b="0" lang="en-US" sz="2100" spc="-55" strike="noStrike">
                <a:solidFill>
                  <a:srgbClr val="000000"/>
                </a:solidFill>
                <a:latin typeface="Georgia"/>
              </a:rPr>
              <a:t>in </a:t>
            </a:r>
            <a:r>
              <a:rPr b="0" lang="en-US" sz="2100" spc="-32" strike="noStrike">
                <a:solidFill>
                  <a:srgbClr val="000000"/>
                </a:solidFill>
                <a:latin typeface="Georgia"/>
              </a:rPr>
              <a:t>a </a:t>
            </a:r>
            <a:r>
              <a:rPr b="1" lang="en-US" sz="2100" spc="9" strike="noStrike">
                <a:solidFill>
                  <a:srgbClr val="000000"/>
                </a:solidFill>
                <a:latin typeface="Times New Roman"/>
              </a:rPr>
              <a:t>key-value </a:t>
            </a:r>
            <a:r>
              <a:rPr b="1" lang="en-US" sz="2100" spc="-21" strike="noStrike">
                <a:solidFill>
                  <a:srgbClr val="000000"/>
                </a:solidFill>
                <a:latin typeface="Times New Roman"/>
              </a:rPr>
              <a:t>pair,</a:t>
            </a:r>
            <a:r>
              <a:rPr b="1" lang="en-US" sz="2100" spc="4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100" spc="-26" strike="noStrike">
                <a:solidFill>
                  <a:srgbClr val="000000"/>
                </a:solidFill>
                <a:latin typeface="Times New Roman"/>
              </a:rPr>
              <a:t>graph</a:t>
            </a:r>
            <a:endParaRPr b="0" lang="en-US" sz="2100" spc="-1" strike="noStrike">
              <a:latin typeface="Arial"/>
            </a:endParaRPr>
          </a:p>
          <a:p>
            <a:pPr marL="355680">
              <a:lnSpc>
                <a:spcPct val="100000"/>
              </a:lnSpc>
              <a:spcBef>
                <a:spcPts val="6"/>
              </a:spcBef>
              <a:buNone/>
              <a:tabLst>
                <a:tab algn="l" pos="355680"/>
              </a:tabLst>
            </a:pPr>
            <a:r>
              <a:rPr b="1" lang="en-US" sz="2100" spc="9" strike="noStrike">
                <a:solidFill>
                  <a:srgbClr val="000000"/>
                </a:solidFill>
                <a:latin typeface="Times New Roman"/>
              </a:rPr>
              <a:t>database, </a:t>
            </a:r>
            <a:r>
              <a:rPr b="1" lang="en-US" sz="2100" spc="12" strike="noStrike">
                <a:solidFill>
                  <a:srgbClr val="000000"/>
                </a:solidFill>
                <a:latin typeface="Times New Roman"/>
              </a:rPr>
              <a:t>document-oriented </a:t>
            </a:r>
            <a:r>
              <a:rPr b="1" lang="en-US" sz="2100" spc="-7" strike="noStrike">
                <a:solidFill>
                  <a:srgbClr val="000000"/>
                </a:solidFill>
                <a:latin typeface="Times New Roman"/>
              </a:rPr>
              <a:t>or </a:t>
            </a:r>
            <a:r>
              <a:rPr b="1" lang="en-US" sz="2100" spc="18" strike="noStrike">
                <a:solidFill>
                  <a:srgbClr val="000000"/>
                </a:solidFill>
                <a:latin typeface="Times New Roman"/>
              </a:rPr>
              <a:t>column-oriented</a:t>
            </a:r>
            <a:r>
              <a:rPr b="1" lang="en-US" sz="2100" spc="143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100" spc="-12" strike="noStrike">
                <a:solidFill>
                  <a:srgbClr val="000000"/>
                </a:solidFill>
                <a:latin typeface="Times New Roman"/>
              </a:rPr>
              <a:t>structure</a:t>
            </a:r>
            <a:r>
              <a:rPr b="0" lang="en-US" sz="2100" spc="-12" strike="noStrike">
                <a:solidFill>
                  <a:srgbClr val="000000"/>
                </a:solidFill>
                <a:latin typeface="Georgia"/>
              </a:rPr>
              <a:t>.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313848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52" strike="noStrike">
                <a:solidFill>
                  <a:srgbClr val="90c226"/>
                </a:solidFill>
                <a:latin typeface="Trebuchet MS"/>
              </a:rPr>
              <a:t>BSON</a:t>
            </a:r>
            <a:r>
              <a:rPr b="0" lang="en-US" sz="3600" spc="-282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75" strike="noStrike">
                <a:solidFill>
                  <a:srgbClr val="90c226"/>
                </a:solidFill>
                <a:latin typeface="Trebuchet MS"/>
              </a:rPr>
              <a:t>format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 type="sldNum" idx="16"/>
          </p:nvPr>
        </p:nvSpPr>
        <p:spPr>
          <a:xfrm>
            <a:off x="6444720" y="4235040"/>
            <a:ext cx="5122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D6D064A4-50AB-4750-B3A4-B9429C607421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18" name="object 3"/>
          <p:cNvSpPr/>
          <p:nvPr/>
        </p:nvSpPr>
        <p:spPr>
          <a:xfrm>
            <a:off x="650880" y="1537920"/>
            <a:ext cx="6984720" cy="327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468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746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Binary-encoded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serialization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JSON-like</a:t>
            </a:r>
            <a:r>
              <a:rPr b="0" lang="en-US" sz="2150" spc="-2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documents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4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Zero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or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more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key/value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pairs are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stored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as a single</a:t>
            </a:r>
            <a:r>
              <a:rPr b="0" lang="en-US" sz="2150" spc="43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entity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Each entry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consists of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 field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name,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 data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type,</a:t>
            </a:r>
            <a:r>
              <a:rPr b="0" lang="en-US" sz="2150" spc="6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and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 value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Large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elements </a:t>
            </a: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in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BSON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document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are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prefixed </a:t>
            </a:r>
            <a:r>
              <a:rPr b="0" lang="en-US" sz="2150" spc="24" strike="noStrike">
                <a:solidFill>
                  <a:srgbClr val="2e2b1f"/>
                </a:solidFill>
                <a:latin typeface="Calibri"/>
              </a:rPr>
              <a:t>with</a:t>
            </a:r>
            <a:r>
              <a:rPr b="0" lang="en-US" sz="2150" spc="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</a:t>
            </a:r>
            <a:endParaRPr b="0" lang="en-US" sz="2150" spc="-1" strike="noStrike">
              <a:latin typeface="Arial"/>
            </a:endParaRPr>
          </a:p>
          <a:p>
            <a:pPr marL="241200">
              <a:lnSpc>
                <a:spcPct val="100000"/>
              </a:lnSpc>
              <a:spcBef>
                <a:spcPts val="51"/>
              </a:spcBef>
              <a:buNone/>
              <a:tabLst>
                <a:tab algn="l" pos="241200"/>
                <a:tab algn="l" pos="24192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length field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facilitate</a:t>
            </a:r>
            <a:r>
              <a:rPr b="0" lang="en-US" sz="2150" spc="-15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scanning</a:t>
            </a:r>
            <a:endParaRPr b="0" lang="en-US" sz="2150" spc="-1" strike="noStrike">
              <a:latin typeface="Arial"/>
            </a:endParaRPr>
          </a:p>
        </p:txBody>
      </p:sp>
      <p:sp>
        <p:nvSpPr>
          <p:cNvPr id="419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object 2"/>
          <p:cNvSpPr/>
          <p:nvPr/>
        </p:nvSpPr>
        <p:spPr>
          <a:xfrm>
            <a:off x="537840" y="1224720"/>
            <a:ext cx="7500240" cy="199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5680" bIns="0" anchor="t">
            <a:spAutoFit/>
          </a:bodyPr>
          <a:p>
            <a:pPr marL="470520" indent="-457920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algn="l" pos="469800"/>
                <a:tab algn="l" pos="470520"/>
              </a:tabLst>
            </a:pP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MongoDB does not need </a:t>
            </a:r>
            <a:r>
              <a:rPr b="0" lang="en-US" sz="2400" spc="-32" strike="noStrike">
                <a:solidFill>
                  <a:srgbClr val="2e2b1f"/>
                </a:solidFill>
                <a:latin typeface="Calibri"/>
              </a:rPr>
              <a:t>any </a:t>
            </a:r>
            <a:r>
              <a:rPr b="0" lang="en-US" sz="2400" spc="4" strike="noStrike">
                <a:solidFill>
                  <a:srgbClr val="2e2b1f"/>
                </a:solidFill>
                <a:latin typeface="Calibri"/>
              </a:rPr>
              <a:t>pre-defined </a:t>
            </a: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data</a:t>
            </a:r>
            <a:r>
              <a:rPr b="0" lang="en-US" sz="2400" spc="-26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400" spc="12" strike="noStrike">
                <a:solidFill>
                  <a:srgbClr val="2e2b1f"/>
                </a:solidFill>
                <a:latin typeface="Calibri"/>
              </a:rPr>
              <a:t>schema</a:t>
            </a:r>
            <a:endParaRPr b="0" lang="en-US" sz="2400" spc="-1" strike="noStrike">
              <a:latin typeface="Arial"/>
            </a:endParaRPr>
          </a:p>
          <a:p>
            <a:pPr marL="470520" indent="-45792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algn="l" pos="469800"/>
                <a:tab algn="l" pos="470520"/>
              </a:tabLst>
            </a:pPr>
            <a:r>
              <a:rPr b="0" lang="en-US" sz="2400" spc="-21" strike="noStrike">
                <a:solidFill>
                  <a:srgbClr val="2e2b1f"/>
                </a:solidFill>
                <a:latin typeface="Calibri"/>
              </a:rPr>
              <a:t>Every </a:t>
            </a:r>
            <a:r>
              <a:rPr b="0" lang="en-US" sz="2400" spc="9" strike="noStrike">
                <a:solidFill>
                  <a:srgbClr val="2e2b1f"/>
                </a:solidFill>
                <a:latin typeface="Calibri"/>
              </a:rPr>
              <a:t>document </a:t>
            </a:r>
            <a:r>
              <a:rPr b="0" lang="en-US" sz="2400" spc="-15" strike="noStrike">
                <a:solidFill>
                  <a:srgbClr val="2e2b1f"/>
                </a:solidFill>
                <a:latin typeface="Calibri"/>
              </a:rPr>
              <a:t>in </a:t>
            </a:r>
            <a:r>
              <a:rPr b="0" lang="en-US" sz="2400" spc="-1" strike="noStrike">
                <a:solidFill>
                  <a:srgbClr val="2e2b1f"/>
                </a:solidFill>
                <a:latin typeface="Calibri"/>
              </a:rPr>
              <a:t>a collection could </a:t>
            </a:r>
            <a:r>
              <a:rPr b="0" lang="en-US" sz="2400" spc="-35" strike="noStrike">
                <a:solidFill>
                  <a:srgbClr val="2e2b1f"/>
                </a:solidFill>
                <a:latin typeface="Calibri"/>
              </a:rPr>
              <a:t>have </a:t>
            </a:r>
            <a:r>
              <a:rPr b="0" lang="en-US" sz="2400" spc="-12" strike="noStrike">
                <a:solidFill>
                  <a:srgbClr val="2e2b1f"/>
                </a:solidFill>
                <a:latin typeface="Calibri"/>
              </a:rPr>
              <a:t>different</a:t>
            </a:r>
            <a:r>
              <a:rPr b="0" lang="en-US" sz="2400" spc="-25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400" spc="-7" strike="noStrike">
                <a:solidFill>
                  <a:srgbClr val="2e2b1f"/>
                </a:solidFill>
                <a:latin typeface="Calibri"/>
              </a:rPr>
              <a:t>data</a:t>
            </a:r>
            <a:endParaRPr b="0" lang="en-US" sz="2400" spc="-1" strike="noStrike">
              <a:latin typeface="Arial"/>
            </a:endParaRPr>
          </a:p>
          <a:p>
            <a:pPr lvl="1" marL="870480" indent="-457920">
              <a:lnSpc>
                <a:spcPct val="100000"/>
              </a:lnSpc>
              <a:spcBef>
                <a:spcPts val="524"/>
              </a:spcBef>
              <a:buClr>
                <a:srgbClr val="9cbdbc"/>
              </a:buClr>
              <a:buFont typeface="Arial"/>
              <a:buChar char="•"/>
              <a:tabLst>
                <a:tab algn="l" pos="870480"/>
                <a:tab algn="l" pos="871200"/>
              </a:tabLst>
            </a:pP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Addresses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NULL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data</a:t>
            </a:r>
            <a:r>
              <a:rPr b="0" lang="en-US" sz="2000" spc="-15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fields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509400" y="198720"/>
            <a:ext cx="306468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41" strike="noStrike">
                <a:solidFill>
                  <a:srgbClr val="90c226"/>
                </a:solidFill>
                <a:latin typeface="Trebuchet MS"/>
              </a:rPr>
              <a:t>Schema</a:t>
            </a:r>
            <a:r>
              <a:rPr b="0" lang="en-US" sz="3600" spc="-386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80" strike="noStrike">
                <a:solidFill>
                  <a:srgbClr val="90c226"/>
                </a:solidFill>
                <a:latin typeface="Trebuchet MS"/>
              </a:rPr>
              <a:t>Free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pSp>
        <p:nvGrpSpPr>
          <p:cNvPr id="423" name="object 5"/>
          <p:cNvGrpSpPr/>
          <p:nvPr/>
        </p:nvGrpSpPr>
        <p:grpSpPr>
          <a:xfrm>
            <a:off x="690480" y="2604960"/>
            <a:ext cx="7619760" cy="3352320"/>
            <a:chOff x="690480" y="2604960"/>
            <a:chExt cx="7619760" cy="3352320"/>
          </a:xfrm>
        </p:grpSpPr>
        <p:sp>
          <p:nvSpPr>
            <p:cNvPr id="424" name="object 6"/>
            <p:cNvSpPr/>
            <p:nvPr/>
          </p:nvSpPr>
          <p:spPr>
            <a:xfrm>
              <a:off x="690480" y="2604960"/>
              <a:ext cx="7619760" cy="3352320"/>
            </a:xfrm>
            <a:custGeom>
              <a:avLst/>
              <a:gdLst/>
              <a:ahLst/>
              <a:rect l="l" t="t" r="r" b="b"/>
              <a:pathLst>
                <a:path w="7620000" h="3352800">
                  <a:moveTo>
                    <a:pt x="7061136" y="0"/>
                  </a:moveTo>
                  <a:lnTo>
                    <a:pt x="558812" y="0"/>
                  </a:lnTo>
                  <a:lnTo>
                    <a:pt x="510596" y="2050"/>
                  </a:lnTo>
                  <a:lnTo>
                    <a:pt x="463518" y="8089"/>
                  </a:lnTo>
                  <a:lnTo>
                    <a:pt x="417748" y="17949"/>
                  </a:lnTo>
                  <a:lnTo>
                    <a:pt x="373451" y="31463"/>
                  </a:lnTo>
                  <a:lnTo>
                    <a:pt x="330797" y="48464"/>
                  </a:lnTo>
                  <a:lnTo>
                    <a:pt x="289953" y="68783"/>
                  </a:lnTo>
                  <a:lnTo>
                    <a:pt x="251086" y="92255"/>
                  </a:lnTo>
                  <a:lnTo>
                    <a:pt x="214365" y="118710"/>
                  </a:lnTo>
                  <a:lnTo>
                    <a:pt x="179957" y="147983"/>
                  </a:lnTo>
                  <a:lnTo>
                    <a:pt x="148029" y="179905"/>
                  </a:lnTo>
                  <a:lnTo>
                    <a:pt x="118751" y="214309"/>
                  </a:lnTo>
                  <a:lnTo>
                    <a:pt x="92288" y="251027"/>
                  </a:lnTo>
                  <a:lnTo>
                    <a:pt x="68810" y="289892"/>
                  </a:lnTo>
                  <a:lnTo>
                    <a:pt x="48483" y="330738"/>
                  </a:lnTo>
                  <a:lnTo>
                    <a:pt x="31477" y="373395"/>
                  </a:lnTo>
                  <a:lnTo>
                    <a:pt x="17957" y="417697"/>
                  </a:lnTo>
                  <a:lnTo>
                    <a:pt x="8092" y="463477"/>
                  </a:lnTo>
                  <a:lnTo>
                    <a:pt x="2051" y="510567"/>
                  </a:lnTo>
                  <a:lnTo>
                    <a:pt x="0" y="558800"/>
                  </a:lnTo>
                  <a:lnTo>
                    <a:pt x="0" y="2793873"/>
                  </a:lnTo>
                  <a:lnTo>
                    <a:pt x="2051" y="2842096"/>
                  </a:lnTo>
                  <a:lnTo>
                    <a:pt x="8092" y="2889181"/>
                  </a:lnTo>
                  <a:lnTo>
                    <a:pt x="17957" y="2934958"/>
                  </a:lnTo>
                  <a:lnTo>
                    <a:pt x="31477" y="2979259"/>
                  </a:lnTo>
                  <a:lnTo>
                    <a:pt x="48483" y="3021918"/>
                  </a:lnTo>
                  <a:lnTo>
                    <a:pt x="68810" y="3062766"/>
                  </a:lnTo>
                  <a:lnTo>
                    <a:pt x="92288" y="3101637"/>
                  </a:lnTo>
                  <a:lnTo>
                    <a:pt x="118751" y="3138361"/>
                  </a:lnTo>
                  <a:lnTo>
                    <a:pt x="148029" y="3172772"/>
                  </a:lnTo>
                  <a:lnTo>
                    <a:pt x="179957" y="3204701"/>
                  </a:lnTo>
                  <a:lnTo>
                    <a:pt x="214365" y="3233981"/>
                  </a:lnTo>
                  <a:lnTo>
                    <a:pt x="251086" y="3260445"/>
                  </a:lnTo>
                  <a:lnTo>
                    <a:pt x="289953" y="3283924"/>
                  </a:lnTo>
                  <a:lnTo>
                    <a:pt x="330797" y="3304251"/>
                  </a:lnTo>
                  <a:lnTo>
                    <a:pt x="373451" y="3321259"/>
                  </a:lnTo>
                  <a:lnTo>
                    <a:pt x="417748" y="3334778"/>
                  </a:lnTo>
                  <a:lnTo>
                    <a:pt x="463518" y="3344643"/>
                  </a:lnTo>
                  <a:lnTo>
                    <a:pt x="510596" y="3350685"/>
                  </a:lnTo>
                  <a:lnTo>
                    <a:pt x="558812" y="3352736"/>
                  </a:lnTo>
                  <a:lnTo>
                    <a:pt x="7061136" y="3352736"/>
                  </a:lnTo>
                  <a:lnTo>
                    <a:pt x="7109368" y="3350685"/>
                  </a:lnTo>
                  <a:lnTo>
                    <a:pt x="7156458" y="3344643"/>
                  </a:lnTo>
                  <a:lnTo>
                    <a:pt x="7202238" y="3334778"/>
                  </a:lnTo>
                  <a:lnTo>
                    <a:pt x="7246540" y="3321259"/>
                  </a:lnTo>
                  <a:lnTo>
                    <a:pt x="7289198" y="3304251"/>
                  </a:lnTo>
                  <a:lnTo>
                    <a:pt x="7330043" y="3283924"/>
                  </a:lnTo>
                  <a:lnTo>
                    <a:pt x="7368909" y="3260445"/>
                  </a:lnTo>
                  <a:lnTo>
                    <a:pt x="7405627" y="3233981"/>
                  </a:lnTo>
                  <a:lnTo>
                    <a:pt x="7440031" y="3204701"/>
                  </a:lnTo>
                  <a:lnTo>
                    <a:pt x="7471953" y="3172772"/>
                  </a:lnTo>
                  <a:lnTo>
                    <a:pt x="7501225" y="3138361"/>
                  </a:lnTo>
                  <a:lnTo>
                    <a:pt x="7527681" y="3101637"/>
                  </a:lnTo>
                  <a:lnTo>
                    <a:pt x="7551152" y="3062766"/>
                  </a:lnTo>
                  <a:lnTo>
                    <a:pt x="7571472" y="3021918"/>
                  </a:lnTo>
                  <a:lnTo>
                    <a:pt x="7588472" y="2979259"/>
                  </a:lnTo>
                  <a:lnTo>
                    <a:pt x="7601987" y="2934958"/>
                  </a:lnTo>
                  <a:lnTo>
                    <a:pt x="7611847" y="2889181"/>
                  </a:lnTo>
                  <a:lnTo>
                    <a:pt x="7617886" y="2842096"/>
                  </a:lnTo>
                  <a:lnTo>
                    <a:pt x="7619936" y="2793873"/>
                  </a:lnTo>
                  <a:lnTo>
                    <a:pt x="7619936" y="558800"/>
                  </a:lnTo>
                  <a:lnTo>
                    <a:pt x="7617886" y="510567"/>
                  </a:lnTo>
                  <a:lnTo>
                    <a:pt x="7611847" y="463477"/>
                  </a:lnTo>
                  <a:lnTo>
                    <a:pt x="7601987" y="417697"/>
                  </a:lnTo>
                  <a:lnTo>
                    <a:pt x="7588472" y="373395"/>
                  </a:lnTo>
                  <a:lnTo>
                    <a:pt x="7571472" y="330738"/>
                  </a:lnTo>
                  <a:lnTo>
                    <a:pt x="7551152" y="289892"/>
                  </a:lnTo>
                  <a:lnTo>
                    <a:pt x="7527681" y="251027"/>
                  </a:lnTo>
                  <a:lnTo>
                    <a:pt x="7501225" y="214309"/>
                  </a:lnTo>
                  <a:lnTo>
                    <a:pt x="7471953" y="179905"/>
                  </a:lnTo>
                  <a:lnTo>
                    <a:pt x="7440031" y="147983"/>
                  </a:lnTo>
                  <a:lnTo>
                    <a:pt x="7405627" y="118710"/>
                  </a:lnTo>
                  <a:lnTo>
                    <a:pt x="7368909" y="92255"/>
                  </a:lnTo>
                  <a:lnTo>
                    <a:pt x="7330043" y="68783"/>
                  </a:lnTo>
                  <a:lnTo>
                    <a:pt x="7289198" y="48464"/>
                  </a:lnTo>
                  <a:lnTo>
                    <a:pt x="7246540" y="31463"/>
                  </a:lnTo>
                  <a:lnTo>
                    <a:pt x="7202238" y="17949"/>
                  </a:lnTo>
                  <a:lnTo>
                    <a:pt x="7156458" y="8089"/>
                  </a:lnTo>
                  <a:lnTo>
                    <a:pt x="7109368" y="2050"/>
                  </a:lnTo>
                  <a:lnTo>
                    <a:pt x="7061136" y="0"/>
                  </a:lnTo>
                  <a:close/>
                </a:path>
              </a:pathLst>
            </a:custGeom>
            <a:solidFill>
              <a:srgbClr val="675e4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object 7"/>
            <p:cNvSpPr/>
            <p:nvPr/>
          </p:nvSpPr>
          <p:spPr>
            <a:xfrm>
              <a:off x="690480" y="2604960"/>
              <a:ext cx="7619760" cy="3352320"/>
            </a:xfrm>
            <a:custGeom>
              <a:avLst/>
              <a:gdLst/>
              <a:ahLst/>
              <a:rect l="l" t="t" r="r" b="b"/>
              <a:pathLst>
                <a:path w="7620000" h="3352800">
                  <a:moveTo>
                    <a:pt x="0" y="558800"/>
                  </a:moveTo>
                  <a:lnTo>
                    <a:pt x="2051" y="510567"/>
                  </a:lnTo>
                  <a:lnTo>
                    <a:pt x="8092" y="463477"/>
                  </a:lnTo>
                  <a:lnTo>
                    <a:pt x="17957" y="417697"/>
                  </a:lnTo>
                  <a:lnTo>
                    <a:pt x="31477" y="373395"/>
                  </a:lnTo>
                  <a:lnTo>
                    <a:pt x="48483" y="330738"/>
                  </a:lnTo>
                  <a:lnTo>
                    <a:pt x="68810" y="289892"/>
                  </a:lnTo>
                  <a:lnTo>
                    <a:pt x="92288" y="251027"/>
                  </a:lnTo>
                  <a:lnTo>
                    <a:pt x="118751" y="214309"/>
                  </a:lnTo>
                  <a:lnTo>
                    <a:pt x="148029" y="179905"/>
                  </a:lnTo>
                  <a:lnTo>
                    <a:pt x="179957" y="147983"/>
                  </a:lnTo>
                  <a:lnTo>
                    <a:pt x="214365" y="118710"/>
                  </a:lnTo>
                  <a:lnTo>
                    <a:pt x="251086" y="92255"/>
                  </a:lnTo>
                  <a:lnTo>
                    <a:pt x="289953" y="68783"/>
                  </a:lnTo>
                  <a:lnTo>
                    <a:pt x="330797" y="48464"/>
                  </a:lnTo>
                  <a:lnTo>
                    <a:pt x="373451" y="31463"/>
                  </a:lnTo>
                  <a:lnTo>
                    <a:pt x="417748" y="17949"/>
                  </a:lnTo>
                  <a:lnTo>
                    <a:pt x="463518" y="8089"/>
                  </a:lnTo>
                  <a:lnTo>
                    <a:pt x="510596" y="2050"/>
                  </a:lnTo>
                  <a:lnTo>
                    <a:pt x="558812" y="0"/>
                  </a:lnTo>
                  <a:lnTo>
                    <a:pt x="7061136" y="0"/>
                  </a:lnTo>
                  <a:lnTo>
                    <a:pt x="7109368" y="2050"/>
                  </a:lnTo>
                  <a:lnTo>
                    <a:pt x="7156458" y="8089"/>
                  </a:lnTo>
                  <a:lnTo>
                    <a:pt x="7202238" y="17949"/>
                  </a:lnTo>
                  <a:lnTo>
                    <a:pt x="7246540" y="31463"/>
                  </a:lnTo>
                  <a:lnTo>
                    <a:pt x="7289198" y="48464"/>
                  </a:lnTo>
                  <a:lnTo>
                    <a:pt x="7330043" y="68783"/>
                  </a:lnTo>
                  <a:lnTo>
                    <a:pt x="7368909" y="92255"/>
                  </a:lnTo>
                  <a:lnTo>
                    <a:pt x="7405627" y="118710"/>
                  </a:lnTo>
                  <a:lnTo>
                    <a:pt x="7440031" y="147983"/>
                  </a:lnTo>
                  <a:lnTo>
                    <a:pt x="7471953" y="179905"/>
                  </a:lnTo>
                  <a:lnTo>
                    <a:pt x="7501225" y="214309"/>
                  </a:lnTo>
                  <a:lnTo>
                    <a:pt x="7527681" y="251027"/>
                  </a:lnTo>
                  <a:lnTo>
                    <a:pt x="7551152" y="289892"/>
                  </a:lnTo>
                  <a:lnTo>
                    <a:pt x="7571472" y="330738"/>
                  </a:lnTo>
                  <a:lnTo>
                    <a:pt x="7588472" y="373395"/>
                  </a:lnTo>
                  <a:lnTo>
                    <a:pt x="7601987" y="417697"/>
                  </a:lnTo>
                  <a:lnTo>
                    <a:pt x="7611847" y="463477"/>
                  </a:lnTo>
                  <a:lnTo>
                    <a:pt x="7617886" y="510567"/>
                  </a:lnTo>
                  <a:lnTo>
                    <a:pt x="7619936" y="558800"/>
                  </a:lnTo>
                  <a:lnTo>
                    <a:pt x="7619936" y="2793873"/>
                  </a:lnTo>
                  <a:lnTo>
                    <a:pt x="7617886" y="2842096"/>
                  </a:lnTo>
                  <a:lnTo>
                    <a:pt x="7611847" y="2889181"/>
                  </a:lnTo>
                  <a:lnTo>
                    <a:pt x="7601987" y="2934958"/>
                  </a:lnTo>
                  <a:lnTo>
                    <a:pt x="7588472" y="2979259"/>
                  </a:lnTo>
                  <a:lnTo>
                    <a:pt x="7571472" y="3021918"/>
                  </a:lnTo>
                  <a:lnTo>
                    <a:pt x="7551152" y="3062766"/>
                  </a:lnTo>
                  <a:lnTo>
                    <a:pt x="7527681" y="3101637"/>
                  </a:lnTo>
                  <a:lnTo>
                    <a:pt x="7501225" y="3138361"/>
                  </a:lnTo>
                  <a:lnTo>
                    <a:pt x="7471953" y="3172772"/>
                  </a:lnTo>
                  <a:lnTo>
                    <a:pt x="7440031" y="3204701"/>
                  </a:lnTo>
                  <a:lnTo>
                    <a:pt x="7405627" y="3233981"/>
                  </a:lnTo>
                  <a:lnTo>
                    <a:pt x="7368909" y="3260445"/>
                  </a:lnTo>
                  <a:lnTo>
                    <a:pt x="7330043" y="3283924"/>
                  </a:lnTo>
                  <a:lnTo>
                    <a:pt x="7289198" y="3304251"/>
                  </a:lnTo>
                  <a:lnTo>
                    <a:pt x="7246540" y="3321259"/>
                  </a:lnTo>
                  <a:lnTo>
                    <a:pt x="7202238" y="3334778"/>
                  </a:lnTo>
                  <a:lnTo>
                    <a:pt x="7156458" y="3344643"/>
                  </a:lnTo>
                  <a:lnTo>
                    <a:pt x="7109368" y="3350685"/>
                  </a:lnTo>
                  <a:lnTo>
                    <a:pt x="7061136" y="3352736"/>
                  </a:lnTo>
                  <a:lnTo>
                    <a:pt x="558812" y="3352736"/>
                  </a:lnTo>
                  <a:lnTo>
                    <a:pt x="510596" y="3350685"/>
                  </a:lnTo>
                  <a:lnTo>
                    <a:pt x="463518" y="3344643"/>
                  </a:lnTo>
                  <a:lnTo>
                    <a:pt x="417748" y="3334778"/>
                  </a:lnTo>
                  <a:lnTo>
                    <a:pt x="373451" y="3321259"/>
                  </a:lnTo>
                  <a:lnTo>
                    <a:pt x="330797" y="3304251"/>
                  </a:lnTo>
                  <a:lnTo>
                    <a:pt x="289953" y="3283924"/>
                  </a:lnTo>
                  <a:lnTo>
                    <a:pt x="251086" y="3260445"/>
                  </a:lnTo>
                  <a:lnTo>
                    <a:pt x="214365" y="3233981"/>
                  </a:lnTo>
                  <a:lnTo>
                    <a:pt x="179957" y="3204701"/>
                  </a:lnTo>
                  <a:lnTo>
                    <a:pt x="148029" y="3172772"/>
                  </a:lnTo>
                  <a:lnTo>
                    <a:pt x="118751" y="3138361"/>
                  </a:lnTo>
                  <a:lnTo>
                    <a:pt x="92288" y="3101637"/>
                  </a:lnTo>
                  <a:lnTo>
                    <a:pt x="68810" y="3062766"/>
                  </a:lnTo>
                  <a:lnTo>
                    <a:pt x="48483" y="3021918"/>
                  </a:lnTo>
                  <a:lnTo>
                    <a:pt x="31477" y="2979259"/>
                  </a:lnTo>
                  <a:lnTo>
                    <a:pt x="17957" y="2934958"/>
                  </a:lnTo>
                  <a:lnTo>
                    <a:pt x="8092" y="2889181"/>
                  </a:lnTo>
                  <a:lnTo>
                    <a:pt x="2051" y="2842096"/>
                  </a:lnTo>
                  <a:lnTo>
                    <a:pt x="0" y="2793873"/>
                  </a:lnTo>
                  <a:lnTo>
                    <a:pt x="0" y="558800"/>
                  </a:lnTo>
                  <a:close/>
                </a:path>
              </a:pathLst>
            </a:custGeom>
            <a:noFill/>
            <a:ln w="28575">
              <a:solidFill>
                <a:srgbClr val="a9a47b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object 8"/>
            <p:cNvSpPr/>
            <p:nvPr/>
          </p:nvSpPr>
          <p:spPr>
            <a:xfrm>
              <a:off x="1219320" y="5457600"/>
              <a:ext cx="1104480" cy="39024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object 9"/>
            <p:cNvSpPr/>
            <p:nvPr/>
          </p:nvSpPr>
          <p:spPr>
            <a:xfrm>
              <a:off x="961920" y="2790720"/>
              <a:ext cx="2190240" cy="272376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object 10"/>
            <p:cNvSpPr/>
            <p:nvPr/>
          </p:nvSpPr>
          <p:spPr>
            <a:xfrm>
              <a:off x="1004760" y="2862360"/>
              <a:ext cx="2048040" cy="2576520"/>
            </a:xfrm>
            <a:custGeom>
              <a:avLst/>
              <a:gdLst/>
              <a:ahLst/>
              <a:rect l="l" t="t" r="r" b="b"/>
              <a:pathLst>
                <a:path w="2048510" h="2576829">
                  <a:moveTo>
                    <a:pt x="2047938" y="0"/>
                  </a:moveTo>
                  <a:lnTo>
                    <a:pt x="0" y="0"/>
                  </a:lnTo>
                  <a:lnTo>
                    <a:pt x="0" y="2437257"/>
                  </a:lnTo>
                  <a:lnTo>
                    <a:pt x="52059" y="2459587"/>
                  </a:lnTo>
                  <a:lnTo>
                    <a:pt x="102355" y="2479750"/>
                  </a:lnTo>
                  <a:lnTo>
                    <a:pt x="150951" y="2497809"/>
                  </a:lnTo>
                  <a:lnTo>
                    <a:pt x="197910" y="2513826"/>
                  </a:lnTo>
                  <a:lnTo>
                    <a:pt x="243294" y="2527864"/>
                  </a:lnTo>
                  <a:lnTo>
                    <a:pt x="287167" y="2539987"/>
                  </a:lnTo>
                  <a:lnTo>
                    <a:pt x="329592" y="2550257"/>
                  </a:lnTo>
                  <a:lnTo>
                    <a:pt x="370631" y="2558737"/>
                  </a:lnTo>
                  <a:lnTo>
                    <a:pt x="410347" y="2565491"/>
                  </a:lnTo>
                  <a:lnTo>
                    <a:pt x="448804" y="2570581"/>
                  </a:lnTo>
                  <a:lnTo>
                    <a:pt x="522192" y="2576021"/>
                  </a:lnTo>
                  <a:lnTo>
                    <a:pt x="557248" y="2576498"/>
                  </a:lnTo>
                  <a:lnTo>
                    <a:pt x="591297" y="2575563"/>
                  </a:lnTo>
                  <a:lnTo>
                    <a:pt x="656624" y="2569709"/>
                  </a:lnTo>
                  <a:lnTo>
                    <a:pt x="718676" y="2558964"/>
                  </a:lnTo>
                  <a:lnTo>
                    <a:pt x="777958" y="2543832"/>
                  </a:lnTo>
                  <a:lnTo>
                    <a:pt x="834972" y="2524816"/>
                  </a:lnTo>
                  <a:lnTo>
                    <a:pt x="890224" y="2502420"/>
                  </a:lnTo>
                  <a:lnTo>
                    <a:pt x="944216" y="2477149"/>
                  </a:lnTo>
                  <a:lnTo>
                    <a:pt x="997453" y="2449505"/>
                  </a:lnTo>
                  <a:lnTo>
                    <a:pt x="1050437" y="2419994"/>
                  </a:lnTo>
                  <a:lnTo>
                    <a:pt x="1185105" y="2341347"/>
                  </a:lnTo>
                  <a:lnTo>
                    <a:pt x="1241177" y="2309265"/>
                  </a:lnTo>
                  <a:lnTo>
                    <a:pt x="1299264" y="2277582"/>
                  </a:lnTo>
                  <a:lnTo>
                    <a:pt x="1359870" y="2246802"/>
                  </a:lnTo>
                  <a:lnTo>
                    <a:pt x="1423500" y="2217428"/>
                  </a:lnTo>
                  <a:lnTo>
                    <a:pt x="1490656" y="2189966"/>
                  </a:lnTo>
                  <a:lnTo>
                    <a:pt x="1561843" y="2164918"/>
                  </a:lnTo>
                  <a:lnTo>
                    <a:pt x="1599106" y="2153457"/>
                  </a:lnTo>
                  <a:lnTo>
                    <a:pt x="1637565" y="2142789"/>
                  </a:lnTo>
                  <a:lnTo>
                    <a:pt x="1677284" y="2132976"/>
                  </a:lnTo>
                  <a:lnTo>
                    <a:pt x="1718326" y="2124082"/>
                  </a:lnTo>
                  <a:lnTo>
                    <a:pt x="1760753" y="2116169"/>
                  </a:lnTo>
                  <a:lnTo>
                    <a:pt x="1804628" y="2109301"/>
                  </a:lnTo>
                  <a:lnTo>
                    <a:pt x="1850015" y="2103540"/>
                  </a:lnTo>
                  <a:lnTo>
                    <a:pt x="1896977" y="2098950"/>
                  </a:lnTo>
                  <a:lnTo>
                    <a:pt x="1945576" y="2095593"/>
                  </a:lnTo>
                  <a:lnTo>
                    <a:pt x="1995875" y="2093533"/>
                  </a:lnTo>
                  <a:lnTo>
                    <a:pt x="2047938" y="2092833"/>
                  </a:lnTo>
                  <a:lnTo>
                    <a:pt x="2047938" y="0"/>
                  </a:lnTo>
                  <a:close/>
                </a:path>
              </a:pathLst>
            </a:custGeom>
            <a:solidFill>
              <a:srgbClr val="c79f5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object 11"/>
            <p:cNvSpPr/>
            <p:nvPr/>
          </p:nvSpPr>
          <p:spPr>
            <a:xfrm>
              <a:off x="1004760" y="2862360"/>
              <a:ext cx="2048040" cy="2576520"/>
            </a:xfrm>
            <a:custGeom>
              <a:avLst/>
              <a:gdLst/>
              <a:ahLst/>
              <a:rect l="l" t="t" r="r" b="b"/>
              <a:pathLst>
                <a:path w="2048510" h="2576829">
                  <a:moveTo>
                    <a:pt x="0" y="0"/>
                  </a:moveTo>
                  <a:lnTo>
                    <a:pt x="2047938" y="0"/>
                  </a:lnTo>
                  <a:lnTo>
                    <a:pt x="2047938" y="2092833"/>
                  </a:lnTo>
                  <a:lnTo>
                    <a:pt x="1995875" y="2093533"/>
                  </a:lnTo>
                  <a:lnTo>
                    <a:pt x="1945576" y="2095593"/>
                  </a:lnTo>
                  <a:lnTo>
                    <a:pt x="1896977" y="2098950"/>
                  </a:lnTo>
                  <a:lnTo>
                    <a:pt x="1850015" y="2103540"/>
                  </a:lnTo>
                  <a:lnTo>
                    <a:pt x="1804628" y="2109301"/>
                  </a:lnTo>
                  <a:lnTo>
                    <a:pt x="1760753" y="2116169"/>
                  </a:lnTo>
                  <a:lnTo>
                    <a:pt x="1718326" y="2124082"/>
                  </a:lnTo>
                  <a:lnTo>
                    <a:pt x="1677284" y="2132976"/>
                  </a:lnTo>
                  <a:lnTo>
                    <a:pt x="1637565" y="2142789"/>
                  </a:lnTo>
                  <a:lnTo>
                    <a:pt x="1599106" y="2153457"/>
                  </a:lnTo>
                  <a:lnTo>
                    <a:pt x="1561843" y="2164918"/>
                  </a:lnTo>
                  <a:lnTo>
                    <a:pt x="1525714" y="2177109"/>
                  </a:lnTo>
                  <a:lnTo>
                    <a:pt x="1456606" y="2203427"/>
                  </a:lnTo>
                  <a:lnTo>
                    <a:pt x="1391275" y="2231908"/>
                  </a:lnTo>
                  <a:lnTo>
                    <a:pt x="1329220" y="2262047"/>
                  </a:lnTo>
                  <a:lnTo>
                    <a:pt x="1269937" y="2293342"/>
                  </a:lnTo>
                  <a:lnTo>
                    <a:pt x="1212920" y="2325288"/>
                  </a:lnTo>
                  <a:lnTo>
                    <a:pt x="1157667" y="2357381"/>
                  </a:lnTo>
                  <a:lnTo>
                    <a:pt x="1130545" y="2373325"/>
                  </a:lnTo>
                  <a:lnTo>
                    <a:pt x="1103674" y="2389117"/>
                  </a:lnTo>
                  <a:lnTo>
                    <a:pt x="1050437" y="2419994"/>
                  </a:lnTo>
                  <a:lnTo>
                    <a:pt x="997453" y="2449505"/>
                  </a:lnTo>
                  <a:lnTo>
                    <a:pt x="944216" y="2477149"/>
                  </a:lnTo>
                  <a:lnTo>
                    <a:pt x="890224" y="2502420"/>
                  </a:lnTo>
                  <a:lnTo>
                    <a:pt x="834972" y="2524816"/>
                  </a:lnTo>
                  <a:lnTo>
                    <a:pt x="777958" y="2543832"/>
                  </a:lnTo>
                  <a:lnTo>
                    <a:pt x="718676" y="2558964"/>
                  </a:lnTo>
                  <a:lnTo>
                    <a:pt x="656624" y="2569709"/>
                  </a:lnTo>
                  <a:lnTo>
                    <a:pt x="591297" y="2575563"/>
                  </a:lnTo>
                  <a:lnTo>
                    <a:pt x="557248" y="2576498"/>
                  </a:lnTo>
                  <a:lnTo>
                    <a:pt x="522192" y="2576021"/>
                  </a:lnTo>
                  <a:lnTo>
                    <a:pt x="448804" y="2570581"/>
                  </a:lnTo>
                  <a:lnTo>
                    <a:pt x="410347" y="2565491"/>
                  </a:lnTo>
                  <a:lnTo>
                    <a:pt x="370631" y="2558737"/>
                  </a:lnTo>
                  <a:lnTo>
                    <a:pt x="329592" y="2550257"/>
                  </a:lnTo>
                  <a:lnTo>
                    <a:pt x="287167" y="2539987"/>
                  </a:lnTo>
                  <a:lnTo>
                    <a:pt x="243294" y="2527864"/>
                  </a:lnTo>
                  <a:lnTo>
                    <a:pt x="197910" y="2513826"/>
                  </a:lnTo>
                  <a:lnTo>
                    <a:pt x="150951" y="2497809"/>
                  </a:lnTo>
                  <a:lnTo>
                    <a:pt x="102355" y="2479750"/>
                  </a:lnTo>
                  <a:lnTo>
                    <a:pt x="52059" y="2459587"/>
                  </a:lnTo>
                  <a:lnTo>
                    <a:pt x="0" y="2437257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34">
              <a:solidFill>
                <a:srgbClr val="675e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object 12"/>
            <p:cNvSpPr/>
            <p:nvPr/>
          </p:nvSpPr>
          <p:spPr>
            <a:xfrm>
              <a:off x="3124080" y="2790720"/>
              <a:ext cx="2599920" cy="163800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1" name="object 13"/>
            <p:cNvSpPr/>
            <p:nvPr/>
          </p:nvSpPr>
          <p:spPr>
            <a:xfrm>
              <a:off x="3167280" y="2862360"/>
              <a:ext cx="2457000" cy="1495080"/>
            </a:xfrm>
            <a:custGeom>
              <a:avLst/>
              <a:gdLst/>
              <a:ahLst/>
              <a:rect l="l" t="t" r="r" b="b"/>
              <a:pathLst>
                <a:path w="2457450" h="1495425">
                  <a:moveTo>
                    <a:pt x="2457450" y="0"/>
                  </a:moveTo>
                  <a:lnTo>
                    <a:pt x="0" y="0"/>
                  </a:lnTo>
                  <a:lnTo>
                    <a:pt x="0" y="1414272"/>
                  </a:lnTo>
                  <a:lnTo>
                    <a:pt x="62471" y="1427228"/>
                  </a:lnTo>
                  <a:lnTo>
                    <a:pt x="122827" y="1438928"/>
                  </a:lnTo>
                  <a:lnTo>
                    <a:pt x="181142" y="1449406"/>
                  </a:lnTo>
                  <a:lnTo>
                    <a:pt x="237492" y="1458700"/>
                  </a:lnTo>
                  <a:lnTo>
                    <a:pt x="291953" y="1466845"/>
                  </a:lnTo>
                  <a:lnTo>
                    <a:pt x="344601" y="1473880"/>
                  </a:lnTo>
                  <a:lnTo>
                    <a:pt x="395510" y="1479840"/>
                  </a:lnTo>
                  <a:lnTo>
                    <a:pt x="444757" y="1484761"/>
                  </a:lnTo>
                  <a:lnTo>
                    <a:pt x="492416" y="1488680"/>
                  </a:lnTo>
                  <a:lnTo>
                    <a:pt x="538565" y="1491635"/>
                  </a:lnTo>
                  <a:lnTo>
                    <a:pt x="583277" y="1493660"/>
                  </a:lnTo>
                  <a:lnTo>
                    <a:pt x="626630" y="1494794"/>
                  </a:lnTo>
                  <a:lnTo>
                    <a:pt x="668697" y="1495072"/>
                  </a:lnTo>
                  <a:lnTo>
                    <a:pt x="709556" y="1494530"/>
                  </a:lnTo>
                  <a:lnTo>
                    <a:pt x="749280" y="1493207"/>
                  </a:lnTo>
                  <a:lnTo>
                    <a:pt x="787947" y="1491137"/>
                  </a:lnTo>
                  <a:lnTo>
                    <a:pt x="862409" y="1484905"/>
                  </a:lnTo>
                  <a:lnTo>
                    <a:pt x="933546" y="1476129"/>
                  </a:lnTo>
                  <a:lnTo>
                    <a:pt x="1001963" y="1465099"/>
                  </a:lnTo>
                  <a:lnTo>
                    <a:pt x="1068263" y="1452108"/>
                  </a:lnTo>
                  <a:lnTo>
                    <a:pt x="1133052" y="1437448"/>
                  </a:lnTo>
                  <a:lnTo>
                    <a:pt x="1196935" y="1421412"/>
                  </a:lnTo>
                  <a:lnTo>
                    <a:pt x="1260514" y="1404293"/>
                  </a:lnTo>
                  <a:lnTo>
                    <a:pt x="1455486" y="1349353"/>
                  </a:lnTo>
                  <a:lnTo>
                    <a:pt x="1523903" y="1330821"/>
                  </a:lnTo>
                  <a:lnTo>
                    <a:pt x="1595040" y="1312666"/>
                  </a:lnTo>
                  <a:lnTo>
                    <a:pt x="1669502" y="1295182"/>
                  </a:lnTo>
                  <a:lnTo>
                    <a:pt x="1708169" y="1286782"/>
                  </a:lnTo>
                  <a:lnTo>
                    <a:pt x="1747893" y="1278659"/>
                  </a:lnTo>
                  <a:lnTo>
                    <a:pt x="1788752" y="1270850"/>
                  </a:lnTo>
                  <a:lnTo>
                    <a:pt x="1830819" y="1263391"/>
                  </a:lnTo>
                  <a:lnTo>
                    <a:pt x="1874172" y="1256319"/>
                  </a:lnTo>
                  <a:lnTo>
                    <a:pt x="1918884" y="1249671"/>
                  </a:lnTo>
                  <a:lnTo>
                    <a:pt x="1965033" y="1243481"/>
                  </a:lnTo>
                  <a:lnTo>
                    <a:pt x="2012692" y="1237789"/>
                  </a:lnTo>
                  <a:lnTo>
                    <a:pt x="2061939" y="1232629"/>
                  </a:lnTo>
                  <a:lnTo>
                    <a:pt x="2112848" y="1228039"/>
                  </a:lnTo>
                  <a:lnTo>
                    <a:pt x="2165496" y="1224054"/>
                  </a:lnTo>
                  <a:lnTo>
                    <a:pt x="2219957" y="1220712"/>
                  </a:lnTo>
                  <a:lnTo>
                    <a:pt x="2276307" y="1218049"/>
                  </a:lnTo>
                  <a:lnTo>
                    <a:pt x="2334622" y="1216102"/>
                  </a:lnTo>
                  <a:lnTo>
                    <a:pt x="2394978" y="1214907"/>
                  </a:lnTo>
                  <a:lnTo>
                    <a:pt x="2457450" y="1214501"/>
                  </a:lnTo>
                  <a:lnTo>
                    <a:pt x="2457450" y="0"/>
                  </a:lnTo>
                  <a:close/>
                </a:path>
              </a:pathLst>
            </a:custGeom>
            <a:solidFill>
              <a:srgbClr val="c79f5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2" name="object 14"/>
            <p:cNvSpPr/>
            <p:nvPr/>
          </p:nvSpPr>
          <p:spPr>
            <a:xfrm>
              <a:off x="3167280" y="2862360"/>
              <a:ext cx="2457000" cy="1495080"/>
            </a:xfrm>
            <a:custGeom>
              <a:avLst/>
              <a:gdLst/>
              <a:ahLst/>
              <a:rect l="l" t="t" r="r" b="b"/>
              <a:pathLst>
                <a:path w="2457450" h="1495425">
                  <a:moveTo>
                    <a:pt x="0" y="0"/>
                  </a:moveTo>
                  <a:lnTo>
                    <a:pt x="2457450" y="0"/>
                  </a:lnTo>
                  <a:lnTo>
                    <a:pt x="2457450" y="1214501"/>
                  </a:lnTo>
                  <a:lnTo>
                    <a:pt x="2394978" y="1214907"/>
                  </a:lnTo>
                  <a:lnTo>
                    <a:pt x="2334622" y="1216102"/>
                  </a:lnTo>
                  <a:lnTo>
                    <a:pt x="2276307" y="1218049"/>
                  </a:lnTo>
                  <a:lnTo>
                    <a:pt x="2219957" y="1220712"/>
                  </a:lnTo>
                  <a:lnTo>
                    <a:pt x="2165496" y="1224054"/>
                  </a:lnTo>
                  <a:lnTo>
                    <a:pt x="2112848" y="1228039"/>
                  </a:lnTo>
                  <a:lnTo>
                    <a:pt x="2061939" y="1232629"/>
                  </a:lnTo>
                  <a:lnTo>
                    <a:pt x="2012692" y="1237789"/>
                  </a:lnTo>
                  <a:lnTo>
                    <a:pt x="1965033" y="1243481"/>
                  </a:lnTo>
                  <a:lnTo>
                    <a:pt x="1918884" y="1249671"/>
                  </a:lnTo>
                  <a:lnTo>
                    <a:pt x="1874172" y="1256319"/>
                  </a:lnTo>
                  <a:lnTo>
                    <a:pt x="1830819" y="1263391"/>
                  </a:lnTo>
                  <a:lnTo>
                    <a:pt x="1788752" y="1270850"/>
                  </a:lnTo>
                  <a:lnTo>
                    <a:pt x="1747893" y="1278659"/>
                  </a:lnTo>
                  <a:lnTo>
                    <a:pt x="1708169" y="1286782"/>
                  </a:lnTo>
                  <a:lnTo>
                    <a:pt x="1669502" y="1295182"/>
                  </a:lnTo>
                  <a:lnTo>
                    <a:pt x="1631817" y="1303822"/>
                  </a:lnTo>
                  <a:lnTo>
                    <a:pt x="1559093" y="1321678"/>
                  </a:lnTo>
                  <a:lnTo>
                    <a:pt x="1489392" y="1340058"/>
                  </a:lnTo>
                  <a:lnTo>
                    <a:pt x="1422109" y="1358670"/>
                  </a:lnTo>
                  <a:lnTo>
                    <a:pt x="1356640" y="1377220"/>
                  </a:lnTo>
                  <a:lnTo>
                    <a:pt x="1324397" y="1386381"/>
                  </a:lnTo>
                  <a:lnTo>
                    <a:pt x="1260514" y="1404293"/>
                  </a:lnTo>
                  <a:lnTo>
                    <a:pt x="1196935" y="1421412"/>
                  </a:lnTo>
                  <a:lnTo>
                    <a:pt x="1133052" y="1437448"/>
                  </a:lnTo>
                  <a:lnTo>
                    <a:pt x="1068263" y="1452108"/>
                  </a:lnTo>
                  <a:lnTo>
                    <a:pt x="1001963" y="1465099"/>
                  </a:lnTo>
                  <a:lnTo>
                    <a:pt x="933546" y="1476129"/>
                  </a:lnTo>
                  <a:lnTo>
                    <a:pt x="862409" y="1484905"/>
                  </a:lnTo>
                  <a:lnTo>
                    <a:pt x="787947" y="1491137"/>
                  </a:lnTo>
                  <a:lnTo>
                    <a:pt x="749280" y="1493207"/>
                  </a:lnTo>
                  <a:lnTo>
                    <a:pt x="709556" y="1494530"/>
                  </a:lnTo>
                  <a:lnTo>
                    <a:pt x="668697" y="1495072"/>
                  </a:lnTo>
                  <a:lnTo>
                    <a:pt x="626630" y="1494794"/>
                  </a:lnTo>
                  <a:lnTo>
                    <a:pt x="583277" y="1493660"/>
                  </a:lnTo>
                  <a:lnTo>
                    <a:pt x="538565" y="1491635"/>
                  </a:lnTo>
                  <a:lnTo>
                    <a:pt x="492416" y="1488680"/>
                  </a:lnTo>
                  <a:lnTo>
                    <a:pt x="444757" y="1484761"/>
                  </a:lnTo>
                  <a:lnTo>
                    <a:pt x="395510" y="1479840"/>
                  </a:lnTo>
                  <a:lnTo>
                    <a:pt x="344601" y="1473880"/>
                  </a:lnTo>
                  <a:lnTo>
                    <a:pt x="291953" y="1466845"/>
                  </a:lnTo>
                  <a:lnTo>
                    <a:pt x="237492" y="1458700"/>
                  </a:lnTo>
                  <a:lnTo>
                    <a:pt x="181142" y="1449406"/>
                  </a:lnTo>
                  <a:lnTo>
                    <a:pt x="122827" y="1438928"/>
                  </a:lnTo>
                  <a:lnTo>
                    <a:pt x="62471" y="1427228"/>
                  </a:lnTo>
                  <a:lnTo>
                    <a:pt x="0" y="14142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34">
              <a:solidFill>
                <a:srgbClr val="675e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3" name="object 15"/>
            <p:cNvSpPr/>
            <p:nvPr/>
          </p:nvSpPr>
          <p:spPr>
            <a:xfrm>
              <a:off x="3357720" y="3053160"/>
              <a:ext cx="36360" cy="128520"/>
            </a:xfrm>
            <a:custGeom>
              <a:avLst/>
              <a:gdLst/>
              <a:ahLst/>
              <a:rect l="l" t="t" r="r" b="b"/>
              <a:pathLst>
                <a:path w="36829" h="128905">
                  <a:moveTo>
                    <a:pt x="29718" y="0"/>
                  </a:moveTo>
                  <a:lnTo>
                    <a:pt x="26416" y="0"/>
                  </a:lnTo>
                  <a:lnTo>
                    <a:pt x="23749" y="635"/>
                  </a:lnTo>
                  <a:lnTo>
                    <a:pt x="13208" y="21716"/>
                  </a:lnTo>
                  <a:lnTo>
                    <a:pt x="13208" y="45085"/>
                  </a:lnTo>
                  <a:lnTo>
                    <a:pt x="12319" y="49783"/>
                  </a:lnTo>
                  <a:lnTo>
                    <a:pt x="8762" y="56006"/>
                  </a:lnTo>
                  <a:lnTo>
                    <a:pt x="5969" y="57785"/>
                  </a:lnTo>
                  <a:lnTo>
                    <a:pt x="1143" y="58546"/>
                  </a:lnTo>
                  <a:lnTo>
                    <a:pt x="254" y="59816"/>
                  </a:lnTo>
                  <a:lnTo>
                    <a:pt x="0" y="61340"/>
                  </a:lnTo>
                  <a:lnTo>
                    <a:pt x="508" y="66166"/>
                  </a:lnTo>
                  <a:lnTo>
                    <a:pt x="1270" y="66928"/>
                  </a:lnTo>
                  <a:lnTo>
                    <a:pt x="4318" y="67563"/>
                  </a:lnTo>
                  <a:lnTo>
                    <a:pt x="5969" y="68071"/>
                  </a:lnTo>
                  <a:lnTo>
                    <a:pt x="13208" y="107061"/>
                  </a:lnTo>
                  <a:lnTo>
                    <a:pt x="13462" y="111251"/>
                  </a:lnTo>
                  <a:lnTo>
                    <a:pt x="26416" y="128777"/>
                  </a:lnTo>
                  <a:lnTo>
                    <a:pt x="29718" y="128777"/>
                  </a:lnTo>
                  <a:lnTo>
                    <a:pt x="34798" y="128396"/>
                  </a:lnTo>
                  <a:lnTo>
                    <a:pt x="35687" y="127888"/>
                  </a:lnTo>
                  <a:lnTo>
                    <a:pt x="36575" y="126491"/>
                  </a:lnTo>
                  <a:lnTo>
                    <a:pt x="36575" y="121157"/>
                  </a:lnTo>
                  <a:lnTo>
                    <a:pt x="35560" y="119633"/>
                  </a:lnTo>
                  <a:lnTo>
                    <a:pt x="29845" y="119252"/>
                  </a:lnTo>
                  <a:lnTo>
                    <a:pt x="28829" y="118999"/>
                  </a:lnTo>
                  <a:lnTo>
                    <a:pt x="24511" y="83565"/>
                  </a:lnTo>
                  <a:lnTo>
                    <a:pt x="24257" y="80390"/>
                  </a:lnTo>
                  <a:lnTo>
                    <a:pt x="11302" y="62737"/>
                  </a:lnTo>
                  <a:lnTo>
                    <a:pt x="13843" y="62229"/>
                  </a:lnTo>
                  <a:lnTo>
                    <a:pt x="24637" y="19812"/>
                  </a:lnTo>
                  <a:lnTo>
                    <a:pt x="25526" y="13842"/>
                  </a:lnTo>
                  <a:lnTo>
                    <a:pt x="26670" y="11429"/>
                  </a:lnTo>
                  <a:lnTo>
                    <a:pt x="27305" y="10667"/>
                  </a:lnTo>
                  <a:lnTo>
                    <a:pt x="29972" y="9525"/>
                  </a:lnTo>
                  <a:lnTo>
                    <a:pt x="34289" y="9525"/>
                  </a:lnTo>
                  <a:lnTo>
                    <a:pt x="35687" y="9143"/>
                  </a:lnTo>
                  <a:lnTo>
                    <a:pt x="36575" y="7619"/>
                  </a:lnTo>
                  <a:lnTo>
                    <a:pt x="36575" y="2286"/>
                  </a:lnTo>
                  <a:lnTo>
                    <a:pt x="36195" y="1396"/>
                  </a:lnTo>
                  <a:lnTo>
                    <a:pt x="35306" y="635"/>
                  </a:lnTo>
                  <a:lnTo>
                    <a:pt x="29718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4" name="object 16"/>
            <p:cNvSpPr/>
            <p:nvPr/>
          </p:nvSpPr>
          <p:spPr>
            <a:xfrm>
              <a:off x="3357720" y="3053160"/>
              <a:ext cx="36360" cy="128520"/>
            </a:xfrm>
            <a:custGeom>
              <a:avLst/>
              <a:gdLst/>
              <a:ahLst/>
              <a:rect l="l" t="t" r="r" b="b"/>
              <a:pathLst>
                <a:path w="36829" h="128905">
                  <a:moveTo>
                    <a:pt x="29718" y="0"/>
                  </a:moveTo>
                  <a:lnTo>
                    <a:pt x="30607" y="0"/>
                  </a:lnTo>
                  <a:lnTo>
                    <a:pt x="31369" y="0"/>
                  </a:lnTo>
                  <a:lnTo>
                    <a:pt x="32004" y="126"/>
                  </a:lnTo>
                  <a:lnTo>
                    <a:pt x="32638" y="126"/>
                  </a:lnTo>
                  <a:lnTo>
                    <a:pt x="33400" y="253"/>
                  </a:lnTo>
                  <a:lnTo>
                    <a:pt x="34289" y="380"/>
                  </a:lnTo>
                  <a:lnTo>
                    <a:pt x="34671" y="380"/>
                  </a:lnTo>
                  <a:lnTo>
                    <a:pt x="35051" y="507"/>
                  </a:lnTo>
                  <a:lnTo>
                    <a:pt x="36322" y="1777"/>
                  </a:lnTo>
                  <a:lnTo>
                    <a:pt x="36575" y="2286"/>
                  </a:lnTo>
                  <a:lnTo>
                    <a:pt x="36575" y="2793"/>
                  </a:lnTo>
                  <a:lnTo>
                    <a:pt x="36702" y="3428"/>
                  </a:lnTo>
                  <a:lnTo>
                    <a:pt x="36702" y="4063"/>
                  </a:lnTo>
                  <a:lnTo>
                    <a:pt x="36702" y="4825"/>
                  </a:lnTo>
                  <a:lnTo>
                    <a:pt x="36702" y="5714"/>
                  </a:lnTo>
                  <a:lnTo>
                    <a:pt x="36702" y="6476"/>
                  </a:lnTo>
                  <a:lnTo>
                    <a:pt x="36575" y="6985"/>
                  </a:lnTo>
                  <a:lnTo>
                    <a:pt x="36575" y="7619"/>
                  </a:lnTo>
                  <a:lnTo>
                    <a:pt x="36322" y="8000"/>
                  </a:lnTo>
                  <a:lnTo>
                    <a:pt x="36195" y="8508"/>
                  </a:lnTo>
                  <a:lnTo>
                    <a:pt x="35941" y="8889"/>
                  </a:lnTo>
                  <a:lnTo>
                    <a:pt x="35687" y="9143"/>
                  </a:lnTo>
                  <a:lnTo>
                    <a:pt x="35306" y="9270"/>
                  </a:lnTo>
                  <a:lnTo>
                    <a:pt x="35051" y="9398"/>
                  </a:lnTo>
                  <a:lnTo>
                    <a:pt x="34671" y="9525"/>
                  </a:lnTo>
                  <a:lnTo>
                    <a:pt x="34289" y="9525"/>
                  </a:lnTo>
                  <a:lnTo>
                    <a:pt x="31242" y="9525"/>
                  </a:lnTo>
                  <a:lnTo>
                    <a:pt x="29972" y="9525"/>
                  </a:lnTo>
                  <a:lnTo>
                    <a:pt x="28956" y="9778"/>
                  </a:lnTo>
                  <a:lnTo>
                    <a:pt x="24892" y="17652"/>
                  </a:lnTo>
                  <a:lnTo>
                    <a:pt x="24637" y="19812"/>
                  </a:lnTo>
                  <a:lnTo>
                    <a:pt x="24511" y="23113"/>
                  </a:lnTo>
                  <a:lnTo>
                    <a:pt x="24511" y="27558"/>
                  </a:lnTo>
                  <a:lnTo>
                    <a:pt x="24511" y="38353"/>
                  </a:lnTo>
                  <a:lnTo>
                    <a:pt x="24511" y="42037"/>
                  </a:lnTo>
                  <a:lnTo>
                    <a:pt x="24257" y="45085"/>
                  </a:lnTo>
                  <a:lnTo>
                    <a:pt x="23875" y="47625"/>
                  </a:lnTo>
                  <a:lnTo>
                    <a:pt x="23495" y="50164"/>
                  </a:lnTo>
                  <a:lnTo>
                    <a:pt x="11302" y="62737"/>
                  </a:lnTo>
                  <a:lnTo>
                    <a:pt x="13843" y="63245"/>
                  </a:lnTo>
                  <a:lnTo>
                    <a:pt x="23875" y="77850"/>
                  </a:lnTo>
                  <a:lnTo>
                    <a:pt x="24257" y="80390"/>
                  </a:lnTo>
                  <a:lnTo>
                    <a:pt x="24511" y="83565"/>
                  </a:lnTo>
                  <a:lnTo>
                    <a:pt x="24511" y="87121"/>
                  </a:lnTo>
                  <a:lnTo>
                    <a:pt x="24511" y="101345"/>
                  </a:lnTo>
                  <a:lnTo>
                    <a:pt x="24511" y="105663"/>
                  </a:lnTo>
                  <a:lnTo>
                    <a:pt x="24637" y="108965"/>
                  </a:lnTo>
                  <a:lnTo>
                    <a:pt x="24892" y="111125"/>
                  </a:lnTo>
                  <a:lnTo>
                    <a:pt x="25146" y="113156"/>
                  </a:lnTo>
                  <a:lnTo>
                    <a:pt x="25526" y="114935"/>
                  </a:lnTo>
                  <a:lnTo>
                    <a:pt x="26035" y="116077"/>
                  </a:lnTo>
                  <a:lnTo>
                    <a:pt x="26543" y="117348"/>
                  </a:lnTo>
                  <a:lnTo>
                    <a:pt x="27177" y="118110"/>
                  </a:lnTo>
                  <a:lnTo>
                    <a:pt x="28067" y="118617"/>
                  </a:lnTo>
                  <a:lnTo>
                    <a:pt x="28829" y="118999"/>
                  </a:lnTo>
                  <a:lnTo>
                    <a:pt x="29845" y="119252"/>
                  </a:lnTo>
                  <a:lnTo>
                    <a:pt x="30987" y="119252"/>
                  </a:lnTo>
                  <a:lnTo>
                    <a:pt x="34036" y="119379"/>
                  </a:lnTo>
                  <a:lnTo>
                    <a:pt x="34544" y="119379"/>
                  </a:lnTo>
                  <a:lnTo>
                    <a:pt x="34925" y="119379"/>
                  </a:lnTo>
                  <a:lnTo>
                    <a:pt x="35306" y="119506"/>
                  </a:lnTo>
                  <a:lnTo>
                    <a:pt x="35560" y="119633"/>
                  </a:lnTo>
                  <a:lnTo>
                    <a:pt x="35941" y="120014"/>
                  </a:lnTo>
                  <a:lnTo>
                    <a:pt x="36195" y="120268"/>
                  </a:lnTo>
                  <a:lnTo>
                    <a:pt x="36322" y="120650"/>
                  </a:lnTo>
                  <a:lnTo>
                    <a:pt x="36575" y="121157"/>
                  </a:lnTo>
                  <a:lnTo>
                    <a:pt x="36575" y="121792"/>
                  </a:lnTo>
                  <a:lnTo>
                    <a:pt x="36702" y="122300"/>
                  </a:lnTo>
                  <a:lnTo>
                    <a:pt x="36702" y="123062"/>
                  </a:lnTo>
                  <a:lnTo>
                    <a:pt x="36702" y="123951"/>
                  </a:lnTo>
                  <a:lnTo>
                    <a:pt x="36702" y="124713"/>
                  </a:lnTo>
                  <a:lnTo>
                    <a:pt x="36702" y="125475"/>
                  </a:lnTo>
                  <a:lnTo>
                    <a:pt x="36575" y="125983"/>
                  </a:lnTo>
                  <a:lnTo>
                    <a:pt x="36575" y="126491"/>
                  </a:lnTo>
                  <a:lnTo>
                    <a:pt x="36322" y="127000"/>
                  </a:lnTo>
                  <a:lnTo>
                    <a:pt x="36195" y="127380"/>
                  </a:lnTo>
                  <a:lnTo>
                    <a:pt x="35941" y="127635"/>
                  </a:lnTo>
                  <a:lnTo>
                    <a:pt x="35687" y="127888"/>
                  </a:lnTo>
                  <a:lnTo>
                    <a:pt x="35306" y="128142"/>
                  </a:lnTo>
                  <a:lnTo>
                    <a:pt x="35051" y="128269"/>
                  </a:lnTo>
                  <a:lnTo>
                    <a:pt x="34798" y="128396"/>
                  </a:lnTo>
                  <a:lnTo>
                    <a:pt x="34417" y="128396"/>
                  </a:lnTo>
                  <a:lnTo>
                    <a:pt x="33527" y="128650"/>
                  </a:lnTo>
                  <a:lnTo>
                    <a:pt x="32766" y="128650"/>
                  </a:lnTo>
                  <a:lnTo>
                    <a:pt x="32131" y="128777"/>
                  </a:lnTo>
                  <a:lnTo>
                    <a:pt x="31496" y="128777"/>
                  </a:lnTo>
                  <a:lnTo>
                    <a:pt x="30607" y="128777"/>
                  </a:lnTo>
                  <a:lnTo>
                    <a:pt x="29718" y="128777"/>
                  </a:lnTo>
                  <a:lnTo>
                    <a:pt x="26416" y="128777"/>
                  </a:lnTo>
                  <a:lnTo>
                    <a:pt x="23622" y="128269"/>
                  </a:lnTo>
                  <a:lnTo>
                    <a:pt x="21462" y="127126"/>
                  </a:lnTo>
                  <a:lnTo>
                    <a:pt x="19431" y="126111"/>
                  </a:lnTo>
                  <a:lnTo>
                    <a:pt x="17652" y="124460"/>
                  </a:lnTo>
                  <a:lnTo>
                    <a:pt x="16510" y="122427"/>
                  </a:lnTo>
                  <a:lnTo>
                    <a:pt x="15239" y="120268"/>
                  </a:lnTo>
                  <a:lnTo>
                    <a:pt x="14350" y="117601"/>
                  </a:lnTo>
                  <a:lnTo>
                    <a:pt x="13970" y="114426"/>
                  </a:lnTo>
                  <a:lnTo>
                    <a:pt x="13462" y="111251"/>
                  </a:lnTo>
                  <a:lnTo>
                    <a:pt x="13208" y="107061"/>
                  </a:lnTo>
                  <a:lnTo>
                    <a:pt x="13208" y="101853"/>
                  </a:lnTo>
                  <a:lnTo>
                    <a:pt x="13208" y="86487"/>
                  </a:lnTo>
                  <a:lnTo>
                    <a:pt x="13208" y="83185"/>
                  </a:lnTo>
                  <a:lnTo>
                    <a:pt x="13081" y="80390"/>
                  </a:lnTo>
                  <a:lnTo>
                    <a:pt x="12573" y="78358"/>
                  </a:lnTo>
                  <a:lnTo>
                    <a:pt x="12192" y="76200"/>
                  </a:lnTo>
                  <a:lnTo>
                    <a:pt x="11557" y="74421"/>
                  </a:lnTo>
                  <a:lnTo>
                    <a:pt x="10668" y="72898"/>
                  </a:lnTo>
                  <a:lnTo>
                    <a:pt x="9779" y="71246"/>
                  </a:lnTo>
                  <a:lnTo>
                    <a:pt x="8636" y="69976"/>
                  </a:lnTo>
                  <a:lnTo>
                    <a:pt x="7366" y="69087"/>
                  </a:lnTo>
                  <a:lnTo>
                    <a:pt x="5969" y="68071"/>
                  </a:lnTo>
                  <a:lnTo>
                    <a:pt x="4318" y="67563"/>
                  </a:lnTo>
                  <a:lnTo>
                    <a:pt x="1016" y="66675"/>
                  </a:lnTo>
                  <a:lnTo>
                    <a:pt x="762" y="66420"/>
                  </a:lnTo>
                  <a:lnTo>
                    <a:pt x="508" y="66166"/>
                  </a:lnTo>
                  <a:lnTo>
                    <a:pt x="381" y="65786"/>
                  </a:lnTo>
                  <a:lnTo>
                    <a:pt x="254" y="65277"/>
                  </a:lnTo>
                  <a:lnTo>
                    <a:pt x="126" y="64769"/>
                  </a:lnTo>
                  <a:lnTo>
                    <a:pt x="0" y="64135"/>
                  </a:lnTo>
                  <a:lnTo>
                    <a:pt x="0" y="63500"/>
                  </a:lnTo>
                  <a:lnTo>
                    <a:pt x="0" y="62737"/>
                  </a:lnTo>
                  <a:lnTo>
                    <a:pt x="0" y="61975"/>
                  </a:lnTo>
                  <a:lnTo>
                    <a:pt x="0" y="61340"/>
                  </a:lnTo>
                  <a:lnTo>
                    <a:pt x="126" y="60705"/>
                  </a:lnTo>
                  <a:lnTo>
                    <a:pt x="126" y="60198"/>
                  </a:lnTo>
                  <a:lnTo>
                    <a:pt x="254" y="59816"/>
                  </a:lnTo>
                  <a:lnTo>
                    <a:pt x="508" y="59436"/>
                  </a:lnTo>
                  <a:lnTo>
                    <a:pt x="635" y="59054"/>
                  </a:lnTo>
                  <a:lnTo>
                    <a:pt x="888" y="58800"/>
                  </a:lnTo>
                  <a:lnTo>
                    <a:pt x="1143" y="58546"/>
                  </a:lnTo>
                  <a:lnTo>
                    <a:pt x="1524" y="58419"/>
                  </a:lnTo>
                  <a:lnTo>
                    <a:pt x="1905" y="58292"/>
                  </a:lnTo>
                  <a:lnTo>
                    <a:pt x="2286" y="58292"/>
                  </a:lnTo>
                  <a:lnTo>
                    <a:pt x="5969" y="57785"/>
                  </a:lnTo>
                  <a:lnTo>
                    <a:pt x="8762" y="56006"/>
                  </a:lnTo>
                  <a:lnTo>
                    <a:pt x="10541" y="52958"/>
                  </a:lnTo>
                  <a:lnTo>
                    <a:pt x="12319" y="49783"/>
                  </a:lnTo>
                  <a:lnTo>
                    <a:pt x="13208" y="45085"/>
                  </a:lnTo>
                  <a:lnTo>
                    <a:pt x="13208" y="38988"/>
                  </a:lnTo>
                  <a:lnTo>
                    <a:pt x="13208" y="26924"/>
                  </a:lnTo>
                  <a:lnTo>
                    <a:pt x="13208" y="21716"/>
                  </a:lnTo>
                  <a:lnTo>
                    <a:pt x="13462" y="17525"/>
                  </a:lnTo>
                  <a:lnTo>
                    <a:pt x="13970" y="14350"/>
                  </a:lnTo>
                  <a:lnTo>
                    <a:pt x="14477" y="11175"/>
                  </a:lnTo>
                  <a:lnTo>
                    <a:pt x="15239" y="8508"/>
                  </a:lnTo>
                  <a:lnTo>
                    <a:pt x="16510" y="6476"/>
                  </a:lnTo>
                  <a:lnTo>
                    <a:pt x="17780" y="4317"/>
                  </a:lnTo>
                  <a:lnTo>
                    <a:pt x="19558" y="2666"/>
                  </a:lnTo>
                  <a:lnTo>
                    <a:pt x="21589" y="1650"/>
                  </a:lnTo>
                  <a:lnTo>
                    <a:pt x="23749" y="635"/>
                  </a:lnTo>
                  <a:lnTo>
                    <a:pt x="26416" y="0"/>
                  </a:lnTo>
                  <a:lnTo>
                    <a:pt x="29718" y="0"/>
                  </a:lnTo>
                  <a:close/>
                </a:path>
              </a:pathLst>
            </a:custGeom>
            <a:noFill/>
            <a:ln w="9534">
              <a:solidFill>
                <a:srgbClr val="09090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5" name="object 17"/>
          <p:cNvSpPr/>
          <p:nvPr/>
        </p:nvSpPr>
        <p:spPr>
          <a:xfrm>
            <a:off x="3389760" y="3007080"/>
            <a:ext cx="1047960" cy="92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1429"/>
              </a:lnSpc>
              <a:spcBef>
                <a:spcPts val="99"/>
              </a:spcBef>
              <a:buNone/>
            </a:pPr>
            <a:r>
              <a:rPr b="0" lang="en-US" sz="1200" spc="-15" strike="noStrike">
                <a:solidFill>
                  <a:srgbClr val="e3eff7"/>
                </a:solidFill>
                <a:latin typeface="Calibri"/>
              </a:rPr>
              <a:t>name:</a:t>
            </a:r>
            <a:r>
              <a:rPr b="0" lang="en-US" sz="1200" spc="69" strike="noStrike">
                <a:solidFill>
                  <a:srgbClr val="e3eff7"/>
                </a:solidFill>
                <a:latin typeface="Calibri"/>
              </a:rPr>
              <a:t> </a:t>
            </a:r>
            <a:r>
              <a:rPr b="0" lang="en-US" sz="1200" spc="-21" strike="noStrike">
                <a:solidFill>
                  <a:srgbClr val="000000"/>
                </a:solidFill>
                <a:latin typeface="Calibri"/>
              </a:rPr>
              <a:t>“jeff”,</a:t>
            </a:r>
            <a:endParaRPr b="0" lang="en-US" sz="1200" spc="-1" strike="noStrike">
              <a:latin typeface="Arial"/>
            </a:endParaRPr>
          </a:p>
          <a:p>
            <a:pPr marL="31680">
              <a:lnSpc>
                <a:spcPts val="1429"/>
              </a:lnSpc>
              <a:spcBef>
                <a:spcPts val="45"/>
              </a:spcBef>
              <a:buNone/>
            </a:pPr>
            <a:r>
              <a:rPr b="0" lang="en-US" sz="1200" spc="4" strike="noStrike">
                <a:solidFill>
                  <a:srgbClr val="ffffff"/>
                </a:solidFill>
                <a:latin typeface="Calibri"/>
              </a:rPr>
              <a:t>eyes: </a:t>
            </a:r>
            <a:r>
              <a:rPr b="0" lang="en-US" sz="1200" spc="-26" strike="noStrike">
                <a:solidFill>
                  <a:srgbClr val="000000"/>
                </a:solidFill>
                <a:latin typeface="Calibri"/>
              </a:rPr>
              <a:t>“blue”,  </a:t>
            </a:r>
            <a:r>
              <a:rPr b="0" lang="en-US" sz="1200" spc="-1" strike="noStrike">
                <a:solidFill>
                  <a:srgbClr val="e3eff7"/>
                </a:solidFill>
                <a:latin typeface="Calibri"/>
              </a:rPr>
              <a:t>loc: </a:t>
            </a:r>
            <a:r>
              <a:rPr b="0" lang="en-US" sz="1200" spc="-7" strike="noStrike">
                <a:solidFill>
                  <a:srgbClr val="181817"/>
                </a:solidFill>
                <a:latin typeface="Calibri"/>
              </a:rPr>
              <a:t>[40.7,</a:t>
            </a:r>
            <a:r>
              <a:rPr b="0" lang="en-US" sz="1200" spc="-46" strike="noStrike">
                <a:solidFill>
                  <a:srgbClr val="181817"/>
                </a:solidFill>
                <a:latin typeface="Calibri"/>
              </a:rPr>
              <a:t> </a:t>
            </a:r>
            <a:r>
              <a:rPr b="0" lang="en-US" sz="1200" spc="-7" strike="noStrike">
                <a:solidFill>
                  <a:srgbClr val="181817"/>
                </a:solidFill>
                <a:latin typeface="Calibri"/>
              </a:rPr>
              <a:t>73.4],</a:t>
            </a:r>
            <a:endParaRPr b="0" lang="en-US" sz="1200" spc="-1" strike="noStrike">
              <a:latin typeface="Arial"/>
            </a:endParaRPr>
          </a:p>
          <a:p>
            <a:pPr marL="31680">
              <a:lnSpc>
                <a:spcPct val="100000"/>
              </a:lnSpc>
              <a:spcBef>
                <a:spcPts val="14"/>
              </a:spcBef>
              <a:buNone/>
            </a:pPr>
            <a:r>
              <a:rPr b="0" lang="en-US" sz="1200" spc="4" strike="noStrike">
                <a:solidFill>
                  <a:srgbClr val="eaeaea"/>
                </a:solidFill>
                <a:latin typeface="Calibri"/>
              </a:rPr>
              <a:t>boss:</a:t>
            </a:r>
            <a:r>
              <a:rPr b="0" lang="en-US" sz="1200" spc="-1" strike="noStrike">
                <a:solidFill>
                  <a:srgbClr val="eaeaea"/>
                </a:solidFill>
                <a:latin typeface="Calibri"/>
              </a:rPr>
              <a:t> </a:t>
            </a:r>
            <a:r>
              <a:rPr b="0" lang="en-US" sz="1200" spc="-7" strike="noStrike">
                <a:solidFill>
                  <a:srgbClr val="000000"/>
                </a:solidFill>
                <a:latin typeface="Calibri"/>
              </a:rPr>
              <a:t>“ben”}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436" name="object 18"/>
          <p:cNvGrpSpPr/>
          <p:nvPr/>
        </p:nvGrpSpPr>
        <p:grpSpPr>
          <a:xfrm>
            <a:off x="5705640" y="2800440"/>
            <a:ext cx="2476080" cy="1152000"/>
            <a:chOff x="5705640" y="2800440"/>
            <a:chExt cx="2476080" cy="1152000"/>
          </a:xfrm>
        </p:grpSpPr>
        <p:sp>
          <p:nvSpPr>
            <p:cNvPr id="437" name="object 19"/>
            <p:cNvSpPr/>
            <p:nvPr/>
          </p:nvSpPr>
          <p:spPr>
            <a:xfrm>
              <a:off x="5705640" y="2800440"/>
              <a:ext cx="2476080" cy="115200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8" name="object 20"/>
            <p:cNvSpPr/>
            <p:nvPr/>
          </p:nvSpPr>
          <p:spPr>
            <a:xfrm>
              <a:off x="5748480" y="2871720"/>
              <a:ext cx="2333160" cy="1006200"/>
            </a:xfrm>
            <a:custGeom>
              <a:avLst/>
              <a:gdLst/>
              <a:ahLst/>
              <a:rect l="l" t="t" r="r" b="b"/>
              <a:pathLst>
                <a:path w="2333625" h="1006475">
                  <a:moveTo>
                    <a:pt x="2333625" y="0"/>
                  </a:moveTo>
                  <a:lnTo>
                    <a:pt x="0" y="0"/>
                  </a:lnTo>
                  <a:lnTo>
                    <a:pt x="0" y="951738"/>
                  </a:lnTo>
                  <a:lnTo>
                    <a:pt x="66034" y="961408"/>
                  </a:lnTo>
                  <a:lnTo>
                    <a:pt x="129579" y="970029"/>
                  </a:lnTo>
                  <a:lnTo>
                    <a:pt x="190735" y="977634"/>
                  </a:lnTo>
                  <a:lnTo>
                    <a:pt x="249600" y="984259"/>
                  </a:lnTo>
                  <a:lnTo>
                    <a:pt x="306275" y="989936"/>
                  </a:lnTo>
                  <a:lnTo>
                    <a:pt x="360858" y="994701"/>
                  </a:lnTo>
                  <a:lnTo>
                    <a:pt x="413450" y="998586"/>
                  </a:lnTo>
                  <a:lnTo>
                    <a:pt x="464150" y="1001628"/>
                  </a:lnTo>
                  <a:lnTo>
                    <a:pt x="513058" y="1003858"/>
                  </a:lnTo>
                  <a:lnTo>
                    <a:pt x="560274" y="1005312"/>
                  </a:lnTo>
                  <a:lnTo>
                    <a:pt x="605896" y="1006024"/>
                  </a:lnTo>
                  <a:lnTo>
                    <a:pt x="650024" y="1006028"/>
                  </a:lnTo>
                  <a:lnTo>
                    <a:pt x="692759" y="1005357"/>
                  </a:lnTo>
                  <a:lnTo>
                    <a:pt x="734199" y="1004047"/>
                  </a:lnTo>
                  <a:lnTo>
                    <a:pt x="774444" y="1002131"/>
                  </a:lnTo>
                  <a:lnTo>
                    <a:pt x="813594" y="999643"/>
                  </a:lnTo>
                  <a:lnTo>
                    <a:pt x="851749" y="996618"/>
                  </a:lnTo>
                  <a:lnTo>
                    <a:pt x="925469" y="989091"/>
                  </a:lnTo>
                  <a:lnTo>
                    <a:pt x="996401" y="979824"/>
                  </a:lnTo>
                  <a:lnTo>
                    <a:pt x="1065343" y="969089"/>
                  </a:lnTo>
                  <a:lnTo>
                    <a:pt x="1133090" y="957160"/>
                  </a:lnTo>
                  <a:lnTo>
                    <a:pt x="1200439" y="944309"/>
                  </a:lnTo>
                  <a:lnTo>
                    <a:pt x="1408067" y="902956"/>
                  </a:lnTo>
                  <a:lnTo>
                    <a:pt x="1481792" y="889149"/>
                  </a:lnTo>
                  <a:lnTo>
                    <a:pt x="1519949" y="882394"/>
                  </a:lnTo>
                  <a:lnTo>
                    <a:pt x="1559102" y="875785"/>
                  </a:lnTo>
                  <a:lnTo>
                    <a:pt x="1599350" y="869354"/>
                  </a:lnTo>
                  <a:lnTo>
                    <a:pt x="1640794" y="863137"/>
                  </a:lnTo>
                  <a:lnTo>
                    <a:pt x="1683532" y="857167"/>
                  </a:lnTo>
                  <a:lnTo>
                    <a:pt x="1727665" y="851479"/>
                  </a:lnTo>
                  <a:lnTo>
                    <a:pt x="1773291" y="846106"/>
                  </a:lnTo>
                  <a:lnTo>
                    <a:pt x="1820511" y="841083"/>
                  </a:lnTo>
                  <a:lnTo>
                    <a:pt x="1869424" y="836444"/>
                  </a:lnTo>
                  <a:lnTo>
                    <a:pt x="1920129" y="832223"/>
                  </a:lnTo>
                  <a:lnTo>
                    <a:pt x="1972727" y="828454"/>
                  </a:lnTo>
                  <a:lnTo>
                    <a:pt x="2027316" y="825171"/>
                  </a:lnTo>
                  <a:lnTo>
                    <a:pt x="2083997" y="822408"/>
                  </a:lnTo>
                  <a:lnTo>
                    <a:pt x="2142869" y="820200"/>
                  </a:lnTo>
                  <a:lnTo>
                    <a:pt x="2204031" y="818581"/>
                  </a:lnTo>
                  <a:lnTo>
                    <a:pt x="2267583" y="817584"/>
                  </a:lnTo>
                  <a:lnTo>
                    <a:pt x="2333625" y="817244"/>
                  </a:lnTo>
                  <a:lnTo>
                    <a:pt x="2333625" y="0"/>
                  </a:lnTo>
                  <a:close/>
                </a:path>
              </a:pathLst>
            </a:custGeom>
            <a:solidFill>
              <a:srgbClr val="c79f5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object 21"/>
            <p:cNvSpPr/>
            <p:nvPr/>
          </p:nvSpPr>
          <p:spPr>
            <a:xfrm>
              <a:off x="5748480" y="2871720"/>
              <a:ext cx="2333160" cy="1006200"/>
            </a:xfrm>
            <a:custGeom>
              <a:avLst/>
              <a:gdLst/>
              <a:ahLst/>
              <a:rect l="l" t="t" r="r" b="b"/>
              <a:pathLst>
                <a:path w="2333625" h="1006475">
                  <a:moveTo>
                    <a:pt x="0" y="0"/>
                  </a:moveTo>
                  <a:lnTo>
                    <a:pt x="2333625" y="0"/>
                  </a:lnTo>
                  <a:lnTo>
                    <a:pt x="2333625" y="817244"/>
                  </a:lnTo>
                  <a:lnTo>
                    <a:pt x="2267583" y="817584"/>
                  </a:lnTo>
                  <a:lnTo>
                    <a:pt x="2204031" y="818581"/>
                  </a:lnTo>
                  <a:lnTo>
                    <a:pt x="2142869" y="820200"/>
                  </a:lnTo>
                  <a:lnTo>
                    <a:pt x="2083997" y="822408"/>
                  </a:lnTo>
                  <a:lnTo>
                    <a:pt x="2027316" y="825171"/>
                  </a:lnTo>
                  <a:lnTo>
                    <a:pt x="1972727" y="828454"/>
                  </a:lnTo>
                  <a:lnTo>
                    <a:pt x="1920129" y="832223"/>
                  </a:lnTo>
                  <a:lnTo>
                    <a:pt x="1869424" y="836444"/>
                  </a:lnTo>
                  <a:lnTo>
                    <a:pt x="1820511" y="841083"/>
                  </a:lnTo>
                  <a:lnTo>
                    <a:pt x="1773291" y="846106"/>
                  </a:lnTo>
                  <a:lnTo>
                    <a:pt x="1727665" y="851479"/>
                  </a:lnTo>
                  <a:lnTo>
                    <a:pt x="1683532" y="857167"/>
                  </a:lnTo>
                  <a:lnTo>
                    <a:pt x="1640794" y="863137"/>
                  </a:lnTo>
                  <a:lnTo>
                    <a:pt x="1599350" y="869354"/>
                  </a:lnTo>
                  <a:lnTo>
                    <a:pt x="1559102" y="875785"/>
                  </a:lnTo>
                  <a:lnTo>
                    <a:pt x="1519949" y="882394"/>
                  </a:lnTo>
                  <a:lnTo>
                    <a:pt x="1481792" y="889149"/>
                  </a:lnTo>
                  <a:lnTo>
                    <a:pt x="1408067" y="902956"/>
                  </a:lnTo>
                  <a:lnTo>
                    <a:pt x="1337131" y="916934"/>
                  </a:lnTo>
                  <a:lnTo>
                    <a:pt x="1268187" y="930809"/>
                  </a:lnTo>
                  <a:lnTo>
                    <a:pt x="1234214" y="937623"/>
                  </a:lnTo>
                  <a:lnTo>
                    <a:pt x="1166764" y="950833"/>
                  </a:lnTo>
                  <a:lnTo>
                    <a:pt x="1099316" y="963257"/>
                  </a:lnTo>
                  <a:lnTo>
                    <a:pt x="1031071" y="974623"/>
                  </a:lnTo>
                  <a:lnTo>
                    <a:pt x="961234" y="984658"/>
                  </a:lnTo>
                  <a:lnTo>
                    <a:pt x="889007" y="993089"/>
                  </a:lnTo>
                  <a:lnTo>
                    <a:pt x="813594" y="999643"/>
                  </a:lnTo>
                  <a:lnTo>
                    <a:pt x="774444" y="1002131"/>
                  </a:lnTo>
                  <a:lnTo>
                    <a:pt x="734199" y="1004047"/>
                  </a:lnTo>
                  <a:lnTo>
                    <a:pt x="692759" y="1005357"/>
                  </a:lnTo>
                  <a:lnTo>
                    <a:pt x="650024" y="1006028"/>
                  </a:lnTo>
                  <a:lnTo>
                    <a:pt x="605896" y="1006024"/>
                  </a:lnTo>
                  <a:lnTo>
                    <a:pt x="560274" y="1005312"/>
                  </a:lnTo>
                  <a:lnTo>
                    <a:pt x="513058" y="1003858"/>
                  </a:lnTo>
                  <a:lnTo>
                    <a:pt x="464150" y="1001628"/>
                  </a:lnTo>
                  <a:lnTo>
                    <a:pt x="413450" y="998586"/>
                  </a:lnTo>
                  <a:lnTo>
                    <a:pt x="360858" y="994701"/>
                  </a:lnTo>
                  <a:lnTo>
                    <a:pt x="306275" y="989936"/>
                  </a:lnTo>
                  <a:lnTo>
                    <a:pt x="249600" y="984259"/>
                  </a:lnTo>
                  <a:lnTo>
                    <a:pt x="190735" y="977634"/>
                  </a:lnTo>
                  <a:lnTo>
                    <a:pt x="129579" y="970029"/>
                  </a:lnTo>
                  <a:lnTo>
                    <a:pt x="66034" y="961408"/>
                  </a:lnTo>
                  <a:lnTo>
                    <a:pt x="0" y="9517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34">
              <a:solidFill>
                <a:srgbClr val="675e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0" name="object 22"/>
          <p:cNvSpPr/>
          <p:nvPr/>
        </p:nvSpPr>
        <p:spPr>
          <a:xfrm>
            <a:off x="5864760" y="3023640"/>
            <a:ext cx="138708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1434"/>
              </a:lnSpc>
              <a:spcBef>
                <a:spcPts val="99"/>
              </a:spcBef>
              <a:buNone/>
            </a:pPr>
            <a:r>
              <a:rPr b="0" lang="en-US" sz="1200" spc="-15" strike="noStrike">
                <a:solidFill>
                  <a:srgbClr val="000000"/>
                </a:solidFill>
                <a:latin typeface="Calibri"/>
              </a:rPr>
              <a:t>{</a:t>
            </a:r>
            <a:r>
              <a:rPr b="0" lang="en-US" sz="1200" spc="-15" strike="noStrike">
                <a:solidFill>
                  <a:srgbClr val="eaeaea"/>
                </a:solidFill>
                <a:latin typeface="Calibri"/>
              </a:rPr>
              <a:t>name:</a:t>
            </a:r>
            <a:r>
              <a:rPr b="0" lang="en-US" sz="1200" spc="72" strike="noStrike">
                <a:solidFill>
                  <a:srgbClr val="eaeaea"/>
                </a:solidFill>
                <a:latin typeface="Calibri"/>
              </a:rPr>
              <a:t> </a:t>
            </a:r>
            <a:r>
              <a:rPr b="0" lang="en-US" sz="1200" spc="-41" strike="noStrike">
                <a:solidFill>
                  <a:srgbClr val="000000"/>
                </a:solidFill>
                <a:latin typeface="Calibri"/>
              </a:rPr>
              <a:t>“brendan”,</a:t>
            </a:r>
            <a:endParaRPr b="0" lang="en-US" sz="1200" spc="-1" strike="noStrike">
              <a:latin typeface="Arial"/>
            </a:endParaRPr>
          </a:p>
          <a:p>
            <a:pPr marL="79200">
              <a:lnSpc>
                <a:spcPts val="1434"/>
              </a:lnSpc>
              <a:buNone/>
            </a:pPr>
            <a:r>
              <a:rPr b="0" lang="en-US" sz="1200" spc="18" strike="noStrike">
                <a:solidFill>
                  <a:srgbClr val="eaeaea"/>
                </a:solidFill>
                <a:latin typeface="Calibri"/>
              </a:rPr>
              <a:t>aliases</a:t>
            </a:r>
            <a:r>
              <a:rPr b="0" lang="en-US" sz="1200" spc="18" strike="noStrike">
                <a:solidFill>
                  <a:srgbClr val="b09f88"/>
                </a:solidFill>
                <a:latin typeface="Calibri"/>
              </a:rPr>
              <a:t>: </a:t>
            </a:r>
            <a:r>
              <a:rPr b="0" lang="en-US" sz="1200" spc="-15" strike="noStrike">
                <a:solidFill>
                  <a:srgbClr val="000000"/>
                </a:solidFill>
                <a:latin typeface="Calibri"/>
              </a:rPr>
              <a:t>[“el</a:t>
            </a:r>
            <a:r>
              <a:rPr b="0" lang="en-US" sz="1200" spc="-137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200" spc="-7" strike="noStrike">
                <a:solidFill>
                  <a:srgbClr val="000000"/>
                </a:solidFill>
                <a:latin typeface="Calibri"/>
              </a:rPr>
              <a:t>diablo”]}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441" name="object 23"/>
          <p:cNvGrpSpPr/>
          <p:nvPr/>
        </p:nvGrpSpPr>
        <p:grpSpPr>
          <a:xfrm>
            <a:off x="3133800" y="4505400"/>
            <a:ext cx="2599920" cy="1152000"/>
            <a:chOff x="3133800" y="4505400"/>
            <a:chExt cx="2599920" cy="1152000"/>
          </a:xfrm>
        </p:grpSpPr>
        <p:sp>
          <p:nvSpPr>
            <p:cNvPr id="442" name="object 24"/>
            <p:cNvSpPr/>
            <p:nvPr/>
          </p:nvSpPr>
          <p:spPr>
            <a:xfrm>
              <a:off x="3133800" y="4505400"/>
              <a:ext cx="2599920" cy="115200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object 25"/>
            <p:cNvSpPr/>
            <p:nvPr/>
          </p:nvSpPr>
          <p:spPr>
            <a:xfrm>
              <a:off x="3176640" y="4576680"/>
              <a:ext cx="2457000" cy="1006200"/>
            </a:xfrm>
            <a:custGeom>
              <a:avLst/>
              <a:gdLst/>
              <a:ahLst/>
              <a:rect l="l" t="t" r="r" b="b"/>
              <a:pathLst>
                <a:path w="2457450" h="1006475">
                  <a:moveTo>
                    <a:pt x="2457450" y="0"/>
                  </a:moveTo>
                  <a:lnTo>
                    <a:pt x="0" y="0"/>
                  </a:lnTo>
                  <a:lnTo>
                    <a:pt x="0" y="951738"/>
                  </a:lnTo>
                  <a:lnTo>
                    <a:pt x="65817" y="960909"/>
                  </a:lnTo>
                  <a:lnTo>
                    <a:pt x="129286" y="969141"/>
                  </a:lnTo>
                  <a:lnTo>
                    <a:pt x="190495" y="976462"/>
                  </a:lnTo>
                  <a:lnTo>
                    <a:pt x="249533" y="982900"/>
                  </a:lnTo>
                  <a:lnTo>
                    <a:pt x="306488" y="988486"/>
                  </a:lnTo>
                  <a:lnTo>
                    <a:pt x="361450" y="993246"/>
                  </a:lnTo>
                  <a:lnTo>
                    <a:pt x="414505" y="997212"/>
                  </a:lnTo>
                  <a:lnTo>
                    <a:pt x="465744" y="1000410"/>
                  </a:lnTo>
                  <a:lnTo>
                    <a:pt x="515255" y="1002871"/>
                  </a:lnTo>
                  <a:lnTo>
                    <a:pt x="563127" y="1004622"/>
                  </a:lnTo>
                  <a:lnTo>
                    <a:pt x="609447" y="1005694"/>
                  </a:lnTo>
                  <a:lnTo>
                    <a:pt x="654305" y="1006114"/>
                  </a:lnTo>
                  <a:lnTo>
                    <a:pt x="697790" y="1005911"/>
                  </a:lnTo>
                  <a:lnTo>
                    <a:pt x="739989" y="1005115"/>
                  </a:lnTo>
                  <a:lnTo>
                    <a:pt x="780992" y="1003754"/>
                  </a:lnTo>
                  <a:lnTo>
                    <a:pt x="820888" y="1001857"/>
                  </a:lnTo>
                  <a:lnTo>
                    <a:pt x="859764" y="999452"/>
                  </a:lnTo>
                  <a:lnTo>
                    <a:pt x="934813" y="993237"/>
                  </a:lnTo>
                  <a:lnTo>
                    <a:pt x="1006849" y="985340"/>
                  </a:lnTo>
                  <a:lnTo>
                    <a:pt x="1076580" y="975991"/>
                  </a:lnTo>
                  <a:lnTo>
                    <a:pt x="1144717" y="965421"/>
                  </a:lnTo>
                  <a:lnTo>
                    <a:pt x="1245482" y="947780"/>
                  </a:lnTo>
                  <a:lnTo>
                    <a:pt x="1450600" y="908930"/>
                  </a:lnTo>
                  <a:lnTo>
                    <a:pt x="1522636" y="895769"/>
                  </a:lnTo>
                  <a:lnTo>
                    <a:pt x="1597685" y="882886"/>
                  </a:lnTo>
                  <a:lnTo>
                    <a:pt x="1636561" y="876621"/>
                  </a:lnTo>
                  <a:lnTo>
                    <a:pt x="1676457" y="870513"/>
                  </a:lnTo>
                  <a:lnTo>
                    <a:pt x="1717460" y="864589"/>
                  </a:lnTo>
                  <a:lnTo>
                    <a:pt x="1759659" y="858880"/>
                  </a:lnTo>
                  <a:lnTo>
                    <a:pt x="1803144" y="853413"/>
                  </a:lnTo>
                  <a:lnTo>
                    <a:pt x="1848002" y="848218"/>
                  </a:lnTo>
                  <a:lnTo>
                    <a:pt x="1894322" y="843323"/>
                  </a:lnTo>
                  <a:lnTo>
                    <a:pt x="1942194" y="838757"/>
                  </a:lnTo>
                  <a:lnTo>
                    <a:pt x="1991705" y="834550"/>
                  </a:lnTo>
                  <a:lnTo>
                    <a:pt x="2042944" y="830730"/>
                  </a:lnTo>
                  <a:lnTo>
                    <a:pt x="2095999" y="827325"/>
                  </a:lnTo>
                  <a:lnTo>
                    <a:pt x="2150961" y="824365"/>
                  </a:lnTo>
                  <a:lnTo>
                    <a:pt x="2207916" y="821879"/>
                  </a:lnTo>
                  <a:lnTo>
                    <a:pt x="2266954" y="819894"/>
                  </a:lnTo>
                  <a:lnTo>
                    <a:pt x="2328163" y="818441"/>
                  </a:lnTo>
                  <a:lnTo>
                    <a:pt x="2391632" y="817549"/>
                  </a:lnTo>
                  <a:lnTo>
                    <a:pt x="2457450" y="817245"/>
                  </a:lnTo>
                  <a:lnTo>
                    <a:pt x="2457450" y="0"/>
                  </a:lnTo>
                  <a:close/>
                </a:path>
              </a:pathLst>
            </a:custGeom>
            <a:solidFill>
              <a:srgbClr val="c79f5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object 26"/>
            <p:cNvSpPr/>
            <p:nvPr/>
          </p:nvSpPr>
          <p:spPr>
            <a:xfrm>
              <a:off x="3176640" y="4576680"/>
              <a:ext cx="2457000" cy="1006200"/>
            </a:xfrm>
            <a:custGeom>
              <a:avLst/>
              <a:gdLst/>
              <a:ahLst/>
              <a:rect l="l" t="t" r="r" b="b"/>
              <a:pathLst>
                <a:path w="2457450" h="1006475">
                  <a:moveTo>
                    <a:pt x="0" y="0"/>
                  </a:moveTo>
                  <a:lnTo>
                    <a:pt x="2457450" y="0"/>
                  </a:lnTo>
                  <a:lnTo>
                    <a:pt x="2457450" y="817245"/>
                  </a:lnTo>
                  <a:lnTo>
                    <a:pt x="2391632" y="817549"/>
                  </a:lnTo>
                  <a:lnTo>
                    <a:pt x="2328163" y="818441"/>
                  </a:lnTo>
                  <a:lnTo>
                    <a:pt x="2266954" y="819894"/>
                  </a:lnTo>
                  <a:lnTo>
                    <a:pt x="2207916" y="821879"/>
                  </a:lnTo>
                  <a:lnTo>
                    <a:pt x="2150961" y="824365"/>
                  </a:lnTo>
                  <a:lnTo>
                    <a:pt x="2095999" y="827325"/>
                  </a:lnTo>
                  <a:lnTo>
                    <a:pt x="2042944" y="830730"/>
                  </a:lnTo>
                  <a:lnTo>
                    <a:pt x="1991705" y="834550"/>
                  </a:lnTo>
                  <a:lnTo>
                    <a:pt x="1942194" y="838757"/>
                  </a:lnTo>
                  <a:lnTo>
                    <a:pt x="1894322" y="843323"/>
                  </a:lnTo>
                  <a:lnTo>
                    <a:pt x="1848002" y="848218"/>
                  </a:lnTo>
                  <a:lnTo>
                    <a:pt x="1803144" y="853413"/>
                  </a:lnTo>
                  <a:lnTo>
                    <a:pt x="1759659" y="858880"/>
                  </a:lnTo>
                  <a:lnTo>
                    <a:pt x="1717460" y="864589"/>
                  </a:lnTo>
                  <a:lnTo>
                    <a:pt x="1676457" y="870513"/>
                  </a:lnTo>
                  <a:lnTo>
                    <a:pt x="1636561" y="876621"/>
                  </a:lnTo>
                  <a:lnTo>
                    <a:pt x="1597685" y="882886"/>
                  </a:lnTo>
                  <a:lnTo>
                    <a:pt x="1559740" y="889278"/>
                  </a:lnTo>
                  <a:lnTo>
                    <a:pt x="1486286" y="902329"/>
                  </a:lnTo>
                  <a:lnTo>
                    <a:pt x="1415491" y="915544"/>
                  </a:lnTo>
                  <a:lnTo>
                    <a:pt x="1346645" y="928691"/>
                  </a:lnTo>
                  <a:lnTo>
                    <a:pt x="1312732" y="935167"/>
                  </a:lnTo>
                  <a:lnTo>
                    <a:pt x="1245482" y="947780"/>
                  </a:lnTo>
                  <a:lnTo>
                    <a:pt x="1178409" y="959750"/>
                  </a:lnTo>
                  <a:lnTo>
                    <a:pt x="1110804" y="970844"/>
                  </a:lnTo>
                  <a:lnTo>
                    <a:pt x="1041958" y="980832"/>
                  </a:lnTo>
                  <a:lnTo>
                    <a:pt x="971163" y="989485"/>
                  </a:lnTo>
                  <a:lnTo>
                    <a:pt x="897709" y="996570"/>
                  </a:lnTo>
                  <a:lnTo>
                    <a:pt x="820888" y="1001857"/>
                  </a:lnTo>
                  <a:lnTo>
                    <a:pt x="780992" y="1003754"/>
                  </a:lnTo>
                  <a:lnTo>
                    <a:pt x="739989" y="1005115"/>
                  </a:lnTo>
                  <a:lnTo>
                    <a:pt x="697790" y="1005911"/>
                  </a:lnTo>
                  <a:lnTo>
                    <a:pt x="654305" y="1006114"/>
                  </a:lnTo>
                  <a:lnTo>
                    <a:pt x="609447" y="1005694"/>
                  </a:lnTo>
                  <a:lnTo>
                    <a:pt x="563127" y="1004622"/>
                  </a:lnTo>
                  <a:lnTo>
                    <a:pt x="515255" y="1002871"/>
                  </a:lnTo>
                  <a:lnTo>
                    <a:pt x="465744" y="1000410"/>
                  </a:lnTo>
                  <a:lnTo>
                    <a:pt x="414505" y="997212"/>
                  </a:lnTo>
                  <a:lnTo>
                    <a:pt x="361450" y="993246"/>
                  </a:lnTo>
                  <a:lnTo>
                    <a:pt x="306488" y="988486"/>
                  </a:lnTo>
                  <a:lnTo>
                    <a:pt x="249533" y="982900"/>
                  </a:lnTo>
                  <a:lnTo>
                    <a:pt x="190495" y="976462"/>
                  </a:lnTo>
                  <a:lnTo>
                    <a:pt x="129286" y="969141"/>
                  </a:lnTo>
                  <a:lnTo>
                    <a:pt x="65817" y="960909"/>
                  </a:lnTo>
                  <a:lnTo>
                    <a:pt x="0" y="9517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34">
              <a:solidFill>
                <a:srgbClr val="675e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object 27"/>
            <p:cNvSpPr/>
            <p:nvPr/>
          </p:nvSpPr>
          <p:spPr>
            <a:xfrm>
              <a:off x="3305880" y="4789440"/>
              <a:ext cx="36360" cy="128520"/>
            </a:xfrm>
            <a:custGeom>
              <a:avLst/>
              <a:gdLst/>
              <a:ahLst/>
              <a:rect l="l" t="t" r="r" b="b"/>
              <a:pathLst>
                <a:path w="36829" h="128904">
                  <a:moveTo>
                    <a:pt x="33527" y="126"/>
                  </a:moveTo>
                  <a:lnTo>
                    <a:pt x="13335" y="21716"/>
                  </a:lnTo>
                  <a:lnTo>
                    <a:pt x="13335" y="45084"/>
                  </a:lnTo>
                  <a:lnTo>
                    <a:pt x="12445" y="49783"/>
                  </a:lnTo>
                  <a:lnTo>
                    <a:pt x="8762" y="56006"/>
                  </a:lnTo>
                  <a:lnTo>
                    <a:pt x="5968" y="57784"/>
                  </a:lnTo>
                  <a:lnTo>
                    <a:pt x="2412" y="58165"/>
                  </a:lnTo>
                  <a:lnTo>
                    <a:pt x="888" y="58673"/>
                  </a:lnTo>
                  <a:lnTo>
                    <a:pt x="507" y="59308"/>
                  </a:lnTo>
                  <a:lnTo>
                    <a:pt x="0" y="61975"/>
                  </a:lnTo>
                  <a:lnTo>
                    <a:pt x="380" y="65785"/>
                  </a:lnTo>
                  <a:lnTo>
                    <a:pt x="1269" y="66928"/>
                  </a:lnTo>
                  <a:lnTo>
                    <a:pt x="4317" y="67436"/>
                  </a:lnTo>
                  <a:lnTo>
                    <a:pt x="5968" y="68071"/>
                  </a:lnTo>
                  <a:lnTo>
                    <a:pt x="13462" y="111251"/>
                  </a:lnTo>
                  <a:lnTo>
                    <a:pt x="14477" y="117601"/>
                  </a:lnTo>
                  <a:lnTo>
                    <a:pt x="26415" y="128777"/>
                  </a:lnTo>
                  <a:lnTo>
                    <a:pt x="29717" y="128777"/>
                  </a:lnTo>
                  <a:lnTo>
                    <a:pt x="34798" y="128396"/>
                  </a:lnTo>
                  <a:lnTo>
                    <a:pt x="36449" y="127000"/>
                  </a:lnTo>
                  <a:lnTo>
                    <a:pt x="36829" y="124713"/>
                  </a:lnTo>
                  <a:lnTo>
                    <a:pt x="36449" y="120650"/>
                  </a:lnTo>
                  <a:lnTo>
                    <a:pt x="35687" y="119633"/>
                  </a:lnTo>
                  <a:lnTo>
                    <a:pt x="29844" y="119252"/>
                  </a:lnTo>
                  <a:lnTo>
                    <a:pt x="28828" y="118998"/>
                  </a:lnTo>
                  <a:lnTo>
                    <a:pt x="24384" y="80390"/>
                  </a:lnTo>
                  <a:lnTo>
                    <a:pt x="24002" y="77850"/>
                  </a:lnTo>
                  <a:lnTo>
                    <a:pt x="11302" y="62737"/>
                  </a:lnTo>
                  <a:lnTo>
                    <a:pt x="13969" y="62229"/>
                  </a:lnTo>
                  <a:lnTo>
                    <a:pt x="24637" y="19811"/>
                  </a:lnTo>
                  <a:lnTo>
                    <a:pt x="25653" y="13842"/>
                  </a:lnTo>
                  <a:lnTo>
                    <a:pt x="27304" y="10540"/>
                  </a:lnTo>
                  <a:lnTo>
                    <a:pt x="30099" y="9525"/>
                  </a:lnTo>
                  <a:lnTo>
                    <a:pt x="34289" y="9525"/>
                  </a:lnTo>
                  <a:lnTo>
                    <a:pt x="35687" y="9143"/>
                  </a:lnTo>
                  <a:lnTo>
                    <a:pt x="36449" y="8000"/>
                  </a:lnTo>
                  <a:lnTo>
                    <a:pt x="36829" y="5714"/>
                  </a:lnTo>
                  <a:lnTo>
                    <a:pt x="36449" y="1777"/>
                  </a:lnTo>
                  <a:lnTo>
                    <a:pt x="35687" y="761"/>
                  </a:ln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object 28"/>
            <p:cNvSpPr/>
            <p:nvPr/>
          </p:nvSpPr>
          <p:spPr>
            <a:xfrm>
              <a:off x="3305880" y="4789440"/>
              <a:ext cx="36360" cy="128520"/>
            </a:xfrm>
            <a:custGeom>
              <a:avLst/>
              <a:gdLst/>
              <a:ahLst/>
              <a:rect l="l" t="t" r="r" b="b"/>
              <a:pathLst>
                <a:path w="36829" h="128904">
                  <a:moveTo>
                    <a:pt x="29717" y="0"/>
                  </a:moveTo>
                  <a:lnTo>
                    <a:pt x="30734" y="0"/>
                  </a:lnTo>
                  <a:lnTo>
                    <a:pt x="31495" y="0"/>
                  </a:lnTo>
                  <a:lnTo>
                    <a:pt x="32130" y="0"/>
                  </a:lnTo>
                  <a:lnTo>
                    <a:pt x="32765" y="126"/>
                  </a:lnTo>
                  <a:lnTo>
                    <a:pt x="33527" y="126"/>
                  </a:lnTo>
                  <a:lnTo>
                    <a:pt x="34416" y="380"/>
                  </a:lnTo>
                  <a:lnTo>
                    <a:pt x="34670" y="380"/>
                  </a:lnTo>
                  <a:lnTo>
                    <a:pt x="35051" y="507"/>
                  </a:lnTo>
                  <a:lnTo>
                    <a:pt x="35305" y="634"/>
                  </a:lnTo>
                  <a:lnTo>
                    <a:pt x="35687" y="761"/>
                  </a:lnTo>
                  <a:lnTo>
                    <a:pt x="35940" y="1015"/>
                  </a:lnTo>
                  <a:lnTo>
                    <a:pt x="36194" y="1396"/>
                  </a:lnTo>
                  <a:lnTo>
                    <a:pt x="36449" y="1777"/>
                  </a:lnTo>
                  <a:lnTo>
                    <a:pt x="36575" y="2285"/>
                  </a:lnTo>
                  <a:lnTo>
                    <a:pt x="36702" y="2793"/>
                  </a:lnTo>
                  <a:lnTo>
                    <a:pt x="36702" y="3428"/>
                  </a:lnTo>
                  <a:lnTo>
                    <a:pt x="36829" y="4063"/>
                  </a:lnTo>
                  <a:lnTo>
                    <a:pt x="36829" y="4825"/>
                  </a:lnTo>
                  <a:lnTo>
                    <a:pt x="36829" y="5714"/>
                  </a:lnTo>
                  <a:lnTo>
                    <a:pt x="36702" y="6350"/>
                  </a:lnTo>
                  <a:lnTo>
                    <a:pt x="36702" y="6984"/>
                  </a:lnTo>
                  <a:lnTo>
                    <a:pt x="36575" y="7492"/>
                  </a:lnTo>
                  <a:lnTo>
                    <a:pt x="36449" y="8000"/>
                  </a:lnTo>
                  <a:lnTo>
                    <a:pt x="36194" y="8381"/>
                  </a:lnTo>
                  <a:lnTo>
                    <a:pt x="35940" y="8762"/>
                  </a:lnTo>
                  <a:lnTo>
                    <a:pt x="35687" y="9143"/>
                  </a:lnTo>
                  <a:lnTo>
                    <a:pt x="35305" y="9270"/>
                  </a:lnTo>
                  <a:lnTo>
                    <a:pt x="35051" y="9397"/>
                  </a:lnTo>
                  <a:lnTo>
                    <a:pt x="34670" y="9525"/>
                  </a:lnTo>
                  <a:lnTo>
                    <a:pt x="34289" y="9525"/>
                  </a:lnTo>
                  <a:lnTo>
                    <a:pt x="31241" y="9525"/>
                  </a:lnTo>
                  <a:lnTo>
                    <a:pt x="30099" y="9525"/>
                  </a:lnTo>
                  <a:lnTo>
                    <a:pt x="29082" y="9778"/>
                  </a:lnTo>
                  <a:lnTo>
                    <a:pt x="28193" y="10159"/>
                  </a:lnTo>
                  <a:lnTo>
                    <a:pt x="27304" y="10540"/>
                  </a:lnTo>
                  <a:lnTo>
                    <a:pt x="26669" y="11429"/>
                  </a:lnTo>
                  <a:lnTo>
                    <a:pt x="24511" y="23113"/>
                  </a:lnTo>
                  <a:lnTo>
                    <a:pt x="24511" y="27431"/>
                  </a:lnTo>
                  <a:lnTo>
                    <a:pt x="24511" y="38353"/>
                  </a:lnTo>
                  <a:lnTo>
                    <a:pt x="24511" y="41909"/>
                  </a:lnTo>
                  <a:lnTo>
                    <a:pt x="24384" y="45084"/>
                  </a:lnTo>
                  <a:lnTo>
                    <a:pt x="24002" y="47625"/>
                  </a:lnTo>
                  <a:lnTo>
                    <a:pt x="23494" y="50164"/>
                  </a:lnTo>
                  <a:lnTo>
                    <a:pt x="22860" y="52450"/>
                  </a:lnTo>
                  <a:lnTo>
                    <a:pt x="21843" y="54482"/>
                  </a:lnTo>
                  <a:lnTo>
                    <a:pt x="20827" y="56514"/>
                  </a:lnTo>
                  <a:lnTo>
                    <a:pt x="19430" y="58292"/>
                  </a:lnTo>
                  <a:lnTo>
                    <a:pt x="17779" y="59689"/>
                  </a:lnTo>
                  <a:lnTo>
                    <a:pt x="16128" y="61213"/>
                  </a:lnTo>
                  <a:lnTo>
                    <a:pt x="13969" y="62229"/>
                  </a:lnTo>
                  <a:lnTo>
                    <a:pt x="11302" y="62737"/>
                  </a:lnTo>
                  <a:lnTo>
                    <a:pt x="13969" y="63245"/>
                  </a:lnTo>
                  <a:lnTo>
                    <a:pt x="21843" y="70992"/>
                  </a:lnTo>
                  <a:lnTo>
                    <a:pt x="22860" y="73025"/>
                  </a:lnTo>
                  <a:lnTo>
                    <a:pt x="23494" y="75310"/>
                  </a:lnTo>
                  <a:lnTo>
                    <a:pt x="24002" y="77850"/>
                  </a:lnTo>
                  <a:lnTo>
                    <a:pt x="24384" y="80390"/>
                  </a:lnTo>
                  <a:lnTo>
                    <a:pt x="24511" y="83438"/>
                  </a:lnTo>
                  <a:lnTo>
                    <a:pt x="24511" y="87121"/>
                  </a:lnTo>
                  <a:lnTo>
                    <a:pt x="24511" y="101345"/>
                  </a:lnTo>
                  <a:lnTo>
                    <a:pt x="24511" y="105663"/>
                  </a:lnTo>
                  <a:lnTo>
                    <a:pt x="24637" y="108965"/>
                  </a:lnTo>
                  <a:lnTo>
                    <a:pt x="24891" y="110997"/>
                  </a:lnTo>
                  <a:lnTo>
                    <a:pt x="25145" y="113156"/>
                  </a:lnTo>
                  <a:lnTo>
                    <a:pt x="28066" y="118490"/>
                  </a:lnTo>
                  <a:lnTo>
                    <a:pt x="28828" y="118998"/>
                  </a:lnTo>
                  <a:lnTo>
                    <a:pt x="29844" y="119252"/>
                  </a:lnTo>
                  <a:lnTo>
                    <a:pt x="30987" y="119252"/>
                  </a:lnTo>
                  <a:lnTo>
                    <a:pt x="34162" y="119252"/>
                  </a:lnTo>
                  <a:lnTo>
                    <a:pt x="34543" y="119252"/>
                  </a:lnTo>
                  <a:lnTo>
                    <a:pt x="34925" y="119379"/>
                  </a:lnTo>
                  <a:lnTo>
                    <a:pt x="35305" y="119506"/>
                  </a:lnTo>
                  <a:lnTo>
                    <a:pt x="35687" y="119633"/>
                  </a:lnTo>
                  <a:lnTo>
                    <a:pt x="35940" y="119887"/>
                  </a:lnTo>
                  <a:lnTo>
                    <a:pt x="36194" y="120268"/>
                  </a:lnTo>
                  <a:lnTo>
                    <a:pt x="36449" y="120650"/>
                  </a:lnTo>
                  <a:lnTo>
                    <a:pt x="36575" y="121157"/>
                  </a:lnTo>
                  <a:lnTo>
                    <a:pt x="36702" y="121665"/>
                  </a:lnTo>
                  <a:lnTo>
                    <a:pt x="36702" y="122300"/>
                  </a:lnTo>
                  <a:lnTo>
                    <a:pt x="36829" y="123062"/>
                  </a:lnTo>
                  <a:lnTo>
                    <a:pt x="36829" y="123951"/>
                  </a:lnTo>
                  <a:lnTo>
                    <a:pt x="36829" y="124713"/>
                  </a:lnTo>
                  <a:lnTo>
                    <a:pt x="36702" y="125348"/>
                  </a:lnTo>
                  <a:lnTo>
                    <a:pt x="36702" y="125983"/>
                  </a:lnTo>
                  <a:lnTo>
                    <a:pt x="36575" y="126491"/>
                  </a:lnTo>
                  <a:lnTo>
                    <a:pt x="36449" y="127000"/>
                  </a:lnTo>
                  <a:lnTo>
                    <a:pt x="36194" y="127253"/>
                  </a:lnTo>
                  <a:lnTo>
                    <a:pt x="35940" y="127634"/>
                  </a:lnTo>
                  <a:lnTo>
                    <a:pt x="35687" y="127888"/>
                  </a:lnTo>
                  <a:lnTo>
                    <a:pt x="35432" y="128015"/>
                  </a:lnTo>
                  <a:lnTo>
                    <a:pt x="35051" y="128269"/>
                  </a:lnTo>
                  <a:lnTo>
                    <a:pt x="34798" y="128396"/>
                  </a:lnTo>
                  <a:lnTo>
                    <a:pt x="34543" y="128396"/>
                  </a:lnTo>
                  <a:lnTo>
                    <a:pt x="33654" y="128523"/>
                  </a:lnTo>
                  <a:lnTo>
                    <a:pt x="32892" y="128650"/>
                  </a:lnTo>
                  <a:lnTo>
                    <a:pt x="32130" y="128650"/>
                  </a:lnTo>
                  <a:lnTo>
                    <a:pt x="31495" y="128777"/>
                  </a:lnTo>
                  <a:lnTo>
                    <a:pt x="30734" y="128777"/>
                  </a:lnTo>
                  <a:lnTo>
                    <a:pt x="29717" y="128777"/>
                  </a:lnTo>
                  <a:lnTo>
                    <a:pt x="26415" y="128777"/>
                  </a:lnTo>
                  <a:lnTo>
                    <a:pt x="23749" y="128269"/>
                  </a:lnTo>
                  <a:lnTo>
                    <a:pt x="21589" y="127126"/>
                  </a:lnTo>
                  <a:lnTo>
                    <a:pt x="19430" y="126110"/>
                  </a:lnTo>
                  <a:lnTo>
                    <a:pt x="17779" y="124459"/>
                  </a:lnTo>
                  <a:lnTo>
                    <a:pt x="13335" y="107060"/>
                  </a:lnTo>
                  <a:lnTo>
                    <a:pt x="13335" y="101853"/>
                  </a:lnTo>
                  <a:lnTo>
                    <a:pt x="13335" y="86486"/>
                  </a:lnTo>
                  <a:lnTo>
                    <a:pt x="13335" y="83057"/>
                  </a:lnTo>
                  <a:lnTo>
                    <a:pt x="13080" y="80390"/>
                  </a:lnTo>
                  <a:lnTo>
                    <a:pt x="7365" y="69087"/>
                  </a:lnTo>
                  <a:lnTo>
                    <a:pt x="5968" y="68071"/>
                  </a:lnTo>
                  <a:lnTo>
                    <a:pt x="4317" y="67436"/>
                  </a:lnTo>
                  <a:lnTo>
                    <a:pt x="2412" y="67309"/>
                  </a:lnTo>
                  <a:lnTo>
                    <a:pt x="2031" y="67182"/>
                  </a:lnTo>
                  <a:lnTo>
                    <a:pt x="1650" y="67055"/>
                  </a:lnTo>
                  <a:lnTo>
                    <a:pt x="1269" y="66928"/>
                  </a:lnTo>
                  <a:lnTo>
                    <a:pt x="1015" y="66675"/>
                  </a:lnTo>
                  <a:lnTo>
                    <a:pt x="762" y="66420"/>
                  </a:lnTo>
                  <a:lnTo>
                    <a:pt x="635" y="66039"/>
                  </a:lnTo>
                  <a:lnTo>
                    <a:pt x="380" y="65785"/>
                  </a:lnTo>
                  <a:lnTo>
                    <a:pt x="253" y="65277"/>
                  </a:lnTo>
                  <a:lnTo>
                    <a:pt x="253" y="64769"/>
                  </a:lnTo>
                  <a:lnTo>
                    <a:pt x="126" y="64134"/>
                  </a:lnTo>
                  <a:lnTo>
                    <a:pt x="0" y="63500"/>
                  </a:lnTo>
                  <a:lnTo>
                    <a:pt x="0" y="62737"/>
                  </a:lnTo>
                  <a:lnTo>
                    <a:pt x="0" y="61975"/>
                  </a:lnTo>
                  <a:lnTo>
                    <a:pt x="126" y="61340"/>
                  </a:lnTo>
                  <a:lnTo>
                    <a:pt x="126" y="60705"/>
                  </a:lnTo>
                  <a:lnTo>
                    <a:pt x="253" y="60197"/>
                  </a:lnTo>
                  <a:lnTo>
                    <a:pt x="380" y="59689"/>
                  </a:lnTo>
                  <a:lnTo>
                    <a:pt x="507" y="59308"/>
                  </a:lnTo>
                  <a:lnTo>
                    <a:pt x="762" y="58927"/>
                  </a:lnTo>
                  <a:lnTo>
                    <a:pt x="888" y="58673"/>
                  </a:lnTo>
                  <a:lnTo>
                    <a:pt x="1269" y="58546"/>
                  </a:lnTo>
                  <a:lnTo>
                    <a:pt x="1524" y="58419"/>
                  </a:lnTo>
                  <a:lnTo>
                    <a:pt x="1904" y="58292"/>
                  </a:lnTo>
                  <a:lnTo>
                    <a:pt x="2412" y="58165"/>
                  </a:lnTo>
                  <a:lnTo>
                    <a:pt x="5968" y="57784"/>
                  </a:lnTo>
                  <a:lnTo>
                    <a:pt x="8762" y="56006"/>
                  </a:lnTo>
                  <a:lnTo>
                    <a:pt x="10540" y="52831"/>
                  </a:lnTo>
                  <a:lnTo>
                    <a:pt x="12445" y="49783"/>
                  </a:lnTo>
                  <a:lnTo>
                    <a:pt x="13335" y="45084"/>
                  </a:lnTo>
                  <a:lnTo>
                    <a:pt x="13335" y="38988"/>
                  </a:lnTo>
                  <a:lnTo>
                    <a:pt x="13335" y="26923"/>
                  </a:lnTo>
                  <a:lnTo>
                    <a:pt x="13335" y="21716"/>
                  </a:lnTo>
                  <a:lnTo>
                    <a:pt x="13588" y="17525"/>
                  </a:lnTo>
                  <a:lnTo>
                    <a:pt x="21716" y="1650"/>
                  </a:lnTo>
                  <a:lnTo>
                    <a:pt x="23749" y="507"/>
                  </a:lnTo>
                  <a:lnTo>
                    <a:pt x="26415" y="0"/>
                  </a:lnTo>
                  <a:lnTo>
                    <a:pt x="29717" y="0"/>
                  </a:lnTo>
                  <a:close/>
                </a:path>
              </a:pathLst>
            </a:custGeom>
            <a:noFill/>
            <a:ln w="9534">
              <a:solidFill>
                <a:srgbClr val="09090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47" name="object 29"/>
          <p:cNvSpPr/>
          <p:nvPr/>
        </p:nvSpPr>
        <p:spPr>
          <a:xfrm>
            <a:off x="3337920" y="4735800"/>
            <a:ext cx="835920" cy="73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ts val="1429"/>
              </a:lnSpc>
              <a:spcBef>
                <a:spcPts val="99"/>
              </a:spcBef>
              <a:buNone/>
            </a:pPr>
            <a:r>
              <a:rPr b="0" lang="en-US" sz="1200" spc="-15" strike="noStrike">
                <a:solidFill>
                  <a:srgbClr val="eaeaea"/>
                </a:solidFill>
                <a:latin typeface="Calibri"/>
              </a:rPr>
              <a:t>name:</a:t>
            </a:r>
            <a:r>
              <a:rPr b="0" lang="en-US" sz="1200" spc="12" strike="noStrike">
                <a:solidFill>
                  <a:srgbClr val="eaeaea"/>
                </a:solidFill>
                <a:latin typeface="Calibri"/>
              </a:rPr>
              <a:t> </a:t>
            </a:r>
            <a:r>
              <a:rPr b="0" lang="en-US" sz="1200" spc="-32" strike="noStrike">
                <a:solidFill>
                  <a:srgbClr val="000000"/>
                </a:solidFill>
                <a:latin typeface="Calibri"/>
              </a:rPr>
              <a:t>“ben”,</a:t>
            </a:r>
            <a:endParaRPr b="0" lang="en-US" sz="1200" spc="-1" strike="noStrike">
              <a:latin typeface="Arial"/>
            </a:endParaRPr>
          </a:p>
          <a:p>
            <a:pPr marL="31680">
              <a:lnSpc>
                <a:spcPts val="1434"/>
              </a:lnSpc>
              <a:buNone/>
            </a:pPr>
            <a:r>
              <a:rPr b="0" lang="en-US" sz="1200" spc="-15" strike="noStrike">
                <a:solidFill>
                  <a:srgbClr val="eaeaea"/>
                </a:solidFill>
                <a:latin typeface="Calibri"/>
              </a:rPr>
              <a:t>hat:</a:t>
            </a:r>
            <a:r>
              <a:rPr b="0" lang="en-US" sz="1200" spc="58" strike="noStrike">
                <a:solidFill>
                  <a:srgbClr val="eaeaea"/>
                </a:solidFill>
                <a:latin typeface="Calibri"/>
              </a:rPr>
              <a:t> </a:t>
            </a:r>
            <a:r>
              <a:rPr b="0" lang="en-US" sz="1200" spc="9" strike="noStrike">
                <a:solidFill>
                  <a:srgbClr val="000000"/>
                </a:solidFill>
                <a:latin typeface="Calibri"/>
              </a:rPr>
              <a:t>”yes”}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448" name="object 30"/>
          <p:cNvGrpSpPr/>
          <p:nvPr/>
        </p:nvGrpSpPr>
        <p:grpSpPr>
          <a:xfrm>
            <a:off x="5705640" y="4010040"/>
            <a:ext cx="2523600" cy="1638000"/>
            <a:chOff x="5705640" y="4010040"/>
            <a:chExt cx="2523600" cy="1638000"/>
          </a:xfrm>
        </p:grpSpPr>
        <p:sp>
          <p:nvSpPr>
            <p:cNvPr id="449" name="object 31"/>
            <p:cNvSpPr/>
            <p:nvPr/>
          </p:nvSpPr>
          <p:spPr>
            <a:xfrm>
              <a:off x="5705640" y="4010040"/>
              <a:ext cx="2523600" cy="163800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object 32"/>
            <p:cNvSpPr/>
            <p:nvPr/>
          </p:nvSpPr>
          <p:spPr>
            <a:xfrm>
              <a:off x="5748480" y="4081680"/>
              <a:ext cx="2381040" cy="1495080"/>
            </a:xfrm>
            <a:custGeom>
              <a:avLst/>
              <a:gdLst/>
              <a:ahLst/>
              <a:rect l="l" t="t" r="r" b="b"/>
              <a:pathLst>
                <a:path w="2381250" h="1495425">
                  <a:moveTo>
                    <a:pt x="2381250" y="0"/>
                  </a:moveTo>
                  <a:lnTo>
                    <a:pt x="0" y="0"/>
                  </a:lnTo>
                  <a:lnTo>
                    <a:pt x="0" y="1414272"/>
                  </a:lnTo>
                  <a:lnTo>
                    <a:pt x="61577" y="1427447"/>
                  </a:lnTo>
                  <a:lnTo>
                    <a:pt x="121034" y="1439321"/>
                  </a:lnTo>
                  <a:lnTo>
                    <a:pt x="178446" y="1449931"/>
                  </a:lnTo>
                  <a:lnTo>
                    <a:pt x="233890" y="1459318"/>
                  </a:lnTo>
                  <a:lnTo>
                    <a:pt x="287445" y="1467518"/>
                  </a:lnTo>
                  <a:lnTo>
                    <a:pt x="339186" y="1474570"/>
                  </a:lnTo>
                  <a:lnTo>
                    <a:pt x="389192" y="1480513"/>
                  </a:lnTo>
                  <a:lnTo>
                    <a:pt x="437539" y="1485386"/>
                  </a:lnTo>
                  <a:lnTo>
                    <a:pt x="484304" y="1489227"/>
                  </a:lnTo>
                  <a:lnTo>
                    <a:pt x="529565" y="1492074"/>
                  </a:lnTo>
                  <a:lnTo>
                    <a:pt x="573398" y="1493967"/>
                  </a:lnTo>
                  <a:lnTo>
                    <a:pt x="615882" y="1494942"/>
                  </a:lnTo>
                  <a:lnTo>
                    <a:pt x="657092" y="1495040"/>
                  </a:lnTo>
                  <a:lnTo>
                    <a:pt x="697107" y="1494298"/>
                  </a:lnTo>
                  <a:lnTo>
                    <a:pt x="736003" y="1492755"/>
                  </a:lnTo>
                  <a:lnTo>
                    <a:pt x="810748" y="1487419"/>
                  </a:lnTo>
                  <a:lnTo>
                    <a:pt x="881944" y="1479342"/>
                  </a:lnTo>
                  <a:lnTo>
                    <a:pt x="950208" y="1468830"/>
                  </a:lnTo>
                  <a:lnTo>
                    <a:pt x="1016158" y="1456192"/>
                  </a:lnTo>
                  <a:lnTo>
                    <a:pt x="1080410" y="1441736"/>
                  </a:lnTo>
                  <a:lnTo>
                    <a:pt x="1143583" y="1425769"/>
                  </a:lnTo>
                  <a:lnTo>
                    <a:pt x="1237666" y="1399662"/>
                  </a:lnTo>
                  <a:lnTo>
                    <a:pt x="1397815" y="1352962"/>
                  </a:lnTo>
                  <a:lnTo>
                    <a:pt x="1464845" y="1334065"/>
                  </a:lnTo>
                  <a:lnTo>
                    <a:pt x="1534498" y="1315506"/>
                  </a:lnTo>
                  <a:lnTo>
                    <a:pt x="1607391" y="1297593"/>
                  </a:lnTo>
                  <a:lnTo>
                    <a:pt x="1645246" y="1288975"/>
                  </a:lnTo>
                  <a:lnTo>
                    <a:pt x="1684142" y="1280634"/>
                  </a:lnTo>
                  <a:lnTo>
                    <a:pt x="1724157" y="1272608"/>
                  </a:lnTo>
                  <a:lnTo>
                    <a:pt x="1765367" y="1264936"/>
                  </a:lnTo>
                  <a:lnTo>
                    <a:pt x="1807851" y="1257657"/>
                  </a:lnTo>
                  <a:lnTo>
                    <a:pt x="1851684" y="1250809"/>
                  </a:lnTo>
                  <a:lnTo>
                    <a:pt x="1896945" y="1244430"/>
                  </a:lnTo>
                  <a:lnTo>
                    <a:pt x="1943710" y="1238559"/>
                  </a:lnTo>
                  <a:lnTo>
                    <a:pt x="1992057" y="1233235"/>
                  </a:lnTo>
                  <a:lnTo>
                    <a:pt x="2042063" y="1228495"/>
                  </a:lnTo>
                  <a:lnTo>
                    <a:pt x="2093804" y="1224380"/>
                  </a:lnTo>
                  <a:lnTo>
                    <a:pt x="2147359" y="1220926"/>
                  </a:lnTo>
                  <a:lnTo>
                    <a:pt x="2202803" y="1218172"/>
                  </a:lnTo>
                  <a:lnTo>
                    <a:pt x="2260215" y="1216158"/>
                  </a:lnTo>
                  <a:lnTo>
                    <a:pt x="2319672" y="1214921"/>
                  </a:lnTo>
                  <a:lnTo>
                    <a:pt x="2381250" y="1214501"/>
                  </a:lnTo>
                  <a:lnTo>
                    <a:pt x="2381250" y="0"/>
                  </a:lnTo>
                  <a:close/>
                </a:path>
              </a:pathLst>
            </a:custGeom>
            <a:solidFill>
              <a:srgbClr val="c79f5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object 33"/>
            <p:cNvSpPr/>
            <p:nvPr/>
          </p:nvSpPr>
          <p:spPr>
            <a:xfrm>
              <a:off x="5748480" y="4081680"/>
              <a:ext cx="2381040" cy="1495080"/>
            </a:xfrm>
            <a:custGeom>
              <a:avLst/>
              <a:gdLst/>
              <a:ahLst/>
              <a:rect l="l" t="t" r="r" b="b"/>
              <a:pathLst>
                <a:path w="2381250" h="1495425">
                  <a:moveTo>
                    <a:pt x="0" y="0"/>
                  </a:moveTo>
                  <a:lnTo>
                    <a:pt x="2381250" y="0"/>
                  </a:lnTo>
                  <a:lnTo>
                    <a:pt x="2381250" y="1214501"/>
                  </a:lnTo>
                  <a:lnTo>
                    <a:pt x="2319672" y="1214921"/>
                  </a:lnTo>
                  <a:lnTo>
                    <a:pt x="2260215" y="1216158"/>
                  </a:lnTo>
                  <a:lnTo>
                    <a:pt x="2202803" y="1218172"/>
                  </a:lnTo>
                  <a:lnTo>
                    <a:pt x="2147359" y="1220926"/>
                  </a:lnTo>
                  <a:lnTo>
                    <a:pt x="2093804" y="1224380"/>
                  </a:lnTo>
                  <a:lnTo>
                    <a:pt x="2042063" y="1228495"/>
                  </a:lnTo>
                  <a:lnTo>
                    <a:pt x="1992057" y="1233235"/>
                  </a:lnTo>
                  <a:lnTo>
                    <a:pt x="1943710" y="1238559"/>
                  </a:lnTo>
                  <a:lnTo>
                    <a:pt x="1896945" y="1244430"/>
                  </a:lnTo>
                  <a:lnTo>
                    <a:pt x="1851684" y="1250809"/>
                  </a:lnTo>
                  <a:lnTo>
                    <a:pt x="1807851" y="1257657"/>
                  </a:lnTo>
                  <a:lnTo>
                    <a:pt x="1765367" y="1264936"/>
                  </a:lnTo>
                  <a:lnTo>
                    <a:pt x="1724157" y="1272608"/>
                  </a:lnTo>
                  <a:lnTo>
                    <a:pt x="1684142" y="1280634"/>
                  </a:lnTo>
                  <a:lnTo>
                    <a:pt x="1645246" y="1288975"/>
                  </a:lnTo>
                  <a:lnTo>
                    <a:pt x="1607391" y="1297593"/>
                  </a:lnTo>
                  <a:lnTo>
                    <a:pt x="1534498" y="1315506"/>
                  </a:lnTo>
                  <a:lnTo>
                    <a:pt x="1464845" y="1334065"/>
                  </a:lnTo>
                  <a:lnTo>
                    <a:pt x="1397815" y="1352962"/>
                  </a:lnTo>
                  <a:lnTo>
                    <a:pt x="1332791" y="1371889"/>
                  </a:lnTo>
                  <a:lnTo>
                    <a:pt x="1300839" y="1381268"/>
                  </a:lnTo>
                  <a:lnTo>
                    <a:pt x="1269156" y="1390538"/>
                  </a:lnTo>
                  <a:lnTo>
                    <a:pt x="1206292" y="1408601"/>
                  </a:lnTo>
                  <a:lnTo>
                    <a:pt x="1143583" y="1425769"/>
                  </a:lnTo>
                  <a:lnTo>
                    <a:pt x="1080410" y="1441736"/>
                  </a:lnTo>
                  <a:lnTo>
                    <a:pt x="1016158" y="1456192"/>
                  </a:lnTo>
                  <a:lnTo>
                    <a:pt x="950208" y="1468830"/>
                  </a:lnTo>
                  <a:lnTo>
                    <a:pt x="881944" y="1479342"/>
                  </a:lnTo>
                  <a:lnTo>
                    <a:pt x="810748" y="1487419"/>
                  </a:lnTo>
                  <a:lnTo>
                    <a:pt x="736003" y="1492755"/>
                  </a:lnTo>
                  <a:lnTo>
                    <a:pt x="697107" y="1494298"/>
                  </a:lnTo>
                  <a:lnTo>
                    <a:pt x="657092" y="1495040"/>
                  </a:lnTo>
                  <a:lnTo>
                    <a:pt x="615882" y="1494942"/>
                  </a:lnTo>
                  <a:lnTo>
                    <a:pt x="573398" y="1493967"/>
                  </a:lnTo>
                  <a:lnTo>
                    <a:pt x="529565" y="1492074"/>
                  </a:lnTo>
                  <a:lnTo>
                    <a:pt x="484304" y="1489227"/>
                  </a:lnTo>
                  <a:lnTo>
                    <a:pt x="437539" y="1485386"/>
                  </a:lnTo>
                  <a:lnTo>
                    <a:pt x="389192" y="1480513"/>
                  </a:lnTo>
                  <a:lnTo>
                    <a:pt x="339186" y="1474570"/>
                  </a:lnTo>
                  <a:lnTo>
                    <a:pt x="287445" y="1467518"/>
                  </a:lnTo>
                  <a:lnTo>
                    <a:pt x="233890" y="1459318"/>
                  </a:lnTo>
                  <a:lnTo>
                    <a:pt x="178446" y="1449931"/>
                  </a:lnTo>
                  <a:lnTo>
                    <a:pt x="121034" y="1439321"/>
                  </a:lnTo>
                  <a:lnTo>
                    <a:pt x="61577" y="1427447"/>
                  </a:lnTo>
                  <a:lnTo>
                    <a:pt x="0" y="141427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34">
              <a:solidFill>
                <a:srgbClr val="675e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52" name="object 34"/>
          <p:cNvSpPr/>
          <p:nvPr/>
        </p:nvSpPr>
        <p:spPr>
          <a:xfrm>
            <a:off x="5928480" y="4138560"/>
            <a:ext cx="1156680" cy="12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79200" indent="-66600">
              <a:lnSpc>
                <a:spcPct val="99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0" lang="en-US" sz="1200" spc="-15" strike="noStrike">
                <a:solidFill>
                  <a:srgbClr val="000000"/>
                </a:solidFill>
                <a:latin typeface="Calibri"/>
              </a:rPr>
              <a:t>{</a:t>
            </a:r>
            <a:r>
              <a:rPr b="0" lang="en-US" sz="1200" spc="-15" strike="noStrike">
                <a:solidFill>
                  <a:srgbClr val="eaeaea"/>
                </a:solidFill>
                <a:latin typeface="Calibri"/>
              </a:rPr>
              <a:t>name: </a:t>
            </a:r>
            <a:r>
              <a:rPr b="0" lang="en-US" sz="1200" spc="-21" strike="noStrike">
                <a:solidFill>
                  <a:srgbClr val="000000"/>
                </a:solidFill>
                <a:latin typeface="Calibri"/>
              </a:rPr>
              <a:t>“matt”,  </a:t>
            </a:r>
            <a:r>
              <a:rPr b="0" lang="en-US" sz="1200" spc="-12" strike="noStrike">
                <a:solidFill>
                  <a:srgbClr val="eaeaea"/>
                </a:solidFill>
                <a:latin typeface="Calibri"/>
              </a:rPr>
              <a:t>pizza: </a:t>
            </a:r>
            <a:r>
              <a:rPr b="0" lang="en-US" sz="1200" spc="-35" strike="noStrike">
                <a:solidFill>
                  <a:srgbClr val="000000"/>
                </a:solidFill>
                <a:latin typeface="Calibri"/>
              </a:rPr>
              <a:t>“DiGiorno”,  </a:t>
            </a:r>
            <a:r>
              <a:rPr b="0" lang="en-US" sz="1200" spc="-12" strike="noStrike">
                <a:solidFill>
                  <a:srgbClr val="eaeaea"/>
                </a:solidFill>
                <a:latin typeface="Calibri"/>
              </a:rPr>
              <a:t>height:</a:t>
            </a:r>
            <a:r>
              <a:rPr b="0" lang="en-US" sz="1200" spc="-1" strike="noStrike">
                <a:solidFill>
                  <a:srgbClr val="eaeaea"/>
                </a:solidFill>
                <a:latin typeface="Calibri"/>
              </a:rPr>
              <a:t> </a:t>
            </a:r>
            <a:r>
              <a:rPr b="0" lang="en-US" sz="1200" spc="-12" strike="noStrike">
                <a:solidFill>
                  <a:srgbClr val="000000"/>
                </a:solidFill>
                <a:latin typeface="Calibri"/>
              </a:rPr>
              <a:t>72,</a:t>
            </a:r>
            <a:endParaRPr b="0" lang="en-US" sz="1200" spc="-1" strike="noStrike">
              <a:latin typeface="Arial"/>
            </a:endParaRPr>
          </a:p>
          <a:p>
            <a:pPr marL="79200" indent="-66600">
              <a:lnSpc>
                <a:spcPct val="100000"/>
              </a:lnSpc>
              <a:spcBef>
                <a:spcPts val="65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e3eff7"/>
                </a:solidFill>
                <a:latin typeface="Calibri"/>
              </a:rPr>
              <a:t>loc: </a:t>
            </a:r>
            <a:r>
              <a:rPr b="0" lang="en-US" sz="1200" spc="-7" strike="noStrike">
                <a:solidFill>
                  <a:srgbClr val="181817"/>
                </a:solidFill>
                <a:latin typeface="Calibri"/>
              </a:rPr>
              <a:t>[44.6,</a:t>
            </a:r>
            <a:r>
              <a:rPr b="0" lang="en-US" sz="1200" spc="-12" strike="noStrike">
                <a:solidFill>
                  <a:srgbClr val="181817"/>
                </a:solidFill>
                <a:latin typeface="Calibri"/>
              </a:rPr>
              <a:t> </a:t>
            </a:r>
            <a:r>
              <a:rPr b="0" lang="en-US" sz="1200" spc="-7" strike="noStrike">
                <a:solidFill>
                  <a:srgbClr val="181817"/>
                </a:solidFill>
                <a:latin typeface="Calibri"/>
              </a:rPr>
              <a:t>71.3]</a:t>
            </a:r>
            <a:r>
              <a:rPr b="0" lang="en-US" sz="1200" spc="-7" strike="noStrike">
                <a:solidFill>
                  <a:srgbClr val="000000"/>
                </a:solidFill>
                <a:latin typeface="Calibri"/>
              </a:rPr>
              <a:t>}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3" name="object 35"/>
          <p:cNvSpPr/>
          <p:nvPr/>
        </p:nvSpPr>
        <p:spPr>
          <a:xfrm>
            <a:off x="1099080" y="3048120"/>
            <a:ext cx="1865160" cy="183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r">
              <a:lnSpc>
                <a:spcPts val="1434"/>
              </a:lnSpc>
              <a:spcBef>
                <a:spcPts val="99"/>
              </a:spcBef>
              <a:buNone/>
            </a:pPr>
            <a:r>
              <a:rPr b="0" lang="en-US" sz="1200" spc="-26" strike="noStrike">
                <a:solidFill>
                  <a:srgbClr val="181817"/>
                </a:solidFill>
                <a:latin typeface="Arial"/>
              </a:rPr>
              <a:t>{</a:t>
            </a:r>
            <a:r>
              <a:rPr b="0" lang="en-US" sz="1200" spc="-26" strike="noStrike">
                <a:solidFill>
                  <a:srgbClr val="dfdcb7"/>
                </a:solidFill>
                <a:latin typeface="Arial"/>
              </a:rPr>
              <a:t>name:</a:t>
            </a:r>
            <a:r>
              <a:rPr b="0" lang="en-US" sz="1200" spc="29" strike="noStrike">
                <a:solidFill>
                  <a:srgbClr val="dfdcb7"/>
                </a:solidFill>
                <a:latin typeface="Arial"/>
              </a:rPr>
              <a:t> </a:t>
            </a:r>
            <a:r>
              <a:rPr b="0" lang="en-US" sz="1200" spc="-26" strike="noStrike">
                <a:solidFill>
                  <a:srgbClr val="2e2b1f"/>
                </a:solidFill>
                <a:latin typeface="Arial"/>
              </a:rPr>
              <a:t>“will”</a:t>
            </a:r>
            <a:r>
              <a:rPr b="0" lang="en-US" sz="1200" spc="-26" strike="noStrike">
                <a:solidFill>
                  <a:srgbClr val="003e75"/>
                </a:solidFill>
                <a:latin typeface="Arial"/>
              </a:rPr>
              <a:t>,</a:t>
            </a:r>
            <a:endParaRPr b="0" lang="en-US" sz="1200" spc="-1" strike="noStrike">
              <a:latin typeface="Arial"/>
            </a:endParaRPr>
          </a:p>
          <a:p>
            <a:pPr algn="r">
              <a:lnSpc>
                <a:spcPts val="1426"/>
              </a:lnSpc>
              <a:buNone/>
            </a:pPr>
            <a:r>
              <a:rPr b="0" lang="en-US" sz="1200" spc="-15" strike="noStrike">
                <a:solidFill>
                  <a:srgbClr val="dfdcb7"/>
                </a:solidFill>
                <a:latin typeface="Arial"/>
              </a:rPr>
              <a:t>eyes:</a:t>
            </a:r>
            <a:r>
              <a:rPr b="0" lang="en-US" sz="1200" spc="-7" strike="noStrike">
                <a:solidFill>
                  <a:srgbClr val="dfdcb7"/>
                </a:solidFill>
                <a:latin typeface="Arial"/>
              </a:rPr>
              <a:t> </a:t>
            </a:r>
            <a:r>
              <a:rPr b="0" lang="en-US" sz="1200" spc="-26" strike="noStrike">
                <a:solidFill>
                  <a:srgbClr val="181817"/>
                </a:solidFill>
                <a:latin typeface="Arial"/>
              </a:rPr>
              <a:t>“blue”,</a:t>
            </a:r>
            <a:endParaRPr b="0" lang="en-US" sz="1200" spc="-1" strike="noStrike">
              <a:latin typeface="Arial"/>
            </a:endParaRPr>
          </a:p>
          <a:p>
            <a:pPr marL="98280">
              <a:lnSpc>
                <a:spcPts val="1426"/>
              </a:lnSpc>
              <a:buNone/>
            </a:pPr>
            <a:r>
              <a:rPr b="0" lang="en-US" sz="1200" spc="-15" strike="noStrike">
                <a:solidFill>
                  <a:srgbClr val="e3eff7"/>
                </a:solidFill>
                <a:latin typeface="Arial"/>
              </a:rPr>
              <a:t>birthplace:</a:t>
            </a:r>
            <a:r>
              <a:rPr b="0" lang="en-US" sz="1200" spc="89" strike="noStrike">
                <a:solidFill>
                  <a:srgbClr val="e3eff7"/>
                </a:solidFill>
                <a:latin typeface="Arial"/>
              </a:rPr>
              <a:t> </a:t>
            </a:r>
            <a:r>
              <a:rPr b="0" lang="en-US" sz="1200" spc="-52" strike="noStrike">
                <a:solidFill>
                  <a:srgbClr val="181817"/>
                </a:solidFill>
                <a:latin typeface="Arial"/>
              </a:rPr>
              <a:t>“NY”,</a:t>
            </a:r>
            <a:endParaRPr b="0" lang="en-US" sz="1200" spc="-1" strike="noStrike">
              <a:latin typeface="Arial"/>
            </a:endParaRPr>
          </a:p>
          <a:p>
            <a:pPr marL="98280">
              <a:lnSpc>
                <a:spcPts val="1429"/>
              </a:lnSpc>
              <a:buNone/>
            </a:pPr>
            <a:r>
              <a:rPr b="0" lang="en-US" sz="1200" spc="-7" strike="noStrike">
                <a:solidFill>
                  <a:srgbClr val="e3eff7"/>
                </a:solidFill>
                <a:latin typeface="Arial"/>
              </a:rPr>
              <a:t>aliases</a:t>
            </a:r>
            <a:r>
              <a:rPr b="0" lang="en-US" sz="1200" spc="-7" strike="noStrike">
                <a:solidFill>
                  <a:srgbClr val="181817"/>
                </a:solidFill>
                <a:latin typeface="Arial"/>
              </a:rPr>
              <a:t>: </a:t>
            </a:r>
            <a:r>
              <a:rPr b="0" lang="en-US" sz="1200" spc="-21" strike="noStrike">
                <a:solidFill>
                  <a:srgbClr val="181817"/>
                </a:solidFill>
                <a:latin typeface="Arial"/>
              </a:rPr>
              <a:t>[“bill”, </a:t>
            </a:r>
            <a:r>
              <a:rPr b="0" lang="en-US" sz="1200" spc="-26" strike="noStrike">
                <a:solidFill>
                  <a:srgbClr val="181817"/>
                </a:solidFill>
                <a:latin typeface="Arial"/>
              </a:rPr>
              <a:t>“la</a:t>
            </a:r>
            <a:r>
              <a:rPr b="0" lang="en-US" sz="1200" spc="-126" strike="noStrike">
                <a:solidFill>
                  <a:srgbClr val="181817"/>
                </a:solidFill>
                <a:latin typeface="Arial"/>
              </a:rPr>
              <a:t> </a:t>
            </a:r>
            <a:r>
              <a:rPr b="0" lang="en-US" sz="1200" spc="-7" strike="noStrike">
                <a:solidFill>
                  <a:srgbClr val="181817"/>
                </a:solidFill>
                <a:latin typeface="Arial"/>
              </a:rPr>
              <a:t>ciacco”],</a:t>
            </a:r>
            <a:endParaRPr b="0" lang="en-US" sz="1200" spc="-1" strike="noStrike">
              <a:latin typeface="Arial"/>
            </a:endParaRPr>
          </a:p>
          <a:p>
            <a:pPr marL="98280">
              <a:lnSpc>
                <a:spcPts val="1434"/>
              </a:lnSpc>
              <a:buNone/>
            </a:pPr>
            <a:r>
              <a:rPr b="0" lang="en-US" sz="1200" spc="-15" strike="noStrike">
                <a:solidFill>
                  <a:srgbClr val="e3eff7"/>
                </a:solidFill>
                <a:latin typeface="Arial"/>
              </a:rPr>
              <a:t>loc: </a:t>
            </a:r>
            <a:r>
              <a:rPr b="0" lang="en-US" sz="1200" spc="-15" strike="noStrike">
                <a:solidFill>
                  <a:srgbClr val="181817"/>
                </a:solidFill>
                <a:latin typeface="Arial"/>
              </a:rPr>
              <a:t>[32.7,</a:t>
            </a:r>
            <a:r>
              <a:rPr b="0" lang="en-US" sz="1200" spc="97" strike="noStrike">
                <a:solidFill>
                  <a:srgbClr val="181817"/>
                </a:solidFill>
                <a:latin typeface="Arial"/>
              </a:rPr>
              <a:t> </a:t>
            </a:r>
            <a:r>
              <a:rPr b="0" lang="en-US" sz="1200" spc="-15" strike="noStrike">
                <a:solidFill>
                  <a:srgbClr val="181817"/>
                </a:solidFill>
                <a:latin typeface="Arial"/>
              </a:rPr>
              <a:t>63.4],</a:t>
            </a:r>
            <a:endParaRPr b="0" lang="en-US" sz="1200" spc="-1" strike="noStrike">
              <a:latin typeface="Arial"/>
            </a:endParaRPr>
          </a:p>
          <a:p>
            <a:pPr marL="98280">
              <a:lnSpc>
                <a:spcPct val="100000"/>
              </a:lnSpc>
              <a:spcBef>
                <a:spcPts val="60"/>
              </a:spcBef>
              <a:buNone/>
            </a:pPr>
            <a:r>
              <a:rPr b="0" lang="en-US" sz="1200" spc="-1" strike="noStrike">
                <a:solidFill>
                  <a:srgbClr val="e3eff7"/>
                </a:solidFill>
                <a:latin typeface="Arial"/>
              </a:rPr>
              <a:t>boss:</a:t>
            </a:r>
            <a:r>
              <a:rPr b="0" lang="en-US" sz="1200" spc="4" strike="noStrike">
                <a:solidFill>
                  <a:srgbClr val="e3eff7"/>
                </a:solidFill>
                <a:latin typeface="Arial"/>
              </a:rPr>
              <a:t> </a:t>
            </a:r>
            <a:r>
              <a:rPr b="0" lang="en-US" sz="1200" spc="-21" strike="noStrike">
                <a:solidFill>
                  <a:srgbClr val="181817"/>
                </a:solidFill>
                <a:latin typeface="Arial"/>
              </a:rPr>
              <a:t>”ben”}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object 2"/>
          <p:cNvSpPr/>
          <p:nvPr/>
        </p:nvSpPr>
        <p:spPr>
          <a:xfrm>
            <a:off x="650880" y="1389240"/>
            <a:ext cx="7169400" cy="51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125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600" spc="24" strike="noStrike">
                <a:solidFill>
                  <a:srgbClr val="032281"/>
                </a:solidFill>
                <a:latin typeface="Calibri"/>
              </a:rPr>
              <a:t>Data </a:t>
            </a:r>
            <a:r>
              <a:rPr b="0" lang="en-US" sz="2600" spc="4" strike="noStrike">
                <a:solidFill>
                  <a:srgbClr val="032281"/>
                </a:solidFill>
                <a:latin typeface="Calibri"/>
              </a:rPr>
              <a:t>is </a:t>
            </a:r>
            <a:r>
              <a:rPr b="0" lang="en-US" sz="2600" spc="9" strike="noStrike">
                <a:solidFill>
                  <a:srgbClr val="032281"/>
                </a:solidFill>
                <a:latin typeface="Calibri"/>
              </a:rPr>
              <a:t>in name / </a:t>
            </a:r>
            <a:r>
              <a:rPr b="0" lang="en-US" sz="2600" spc="-12" strike="noStrike">
                <a:solidFill>
                  <a:srgbClr val="032281"/>
                </a:solidFill>
                <a:latin typeface="Calibri"/>
              </a:rPr>
              <a:t>value</a:t>
            </a:r>
            <a:r>
              <a:rPr b="0" lang="en-US" sz="2600" spc="-420" strike="noStrike">
                <a:solidFill>
                  <a:srgbClr val="032281"/>
                </a:solidFill>
                <a:latin typeface="Calibri"/>
              </a:rPr>
              <a:t> </a:t>
            </a:r>
            <a:r>
              <a:rPr b="0" lang="en-US" sz="2600" spc="-15" strike="noStrike">
                <a:solidFill>
                  <a:srgbClr val="032281"/>
                </a:solidFill>
                <a:latin typeface="Calibri"/>
              </a:rPr>
              <a:t>pairs</a:t>
            </a:r>
            <a:endParaRPr b="0" lang="en-US" sz="2600" spc="-1" strike="noStrike">
              <a:latin typeface="Arial"/>
            </a:endParaRPr>
          </a:p>
          <a:p>
            <a:pPr marL="241200" indent="-229320">
              <a:lnSpc>
                <a:spcPct val="79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600" spc="12" strike="noStrike">
                <a:solidFill>
                  <a:srgbClr val="032281"/>
                </a:solidFill>
                <a:latin typeface="Calibri"/>
              </a:rPr>
              <a:t>A </a:t>
            </a:r>
            <a:r>
              <a:rPr b="0" lang="en-US" sz="2600" spc="-1" strike="noStrike">
                <a:solidFill>
                  <a:srgbClr val="032281"/>
                </a:solidFill>
                <a:latin typeface="Calibri"/>
              </a:rPr>
              <a:t>name/value </a:t>
            </a:r>
            <a:r>
              <a:rPr b="0" lang="en-US" sz="2600" spc="4" strike="noStrike">
                <a:solidFill>
                  <a:srgbClr val="032281"/>
                </a:solidFill>
                <a:latin typeface="Calibri"/>
              </a:rPr>
              <a:t>pair consists</a:t>
            </a:r>
            <a:r>
              <a:rPr b="0" lang="en-US" sz="2600" spc="-440" strike="noStrike">
                <a:solidFill>
                  <a:srgbClr val="032281"/>
                </a:solidFill>
                <a:latin typeface="Calibri"/>
              </a:rPr>
              <a:t> </a:t>
            </a:r>
            <a:r>
              <a:rPr b="0" lang="en-US" sz="2600" spc="-12" strike="noStrike">
                <a:solidFill>
                  <a:srgbClr val="032281"/>
                </a:solidFill>
                <a:latin typeface="Calibri"/>
              </a:rPr>
              <a:t>of </a:t>
            </a:r>
            <a:r>
              <a:rPr b="0" lang="en-US" sz="2600" spc="9" strike="noStrike">
                <a:solidFill>
                  <a:srgbClr val="032281"/>
                </a:solidFill>
                <a:latin typeface="Calibri"/>
              </a:rPr>
              <a:t>a </a:t>
            </a:r>
            <a:r>
              <a:rPr b="0" lang="en-US" sz="2600" spc="4" strike="noStrike">
                <a:solidFill>
                  <a:srgbClr val="032281"/>
                </a:solidFill>
                <a:latin typeface="Calibri"/>
              </a:rPr>
              <a:t>field </a:t>
            </a:r>
            <a:r>
              <a:rPr b="0" lang="en-US" sz="2600" spc="9" strike="noStrike">
                <a:solidFill>
                  <a:srgbClr val="032281"/>
                </a:solidFill>
                <a:latin typeface="Calibri"/>
              </a:rPr>
              <a:t>name </a:t>
            </a:r>
            <a:r>
              <a:rPr b="0" lang="en-US" sz="2600" spc="-12" strike="noStrike">
                <a:solidFill>
                  <a:srgbClr val="032281"/>
                </a:solidFill>
                <a:latin typeface="Calibri"/>
              </a:rPr>
              <a:t>followed  </a:t>
            </a:r>
            <a:r>
              <a:rPr b="0" lang="en-US" sz="2600" spc="-7" strike="noStrike">
                <a:solidFill>
                  <a:srgbClr val="032281"/>
                </a:solidFill>
                <a:latin typeface="Calibri"/>
              </a:rPr>
              <a:t>by </a:t>
            </a:r>
            <a:r>
              <a:rPr b="0" lang="en-US" sz="2600" spc="9" strike="noStrike">
                <a:solidFill>
                  <a:srgbClr val="032281"/>
                </a:solidFill>
                <a:latin typeface="Calibri"/>
              </a:rPr>
              <a:t>a </a:t>
            </a:r>
            <a:r>
              <a:rPr b="0" lang="en-US" sz="2600" spc="-7" strike="noStrike">
                <a:solidFill>
                  <a:srgbClr val="032281"/>
                </a:solidFill>
                <a:latin typeface="Calibri"/>
              </a:rPr>
              <a:t>colon, </a:t>
            </a:r>
            <a:r>
              <a:rPr b="0" lang="en-US" sz="2600" spc="-12" strike="noStrike">
                <a:solidFill>
                  <a:srgbClr val="032281"/>
                </a:solidFill>
                <a:latin typeface="Calibri"/>
              </a:rPr>
              <a:t>followed </a:t>
            </a:r>
            <a:r>
              <a:rPr b="0" lang="en-US" sz="2600" spc="-1" strike="noStrike">
                <a:solidFill>
                  <a:srgbClr val="032281"/>
                </a:solidFill>
                <a:latin typeface="Calibri"/>
              </a:rPr>
              <a:t>by </a:t>
            </a:r>
            <a:r>
              <a:rPr b="0" lang="en-US" sz="2600" spc="9" strike="noStrike">
                <a:solidFill>
                  <a:srgbClr val="032281"/>
                </a:solidFill>
                <a:latin typeface="Calibri"/>
              </a:rPr>
              <a:t>a</a:t>
            </a:r>
            <a:r>
              <a:rPr b="0" lang="en-US" sz="2600" spc="-86" strike="noStrike">
                <a:solidFill>
                  <a:srgbClr val="032281"/>
                </a:solidFill>
                <a:latin typeface="Calibri"/>
              </a:rPr>
              <a:t> </a:t>
            </a:r>
            <a:r>
              <a:rPr b="0" lang="en-US" sz="2600" spc="-12" strike="noStrike">
                <a:solidFill>
                  <a:srgbClr val="032281"/>
                </a:solidFill>
                <a:latin typeface="Calibri"/>
              </a:rPr>
              <a:t>value:</a:t>
            </a:r>
            <a:endParaRPr b="0" lang="en-US" sz="26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31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150" spc="-7" strike="noStrike">
                <a:solidFill>
                  <a:srgbClr val="032281"/>
                </a:solidFill>
                <a:latin typeface="Calibri"/>
              </a:rPr>
              <a:t>Example: “name”:</a:t>
            </a:r>
            <a:r>
              <a:rPr b="0" lang="en-US" sz="2150" spc="324" strike="noStrike">
                <a:solidFill>
                  <a:srgbClr val="032281"/>
                </a:solidFill>
                <a:latin typeface="Calibri"/>
              </a:rPr>
              <a:t> </a:t>
            </a:r>
            <a:r>
              <a:rPr b="0" lang="en-US" sz="2150" spc="24" strike="noStrike">
                <a:solidFill>
                  <a:srgbClr val="032281"/>
                </a:solidFill>
                <a:latin typeface="Calibri"/>
              </a:rPr>
              <a:t>“R2-D2”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1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600" spc="24" strike="noStrike">
                <a:solidFill>
                  <a:srgbClr val="032281"/>
                </a:solidFill>
                <a:latin typeface="Calibri"/>
              </a:rPr>
              <a:t>Data </a:t>
            </a:r>
            <a:r>
              <a:rPr b="0" lang="en-US" sz="2600" spc="4" strike="noStrike">
                <a:solidFill>
                  <a:srgbClr val="032281"/>
                </a:solidFill>
                <a:latin typeface="Calibri"/>
              </a:rPr>
              <a:t>is </a:t>
            </a:r>
            <a:r>
              <a:rPr b="0" lang="en-US" sz="2600" spc="-7" strike="noStrike">
                <a:solidFill>
                  <a:srgbClr val="032281"/>
                </a:solidFill>
                <a:latin typeface="Calibri"/>
              </a:rPr>
              <a:t>separated by</a:t>
            </a:r>
            <a:r>
              <a:rPr b="0" lang="en-US" sz="2600" spc="-361" strike="noStrike">
                <a:solidFill>
                  <a:srgbClr val="032281"/>
                </a:solidFill>
                <a:latin typeface="Calibri"/>
              </a:rPr>
              <a:t> </a:t>
            </a:r>
            <a:r>
              <a:rPr b="0" lang="en-US" sz="2600" spc="9" strike="noStrike">
                <a:solidFill>
                  <a:srgbClr val="032281"/>
                </a:solidFill>
                <a:latin typeface="Calibri"/>
              </a:rPr>
              <a:t>commas</a:t>
            </a:r>
            <a:endParaRPr b="0" lang="en-US" sz="2600" spc="-1" strike="noStrike">
              <a:latin typeface="Arial"/>
            </a:endParaRPr>
          </a:p>
          <a:p>
            <a:pPr lvl="1" marL="537120" indent="-229320">
              <a:lnSpc>
                <a:spcPts val="2565"/>
              </a:lnSpc>
              <a:spcBef>
                <a:spcPts val="34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150" spc="-7" strike="noStrike">
                <a:solidFill>
                  <a:srgbClr val="032281"/>
                </a:solidFill>
                <a:latin typeface="Calibri"/>
              </a:rPr>
              <a:t>Example: “name”: </a:t>
            </a:r>
            <a:r>
              <a:rPr b="0" lang="en-US" sz="2150" spc="-12" strike="noStrike">
                <a:solidFill>
                  <a:srgbClr val="032281"/>
                </a:solidFill>
                <a:latin typeface="Calibri"/>
              </a:rPr>
              <a:t>“R2-D2”, </a:t>
            </a:r>
            <a:r>
              <a:rPr b="0" lang="en-US" sz="2150" spc="-15" strike="noStrike">
                <a:solidFill>
                  <a:srgbClr val="032281"/>
                </a:solidFill>
                <a:latin typeface="Calibri"/>
              </a:rPr>
              <a:t>race </a:t>
            </a:r>
            <a:r>
              <a:rPr b="0" lang="en-US" sz="2150" spc="4" strike="noStrike">
                <a:solidFill>
                  <a:srgbClr val="032281"/>
                </a:solidFill>
                <a:latin typeface="Calibri"/>
              </a:rPr>
              <a:t>:</a:t>
            </a:r>
            <a:r>
              <a:rPr b="0" lang="en-US" sz="2150" spc="38" strike="noStrike">
                <a:solidFill>
                  <a:srgbClr val="032281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032281"/>
                </a:solidFill>
                <a:latin typeface="Calibri"/>
              </a:rPr>
              <a:t>“Droid”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ts val="3104"/>
              </a:lnSpc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600" spc="4" strike="noStrike">
                <a:solidFill>
                  <a:srgbClr val="032281"/>
                </a:solidFill>
                <a:latin typeface="Calibri"/>
              </a:rPr>
              <a:t>Curly </a:t>
            </a:r>
            <a:r>
              <a:rPr b="0" lang="en-US" sz="2600" spc="-15" strike="noStrike">
                <a:solidFill>
                  <a:srgbClr val="032281"/>
                </a:solidFill>
                <a:latin typeface="Calibri"/>
              </a:rPr>
              <a:t>braces </a:t>
            </a:r>
            <a:r>
              <a:rPr b="0" lang="en-US" sz="2600" spc="-7" strike="noStrike">
                <a:solidFill>
                  <a:srgbClr val="032281"/>
                </a:solidFill>
                <a:latin typeface="Calibri"/>
              </a:rPr>
              <a:t>hold</a:t>
            </a:r>
            <a:r>
              <a:rPr b="0" lang="en-US" sz="2600" spc="-55" strike="noStrike">
                <a:solidFill>
                  <a:srgbClr val="032281"/>
                </a:solidFill>
                <a:latin typeface="Calibri"/>
              </a:rPr>
              <a:t> </a:t>
            </a:r>
            <a:r>
              <a:rPr b="0" lang="en-US" sz="2600" spc="-7" strike="noStrike">
                <a:solidFill>
                  <a:srgbClr val="032281"/>
                </a:solidFill>
                <a:latin typeface="Calibri"/>
              </a:rPr>
              <a:t>objects</a:t>
            </a:r>
            <a:endParaRPr b="0" lang="en-US" sz="2600" spc="-1" strike="noStrike">
              <a:latin typeface="Arial"/>
            </a:endParaRPr>
          </a:p>
          <a:p>
            <a:pPr lvl="1" marL="537120" indent="-229320">
              <a:lnSpc>
                <a:spcPts val="2344"/>
              </a:lnSpc>
              <a:spcBef>
                <a:spcPts val="105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150" spc="-1" strike="noStrike">
                <a:solidFill>
                  <a:srgbClr val="032281"/>
                </a:solidFill>
                <a:latin typeface="Calibri"/>
              </a:rPr>
              <a:t>Example: {“name”: </a:t>
            </a:r>
            <a:r>
              <a:rPr b="0" lang="en-US" sz="2150" spc="-12" strike="noStrike">
                <a:solidFill>
                  <a:srgbClr val="032281"/>
                </a:solidFill>
                <a:latin typeface="Calibri"/>
              </a:rPr>
              <a:t>“R2-D2”, </a:t>
            </a:r>
            <a:r>
              <a:rPr b="0" lang="en-US" sz="2150" spc="-15" strike="noStrike">
                <a:solidFill>
                  <a:srgbClr val="032281"/>
                </a:solidFill>
                <a:latin typeface="Calibri"/>
              </a:rPr>
              <a:t>race </a:t>
            </a:r>
            <a:r>
              <a:rPr b="0" lang="en-US" sz="2150" spc="4" strike="noStrike">
                <a:solidFill>
                  <a:srgbClr val="032281"/>
                </a:solidFill>
                <a:latin typeface="Calibri"/>
              </a:rPr>
              <a:t>: </a:t>
            </a:r>
            <a:r>
              <a:rPr b="0" lang="en-US" sz="2150" spc="-26" strike="noStrike">
                <a:solidFill>
                  <a:srgbClr val="032281"/>
                </a:solidFill>
                <a:latin typeface="Calibri"/>
              </a:rPr>
              <a:t>“Droid”,</a:t>
            </a:r>
            <a:r>
              <a:rPr b="0" lang="en-US" sz="2150" spc="109" strike="noStrike">
                <a:solidFill>
                  <a:srgbClr val="032281"/>
                </a:solidFill>
                <a:latin typeface="Calibri"/>
              </a:rPr>
              <a:t> </a:t>
            </a:r>
            <a:r>
              <a:rPr b="0" lang="en-US" sz="2150" spc="12" strike="noStrike">
                <a:solidFill>
                  <a:srgbClr val="032281"/>
                </a:solidFill>
                <a:latin typeface="Calibri"/>
              </a:rPr>
              <a:t>affiliation:</a:t>
            </a:r>
            <a:endParaRPr b="0" lang="en-US" sz="2150" spc="-1" strike="noStrike">
              <a:latin typeface="Arial"/>
            </a:endParaRPr>
          </a:p>
          <a:p>
            <a:pPr marL="537120">
              <a:lnSpc>
                <a:spcPts val="2330"/>
              </a:lnSpc>
              <a:buNone/>
              <a:tabLst>
                <a:tab algn="l" pos="536400"/>
                <a:tab algn="l" pos="537120"/>
              </a:tabLst>
            </a:pPr>
            <a:r>
              <a:rPr b="0" lang="en-US" sz="2150" spc="-7" strike="noStrike">
                <a:solidFill>
                  <a:srgbClr val="032281"/>
                </a:solidFill>
                <a:latin typeface="Calibri"/>
              </a:rPr>
              <a:t>“</a:t>
            </a:r>
            <a:r>
              <a:rPr b="0" lang="en-US" sz="2150" spc="-7" strike="noStrike">
                <a:solidFill>
                  <a:srgbClr val="032281"/>
                </a:solidFill>
                <a:latin typeface="Calibri"/>
              </a:rPr>
              <a:t>rebels”}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ts val="3104"/>
              </a:lnSpc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600" spc="-1" strike="noStrike">
                <a:solidFill>
                  <a:srgbClr val="032281"/>
                </a:solidFill>
                <a:latin typeface="Calibri"/>
              </a:rPr>
              <a:t>An </a:t>
            </a:r>
            <a:r>
              <a:rPr b="0" lang="en-US" sz="2600" spc="-26" strike="noStrike">
                <a:solidFill>
                  <a:srgbClr val="032281"/>
                </a:solidFill>
                <a:latin typeface="Calibri"/>
              </a:rPr>
              <a:t>array </a:t>
            </a:r>
            <a:r>
              <a:rPr b="0" lang="en-US" sz="2600" spc="4" strike="noStrike">
                <a:solidFill>
                  <a:srgbClr val="032281"/>
                </a:solidFill>
                <a:latin typeface="Calibri"/>
              </a:rPr>
              <a:t>is </a:t>
            </a:r>
            <a:r>
              <a:rPr b="0" lang="en-US" sz="2600" spc="-1" strike="noStrike">
                <a:solidFill>
                  <a:srgbClr val="032281"/>
                </a:solidFill>
                <a:latin typeface="Calibri"/>
              </a:rPr>
              <a:t>stored </a:t>
            </a:r>
            <a:r>
              <a:rPr b="0" lang="en-US" sz="2600" spc="9" strike="noStrike">
                <a:solidFill>
                  <a:srgbClr val="032281"/>
                </a:solidFill>
                <a:latin typeface="Calibri"/>
              </a:rPr>
              <a:t>in </a:t>
            </a:r>
            <a:r>
              <a:rPr b="0" lang="en-US" sz="2600" spc="-15" strike="noStrike">
                <a:solidFill>
                  <a:srgbClr val="032281"/>
                </a:solidFill>
                <a:latin typeface="Calibri"/>
              </a:rPr>
              <a:t>brackets</a:t>
            </a:r>
            <a:r>
              <a:rPr b="0" lang="en-US" sz="2600" spc="-301" strike="noStrike">
                <a:solidFill>
                  <a:srgbClr val="032281"/>
                </a:solidFill>
                <a:latin typeface="Calibri"/>
              </a:rPr>
              <a:t> </a:t>
            </a:r>
            <a:r>
              <a:rPr b="0" lang="en-US" sz="2600" spc="12" strike="noStrike">
                <a:solidFill>
                  <a:srgbClr val="032281"/>
                </a:solidFill>
                <a:latin typeface="Calibri"/>
              </a:rPr>
              <a:t>[]</a:t>
            </a:r>
            <a:endParaRPr b="0" lang="en-US" sz="2600" spc="-1" strike="noStrike">
              <a:latin typeface="Arial"/>
            </a:endParaRPr>
          </a:p>
          <a:p>
            <a:pPr lvl="1" marL="537120" indent="-229320">
              <a:lnSpc>
                <a:spcPts val="2100"/>
              </a:lnSpc>
              <a:spcBef>
                <a:spcPts val="581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  <a:tab algn="l" pos="1621800"/>
                <a:tab algn="l" pos="1897560"/>
              </a:tabLst>
            </a:pPr>
            <a:r>
              <a:rPr b="0" lang="en-US" sz="2150" spc="-1" strike="noStrike">
                <a:solidFill>
                  <a:srgbClr val="032281"/>
                </a:solidFill>
                <a:latin typeface="Calibri"/>
              </a:rPr>
              <a:t>Example</a:t>
            </a:r>
            <a:r>
              <a:rPr b="0" lang="en-US" sz="2150" spc="-1" strike="noStrike">
                <a:solidFill>
                  <a:srgbClr val="032281"/>
                </a:solidFill>
                <a:latin typeface="Calibri"/>
              </a:rPr>
              <a:t>	</a:t>
            </a:r>
            <a:r>
              <a:rPr b="0" lang="en-US" sz="2150" spc="4" strike="noStrike">
                <a:solidFill>
                  <a:srgbClr val="032281"/>
                </a:solidFill>
                <a:latin typeface="Calibri"/>
              </a:rPr>
              <a:t>[</a:t>
            </a:r>
            <a:r>
              <a:rPr b="0" lang="en-US" sz="2150" spc="4" strike="noStrike">
                <a:solidFill>
                  <a:srgbClr val="032281"/>
                </a:solidFill>
                <a:latin typeface="Calibri"/>
              </a:rPr>
              <a:t>	</a:t>
            </a:r>
            <a:r>
              <a:rPr b="0" lang="en-US" sz="2150" spc="-1" strike="noStrike">
                <a:solidFill>
                  <a:srgbClr val="032281"/>
                </a:solidFill>
                <a:latin typeface="Calibri"/>
              </a:rPr>
              <a:t>{“name”: </a:t>
            </a:r>
            <a:r>
              <a:rPr b="0" lang="en-US" sz="2150" spc="-12" strike="noStrike">
                <a:solidFill>
                  <a:srgbClr val="032281"/>
                </a:solidFill>
                <a:latin typeface="Calibri"/>
              </a:rPr>
              <a:t>“R2-D2”, </a:t>
            </a:r>
            <a:r>
              <a:rPr b="0" lang="en-US" sz="2150" spc="-21" strike="noStrike">
                <a:solidFill>
                  <a:srgbClr val="032281"/>
                </a:solidFill>
                <a:latin typeface="Calibri"/>
              </a:rPr>
              <a:t>race </a:t>
            </a:r>
            <a:r>
              <a:rPr b="0" lang="en-US" sz="2150" spc="4" strike="noStrike">
                <a:solidFill>
                  <a:srgbClr val="032281"/>
                </a:solidFill>
                <a:latin typeface="Calibri"/>
              </a:rPr>
              <a:t>: </a:t>
            </a:r>
            <a:r>
              <a:rPr b="0" lang="en-US" sz="2150" spc="-26" strike="noStrike">
                <a:solidFill>
                  <a:srgbClr val="032281"/>
                </a:solidFill>
                <a:latin typeface="Calibri"/>
              </a:rPr>
              <a:t>“Droid”, </a:t>
            </a:r>
            <a:r>
              <a:rPr b="0" lang="en-US" sz="2150" spc="9" strike="noStrike">
                <a:solidFill>
                  <a:srgbClr val="032281"/>
                </a:solidFill>
                <a:latin typeface="Calibri"/>
              </a:rPr>
              <a:t>affiliation:  </a:t>
            </a:r>
            <a:r>
              <a:rPr b="0" lang="en-US" sz="2150" spc="-7" strike="noStrike">
                <a:solidFill>
                  <a:srgbClr val="032281"/>
                </a:solidFill>
                <a:latin typeface="Calibri"/>
              </a:rPr>
              <a:t>“rebels”},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60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150" spc="-1" strike="noStrike">
                <a:solidFill>
                  <a:srgbClr val="032281"/>
                </a:solidFill>
                <a:latin typeface="Calibri"/>
              </a:rPr>
              <a:t>{“name”: </a:t>
            </a:r>
            <a:r>
              <a:rPr b="0" lang="en-US" sz="2150" spc="-46" strike="noStrike">
                <a:solidFill>
                  <a:srgbClr val="032281"/>
                </a:solidFill>
                <a:latin typeface="Calibri"/>
              </a:rPr>
              <a:t>“Yoda”, </a:t>
            </a:r>
            <a:r>
              <a:rPr b="0" lang="en-US" sz="2150" spc="12" strike="noStrike">
                <a:solidFill>
                  <a:srgbClr val="032281"/>
                </a:solidFill>
                <a:latin typeface="Calibri"/>
              </a:rPr>
              <a:t>affiliation: </a:t>
            </a:r>
            <a:r>
              <a:rPr b="0" lang="en-US" sz="2150" spc="-7" strike="noStrike">
                <a:solidFill>
                  <a:srgbClr val="032281"/>
                </a:solidFill>
                <a:latin typeface="Calibri"/>
              </a:rPr>
              <a:t>“rebels”}</a:t>
            </a:r>
            <a:r>
              <a:rPr b="0" lang="en-US" sz="2150" spc="-92" strike="noStrike">
                <a:solidFill>
                  <a:srgbClr val="032281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032281"/>
                </a:solidFill>
                <a:latin typeface="Calibri"/>
              </a:rPr>
              <a:t>]</a:t>
            </a:r>
            <a:endParaRPr b="0" lang="en-US" sz="2150" spc="-1" strike="noStrike">
              <a:latin typeface="Arial"/>
            </a:endParaRPr>
          </a:p>
        </p:txBody>
      </p:sp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536400" y="198720"/>
            <a:ext cx="296820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41" strike="noStrike">
                <a:solidFill>
                  <a:srgbClr val="90c226"/>
                </a:solidFill>
                <a:latin typeface="Trebuchet MS"/>
              </a:rPr>
              <a:t>JSON</a:t>
            </a:r>
            <a:r>
              <a:rPr b="0" lang="en-US" sz="3600" spc="-282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75" strike="noStrike">
                <a:solidFill>
                  <a:srgbClr val="90c226"/>
                </a:solidFill>
                <a:latin typeface="Trebuchet MS"/>
              </a:rPr>
              <a:t>format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459396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60" strike="noStrike">
                <a:solidFill>
                  <a:srgbClr val="90c226"/>
                </a:solidFill>
                <a:latin typeface="Trebuchet MS"/>
              </a:rPr>
              <a:t>MongoDB</a:t>
            </a:r>
            <a:r>
              <a:rPr b="0" lang="en-US" sz="3600" spc="-282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72" strike="noStrike">
                <a:solidFill>
                  <a:srgbClr val="90c226"/>
                </a:solidFill>
                <a:latin typeface="Trebuchet MS"/>
              </a:rPr>
              <a:t>Features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57" name="object 3"/>
          <p:cNvSpPr/>
          <p:nvPr/>
        </p:nvSpPr>
        <p:spPr>
          <a:xfrm>
            <a:off x="650880" y="1460520"/>
            <a:ext cx="4296600" cy="570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72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856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750" spc="-1" strike="noStrike">
                <a:solidFill>
                  <a:srgbClr val="2e2b1f"/>
                </a:solidFill>
                <a:latin typeface="Calibri"/>
              </a:rPr>
              <a:t>Document-Oriented</a:t>
            </a:r>
            <a:r>
              <a:rPr b="0" lang="en-US" sz="2750" spc="26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750" spc="-12" strike="noStrike">
                <a:solidFill>
                  <a:srgbClr val="2e2b1f"/>
                </a:solidFill>
                <a:latin typeface="Calibri"/>
              </a:rPr>
              <a:t>storage</a:t>
            </a:r>
            <a:endParaRPr b="0" lang="en-US" sz="27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754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750" spc="-15" strike="noStrike">
                <a:solidFill>
                  <a:srgbClr val="2e2b1f"/>
                </a:solidFill>
                <a:latin typeface="Calibri"/>
              </a:rPr>
              <a:t>Full </a:t>
            </a:r>
            <a:r>
              <a:rPr b="0" lang="en-US" sz="2750" spc="-32" strike="noStrike">
                <a:solidFill>
                  <a:srgbClr val="2e2b1f"/>
                </a:solidFill>
                <a:latin typeface="Calibri"/>
              </a:rPr>
              <a:t>Index</a:t>
            </a:r>
            <a:r>
              <a:rPr b="0" lang="en-US" sz="2750" spc="35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750" spc="-1" strike="noStrike">
                <a:solidFill>
                  <a:srgbClr val="2e2b1f"/>
                </a:solidFill>
                <a:latin typeface="Calibri"/>
              </a:rPr>
              <a:t>Support</a:t>
            </a:r>
            <a:endParaRPr b="0" lang="en-US" sz="2750" spc="-1" strike="noStrike">
              <a:latin typeface="Arial"/>
            </a:endParaRPr>
          </a:p>
          <a:p>
            <a:pPr marL="241200" indent="-229320">
              <a:lnSpc>
                <a:spcPct val="102000"/>
              </a:lnSpc>
              <a:spcBef>
                <a:spcPts val="595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750" spc="-15" strike="noStrike">
                <a:solidFill>
                  <a:srgbClr val="2e2b1f"/>
                </a:solidFill>
                <a:latin typeface="Calibri"/>
              </a:rPr>
              <a:t>Replication </a:t>
            </a:r>
            <a:r>
              <a:rPr b="0" lang="en-US" sz="2750" spc="12" strike="noStrike">
                <a:solidFill>
                  <a:srgbClr val="2e2b1f"/>
                </a:solidFill>
                <a:latin typeface="Calibri"/>
              </a:rPr>
              <a:t>&amp; </a:t>
            </a:r>
            <a:r>
              <a:rPr b="0" lang="en-US" sz="2750" spc="-12" strike="noStrike">
                <a:solidFill>
                  <a:srgbClr val="2e2b1f"/>
                </a:solidFill>
                <a:latin typeface="Calibri"/>
              </a:rPr>
              <a:t>High  </a:t>
            </a:r>
            <a:r>
              <a:rPr b="0" lang="en-US" sz="2750" spc="-26" strike="noStrike">
                <a:solidFill>
                  <a:srgbClr val="2e2b1f"/>
                </a:solidFill>
                <a:latin typeface="Calibri"/>
              </a:rPr>
              <a:t>Availability</a:t>
            </a:r>
            <a:endParaRPr b="0" lang="en-US" sz="27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754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750" spc="-15" strike="noStrike">
                <a:solidFill>
                  <a:srgbClr val="2e2b1f"/>
                </a:solidFill>
                <a:latin typeface="Calibri"/>
              </a:rPr>
              <a:t>Auto-Sharding</a:t>
            </a:r>
            <a:endParaRPr b="0" lang="en-US" sz="27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754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750" spc="-7" strike="noStrike">
                <a:solidFill>
                  <a:srgbClr val="2e2b1f"/>
                </a:solidFill>
                <a:latin typeface="Calibri"/>
              </a:rPr>
              <a:t>Querying</a:t>
            </a:r>
            <a:endParaRPr b="0" lang="en-US" sz="27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754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750" spc="-15" strike="noStrike">
                <a:solidFill>
                  <a:srgbClr val="2e2b1f"/>
                </a:solidFill>
                <a:latin typeface="Calibri"/>
              </a:rPr>
              <a:t>Fast </a:t>
            </a:r>
            <a:r>
              <a:rPr b="0" lang="en-US" sz="2750" spc="-1" strike="noStrike">
                <a:solidFill>
                  <a:srgbClr val="2e2b1f"/>
                </a:solidFill>
                <a:latin typeface="Calibri"/>
              </a:rPr>
              <a:t>In-Place</a:t>
            </a:r>
            <a:r>
              <a:rPr b="0" lang="en-US" sz="2750" spc="18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750" spc="-1" strike="noStrike">
                <a:solidFill>
                  <a:srgbClr val="2e2b1f"/>
                </a:solidFill>
                <a:latin typeface="Calibri"/>
              </a:rPr>
              <a:t>Updates</a:t>
            </a:r>
            <a:endParaRPr b="0" lang="en-US" sz="27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80"/>
              </a:spcBef>
              <a:buClr>
                <a:srgbClr val="a9a47b"/>
              </a:buClr>
              <a:buFont typeface="Arial"/>
              <a:buChar char="•"/>
              <a:tabLst>
                <a:tab algn="l" pos="241920"/>
              </a:tabLst>
            </a:pPr>
            <a:r>
              <a:rPr b="0" lang="en-US" sz="2750" spc="-7" strike="noStrike">
                <a:solidFill>
                  <a:srgbClr val="2e2b1f"/>
                </a:solidFill>
                <a:latin typeface="Calibri"/>
              </a:rPr>
              <a:t>Map/Reduce</a:t>
            </a:r>
            <a:r>
              <a:rPr b="0" lang="en-US" sz="2750" spc="24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750" spc="-12" strike="noStrike">
                <a:solidFill>
                  <a:srgbClr val="2e2b1f"/>
                </a:solidFill>
                <a:latin typeface="Calibri"/>
              </a:rPr>
              <a:t>functionality</a:t>
            </a:r>
            <a:endParaRPr b="0" lang="en-US" sz="2750" spc="-1" strike="noStrike">
              <a:latin typeface="Arial"/>
            </a:endParaRPr>
          </a:p>
        </p:txBody>
      </p:sp>
      <p:sp>
        <p:nvSpPr>
          <p:cNvPr id="458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object 6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28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461" name="object 7"/>
          <p:cNvGrpSpPr/>
          <p:nvPr/>
        </p:nvGrpSpPr>
        <p:grpSpPr>
          <a:xfrm>
            <a:off x="5110200" y="2300400"/>
            <a:ext cx="2514240" cy="1009440"/>
            <a:chOff x="5110200" y="2300400"/>
            <a:chExt cx="2514240" cy="1009440"/>
          </a:xfrm>
        </p:grpSpPr>
        <p:sp>
          <p:nvSpPr>
            <p:cNvPr id="462" name="object 8"/>
            <p:cNvSpPr/>
            <p:nvPr/>
          </p:nvSpPr>
          <p:spPr>
            <a:xfrm>
              <a:off x="5110200" y="2300400"/>
              <a:ext cx="2514240" cy="1009440"/>
            </a:xfrm>
            <a:custGeom>
              <a:avLst/>
              <a:gdLst/>
              <a:ahLst/>
              <a:rect l="l" t="t" r="r" b="b"/>
              <a:pathLst>
                <a:path w="2514600" h="1009650">
                  <a:moveTo>
                    <a:pt x="2346198" y="0"/>
                  </a:moveTo>
                  <a:lnTo>
                    <a:pt x="168275" y="0"/>
                  </a:lnTo>
                  <a:lnTo>
                    <a:pt x="123531" y="6008"/>
                  </a:lnTo>
                  <a:lnTo>
                    <a:pt x="83330" y="22968"/>
                  </a:lnTo>
                  <a:lnTo>
                    <a:pt x="49275" y="49275"/>
                  </a:lnTo>
                  <a:lnTo>
                    <a:pt x="22968" y="83330"/>
                  </a:lnTo>
                  <a:lnTo>
                    <a:pt x="6008" y="123531"/>
                  </a:lnTo>
                  <a:lnTo>
                    <a:pt x="0" y="168275"/>
                  </a:lnTo>
                  <a:lnTo>
                    <a:pt x="0" y="841248"/>
                  </a:lnTo>
                  <a:lnTo>
                    <a:pt x="6008" y="886001"/>
                  </a:lnTo>
                  <a:lnTo>
                    <a:pt x="22968" y="926225"/>
                  </a:lnTo>
                  <a:lnTo>
                    <a:pt x="49275" y="960310"/>
                  </a:lnTo>
                  <a:lnTo>
                    <a:pt x="83330" y="986648"/>
                  </a:lnTo>
                  <a:lnTo>
                    <a:pt x="123531" y="1003631"/>
                  </a:lnTo>
                  <a:lnTo>
                    <a:pt x="168275" y="1009650"/>
                  </a:lnTo>
                  <a:lnTo>
                    <a:pt x="2346198" y="1009650"/>
                  </a:lnTo>
                  <a:lnTo>
                    <a:pt x="2390951" y="1003631"/>
                  </a:lnTo>
                  <a:lnTo>
                    <a:pt x="2431175" y="986648"/>
                  </a:lnTo>
                  <a:lnTo>
                    <a:pt x="2465260" y="960310"/>
                  </a:lnTo>
                  <a:lnTo>
                    <a:pt x="2491598" y="926225"/>
                  </a:lnTo>
                  <a:lnTo>
                    <a:pt x="2508581" y="886001"/>
                  </a:lnTo>
                  <a:lnTo>
                    <a:pt x="2514600" y="841248"/>
                  </a:lnTo>
                  <a:lnTo>
                    <a:pt x="2514600" y="168275"/>
                  </a:lnTo>
                  <a:lnTo>
                    <a:pt x="2508581" y="123531"/>
                  </a:lnTo>
                  <a:lnTo>
                    <a:pt x="2491598" y="83330"/>
                  </a:lnTo>
                  <a:lnTo>
                    <a:pt x="2465260" y="49275"/>
                  </a:lnTo>
                  <a:lnTo>
                    <a:pt x="2431175" y="22968"/>
                  </a:lnTo>
                  <a:lnTo>
                    <a:pt x="2390951" y="6008"/>
                  </a:lnTo>
                  <a:lnTo>
                    <a:pt x="2346198" y="0"/>
                  </a:lnTo>
                  <a:close/>
                </a:path>
              </a:pathLst>
            </a:custGeom>
            <a:solidFill>
              <a:srgbClr val="a9a4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3" name="object 9"/>
            <p:cNvSpPr/>
            <p:nvPr/>
          </p:nvSpPr>
          <p:spPr>
            <a:xfrm>
              <a:off x="5110200" y="2300400"/>
              <a:ext cx="2514240" cy="1009440"/>
            </a:xfrm>
            <a:custGeom>
              <a:avLst/>
              <a:gdLst/>
              <a:ahLst/>
              <a:rect l="l" t="t" r="r" b="b"/>
              <a:pathLst>
                <a:path w="2514600" h="1009650">
                  <a:moveTo>
                    <a:pt x="0" y="168275"/>
                  </a:moveTo>
                  <a:lnTo>
                    <a:pt x="6008" y="123531"/>
                  </a:lnTo>
                  <a:lnTo>
                    <a:pt x="22968" y="83330"/>
                  </a:lnTo>
                  <a:lnTo>
                    <a:pt x="49275" y="49275"/>
                  </a:lnTo>
                  <a:lnTo>
                    <a:pt x="83330" y="22968"/>
                  </a:lnTo>
                  <a:lnTo>
                    <a:pt x="123531" y="6008"/>
                  </a:lnTo>
                  <a:lnTo>
                    <a:pt x="168275" y="0"/>
                  </a:lnTo>
                  <a:lnTo>
                    <a:pt x="2346198" y="0"/>
                  </a:lnTo>
                  <a:lnTo>
                    <a:pt x="2390951" y="6008"/>
                  </a:lnTo>
                  <a:lnTo>
                    <a:pt x="2431175" y="22968"/>
                  </a:lnTo>
                  <a:lnTo>
                    <a:pt x="2465260" y="49275"/>
                  </a:lnTo>
                  <a:lnTo>
                    <a:pt x="2491598" y="83330"/>
                  </a:lnTo>
                  <a:lnTo>
                    <a:pt x="2508581" y="123531"/>
                  </a:lnTo>
                  <a:lnTo>
                    <a:pt x="2514600" y="168275"/>
                  </a:lnTo>
                  <a:lnTo>
                    <a:pt x="2514600" y="841248"/>
                  </a:lnTo>
                  <a:lnTo>
                    <a:pt x="2508581" y="886001"/>
                  </a:lnTo>
                  <a:lnTo>
                    <a:pt x="2491598" y="926225"/>
                  </a:lnTo>
                  <a:lnTo>
                    <a:pt x="2465260" y="960310"/>
                  </a:lnTo>
                  <a:lnTo>
                    <a:pt x="2431175" y="986648"/>
                  </a:lnTo>
                  <a:lnTo>
                    <a:pt x="2390951" y="1003631"/>
                  </a:lnTo>
                  <a:lnTo>
                    <a:pt x="2346198" y="1009650"/>
                  </a:lnTo>
                  <a:lnTo>
                    <a:pt x="168275" y="1009650"/>
                  </a:lnTo>
                  <a:lnTo>
                    <a:pt x="123531" y="1003631"/>
                  </a:lnTo>
                  <a:lnTo>
                    <a:pt x="83330" y="986648"/>
                  </a:lnTo>
                  <a:lnTo>
                    <a:pt x="49275" y="960310"/>
                  </a:lnTo>
                  <a:lnTo>
                    <a:pt x="22968" y="926225"/>
                  </a:lnTo>
                  <a:lnTo>
                    <a:pt x="6008" y="886001"/>
                  </a:lnTo>
                  <a:lnTo>
                    <a:pt x="0" y="841248"/>
                  </a:lnTo>
                  <a:lnTo>
                    <a:pt x="0" y="168275"/>
                  </a:lnTo>
                  <a:close/>
                </a:path>
              </a:pathLst>
            </a:custGeom>
            <a:noFill/>
            <a:ln w="28575">
              <a:solidFill>
                <a:srgbClr val="7a78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4" name="object 10"/>
          <p:cNvSpPr/>
          <p:nvPr/>
        </p:nvSpPr>
        <p:spPr>
          <a:xfrm>
            <a:off x="5980320" y="2681640"/>
            <a:ext cx="77184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en-US" sz="2900" spc="38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2900" spc="-21" strike="noStrike">
                <a:solidFill>
                  <a:srgbClr val="ffffff"/>
                </a:solidFill>
                <a:latin typeface="Calibri"/>
              </a:rPr>
              <a:t>g</a:t>
            </a:r>
            <a:r>
              <a:rPr b="0" lang="en-US" sz="2900" spc="4" strike="noStrike">
                <a:solidFill>
                  <a:srgbClr val="ffffff"/>
                </a:solidFill>
                <a:latin typeface="Calibri"/>
              </a:rPr>
              <a:t>ile</a:t>
            </a:r>
            <a:endParaRPr b="0" lang="en-US" sz="2900" spc="-1" strike="noStrike">
              <a:latin typeface="Arial"/>
            </a:endParaRPr>
          </a:p>
        </p:txBody>
      </p:sp>
      <p:grpSp>
        <p:nvGrpSpPr>
          <p:cNvPr id="465" name="object 11"/>
          <p:cNvGrpSpPr/>
          <p:nvPr/>
        </p:nvGrpSpPr>
        <p:grpSpPr>
          <a:xfrm>
            <a:off x="5110200" y="4081680"/>
            <a:ext cx="2514240" cy="1009440"/>
            <a:chOff x="5110200" y="4081680"/>
            <a:chExt cx="2514240" cy="1009440"/>
          </a:xfrm>
        </p:grpSpPr>
        <p:sp>
          <p:nvSpPr>
            <p:cNvPr id="466" name="object 12"/>
            <p:cNvSpPr/>
            <p:nvPr/>
          </p:nvSpPr>
          <p:spPr>
            <a:xfrm>
              <a:off x="5110200" y="4081680"/>
              <a:ext cx="2514240" cy="1009440"/>
            </a:xfrm>
            <a:custGeom>
              <a:avLst/>
              <a:gdLst/>
              <a:ahLst/>
              <a:rect l="l" t="t" r="r" b="b"/>
              <a:pathLst>
                <a:path w="2514600" h="1009650">
                  <a:moveTo>
                    <a:pt x="2346198" y="0"/>
                  </a:moveTo>
                  <a:lnTo>
                    <a:pt x="168275" y="0"/>
                  </a:lnTo>
                  <a:lnTo>
                    <a:pt x="123531" y="6008"/>
                  </a:lnTo>
                  <a:lnTo>
                    <a:pt x="83330" y="22968"/>
                  </a:lnTo>
                  <a:lnTo>
                    <a:pt x="49275" y="49275"/>
                  </a:lnTo>
                  <a:lnTo>
                    <a:pt x="22968" y="83330"/>
                  </a:lnTo>
                  <a:lnTo>
                    <a:pt x="6008" y="123531"/>
                  </a:lnTo>
                  <a:lnTo>
                    <a:pt x="0" y="168275"/>
                  </a:lnTo>
                  <a:lnTo>
                    <a:pt x="0" y="841248"/>
                  </a:lnTo>
                  <a:lnTo>
                    <a:pt x="6008" y="886001"/>
                  </a:lnTo>
                  <a:lnTo>
                    <a:pt x="22968" y="926225"/>
                  </a:lnTo>
                  <a:lnTo>
                    <a:pt x="49275" y="960310"/>
                  </a:lnTo>
                  <a:lnTo>
                    <a:pt x="83330" y="986648"/>
                  </a:lnTo>
                  <a:lnTo>
                    <a:pt x="123531" y="1003631"/>
                  </a:lnTo>
                  <a:lnTo>
                    <a:pt x="168275" y="1009650"/>
                  </a:lnTo>
                  <a:lnTo>
                    <a:pt x="2346198" y="1009650"/>
                  </a:lnTo>
                  <a:lnTo>
                    <a:pt x="2390951" y="1003631"/>
                  </a:lnTo>
                  <a:lnTo>
                    <a:pt x="2431175" y="986648"/>
                  </a:lnTo>
                  <a:lnTo>
                    <a:pt x="2465260" y="960310"/>
                  </a:lnTo>
                  <a:lnTo>
                    <a:pt x="2491598" y="926225"/>
                  </a:lnTo>
                  <a:lnTo>
                    <a:pt x="2508581" y="886001"/>
                  </a:lnTo>
                  <a:lnTo>
                    <a:pt x="2514600" y="841248"/>
                  </a:lnTo>
                  <a:lnTo>
                    <a:pt x="2514600" y="168275"/>
                  </a:lnTo>
                  <a:lnTo>
                    <a:pt x="2508581" y="123531"/>
                  </a:lnTo>
                  <a:lnTo>
                    <a:pt x="2491598" y="83330"/>
                  </a:lnTo>
                  <a:lnTo>
                    <a:pt x="2465260" y="49275"/>
                  </a:lnTo>
                  <a:lnTo>
                    <a:pt x="2431175" y="22968"/>
                  </a:lnTo>
                  <a:lnTo>
                    <a:pt x="2390951" y="6008"/>
                  </a:lnTo>
                  <a:lnTo>
                    <a:pt x="2346198" y="0"/>
                  </a:lnTo>
                  <a:close/>
                </a:path>
              </a:pathLst>
            </a:custGeom>
            <a:solidFill>
              <a:srgbClr val="a9a4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7" name="object 13"/>
            <p:cNvSpPr/>
            <p:nvPr/>
          </p:nvSpPr>
          <p:spPr>
            <a:xfrm>
              <a:off x="5110200" y="4081680"/>
              <a:ext cx="2514240" cy="1009440"/>
            </a:xfrm>
            <a:custGeom>
              <a:avLst/>
              <a:gdLst/>
              <a:ahLst/>
              <a:rect l="l" t="t" r="r" b="b"/>
              <a:pathLst>
                <a:path w="2514600" h="1009650">
                  <a:moveTo>
                    <a:pt x="0" y="168275"/>
                  </a:moveTo>
                  <a:lnTo>
                    <a:pt x="6008" y="123531"/>
                  </a:lnTo>
                  <a:lnTo>
                    <a:pt x="22968" y="83330"/>
                  </a:lnTo>
                  <a:lnTo>
                    <a:pt x="49275" y="49275"/>
                  </a:lnTo>
                  <a:lnTo>
                    <a:pt x="83330" y="22968"/>
                  </a:lnTo>
                  <a:lnTo>
                    <a:pt x="123531" y="6008"/>
                  </a:lnTo>
                  <a:lnTo>
                    <a:pt x="168275" y="0"/>
                  </a:lnTo>
                  <a:lnTo>
                    <a:pt x="2346198" y="0"/>
                  </a:lnTo>
                  <a:lnTo>
                    <a:pt x="2390951" y="6008"/>
                  </a:lnTo>
                  <a:lnTo>
                    <a:pt x="2431175" y="22968"/>
                  </a:lnTo>
                  <a:lnTo>
                    <a:pt x="2465260" y="49275"/>
                  </a:lnTo>
                  <a:lnTo>
                    <a:pt x="2491598" y="83330"/>
                  </a:lnTo>
                  <a:lnTo>
                    <a:pt x="2508581" y="123531"/>
                  </a:lnTo>
                  <a:lnTo>
                    <a:pt x="2514600" y="168275"/>
                  </a:lnTo>
                  <a:lnTo>
                    <a:pt x="2514600" y="841248"/>
                  </a:lnTo>
                  <a:lnTo>
                    <a:pt x="2508581" y="886001"/>
                  </a:lnTo>
                  <a:lnTo>
                    <a:pt x="2491598" y="926225"/>
                  </a:lnTo>
                  <a:lnTo>
                    <a:pt x="2465260" y="960310"/>
                  </a:lnTo>
                  <a:lnTo>
                    <a:pt x="2431175" y="986648"/>
                  </a:lnTo>
                  <a:lnTo>
                    <a:pt x="2390951" y="1003631"/>
                  </a:lnTo>
                  <a:lnTo>
                    <a:pt x="2346198" y="1009650"/>
                  </a:lnTo>
                  <a:lnTo>
                    <a:pt x="168275" y="1009650"/>
                  </a:lnTo>
                  <a:lnTo>
                    <a:pt x="123531" y="1003631"/>
                  </a:lnTo>
                  <a:lnTo>
                    <a:pt x="83330" y="986648"/>
                  </a:lnTo>
                  <a:lnTo>
                    <a:pt x="49275" y="960310"/>
                  </a:lnTo>
                  <a:lnTo>
                    <a:pt x="22968" y="926225"/>
                  </a:lnTo>
                  <a:lnTo>
                    <a:pt x="6008" y="886001"/>
                  </a:lnTo>
                  <a:lnTo>
                    <a:pt x="0" y="841248"/>
                  </a:lnTo>
                  <a:lnTo>
                    <a:pt x="0" y="168275"/>
                  </a:lnTo>
                  <a:close/>
                </a:path>
              </a:pathLst>
            </a:custGeom>
            <a:noFill/>
            <a:ln w="28575">
              <a:solidFill>
                <a:srgbClr val="7a78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68" name="object 14"/>
          <p:cNvSpPr/>
          <p:nvPr/>
        </p:nvSpPr>
        <p:spPr>
          <a:xfrm>
            <a:off x="5741640" y="4464720"/>
            <a:ext cx="125748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2900" spc="4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0" lang="en-US" sz="2900" spc="-32" strike="noStrike">
                <a:solidFill>
                  <a:srgbClr val="ffffff"/>
                </a:solidFill>
                <a:latin typeface="Calibri"/>
              </a:rPr>
              <a:t>c</a:t>
            </a:r>
            <a:r>
              <a:rPr b="0" lang="en-US" sz="2900" spc="24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2900" spc="4" strike="noStrike">
                <a:solidFill>
                  <a:srgbClr val="ffffff"/>
                </a:solidFill>
                <a:latin typeface="Calibri"/>
              </a:rPr>
              <a:t>l</a:t>
            </a:r>
            <a:r>
              <a:rPr b="0" lang="en-US" sz="2900" spc="29" strike="noStrike">
                <a:solidFill>
                  <a:srgbClr val="ffffff"/>
                </a:solidFill>
                <a:latin typeface="Calibri"/>
              </a:rPr>
              <a:t>a</a:t>
            </a:r>
            <a:r>
              <a:rPr b="0" lang="en-US" sz="2900" spc="-26" strike="noStrike">
                <a:solidFill>
                  <a:srgbClr val="ffffff"/>
                </a:solidFill>
                <a:latin typeface="Calibri"/>
              </a:rPr>
              <a:t>b</a:t>
            </a:r>
            <a:r>
              <a:rPr b="0" lang="en-US" sz="2900" spc="9" strike="noStrike">
                <a:solidFill>
                  <a:srgbClr val="ffffff"/>
                </a:solidFill>
                <a:latin typeface="Calibri"/>
              </a:rPr>
              <a:t>le</a:t>
            </a:r>
            <a:endParaRPr b="0" lang="en-US" sz="2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465552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55" strike="noStrike">
                <a:solidFill>
                  <a:srgbClr val="90c226"/>
                </a:solidFill>
                <a:latin typeface="Trebuchet MS"/>
              </a:rPr>
              <a:t>Index</a:t>
            </a:r>
            <a:r>
              <a:rPr b="0" lang="en-US" sz="3600" spc="-330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66" strike="noStrike">
                <a:solidFill>
                  <a:srgbClr val="90c226"/>
                </a:solidFill>
                <a:latin typeface="Trebuchet MS"/>
              </a:rPr>
              <a:t>Functionality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70" name="object 3"/>
          <p:cNvSpPr/>
          <p:nvPr/>
        </p:nvSpPr>
        <p:spPr>
          <a:xfrm>
            <a:off x="380880" y="1362600"/>
            <a:ext cx="7302240" cy="61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652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445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B+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tree</a:t>
            </a:r>
            <a:r>
              <a:rPr b="0" lang="en-US" sz="1800" spc="5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indexes</a:t>
            </a:r>
            <a:endParaRPr b="0" lang="en-US" sz="1800" spc="-1" strike="noStrike">
              <a:latin typeface="Arial"/>
            </a:endParaRPr>
          </a:p>
          <a:p>
            <a:pPr marL="241200" indent="-229320">
              <a:lnSpc>
                <a:spcPts val="2330"/>
              </a:lnSpc>
              <a:spcBef>
                <a:spcPts val="635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1800" spc="18" strike="noStrike">
                <a:solidFill>
                  <a:srgbClr val="2e2b1f"/>
                </a:solidFill>
                <a:latin typeface="Calibri"/>
              </a:rPr>
              <a:t>An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index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is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automatically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created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on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_id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field (the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primary  </a:t>
            </a:r>
            <a:r>
              <a:rPr b="0" lang="en-US" sz="1800" spc="-26" strike="noStrike">
                <a:solidFill>
                  <a:srgbClr val="2e2b1f"/>
                </a:solidFill>
                <a:latin typeface="Calibri"/>
              </a:rPr>
              <a:t>key)</a:t>
            </a:r>
            <a:endParaRPr b="0" lang="en-US" sz="1800" spc="-1" strike="noStrike">
              <a:latin typeface="Arial"/>
            </a:endParaRPr>
          </a:p>
          <a:p>
            <a:pPr marL="241200" indent="-229320">
              <a:lnSpc>
                <a:spcPts val="2401"/>
              </a:lnSpc>
              <a:spcBef>
                <a:spcPts val="541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Users can create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other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indexes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improve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query performance 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or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1800" spc="-15" strike="noStrike">
                <a:solidFill>
                  <a:srgbClr val="2e2b1f"/>
                </a:solidFill>
                <a:latin typeface="Calibri"/>
              </a:rPr>
              <a:t>enforce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Unique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values </a:t>
            </a:r>
            <a:r>
              <a:rPr b="0" lang="en-US" sz="1800" spc="-21" strike="noStrike">
                <a:solidFill>
                  <a:srgbClr val="2e2b1f"/>
                </a:solidFill>
                <a:latin typeface="Calibri"/>
              </a:rPr>
              <a:t>for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particular</a:t>
            </a:r>
            <a:r>
              <a:rPr b="0" lang="en-US" sz="1800" spc="-3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field</a:t>
            </a:r>
            <a:endParaRPr b="0" lang="en-US" sz="1800" spc="-1" strike="noStrike">
              <a:latin typeface="Arial"/>
            </a:endParaRPr>
          </a:p>
          <a:p>
            <a:pPr marL="228600" indent="-228600" algn="r">
              <a:lnSpc>
                <a:spcPct val="100000"/>
              </a:lnSpc>
              <a:spcBef>
                <a:spcPts val="230"/>
              </a:spcBef>
              <a:buClr>
                <a:srgbClr val="a9a47b"/>
              </a:buClr>
              <a:buFont typeface="Arial"/>
              <a:buChar char="•"/>
              <a:tabLst>
                <a:tab algn="l" pos="228600"/>
                <a:tab algn="l" pos="229320"/>
              </a:tabLst>
            </a:pP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Supports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single field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index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as well as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Compound</a:t>
            </a:r>
            <a:r>
              <a:rPr b="0" lang="en-US" sz="1800" spc="13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index</a:t>
            </a:r>
            <a:endParaRPr b="0" lang="en-US" sz="1800" spc="-1" strike="noStrike">
              <a:latin typeface="Arial"/>
            </a:endParaRPr>
          </a:p>
          <a:p>
            <a:pPr lvl="1" marL="228600" indent="-228600" algn="r">
              <a:lnSpc>
                <a:spcPct val="100000"/>
              </a:lnSpc>
              <a:spcBef>
                <a:spcPts val="269"/>
              </a:spcBef>
              <a:buClr>
                <a:srgbClr val="9cbdbc"/>
              </a:buClr>
              <a:buFont typeface="Arial"/>
              <a:buChar char="•"/>
              <a:tabLst>
                <a:tab algn="l" pos="228600"/>
                <a:tab algn="l" pos="229320"/>
              </a:tabLst>
            </a:pPr>
            <a:r>
              <a:rPr b="0" lang="en-US" sz="1800" spc="-32" strike="noStrike">
                <a:solidFill>
                  <a:srgbClr val="2e2b1f"/>
                </a:solidFill>
                <a:latin typeface="Calibri"/>
              </a:rPr>
              <a:t>Like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SQL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order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fields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in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compound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index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matters</a:t>
            </a:r>
            <a:endParaRPr b="0" lang="en-US" sz="1800" spc="-1" strike="noStrike">
              <a:latin typeface="Arial"/>
            </a:endParaRPr>
          </a:p>
          <a:p>
            <a:pPr lvl="1" marL="594360" indent="-286560">
              <a:lnSpc>
                <a:spcPts val="2256"/>
              </a:lnSpc>
              <a:spcBef>
                <a:spcPts val="306"/>
              </a:spcBef>
              <a:buClr>
                <a:srgbClr val="9cbdbc"/>
              </a:buClr>
              <a:buFont typeface="Arial"/>
              <a:buChar char="•"/>
              <a:tabLst>
                <a:tab algn="l" pos="593640"/>
                <a:tab algn="l" pos="594360"/>
              </a:tabLst>
            </a:pP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If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you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index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field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that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holds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an </a:t>
            </a:r>
            <a:r>
              <a:rPr b="0" lang="en-US" sz="1800" spc="-21" strike="noStrike">
                <a:solidFill>
                  <a:srgbClr val="2e2b1f"/>
                </a:solidFill>
                <a:latin typeface="Calibri"/>
              </a:rPr>
              <a:t>array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value,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MongoDB</a:t>
            </a:r>
            <a:r>
              <a:rPr b="0" lang="en-US" sz="1800" spc="-21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creates</a:t>
            </a:r>
            <a:endParaRPr b="0" lang="en-US" sz="1800" spc="-1" strike="noStrike">
              <a:latin typeface="Arial"/>
            </a:endParaRPr>
          </a:p>
          <a:p>
            <a:pPr marL="537120">
              <a:lnSpc>
                <a:spcPts val="2256"/>
              </a:lnSpc>
              <a:buNone/>
              <a:tabLst>
                <a:tab algn="l" pos="593640"/>
                <a:tab algn="l" pos="594360"/>
              </a:tabLst>
            </a:pP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separate index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entries </a:t>
            </a:r>
            <a:r>
              <a:rPr b="0" lang="en-US" sz="1800" spc="-32" strike="noStrike">
                <a:solidFill>
                  <a:srgbClr val="2e2b1f"/>
                </a:solidFill>
                <a:latin typeface="Calibri"/>
              </a:rPr>
              <a:t>for </a:t>
            </a:r>
            <a:r>
              <a:rPr b="0" i="1" lang="en-US" sz="1800" spc="4" strike="noStrike">
                <a:solidFill>
                  <a:srgbClr val="2e2b1f"/>
                </a:solidFill>
                <a:latin typeface="Calibri"/>
              </a:rPr>
              <a:t>every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element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1800" spc="2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21" strike="noStrike">
                <a:solidFill>
                  <a:srgbClr val="2e2b1f"/>
                </a:solidFill>
                <a:latin typeface="Calibri"/>
              </a:rPr>
              <a:t>array</a:t>
            </a:r>
            <a:endParaRPr b="0" lang="en-US" sz="1800" spc="-1" strike="noStrike">
              <a:latin typeface="Arial"/>
            </a:endParaRPr>
          </a:p>
          <a:p>
            <a:pPr marL="241200" indent="-229320">
              <a:lnSpc>
                <a:spcPts val="2401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Sparse property of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an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index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ensures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that the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index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only  contain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entries </a:t>
            </a:r>
            <a:r>
              <a:rPr b="0" lang="en-US" sz="1800" spc="-21" strike="noStrike">
                <a:solidFill>
                  <a:srgbClr val="2e2b1f"/>
                </a:solidFill>
                <a:latin typeface="Calibri"/>
              </a:rPr>
              <a:t>for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documents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that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have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indexed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field.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(so 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ignore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records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that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do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not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have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the field</a:t>
            </a:r>
            <a:r>
              <a:rPr b="0" lang="en-US" sz="1800" spc="-12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defined)</a:t>
            </a:r>
            <a:endParaRPr b="0" lang="en-US" sz="1800" spc="-1" strike="noStrike">
              <a:latin typeface="Arial"/>
            </a:endParaRPr>
          </a:p>
          <a:p>
            <a:pPr marL="241200" indent="-229320">
              <a:lnSpc>
                <a:spcPct val="93000"/>
              </a:lnSpc>
              <a:spcBef>
                <a:spcPts val="405"/>
              </a:spcBef>
              <a:buClr>
                <a:srgbClr val="a9a47b"/>
              </a:buClr>
              <a:buFont typeface="Arial"/>
              <a:buChar char="•"/>
              <a:tabLst>
                <a:tab algn="l" pos="307800"/>
                <a:tab algn="l" pos="308520"/>
                <a:tab algn="l" pos="53708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If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an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index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is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both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unique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and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sparse</a:t>
            </a:r>
            <a:r>
              <a:rPr b="0" lang="en-US" sz="1800" spc="443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–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then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	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1800" spc="-15" strike="noStrike">
                <a:solidFill>
                  <a:srgbClr val="2e2b1f"/>
                </a:solidFill>
                <a:latin typeface="Calibri"/>
              </a:rPr>
              <a:t>system </a:t>
            </a:r>
            <a:r>
              <a:rPr b="0" lang="en-US" sz="1800" spc="24" strike="noStrike">
                <a:solidFill>
                  <a:srgbClr val="2e2b1f"/>
                </a:solidFill>
                <a:latin typeface="Calibri"/>
              </a:rPr>
              <a:t>will 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reject records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that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have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duplicate </a:t>
            </a:r>
            <a:r>
              <a:rPr b="0" lang="en-US" sz="1800" spc="-35" strike="noStrike">
                <a:solidFill>
                  <a:srgbClr val="2e2b1f"/>
                </a:solidFill>
                <a:latin typeface="Calibri"/>
              </a:rPr>
              <a:t>key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value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but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allow 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records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that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do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not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have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indexed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field</a:t>
            </a:r>
            <a:r>
              <a:rPr b="0" lang="en-US" sz="1800" spc="423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defined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1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2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3" name="object 6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29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411696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55" strike="noStrike">
                <a:solidFill>
                  <a:srgbClr val="90c226"/>
                </a:solidFill>
                <a:latin typeface="Trebuchet MS"/>
              </a:rPr>
              <a:t>CRUD</a:t>
            </a:r>
            <a:r>
              <a:rPr b="0" lang="en-US" sz="3600" spc="-355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66" strike="noStrike">
                <a:solidFill>
                  <a:srgbClr val="90c226"/>
                </a:solidFill>
                <a:latin typeface="Trebuchet MS"/>
              </a:rPr>
              <a:t>operations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75" name="object 3"/>
          <p:cNvSpPr/>
          <p:nvPr/>
        </p:nvSpPr>
        <p:spPr>
          <a:xfrm>
            <a:off x="650880" y="1559160"/>
            <a:ext cx="6218280" cy="382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125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Create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79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1850" spc="-1" strike="noStrike">
                <a:solidFill>
                  <a:srgbClr val="2e2b1f"/>
                </a:solidFill>
                <a:latin typeface="Calibri"/>
              </a:rPr>
              <a:t>db.collection.insert( </a:t>
            </a:r>
            <a:r>
              <a:rPr b="0" lang="en-US" sz="1850" spc="-7" strike="noStrike">
                <a:solidFill>
                  <a:srgbClr val="2e2b1f"/>
                </a:solidFill>
                <a:latin typeface="Calibri"/>
              </a:rPr>
              <a:t>&lt;document&gt;</a:t>
            </a:r>
            <a:r>
              <a:rPr b="0" lang="en-US" sz="1850" spc="7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)</a:t>
            </a:r>
            <a:endParaRPr b="0" lang="en-US" sz="18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31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1850" spc="-1" strike="noStrike">
                <a:solidFill>
                  <a:srgbClr val="2e2b1f"/>
                </a:solidFill>
                <a:latin typeface="Calibri"/>
              </a:rPr>
              <a:t>db.collection.save( </a:t>
            </a:r>
            <a:r>
              <a:rPr b="0" lang="en-US" sz="1850" spc="-7" strike="noStrike">
                <a:solidFill>
                  <a:srgbClr val="2e2b1f"/>
                </a:solidFill>
                <a:latin typeface="Calibri"/>
              </a:rPr>
              <a:t>&lt;document&gt;</a:t>
            </a: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 )</a:t>
            </a:r>
            <a:endParaRPr b="0" lang="en-US" sz="1850" spc="-1" strike="noStrike">
              <a:latin typeface="Arial"/>
            </a:endParaRPr>
          </a:p>
          <a:p>
            <a:pPr lvl="1" marL="537120" indent="-229320">
              <a:lnSpc>
                <a:spcPts val="2200"/>
              </a:lnSpc>
              <a:spcBef>
                <a:spcPts val="111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1850" spc="-1" strike="noStrike">
                <a:solidFill>
                  <a:srgbClr val="2e2b1f"/>
                </a:solidFill>
                <a:latin typeface="Calibri"/>
              </a:rPr>
              <a:t>db.collection.update( </a:t>
            </a:r>
            <a:r>
              <a:rPr b="0" lang="en-US" sz="1850" spc="-12" strike="noStrike">
                <a:solidFill>
                  <a:srgbClr val="2e2b1f"/>
                </a:solidFill>
                <a:latin typeface="Calibri"/>
              </a:rPr>
              <a:t>&lt;query&gt;, &lt;update&gt;, </a:t>
            </a: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{ </a:t>
            </a:r>
            <a:r>
              <a:rPr b="0" lang="en-US" sz="1850" spc="-1" strike="noStrike">
                <a:solidFill>
                  <a:srgbClr val="2e2b1f"/>
                </a:solidFill>
                <a:latin typeface="Calibri"/>
              </a:rPr>
              <a:t>upsert: true </a:t>
            </a: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}</a:t>
            </a:r>
            <a:r>
              <a:rPr b="0" lang="en-US" sz="1850" spc="-21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)</a:t>
            </a:r>
            <a:endParaRPr b="0" lang="en-US" sz="1850" spc="-1" strike="noStrike">
              <a:latin typeface="Arial"/>
            </a:endParaRPr>
          </a:p>
          <a:p>
            <a:pPr marL="241200" indent="-229320">
              <a:lnSpc>
                <a:spcPts val="2381"/>
              </a:lnSpc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Read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79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db.collection.find( </a:t>
            </a:r>
            <a:r>
              <a:rPr b="0" lang="en-US" sz="1850" spc="-12" strike="noStrike">
                <a:solidFill>
                  <a:srgbClr val="2e2b1f"/>
                </a:solidFill>
                <a:latin typeface="Calibri"/>
              </a:rPr>
              <a:t>&lt;query&gt;, </a:t>
            </a:r>
            <a:r>
              <a:rPr b="0" lang="en-US" sz="1850" spc="-1" strike="noStrike">
                <a:solidFill>
                  <a:srgbClr val="2e2b1f"/>
                </a:solidFill>
                <a:latin typeface="Calibri"/>
              </a:rPr>
              <a:t>&lt;projection&gt;</a:t>
            </a:r>
            <a:r>
              <a:rPr b="0" lang="en-US" sz="1850" spc="17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)</a:t>
            </a:r>
            <a:endParaRPr b="0" lang="en-US" sz="1850" spc="-1" strike="noStrike">
              <a:latin typeface="Arial"/>
            </a:endParaRPr>
          </a:p>
          <a:p>
            <a:pPr lvl="1" marL="537120" indent="-229320">
              <a:lnSpc>
                <a:spcPts val="2200"/>
              </a:lnSpc>
              <a:spcBef>
                <a:spcPts val="111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db.collection.findOne( </a:t>
            </a:r>
            <a:r>
              <a:rPr b="0" lang="en-US" sz="1850" spc="-12" strike="noStrike">
                <a:solidFill>
                  <a:srgbClr val="2e2b1f"/>
                </a:solidFill>
                <a:latin typeface="Calibri"/>
              </a:rPr>
              <a:t>&lt;query&gt;, </a:t>
            </a:r>
            <a:r>
              <a:rPr b="0" lang="en-US" sz="1850" spc="-1" strike="noStrike">
                <a:solidFill>
                  <a:srgbClr val="2e2b1f"/>
                </a:solidFill>
                <a:latin typeface="Calibri"/>
              </a:rPr>
              <a:t>&lt;projection&gt;</a:t>
            </a:r>
            <a:r>
              <a:rPr b="0" lang="en-US" sz="1850" spc="-17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)</a:t>
            </a:r>
            <a:endParaRPr b="0" lang="en-US" sz="1850" spc="-1" strike="noStrike">
              <a:latin typeface="Arial"/>
            </a:endParaRPr>
          </a:p>
          <a:p>
            <a:pPr marL="241200" indent="-229320">
              <a:lnSpc>
                <a:spcPts val="2381"/>
              </a:lnSpc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Update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74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1850" spc="-1" strike="noStrike">
                <a:solidFill>
                  <a:srgbClr val="2e2b1f"/>
                </a:solidFill>
                <a:latin typeface="Calibri"/>
              </a:rPr>
              <a:t>db.collection.update( </a:t>
            </a:r>
            <a:r>
              <a:rPr b="0" lang="en-US" sz="1850" spc="-12" strike="noStrike">
                <a:solidFill>
                  <a:srgbClr val="2e2b1f"/>
                </a:solidFill>
                <a:latin typeface="Calibri"/>
              </a:rPr>
              <a:t>&lt;query&gt;, &lt;update&gt;, </a:t>
            </a:r>
            <a:r>
              <a:rPr b="0" lang="en-US" sz="1850" spc="-7" strike="noStrike">
                <a:solidFill>
                  <a:srgbClr val="2e2b1f"/>
                </a:solidFill>
                <a:latin typeface="Calibri"/>
              </a:rPr>
              <a:t>&lt;options&gt;</a:t>
            </a:r>
            <a:r>
              <a:rPr b="0" lang="en-US" sz="1850" spc="-25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)</a:t>
            </a:r>
            <a:endParaRPr b="0" lang="en-US" sz="18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34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Delete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6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1850" spc="-1" strike="noStrike">
                <a:solidFill>
                  <a:srgbClr val="2e2b1f"/>
                </a:solidFill>
                <a:latin typeface="Calibri"/>
              </a:rPr>
              <a:t>db.collection.remove( </a:t>
            </a:r>
            <a:r>
              <a:rPr b="0" lang="en-US" sz="1850" spc="-12" strike="noStrike">
                <a:solidFill>
                  <a:srgbClr val="2e2b1f"/>
                </a:solidFill>
                <a:latin typeface="Calibri"/>
              </a:rPr>
              <a:t>&lt;query&gt;, </a:t>
            </a:r>
            <a:r>
              <a:rPr b="0" lang="en-US" sz="1850" spc="-1" strike="noStrike">
                <a:solidFill>
                  <a:srgbClr val="2e2b1f"/>
                </a:solidFill>
                <a:latin typeface="Calibri"/>
              </a:rPr>
              <a:t>&lt;justOne&gt;</a:t>
            </a:r>
            <a:r>
              <a:rPr b="0" lang="en-US" sz="1850" spc="-16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)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476" name="object 4"/>
          <p:cNvSpPr/>
          <p:nvPr/>
        </p:nvSpPr>
        <p:spPr>
          <a:xfrm>
            <a:off x="536400" y="5107320"/>
            <a:ext cx="7850160" cy="152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4920" bIns="0" anchor="t">
            <a:spAutoFit/>
          </a:bodyPr>
          <a:p>
            <a:pPr marL="12600">
              <a:lnSpc>
                <a:spcPts val="3679"/>
              </a:lnSpc>
              <a:spcBef>
                <a:spcPts val="984"/>
              </a:spcBef>
              <a:buNone/>
            </a:pPr>
            <a:r>
              <a:rPr b="0" lang="en-US" sz="3800" spc="9" strike="noStrike">
                <a:solidFill>
                  <a:srgbClr val="2e2b1f"/>
                </a:solidFill>
                <a:latin typeface="Calibri"/>
              </a:rPr>
              <a:t>Collection specifies the </a:t>
            </a:r>
            <a:r>
              <a:rPr b="0" lang="en-US" sz="3800" spc="12" strike="noStrike">
                <a:solidFill>
                  <a:srgbClr val="2e2b1f"/>
                </a:solidFill>
                <a:latin typeface="Calibri"/>
              </a:rPr>
              <a:t>collection</a:t>
            </a:r>
            <a:r>
              <a:rPr b="0" lang="en-US" sz="3800" spc="-62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3800" spc="9" strike="noStrike">
                <a:solidFill>
                  <a:srgbClr val="2e2b1f"/>
                </a:solidFill>
                <a:latin typeface="Calibri"/>
              </a:rPr>
              <a:t>or the  </a:t>
            </a:r>
            <a:r>
              <a:rPr b="0" lang="en-US" sz="3800" spc="-7" strike="noStrike">
                <a:solidFill>
                  <a:srgbClr val="2e2b1f"/>
                </a:solidFill>
                <a:latin typeface="Calibri"/>
              </a:rPr>
              <a:t>‘table’ </a:t>
            </a:r>
            <a:r>
              <a:rPr b="0" lang="en-US" sz="3800" spc="9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3800" spc="-21" strike="noStrike">
                <a:solidFill>
                  <a:srgbClr val="2e2b1f"/>
                </a:solidFill>
                <a:latin typeface="Calibri"/>
              </a:rPr>
              <a:t>store </a:t>
            </a:r>
            <a:r>
              <a:rPr b="0" lang="en-US" sz="3800" spc="9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3800" spc="-17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3800" spc="18" strike="noStrike">
                <a:solidFill>
                  <a:srgbClr val="2e2b1f"/>
                </a:solidFill>
                <a:latin typeface="Calibri"/>
              </a:rPr>
              <a:t>document</a:t>
            </a:r>
            <a:endParaRPr b="0" lang="en-US" sz="3800" spc="-1" strike="noStrike">
              <a:latin typeface="Arial"/>
            </a:endParaRPr>
          </a:p>
        </p:txBody>
      </p:sp>
      <p:sp>
        <p:nvSpPr>
          <p:cNvPr id="477" name="object 5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8" name="object 6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9" name="object 7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30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433548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75" strike="noStrike">
                <a:solidFill>
                  <a:srgbClr val="9cbdbc"/>
                </a:solidFill>
                <a:latin typeface="Trebuchet MS"/>
              </a:rPr>
              <a:t>C</a:t>
            </a:r>
            <a:r>
              <a:rPr b="0" lang="en-US" sz="3600" spc="-75" strike="noStrike">
                <a:solidFill>
                  <a:srgbClr val="90c226"/>
                </a:solidFill>
                <a:latin typeface="Trebuchet MS"/>
              </a:rPr>
              <a:t>reate</a:t>
            </a:r>
            <a:r>
              <a:rPr b="0" lang="en-US" sz="3600" spc="-282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66" strike="noStrike">
                <a:solidFill>
                  <a:srgbClr val="90c226"/>
                </a:solidFill>
                <a:latin typeface="Trebuchet MS"/>
              </a:rPr>
              <a:t>Operations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sldNum" idx="17"/>
          </p:nvPr>
        </p:nvSpPr>
        <p:spPr>
          <a:xfrm>
            <a:off x="6444720" y="4235040"/>
            <a:ext cx="5122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32682DB9-741D-4590-AE75-678E762BB518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82" name="object 3"/>
          <p:cNvSpPr/>
          <p:nvPr/>
        </p:nvSpPr>
        <p:spPr>
          <a:xfrm>
            <a:off x="536400" y="1387440"/>
            <a:ext cx="7358760" cy="483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4000"/>
              </a:lnSpc>
              <a:buNone/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Db.collection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specifies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collection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or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‘table’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store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the 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document</a:t>
            </a:r>
            <a:endParaRPr b="0" lang="en-US" sz="2150" spc="-1" strike="noStrike">
              <a:latin typeface="Arial"/>
            </a:endParaRPr>
          </a:p>
          <a:p>
            <a:pPr marL="651600" indent="-229320">
              <a:lnSpc>
                <a:spcPct val="100000"/>
              </a:lnSpc>
              <a:spcBef>
                <a:spcPts val="496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db.collection_name.insert( &lt;document&gt;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1" marL="1023120" indent="-229320">
              <a:lnSpc>
                <a:spcPct val="100000"/>
              </a:lnSpc>
              <a:spcBef>
                <a:spcPts val="431"/>
              </a:spcBef>
              <a:buClr>
                <a:srgbClr val="d2ca6c"/>
              </a:buClr>
              <a:buFont typeface="Arial"/>
              <a:buChar char="•"/>
              <a:tabLst>
                <a:tab algn="l" pos="1023120"/>
                <a:tab algn="l" pos="1023480"/>
              </a:tabLst>
            </a:pP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Omit</a:t>
            </a:r>
            <a:r>
              <a:rPr b="0" lang="en-US" sz="1800" spc="-4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1800" spc="-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_id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field</a:t>
            </a:r>
            <a:r>
              <a:rPr b="0" lang="en-US" sz="1800" spc="-8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to</a:t>
            </a:r>
            <a:r>
              <a:rPr b="0" lang="en-US" sz="1800" spc="-1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have</a:t>
            </a:r>
            <a:r>
              <a:rPr b="0" lang="en-US" sz="1800" spc="-10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MongoDB</a:t>
            </a:r>
            <a:r>
              <a:rPr b="0" lang="en-US" sz="1800" spc="-11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generate</a:t>
            </a:r>
            <a:r>
              <a:rPr b="0" lang="en-US" sz="1800" spc="-11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1800" spc="18" strike="noStrike">
                <a:solidFill>
                  <a:srgbClr val="2e2b1f"/>
                </a:solidFill>
                <a:latin typeface="Calibri"/>
              </a:rPr>
              <a:t>unique</a:t>
            </a:r>
            <a:r>
              <a:rPr b="0" lang="en-US" sz="1800" spc="-10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2e2b1f"/>
                </a:solidFill>
                <a:latin typeface="Calibri"/>
              </a:rPr>
              <a:t>key</a:t>
            </a:r>
            <a:endParaRPr b="0" lang="en-US" sz="1800" spc="-1" strike="noStrike">
              <a:latin typeface="Arial"/>
            </a:endParaRPr>
          </a:p>
          <a:p>
            <a:pPr lvl="1" marL="1023120" indent="-229320">
              <a:lnSpc>
                <a:spcPct val="100000"/>
              </a:lnSpc>
              <a:spcBef>
                <a:spcPts val="471"/>
              </a:spcBef>
              <a:buClr>
                <a:srgbClr val="d2ca6c"/>
              </a:buClr>
              <a:buFont typeface="Arial"/>
              <a:buChar char="•"/>
              <a:tabLst>
                <a:tab algn="l" pos="1023120"/>
                <a:tab algn="l" pos="1023480"/>
              </a:tabLst>
            </a:pP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Example</a:t>
            </a:r>
            <a:r>
              <a:rPr b="0" lang="en-US" sz="1800" spc="-9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db.</a:t>
            </a:r>
            <a:r>
              <a:rPr b="1" lang="en-US" sz="1800" spc="4" strike="noStrike">
                <a:solidFill>
                  <a:srgbClr val="2e2b1f"/>
                </a:solidFill>
                <a:latin typeface="Calibri"/>
              </a:rPr>
              <a:t>parts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.insert(</a:t>
            </a:r>
            <a:r>
              <a:rPr b="0" lang="en-US" sz="1800" spc="-12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{{type:</a:t>
            </a:r>
            <a:r>
              <a:rPr b="0" lang="en-US" sz="1800" spc="-14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21" strike="noStrike">
                <a:solidFill>
                  <a:srgbClr val="2e2b1f"/>
                </a:solidFill>
                <a:latin typeface="Calibri"/>
              </a:rPr>
              <a:t>“screwdriver”,</a:t>
            </a:r>
            <a:r>
              <a:rPr b="0" lang="en-US" sz="1800" spc="43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quantity:</a:t>
            </a:r>
            <a:r>
              <a:rPr b="0" lang="en-US" sz="1800" spc="-21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15</a:t>
            </a:r>
            <a:r>
              <a:rPr b="0" lang="en-US" sz="1800" spc="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}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1023120" indent="-229320">
              <a:lnSpc>
                <a:spcPct val="100000"/>
              </a:lnSpc>
              <a:spcBef>
                <a:spcPts val="394"/>
              </a:spcBef>
              <a:buClr>
                <a:srgbClr val="d2ca6c"/>
              </a:buClr>
              <a:buFont typeface="Arial"/>
              <a:buChar char="•"/>
              <a:tabLst>
                <a:tab algn="l" pos="1023120"/>
                <a:tab algn="l" pos="1023480"/>
              </a:tabLst>
            </a:pP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db.</a:t>
            </a:r>
            <a:r>
              <a:rPr b="1" lang="en-US" sz="1800" spc="4" strike="noStrike">
                <a:solidFill>
                  <a:srgbClr val="2e2b1f"/>
                </a:solidFill>
                <a:latin typeface="Calibri"/>
              </a:rPr>
              <a:t>parts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.insert({_id:</a:t>
            </a:r>
            <a:r>
              <a:rPr b="0" lang="en-US" sz="1800" spc="-21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10,</a:t>
            </a:r>
            <a:r>
              <a:rPr b="0" lang="en-US" sz="1800" spc="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type:</a:t>
            </a:r>
            <a:r>
              <a:rPr b="0" lang="en-US" sz="1800" spc="-6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“hammer”,</a:t>
            </a:r>
            <a:r>
              <a:rPr b="0" lang="en-US" sz="1800" spc="3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quantity:</a:t>
            </a:r>
            <a:r>
              <a:rPr b="0" lang="en-US" sz="1800" spc="-21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1</a:t>
            </a:r>
            <a:r>
              <a:rPr b="0" lang="en-US" sz="1800" spc="2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})</a:t>
            </a:r>
            <a:endParaRPr b="0" lang="en-US" sz="1800" spc="-1" strike="noStrike">
              <a:latin typeface="Arial"/>
            </a:endParaRPr>
          </a:p>
          <a:p>
            <a:pPr marL="651600" indent="-22932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db.collection_name.update(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&lt;query&gt;,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&lt;update&gt;,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{ upsert: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true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}</a:t>
            </a:r>
            <a:r>
              <a:rPr b="0" lang="en-US" sz="2000" spc="15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1" marL="1023120" indent="-229320">
              <a:lnSpc>
                <a:spcPct val="100000"/>
              </a:lnSpc>
              <a:spcBef>
                <a:spcPts val="431"/>
              </a:spcBef>
              <a:buClr>
                <a:srgbClr val="d2ca6c"/>
              </a:buClr>
              <a:buFont typeface="Arial"/>
              <a:buChar char="•"/>
              <a:tabLst>
                <a:tab algn="l" pos="1023120"/>
                <a:tab algn="l" pos="1023480"/>
              </a:tabLst>
            </a:pP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Will</a:t>
            </a:r>
            <a:r>
              <a:rPr b="0" lang="en-US" sz="1800" spc="-8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update</a:t>
            </a:r>
            <a:r>
              <a:rPr b="0" lang="en-US" sz="1800" spc="-11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1</a:t>
            </a:r>
            <a:r>
              <a:rPr b="0" lang="en-US" sz="1800" spc="2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or</a:t>
            </a:r>
            <a:r>
              <a:rPr b="0" lang="en-US" sz="1800" spc="-6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more</a:t>
            </a:r>
            <a:r>
              <a:rPr b="0" lang="en-US" sz="1800" spc="-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records</a:t>
            </a:r>
            <a:r>
              <a:rPr b="0" lang="en-US" sz="1800" spc="1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in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a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collection</a:t>
            </a:r>
            <a:r>
              <a:rPr b="0" lang="en-US" sz="1800" spc="-15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satisfying</a:t>
            </a:r>
            <a:r>
              <a:rPr b="0" lang="en-US" sz="1800" spc="-13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query</a:t>
            </a:r>
            <a:endParaRPr b="0" lang="en-US" sz="1800" spc="-1" strike="noStrike">
              <a:latin typeface="Arial"/>
            </a:endParaRPr>
          </a:p>
          <a:p>
            <a:pPr marL="651600" indent="-229320">
              <a:lnSpc>
                <a:spcPct val="100000"/>
              </a:lnSpc>
              <a:spcBef>
                <a:spcPts val="496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db.collection_name.save( &lt;document&gt;</a:t>
            </a:r>
            <a:r>
              <a:rPr b="0" lang="en-US" sz="2000" spc="-6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)</a:t>
            </a:r>
            <a:endParaRPr b="0" lang="en-US" sz="2000" spc="-1" strike="noStrike">
              <a:latin typeface="Arial"/>
            </a:endParaRPr>
          </a:p>
          <a:p>
            <a:pPr lvl="1" marL="1023120" indent="-229320">
              <a:lnSpc>
                <a:spcPct val="100000"/>
              </a:lnSpc>
              <a:spcBef>
                <a:spcPts val="431"/>
              </a:spcBef>
              <a:buClr>
                <a:srgbClr val="d2ca6c"/>
              </a:buClr>
              <a:buFont typeface="Arial"/>
              <a:buChar char="•"/>
              <a:tabLst>
                <a:tab algn="l" pos="1023120"/>
                <a:tab algn="l" pos="1023480"/>
              </a:tabLst>
            </a:pP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Updates</a:t>
            </a:r>
            <a:r>
              <a:rPr b="0" lang="en-US" sz="1800" spc="-6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an</a:t>
            </a:r>
            <a:r>
              <a:rPr b="0" lang="en-US" sz="1800" spc="-8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existing</a:t>
            </a:r>
            <a:r>
              <a:rPr b="0" lang="en-US" sz="1800" spc="-5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record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or</a:t>
            </a:r>
            <a:r>
              <a:rPr b="0" lang="en-US" sz="1800" spc="-6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creates</a:t>
            </a:r>
            <a:r>
              <a:rPr b="0" lang="en-US" sz="1800" spc="-6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new</a:t>
            </a:r>
            <a:r>
              <a:rPr b="0" lang="en-US" sz="1800" spc="-4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record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4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400212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55" strike="noStrike">
                <a:solidFill>
                  <a:srgbClr val="9cbdbc"/>
                </a:solidFill>
                <a:latin typeface="Trebuchet MS"/>
              </a:rPr>
              <a:t>R</a:t>
            </a:r>
            <a:r>
              <a:rPr b="0" lang="en-US" sz="3600" spc="-55" strike="noStrike">
                <a:solidFill>
                  <a:srgbClr val="90c226"/>
                </a:solidFill>
                <a:latin typeface="Trebuchet MS"/>
              </a:rPr>
              <a:t>ead</a:t>
            </a:r>
            <a:r>
              <a:rPr b="0" lang="en-US" sz="3600" spc="-276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66" strike="noStrike">
                <a:solidFill>
                  <a:srgbClr val="90c226"/>
                </a:solidFill>
                <a:latin typeface="Trebuchet MS"/>
              </a:rPr>
              <a:t>Operations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sldNum" idx="18"/>
          </p:nvPr>
        </p:nvSpPr>
        <p:spPr>
          <a:xfrm>
            <a:off x="6444720" y="4235040"/>
            <a:ext cx="5122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5C7E67F3-C477-4513-9791-2CD7DC077E5F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87" name="object 3"/>
          <p:cNvSpPr/>
          <p:nvPr/>
        </p:nvSpPr>
        <p:spPr>
          <a:xfrm>
            <a:off x="650880" y="1542600"/>
            <a:ext cx="7218360" cy="51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70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db.collection.find(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&lt;query&gt;,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&lt;projection&gt;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).cursor</a:t>
            </a:r>
            <a:r>
              <a:rPr b="0" lang="en-US" sz="2150" spc="-10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modified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Provides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functionality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similar to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SELECT</a:t>
            </a:r>
            <a:r>
              <a:rPr b="0" lang="en-US" sz="2000" spc="-5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command</a:t>
            </a:r>
            <a:endParaRPr b="0" lang="en-US" sz="2000" spc="-1" strike="noStrike">
              <a:latin typeface="Arial"/>
            </a:endParaRPr>
          </a:p>
          <a:p>
            <a:pPr lvl="2" marL="908640" indent="-229320">
              <a:lnSpc>
                <a:spcPct val="100000"/>
              </a:lnSpc>
              <a:spcBef>
                <a:spcPts val="425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&lt;query&gt;</a:t>
            </a:r>
            <a:r>
              <a:rPr b="0" lang="en-US" sz="1800" spc="-3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where</a:t>
            </a:r>
            <a:r>
              <a:rPr b="0" lang="en-US" sz="1800" spc="-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condition</a:t>
            </a:r>
            <a:r>
              <a:rPr b="0" lang="en-US" sz="1800" spc="-16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,</a:t>
            </a:r>
            <a:r>
              <a:rPr b="0" lang="en-US" sz="1800" spc="3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&lt;projection&gt;</a:t>
            </a:r>
            <a:r>
              <a:rPr b="0" lang="en-US" sz="1800" spc="-17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fields</a:t>
            </a:r>
            <a:r>
              <a:rPr b="0" lang="en-US" sz="1800" spc="-6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in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result</a:t>
            </a:r>
            <a:r>
              <a:rPr b="0" lang="en-US" sz="1800" spc="-4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5" strike="noStrike">
                <a:solidFill>
                  <a:srgbClr val="2e2b1f"/>
                </a:solidFill>
                <a:latin typeface="Calibri"/>
              </a:rPr>
              <a:t>set</a:t>
            </a:r>
            <a:endParaRPr b="0" lang="en-US" sz="18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6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Example: var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PartsCursor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=</a:t>
            </a:r>
            <a:r>
              <a:rPr b="0" lang="en-US" sz="2000" spc="28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db.parts.find({parts: 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“hammer”}).limit(5)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12" strike="noStrike">
                <a:solidFill>
                  <a:srgbClr val="2e2b1f"/>
                </a:solidFill>
                <a:latin typeface="Calibri"/>
              </a:rPr>
              <a:t>Has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cursors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handle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result</a:t>
            </a:r>
            <a:r>
              <a:rPr b="0" lang="en-US" sz="2000" spc="-20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set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51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Can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modify the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query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to impose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limits,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skips,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and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sort</a:t>
            </a:r>
            <a:r>
              <a:rPr b="0" lang="en-US" sz="2000" spc="-31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orders.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Can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specify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return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 ‘top’ number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records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from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2000" spc="-14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result 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set</a:t>
            </a:r>
            <a:endParaRPr b="0" lang="en-US" sz="20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36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db.collection.findOne(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&lt;query&gt;,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&lt;projection&gt;</a:t>
            </a:r>
            <a:r>
              <a:rPr b="0" lang="en-US" sz="2150" spc="-6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)</a:t>
            </a:r>
            <a:endParaRPr b="0" lang="en-US" sz="2150" spc="-1" strike="noStrike">
              <a:latin typeface="Arial"/>
            </a:endParaRPr>
          </a:p>
        </p:txBody>
      </p:sp>
      <p:sp>
        <p:nvSpPr>
          <p:cNvPr id="488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89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401220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41" strike="noStrike">
                <a:solidFill>
                  <a:srgbClr val="90c226"/>
                </a:solidFill>
                <a:latin typeface="Trebuchet MS"/>
              </a:rPr>
              <a:t>Query</a:t>
            </a:r>
            <a:r>
              <a:rPr b="0" lang="en-US" sz="3600" spc="-355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75" strike="noStrike">
                <a:solidFill>
                  <a:srgbClr val="90c226"/>
                </a:solidFill>
                <a:latin typeface="Trebuchet MS"/>
              </a:rPr>
              <a:t>Operators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graphicFrame>
        <p:nvGraphicFramePr>
          <p:cNvPr id="491" name="object 3"/>
          <p:cNvGraphicFramePr/>
          <p:nvPr/>
        </p:nvGraphicFramePr>
        <p:xfrm>
          <a:off x="450720" y="1593720"/>
          <a:ext cx="7695720" cy="4510800"/>
        </p:xfrm>
        <a:graphic>
          <a:graphicData uri="http://schemas.openxmlformats.org/drawingml/2006/table">
            <a:tbl>
              <a:tblPr/>
              <a:tblGrid>
                <a:gridCol w="1218960"/>
                <a:gridCol w="6476760"/>
              </a:tblGrid>
              <a:tr h="370800">
                <a:tc>
                  <a:txBody>
                    <a:bodyPr lIns="0" rIns="0" tIns="291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</a:pPr>
                      <a:r>
                        <a:rPr b="1" lang="en-US" sz="1800" spc="9" strike="noStrike">
                          <a:solidFill>
                            <a:srgbClr val="ffffff"/>
                          </a:solidFill>
                          <a:latin typeface="Calibri"/>
                        </a:rPr>
                        <a:t>Name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 lIns="0" rIns="0" tIns="29160" bIns="0" anchor="t">
                      <a:noAutofit/>
                    </a:bodyPr>
                    <a:p>
                      <a:pPr marL="92880">
                        <a:lnSpc>
                          <a:spcPct val="100000"/>
                        </a:lnSpc>
                        <a:spcBef>
                          <a:spcPts val="230"/>
                        </a:spcBef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a9a47b"/>
                    </a:solidFill>
                  </a:tcPr>
                </a:tc>
              </a:tr>
              <a:tr h="370800">
                <a:tc>
                  <a:txBody>
                    <a:bodyPr lIns="0" rIns="0" tIns="2952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35"/>
                        </a:spcBef>
                        <a:buNone/>
                      </a:pPr>
                      <a:r>
                        <a:rPr b="0" lang="en-US" sz="1800" spc="-7" strike="noStrike">
                          <a:solidFill>
                            <a:srgbClr val="2e2b1f"/>
                          </a:solidFill>
                          <a:latin typeface="Calibri"/>
                        </a:rPr>
                        <a:t>$eq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 lIns="0" rIns="0" tIns="29520" bIns="0" anchor="t">
                      <a:noAutofit/>
                    </a:bodyPr>
                    <a:p>
                      <a:pPr marL="92880">
                        <a:lnSpc>
                          <a:spcPct val="100000"/>
                        </a:lnSpc>
                        <a:spcBef>
                          <a:spcPts val="235"/>
                        </a:spcBef>
                        <a:buNone/>
                      </a:pP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Matches</a:t>
                      </a:r>
                      <a:r>
                        <a:rPr b="0" lang="en-US" sz="1800" spc="-140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8" strike="noStrike">
                          <a:solidFill>
                            <a:srgbClr val="2e2b1f"/>
                          </a:solidFill>
                          <a:latin typeface="Calibri"/>
                        </a:rPr>
                        <a:t>value</a:t>
                      </a:r>
                      <a:r>
                        <a:rPr b="0" lang="en-US" sz="1800" spc="-106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that</a:t>
                      </a:r>
                      <a:r>
                        <a:rPr b="0" lang="en-US" sz="1800" spc="-114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are</a:t>
                      </a:r>
                      <a:r>
                        <a:rPr b="0" lang="en-US" sz="1800" spc="-32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equal</a:t>
                      </a:r>
                      <a:r>
                        <a:rPr b="0" lang="en-US" sz="1800" spc="-75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to</a:t>
                      </a:r>
                      <a:r>
                        <a:rPr b="0" lang="en-US" sz="1800" spc="-15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a</a:t>
                      </a:r>
                      <a:r>
                        <a:rPr b="0" lang="en-US" sz="1800" spc="32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specified</a:t>
                      </a:r>
                      <a:r>
                        <a:rPr b="0" lang="en-US" sz="1800" spc="-80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8" strike="noStrike">
                          <a:solidFill>
                            <a:srgbClr val="2e2b1f"/>
                          </a:solidFill>
                          <a:latin typeface="Calibri"/>
                        </a:rPr>
                        <a:t>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</a:tr>
              <a:tr h="578520">
                <a:tc>
                  <a:txBody>
                    <a:bodyPr lIns="0" rIns="0" tIns="2952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35"/>
                        </a:spcBef>
                        <a:buNone/>
                      </a:pPr>
                      <a:r>
                        <a:rPr b="0" lang="en-US" sz="1800" spc="-15" strike="noStrike">
                          <a:solidFill>
                            <a:srgbClr val="2e2b1f"/>
                          </a:solidFill>
                          <a:latin typeface="Calibri"/>
                        </a:rPr>
                        <a:t>$gt,</a:t>
                      </a:r>
                      <a:r>
                        <a:rPr b="0" lang="en-US" sz="1800" spc="24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2" strike="noStrike">
                          <a:solidFill>
                            <a:srgbClr val="2e2b1f"/>
                          </a:solidFill>
                          <a:latin typeface="Calibri"/>
                        </a:rPr>
                        <a:t>$gte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 lIns="0" rIns="0" tIns="29520" bIns="0" anchor="t">
                      <a:noAutofit/>
                    </a:bodyPr>
                    <a:p>
                      <a:pPr marL="92880">
                        <a:lnSpc>
                          <a:spcPct val="100000"/>
                        </a:lnSpc>
                        <a:spcBef>
                          <a:spcPts val="235"/>
                        </a:spcBef>
                        <a:buNone/>
                      </a:pP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Matches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values </a:t>
                      </a: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that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are </a:t>
                      </a:r>
                      <a:r>
                        <a:rPr b="0" lang="en-US" sz="1800" spc="-7" strike="noStrike">
                          <a:solidFill>
                            <a:srgbClr val="2e2b1f"/>
                          </a:solidFill>
                          <a:latin typeface="Calibri"/>
                        </a:rPr>
                        <a:t>greater </a:t>
                      </a: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than </a:t>
                      </a:r>
                      <a:r>
                        <a:rPr b="0" lang="en-US" sz="1800" spc="-7" strike="noStrike">
                          <a:solidFill>
                            <a:srgbClr val="2e2b1f"/>
                          </a:solidFill>
                          <a:latin typeface="Calibri"/>
                        </a:rPr>
                        <a:t>(or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equal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to a specified</a:t>
                      </a:r>
                      <a:r>
                        <a:rPr b="0" lang="en-US" sz="1800" spc="-256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8" strike="noStrike">
                          <a:solidFill>
                            <a:srgbClr val="2e2b1f"/>
                          </a:solidFill>
                          <a:latin typeface="Calibri"/>
                        </a:rPr>
                        <a:t>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</a:tr>
              <a:tr h="579240">
                <a:tc>
                  <a:txBody>
                    <a:bodyPr lIns="0" rIns="0" tIns="302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$lt,</a:t>
                      </a:r>
                      <a:r>
                        <a:rPr b="0" lang="en-US" sz="1800" spc="-46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$lte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 lIns="0" rIns="0" tIns="30240" bIns="0" anchor="t">
                      <a:noAutofit/>
                    </a:bodyPr>
                    <a:p>
                      <a:pPr marL="92880">
                        <a:lnSpc>
                          <a:spcPct val="100000"/>
                        </a:lnSpc>
                        <a:spcBef>
                          <a:spcPts val="241"/>
                        </a:spcBef>
                        <a:buNone/>
                      </a:pP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Matches</a:t>
                      </a:r>
                      <a:r>
                        <a:rPr b="0" lang="en-US" sz="1800" spc="-137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values</a:t>
                      </a:r>
                      <a:r>
                        <a:rPr b="0" lang="en-US" sz="1800" spc="-137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less</a:t>
                      </a:r>
                      <a:r>
                        <a:rPr b="0" lang="en-US" sz="1800" spc="32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than</a:t>
                      </a:r>
                      <a:r>
                        <a:rPr b="0" lang="en-US" sz="1800" spc="-75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or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(</a:t>
                      </a:r>
                      <a:r>
                        <a:rPr b="0" lang="en-US" sz="1800" spc="-52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8" strike="noStrike">
                          <a:solidFill>
                            <a:srgbClr val="2e2b1f"/>
                          </a:solidFill>
                          <a:latin typeface="Calibri"/>
                        </a:rPr>
                        <a:t>equal</a:t>
                      </a:r>
                      <a:r>
                        <a:rPr b="0" lang="en-US" sz="1800" spc="-72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to</a:t>
                      </a:r>
                      <a:r>
                        <a:rPr b="0" lang="en-US" sz="1800" spc="-7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)</a:t>
                      </a:r>
                      <a:r>
                        <a:rPr b="0" lang="en-US" sz="1800" spc="24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a</a:t>
                      </a: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specified </a:t>
                      </a:r>
                      <a:r>
                        <a:rPr b="0" lang="en-US" sz="1800" spc="18" strike="noStrike">
                          <a:solidFill>
                            <a:srgbClr val="2e2b1f"/>
                          </a:solidFill>
                          <a:latin typeface="Calibri"/>
                        </a:rPr>
                        <a:t>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</a:tr>
              <a:tr h="370800">
                <a:tc>
                  <a:txBody>
                    <a:bodyPr lIns="0" rIns="0" tIns="309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$ne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 lIns="0" rIns="0" tIns="30960" bIns="0" anchor="t">
                      <a:noAutofit/>
                    </a:bodyPr>
                    <a:p>
                      <a:pPr marL="92880">
                        <a:lnSpc>
                          <a:spcPct val="100000"/>
                        </a:lnSpc>
                        <a:spcBef>
                          <a:spcPts val="244"/>
                        </a:spcBef>
                        <a:buNone/>
                      </a:pP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Matches</a:t>
                      </a:r>
                      <a:r>
                        <a:rPr b="0" lang="en-US" sz="1800" spc="-131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values</a:t>
                      </a:r>
                      <a:r>
                        <a:rPr b="0" lang="en-US" sz="1800" spc="-137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that</a:t>
                      </a:r>
                      <a:r>
                        <a:rPr b="0" lang="en-US" sz="1800" spc="-41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are</a:t>
                      </a:r>
                      <a:r>
                        <a:rPr b="0" lang="en-US" sz="1800" spc="-32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not</a:t>
                      </a:r>
                      <a:r>
                        <a:rPr b="0" lang="en-US" sz="1800" spc="-114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equal</a:t>
                      </a:r>
                      <a:r>
                        <a:rPr b="0" lang="en-US" sz="1800" spc="-75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to</a:t>
                      </a:r>
                      <a:r>
                        <a:rPr b="0" lang="en-US" sz="1800" spc="-15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a specified</a:t>
                      </a:r>
                      <a:r>
                        <a:rPr b="0" lang="en-US" sz="1800" spc="-7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8" strike="noStrike">
                          <a:solidFill>
                            <a:srgbClr val="2e2b1f"/>
                          </a:solidFill>
                          <a:latin typeface="Calibri"/>
                        </a:rPr>
                        <a:t>value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</a:tr>
              <a:tr h="370800">
                <a:tc>
                  <a:txBody>
                    <a:bodyPr lIns="0" rIns="0" tIns="3168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$in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 lIns="0" rIns="0" tIns="31680" bIns="0" anchor="t">
                      <a:noAutofit/>
                    </a:bodyPr>
                    <a:p>
                      <a:pPr marL="92880">
                        <a:lnSpc>
                          <a:spcPct val="100000"/>
                        </a:lnSpc>
                        <a:spcBef>
                          <a:spcPts val="249"/>
                        </a:spcBef>
                        <a:buNone/>
                      </a:pP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Matches</a:t>
                      </a:r>
                      <a:r>
                        <a:rPr b="0" lang="en-US" sz="1800" spc="-140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any</a:t>
                      </a:r>
                      <a:r>
                        <a:rPr b="0" lang="en-US" sz="1800" spc="-80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of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the</a:t>
                      </a:r>
                      <a:r>
                        <a:rPr b="0" lang="en-US" sz="1800" spc="-32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values</a:t>
                      </a:r>
                      <a:r>
                        <a:rPr b="0" lang="en-US" sz="1800" spc="-137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specified</a:t>
                      </a:r>
                      <a:r>
                        <a:rPr b="0" lang="en-US" sz="1800" spc="-7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in</a:t>
                      </a:r>
                      <a:r>
                        <a:rPr b="0" lang="en-US" sz="1800" spc="-86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an</a:t>
                      </a:r>
                      <a:r>
                        <a:rPr b="0" lang="en-US" sz="1800" spc="-12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array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</a:tr>
              <a:tr h="370800">
                <a:tc>
                  <a:txBody>
                    <a:bodyPr lIns="0" rIns="0" tIns="320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$nin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 lIns="0" rIns="0" tIns="32040" bIns="0" anchor="t">
                      <a:noAutofit/>
                    </a:bodyPr>
                    <a:p>
                      <a:pPr marL="9288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Matches</a:t>
                      </a:r>
                      <a:r>
                        <a:rPr b="0" lang="en-US" sz="1800" spc="-131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none</a:t>
                      </a:r>
                      <a:r>
                        <a:rPr b="0" lang="en-US" sz="1800" spc="-32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of</a:t>
                      </a:r>
                      <a:r>
                        <a:rPr b="0" lang="en-US" sz="1800" spc="-60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the</a:t>
                      </a:r>
                      <a:r>
                        <a:rPr b="0" lang="en-US" sz="1800" spc="-32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values</a:t>
                      </a:r>
                      <a:r>
                        <a:rPr b="0" lang="en-US" sz="1800" spc="-137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specified</a:t>
                      </a:r>
                      <a:r>
                        <a:rPr b="0" lang="en-US" sz="1800" spc="-7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in</a:t>
                      </a:r>
                      <a:r>
                        <a:rPr b="0" lang="en-US" sz="1800" spc="-12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an</a:t>
                      </a:r>
                      <a:r>
                        <a:rPr b="0" lang="en-US" sz="1800" spc="-86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array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</a:tr>
              <a:tr h="370800">
                <a:tc>
                  <a:txBody>
                    <a:bodyPr lIns="0" rIns="0" tIns="3204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$or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 lIns="0" rIns="0" tIns="32040" bIns="0" anchor="t">
                      <a:noAutofit/>
                    </a:bodyPr>
                    <a:p>
                      <a:pPr marL="92880">
                        <a:lnSpc>
                          <a:spcPct val="100000"/>
                        </a:lnSpc>
                        <a:spcBef>
                          <a:spcPts val="255"/>
                        </a:spcBef>
                        <a:buNone/>
                      </a:pPr>
                      <a:r>
                        <a:rPr b="0" lang="en-US" sz="1800" spc="18" strike="noStrike">
                          <a:solidFill>
                            <a:srgbClr val="2e2b1f"/>
                          </a:solidFill>
                          <a:latin typeface="Calibri"/>
                        </a:rPr>
                        <a:t>Joins</a:t>
                      </a:r>
                      <a:r>
                        <a:rPr b="0" lang="en-US" sz="1800" spc="-145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query</a:t>
                      </a:r>
                      <a:r>
                        <a:rPr b="0" lang="en-US" sz="1800" spc="-26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clauses</a:t>
                      </a:r>
                      <a:r>
                        <a:rPr b="0" lang="en-US" sz="1800" spc="-60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with</a:t>
                      </a:r>
                      <a:r>
                        <a:rPr b="0" lang="en-US" sz="1800" spc="-12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a </a:t>
                      </a: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logical</a:t>
                      </a:r>
                      <a:r>
                        <a:rPr b="0" lang="en-US" sz="1800" spc="-75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OR</a:t>
                      </a:r>
                      <a:r>
                        <a:rPr b="0" lang="en-US" sz="1800" spc="-41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2e2b1f"/>
                          </a:solidFill>
                          <a:latin typeface="Calibri"/>
                        </a:rPr>
                        <a:t>returns</a:t>
                      </a:r>
                      <a:r>
                        <a:rPr b="0" lang="en-US" sz="1800" spc="-66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8" strike="noStrike">
                          <a:solidFill>
                            <a:srgbClr val="2e2b1f"/>
                          </a:solidFill>
                          <a:latin typeface="Calibri"/>
                        </a:rPr>
                        <a:t>all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</a:tr>
              <a:tr h="385920">
                <a:tc>
                  <a:txBody>
                    <a:bodyPr lIns="0" rIns="0" tIns="3276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$and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 lIns="0" rIns="0" tIns="32760" bIns="0" anchor="t">
                      <a:noAutofit/>
                    </a:bodyPr>
                    <a:p>
                      <a:pPr marL="92880">
                        <a:lnSpc>
                          <a:spcPct val="100000"/>
                        </a:lnSpc>
                        <a:spcBef>
                          <a:spcPts val="261"/>
                        </a:spcBef>
                        <a:buNone/>
                      </a:pP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Join </a:t>
                      </a: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query clauses with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a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loginal</a:t>
                      </a:r>
                      <a:r>
                        <a:rPr b="0" lang="en-US" sz="1800" spc="-321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AND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</a:tr>
              <a:tr h="385920">
                <a:tc>
                  <a:txBody>
                    <a:bodyPr lIns="0" rIns="0" tIns="3348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$not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 lIns="0" rIns="0" tIns="33480" bIns="0" anchor="t">
                      <a:noAutofit/>
                    </a:bodyPr>
                    <a:p>
                      <a:pPr marL="92880">
                        <a:lnSpc>
                          <a:spcPct val="100000"/>
                        </a:lnSpc>
                        <a:spcBef>
                          <a:spcPts val="264"/>
                        </a:spcBef>
                        <a:buNone/>
                      </a:pP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Inverts </a:t>
                      </a: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the </a:t>
                      </a:r>
                      <a:r>
                        <a:rPr b="0" lang="en-US" sz="1800" spc="-26" strike="noStrike">
                          <a:solidFill>
                            <a:srgbClr val="2e2b1f"/>
                          </a:solidFill>
                          <a:latin typeface="Calibri"/>
                        </a:rPr>
                        <a:t>effect </a:t>
                      </a: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of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a </a:t>
                      </a: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query</a:t>
                      </a:r>
                      <a:r>
                        <a:rPr b="0" lang="en-US" sz="1800" spc="-66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7" strike="noStrike">
                          <a:solidFill>
                            <a:srgbClr val="2e2b1f"/>
                          </a:solidFill>
                          <a:latin typeface="Calibri"/>
                        </a:rPr>
                        <a:t>expression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</a:tr>
              <a:tr h="385920">
                <a:tc>
                  <a:txBody>
                    <a:bodyPr lIns="0" rIns="0" tIns="3420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$nor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 lIns="0" rIns="0" tIns="34200" bIns="0" anchor="t">
                      <a:noAutofit/>
                    </a:bodyPr>
                    <a:p>
                      <a:pPr marL="92880">
                        <a:lnSpc>
                          <a:spcPct val="100000"/>
                        </a:lnSpc>
                        <a:spcBef>
                          <a:spcPts val="269"/>
                        </a:spcBef>
                        <a:buNone/>
                      </a:pP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Join</a:t>
                      </a:r>
                      <a:r>
                        <a:rPr b="0" lang="en-US" sz="1800" spc="-80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query</a:t>
                      </a:r>
                      <a:r>
                        <a:rPr b="0" lang="en-US" sz="1800" spc="-26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clauses</a:t>
                      </a:r>
                      <a:r>
                        <a:rPr b="0" lang="en-US" sz="1800" spc="-60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with</a:t>
                      </a:r>
                      <a:r>
                        <a:rPr b="0" lang="en-US" sz="1800" spc="-12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a </a:t>
                      </a: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logical</a:t>
                      </a:r>
                      <a:r>
                        <a:rPr b="0" lang="en-US" sz="1800" spc="-151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NOR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0efeb"/>
                    </a:solidFill>
                  </a:tcPr>
                </a:tc>
              </a:tr>
              <a:tr h="385920">
                <a:tc>
                  <a:txBody>
                    <a:bodyPr lIns="0" rIns="0" tIns="34920" bIns="0" anchor="t">
                      <a:noAutofit/>
                    </a:bodyPr>
                    <a:p>
                      <a:pPr marL="9216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b="0" lang="en-US" sz="1800" spc="-12" strike="noStrike">
                          <a:solidFill>
                            <a:srgbClr val="2e2b1f"/>
                          </a:solidFill>
                          <a:latin typeface="Calibri"/>
                        </a:rPr>
                        <a:t>$exists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 lIns="0" rIns="0" tIns="34920" bIns="0" anchor="t">
                      <a:noAutofit/>
                    </a:bodyPr>
                    <a:p>
                      <a:pPr marL="92880">
                        <a:lnSpc>
                          <a:spcPct val="100000"/>
                        </a:lnSpc>
                        <a:spcBef>
                          <a:spcPts val="275"/>
                        </a:spcBef>
                        <a:buNone/>
                      </a:pP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Matches</a:t>
                      </a:r>
                      <a:r>
                        <a:rPr b="0" lang="en-US" sz="1800" spc="-137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documents</a:t>
                      </a:r>
                      <a:r>
                        <a:rPr b="0" lang="en-US" sz="1800" spc="-72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9" strike="noStrike">
                          <a:solidFill>
                            <a:srgbClr val="2e2b1f"/>
                          </a:solidFill>
                          <a:latin typeface="Calibri"/>
                        </a:rPr>
                        <a:t>that</a:t>
                      </a:r>
                      <a:r>
                        <a:rPr b="0" lang="en-US" sz="1800" spc="-114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12" strike="noStrike">
                          <a:solidFill>
                            <a:srgbClr val="2e2b1f"/>
                          </a:solidFill>
                          <a:latin typeface="Calibri"/>
                        </a:rPr>
                        <a:t>have</a:t>
                      </a:r>
                      <a:r>
                        <a:rPr b="0" lang="en-US" sz="1800" spc="-106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-1" strike="noStrike">
                          <a:solidFill>
                            <a:srgbClr val="2e2b1f"/>
                          </a:solidFill>
                          <a:latin typeface="Calibri"/>
                        </a:rPr>
                        <a:t>a specified</a:t>
                      </a:r>
                      <a:r>
                        <a:rPr b="0" lang="en-US" sz="1800" spc="-7" strike="noStrike">
                          <a:solidFill>
                            <a:srgbClr val="2e2b1f"/>
                          </a:solidFill>
                          <a:latin typeface="Calibri"/>
                        </a:rPr>
                        <a:t> </a:t>
                      </a:r>
                      <a:r>
                        <a:rPr b="0" lang="en-US" sz="1800" spc="4" strike="noStrike">
                          <a:solidFill>
                            <a:srgbClr val="2e2b1f"/>
                          </a:solidFill>
                          <a:latin typeface="Calibri"/>
                        </a:rPr>
                        <a:t>field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1e0d6"/>
                    </a:solidFill>
                  </a:tcPr>
                </a:tc>
              </a:tr>
            </a:tbl>
          </a:graphicData>
        </a:graphic>
      </p:graphicFrame>
      <p:sp>
        <p:nvSpPr>
          <p:cNvPr id="492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object 6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33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5" name="object 7"/>
          <p:cNvSpPr/>
          <p:nvPr/>
        </p:nvSpPr>
        <p:spPr>
          <a:xfrm>
            <a:off x="3587760" y="6490800"/>
            <a:ext cx="398880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5" strike="noStrike">
                <a:solidFill>
                  <a:srgbClr val="2e2b1f"/>
                </a:solidFill>
                <a:latin typeface="Arial"/>
              </a:rPr>
              <a:t>https://docs.mongodb.org/manual/reference/operator/query/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451764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52" strike="noStrike">
                <a:solidFill>
                  <a:srgbClr val="9cbdbc"/>
                </a:solidFill>
                <a:latin typeface="Trebuchet MS"/>
              </a:rPr>
              <a:t>U</a:t>
            </a:r>
            <a:r>
              <a:rPr b="0" lang="en-US" sz="3600" spc="-52" strike="noStrike">
                <a:solidFill>
                  <a:srgbClr val="90c226"/>
                </a:solidFill>
                <a:latin typeface="Trebuchet MS"/>
              </a:rPr>
              <a:t>pdate</a:t>
            </a:r>
            <a:r>
              <a:rPr b="0" lang="en-US" sz="3600" spc="-335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66" strike="noStrike">
                <a:solidFill>
                  <a:srgbClr val="90c226"/>
                </a:solidFill>
                <a:latin typeface="Trebuchet MS"/>
              </a:rPr>
              <a:t>Operations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sldNum" idx="19"/>
          </p:nvPr>
        </p:nvSpPr>
        <p:spPr>
          <a:xfrm>
            <a:off x="6444720" y="4235040"/>
            <a:ext cx="5122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93F17202-EC5B-4719-8338-33C43D8B0801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98" name="object 3"/>
          <p:cNvSpPr/>
          <p:nvPr/>
        </p:nvSpPr>
        <p:spPr>
          <a:xfrm>
            <a:off x="650880" y="1392480"/>
            <a:ext cx="7594920" cy="569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48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68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db.collection_name.insert(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&lt;document&gt;</a:t>
            </a:r>
            <a:r>
              <a:rPr b="0" lang="en-US" sz="2150" spc="15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)</a:t>
            </a:r>
            <a:endParaRPr b="0" lang="en-US" sz="2150" spc="-1" strike="noStrike">
              <a:latin typeface="Arial"/>
            </a:endParaRPr>
          </a:p>
          <a:p>
            <a:pPr lvl="1" marL="908640" indent="-229320">
              <a:lnSpc>
                <a:spcPct val="100000"/>
              </a:lnSpc>
              <a:spcBef>
                <a:spcPts val="471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Omit</a:t>
            </a:r>
            <a:r>
              <a:rPr b="0" lang="en-US" sz="1800" spc="-4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1800" spc="-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_id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field</a:t>
            </a:r>
            <a:r>
              <a:rPr b="0" lang="en-US" sz="1800" spc="-8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to</a:t>
            </a:r>
            <a:r>
              <a:rPr b="0" lang="en-US" sz="1800" spc="-1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have</a:t>
            </a:r>
            <a:r>
              <a:rPr b="0" lang="en-US" sz="1800" spc="-10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MongoDB</a:t>
            </a:r>
            <a:r>
              <a:rPr b="0" lang="en-US" sz="1800" spc="-11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generate</a:t>
            </a:r>
            <a:r>
              <a:rPr b="0" lang="en-US" sz="1800" spc="-11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1800" spc="18" strike="noStrike">
                <a:solidFill>
                  <a:srgbClr val="2e2b1f"/>
                </a:solidFill>
                <a:latin typeface="Calibri"/>
              </a:rPr>
              <a:t>unique</a:t>
            </a:r>
            <a:r>
              <a:rPr b="0" lang="en-US" sz="1800" spc="-10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26" strike="noStrike">
                <a:solidFill>
                  <a:srgbClr val="2e2b1f"/>
                </a:solidFill>
                <a:latin typeface="Calibri"/>
              </a:rPr>
              <a:t>key</a:t>
            </a:r>
            <a:endParaRPr b="0" lang="en-US" sz="1800" spc="-1" strike="noStrike">
              <a:latin typeface="Arial"/>
            </a:endParaRPr>
          </a:p>
          <a:p>
            <a:pPr lvl="1" marL="908640" indent="-229320">
              <a:lnSpc>
                <a:spcPct val="100000"/>
              </a:lnSpc>
              <a:spcBef>
                <a:spcPts val="471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Example</a:t>
            </a:r>
            <a:r>
              <a:rPr b="0" lang="en-US" sz="1800" spc="-9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db.</a:t>
            </a:r>
            <a:r>
              <a:rPr b="1" lang="en-US" sz="1800" spc="4" strike="noStrike">
                <a:solidFill>
                  <a:srgbClr val="2e2b1f"/>
                </a:solidFill>
                <a:latin typeface="Calibri"/>
              </a:rPr>
              <a:t>parts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.insert(</a:t>
            </a:r>
            <a:r>
              <a:rPr b="0" lang="en-US" sz="1800" spc="-12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{{type:</a:t>
            </a:r>
            <a:r>
              <a:rPr b="0" lang="en-US" sz="1800" spc="-14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21" strike="noStrike">
                <a:solidFill>
                  <a:srgbClr val="2e2b1f"/>
                </a:solidFill>
                <a:latin typeface="Calibri"/>
              </a:rPr>
              <a:t>“screwdriver”,</a:t>
            </a:r>
            <a:r>
              <a:rPr b="0" lang="en-US" sz="1800" spc="43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quantity:</a:t>
            </a:r>
            <a:r>
              <a:rPr b="0" lang="en-US" sz="1800" spc="-21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15</a:t>
            </a:r>
            <a:r>
              <a:rPr b="0" lang="en-US" sz="1800" spc="2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}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908640" indent="-229320">
              <a:lnSpc>
                <a:spcPct val="100000"/>
              </a:lnSpc>
              <a:spcBef>
                <a:spcPts val="471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db.</a:t>
            </a:r>
            <a:r>
              <a:rPr b="1" lang="en-US" sz="1800" spc="4" strike="noStrike">
                <a:solidFill>
                  <a:srgbClr val="2e2b1f"/>
                </a:solidFill>
                <a:latin typeface="Calibri"/>
              </a:rPr>
              <a:t>parts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.insert({_id:</a:t>
            </a:r>
            <a:r>
              <a:rPr b="0" lang="en-US" sz="1800" spc="-21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10,</a:t>
            </a:r>
            <a:r>
              <a:rPr b="0" lang="en-US" sz="1800" spc="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type:</a:t>
            </a:r>
            <a:r>
              <a:rPr b="0" lang="en-US" sz="1800" spc="-6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“hammer”,</a:t>
            </a:r>
            <a:r>
              <a:rPr b="0" lang="en-US" sz="1800" spc="3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quantity:</a:t>
            </a:r>
            <a:r>
              <a:rPr b="0" lang="en-US" sz="1800" spc="-21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1</a:t>
            </a:r>
            <a:r>
              <a:rPr b="0" lang="en-US" sz="1800" spc="2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})</a:t>
            </a:r>
            <a:endParaRPr b="0" lang="en-US" sz="18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496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db.collection_name.save( &lt;document&gt;</a:t>
            </a:r>
            <a:r>
              <a:rPr b="0" lang="en-US" sz="2150" spc="16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)</a:t>
            </a:r>
            <a:endParaRPr b="0" lang="en-US" sz="2150" spc="-1" strike="noStrike">
              <a:latin typeface="Arial"/>
            </a:endParaRPr>
          </a:p>
          <a:p>
            <a:pPr lvl="1" marL="908640" indent="-229320">
              <a:lnSpc>
                <a:spcPct val="100000"/>
              </a:lnSpc>
              <a:spcBef>
                <a:spcPts val="471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Updates</a:t>
            </a:r>
            <a:r>
              <a:rPr b="0" lang="en-US" sz="1800" spc="-6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an</a:t>
            </a:r>
            <a:r>
              <a:rPr b="0" lang="en-US" sz="1800" spc="-8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existing</a:t>
            </a:r>
            <a:r>
              <a:rPr b="0" lang="en-US" sz="1800" spc="-5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record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or</a:t>
            </a:r>
            <a:r>
              <a:rPr b="0" lang="en-US" sz="1800" spc="-6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creates</a:t>
            </a:r>
            <a:r>
              <a:rPr b="0" lang="en-US" sz="1800" spc="-6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a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 new</a:t>
            </a:r>
            <a:r>
              <a:rPr b="0" lang="en-US" sz="1800" spc="-4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record</a:t>
            </a:r>
            <a:endParaRPr b="0" lang="en-US" sz="18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db.collection_name.update(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&lt;query&gt;,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&lt;update&gt;,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{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upsert:</a:t>
            </a:r>
            <a:r>
              <a:rPr b="0" lang="en-US" sz="2150" spc="5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true } )</a:t>
            </a:r>
            <a:endParaRPr b="0" lang="en-US" sz="2150" spc="-1" strike="noStrike">
              <a:latin typeface="Arial"/>
            </a:endParaRPr>
          </a:p>
          <a:p>
            <a:pPr lvl="1" marL="908640" indent="-229320">
              <a:lnSpc>
                <a:spcPct val="100000"/>
              </a:lnSpc>
              <a:spcBef>
                <a:spcPts val="476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Will</a:t>
            </a:r>
            <a:r>
              <a:rPr b="0" lang="en-US" sz="1800" spc="-8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update</a:t>
            </a:r>
            <a:r>
              <a:rPr b="0" lang="en-US" sz="1800" spc="-11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1</a:t>
            </a:r>
            <a:r>
              <a:rPr b="0" lang="en-US" sz="1800" spc="2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or</a:t>
            </a:r>
            <a:r>
              <a:rPr b="0" lang="en-US" sz="1800" spc="-6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more</a:t>
            </a:r>
            <a:r>
              <a:rPr b="0" lang="en-US" sz="1800" spc="-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records</a:t>
            </a:r>
            <a:r>
              <a:rPr b="0" lang="en-US" sz="1800" spc="1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in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a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collection</a:t>
            </a:r>
            <a:r>
              <a:rPr b="0" lang="en-US" sz="1800" spc="-15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satisfying</a:t>
            </a:r>
            <a:r>
              <a:rPr b="0" lang="en-US" sz="1800" spc="-13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query</a:t>
            </a:r>
            <a:endParaRPr b="0" lang="en-US" sz="18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db.collection_name.findAndModify(&lt;query&gt;,</a:t>
            </a:r>
            <a:r>
              <a:rPr b="0" lang="en-US" sz="2150" spc="30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&lt;sort&gt;,</a:t>
            </a:r>
            <a:endParaRPr b="0" lang="en-US" sz="2150" spc="-1" strike="noStrike">
              <a:latin typeface="Arial"/>
            </a:endParaRPr>
          </a:p>
          <a:p>
            <a:pPr marL="241200">
              <a:lnSpc>
                <a:spcPct val="100000"/>
              </a:lnSpc>
              <a:spcBef>
                <a:spcPts val="45"/>
              </a:spcBef>
              <a:buNone/>
              <a:tabLst>
                <a:tab algn="l" pos="241200"/>
                <a:tab algn="l" pos="241920"/>
              </a:tabLst>
            </a:pP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&lt;update&gt;,&lt;new&gt;,</a:t>
            </a:r>
            <a:r>
              <a:rPr b="0" lang="en-US" sz="2150" spc="38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&lt;fields&gt;,&lt;upsert&gt;)</a:t>
            </a:r>
            <a:endParaRPr b="0" lang="en-US" sz="2150" spc="-1" strike="noStrike">
              <a:latin typeface="Arial"/>
            </a:endParaRPr>
          </a:p>
          <a:p>
            <a:pPr lvl="1" marL="908640" indent="-229320">
              <a:lnSpc>
                <a:spcPct val="100000"/>
              </a:lnSpc>
              <a:spcBef>
                <a:spcPts val="476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Modify</a:t>
            </a:r>
            <a:r>
              <a:rPr b="0" lang="en-US" sz="1800" spc="-10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existing</a:t>
            </a:r>
            <a:r>
              <a:rPr b="0" lang="en-US" sz="1800" spc="-5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record(s)</a:t>
            </a:r>
            <a:r>
              <a:rPr b="0" lang="en-US" sz="1800" spc="-2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–</a:t>
            </a:r>
            <a:r>
              <a:rPr b="0" lang="en-US" sz="1800" spc="4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retrieve</a:t>
            </a:r>
            <a:r>
              <a:rPr b="0" lang="en-US" sz="1800" spc="-2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old</a:t>
            </a:r>
            <a:r>
              <a:rPr b="0" lang="en-US" sz="1800" spc="-7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or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new</a:t>
            </a:r>
            <a:r>
              <a:rPr b="0" lang="en-US" sz="1800" spc="-3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version</a:t>
            </a:r>
            <a:r>
              <a:rPr b="0" lang="en-US" sz="1800" spc="-7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of</a:t>
            </a:r>
            <a:r>
              <a:rPr b="0" lang="en-US" sz="1800" spc="-5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1800" spc="4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record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0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572292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46" strike="noStrike">
                <a:solidFill>
                  <a:srgbClr val="90c226"/>
                </a:solidFill>
                <a:latin typeface="Trebuchet MS"/>
              </a:rPr>
              <a:t>CAP </a:t>
            </a:r>
            <a:r>
              <a:rPr b="0" lang="en-US" sz="3600" spc="-60" strike="noStrike">
                <a:solidFill>
                  <a:srgbClr val="90c226"/>
                </a:solidFill>
                <a:latin typeface="Trebuchet MS"/>
              </a:rPr>
              <a:t>theorem </a:t>
            </a:r>
            <a:r>
              <a:rPr b="0" lang="en-US" sz="3600" spc="-92" strike="noStrike">
                <a:solidFill>
                  <a:srgbClr val="90c226"/>
                </a:solidFill>
                <a:latin typeface="Trebuchet MS"/>
              </a:rPr>
              <a:t>for</a:t>
            </a:r>
            <a:r>
              <a:rPr b="0" lang="en-US" sz="3600" spc="-511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52" strike="noStrike">
                <a:solidFill>
                  <a:srgbClr val="90c226"/>
                </a:solidFill>
                <a:latin typeface="Trebuchet MS"/>
              </a:rPr>
              <a:t>NoSQL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21" name="object 3"/>
          <p:cNvSpPr/>
          <p:nvPr/>
        </p:nvSpPr>
        <p:spPr>
          <a:xfrm>
            <a:off x="356760" y="1006560"/>
            <a:ext cx="7796880" cy="245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2720" bIns="0" anchor="t">
            <a:spAutoFit/>
          </a:bodyPr>
          <a:p>
            <a:pPr marL="12600">
              <a:lnSpc>
                <a:spcPct val="100000"/>
              </a:lnSpc>
              <a:spcBef>
                <a:spcPts val="1281"/>
              </a:spcBef>
              <a:buNone/>
            </a:pPr>
            <a:r>
              <a:rPr b="1" lang="en-US" sz="3950" spc="-1" strike="noStrike">
                <a:solidFill>
                  <a:srgbClr val="2e2b1f"/>
                </a:solidFill>
                <a:latin typeface="Calibri"/>
              </a:rPr>
              <a:t>What </a:t>
            </a:r>
            <a:r>
              <a:rPr b="1" lang="en-US" sz="3950" spc="-12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1" lang="en-US" sz="3950" spc="9" strike="noStrike">
                <a:solidFill>
                  <a:srgbClr val="2e2b1f"/>
                </a:solidFill>
                <a:latin typeface="Calibri"/>
              </a:rPr>
              <a:t>CAP </a:t>
            </a:r>
            <a:r>
              <a:rPr b="1" lang="en-US" sz="3950" spc="-1" strike="noStrike">
                <a:solidFill>
                  <a:srgbClr val="2e2b1f"/>
                </a:solidFill>
                <a:latin typeface="Calibri"/>
              </a:rPr>
              <a:t>theorem </a:t>
            </a:r>
            <a:r>
              <a:rPr b="1" lang="en-US" sz="3950" spc="-7" strike="noStrike">
                <a:solidFill>
                  <a:srgbClr val="2e2b1f"/>
                </a:solidFill>
                <a:latin typeface="Calibri"/>
              </a:rPr>
              <a:t>really</a:t>
            </a:r>
            <a:r>
              <a:rPr b="1" lang="en-US" sz="3950" spc="37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1" lang="en-US" sz="3950" spc="-15" strike="noStrike">
                <a:solidFill>
                  <a:srgbClr val="2e2b1f"/>
                </a:solidFill>
                <a:latin typeface="Calibri"/>
              </a:rPr>
              <a:t>says:</a:t>
            </a:r>
            <a:endParaRPr b="0" lang="en-US" sz="3950" spc="-1" strike="noStrike">
              <a:latin typeface="Arial"/>
            </a:endParaRPr>
          </a:p>
          <a:p>
            <a:pPr marL="355680" indent="-229320">
              <a:lnSpc>
                <a:spcPct val="104000"/>
              </a:lnSpc>
              <a:spcBef>
                <a:spcPts val="541"/>
              </a:spcBef>
              <a:buClr>
                <a:srgbClr val="a9a47b"/>
              </a:buClr>
              <a:buFont typeface="Arial"/>
              <a:buChar char="•"/>
              <a:tabLst>
                <a:tab algn="l" pos="422280"/>
                <a:tab algn="l" pos="423000"/>
                <a:tab algn="l" pos="49986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rebuchet MS"/>
              </a:rPr>
              <a:t>	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If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you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cannot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limit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number</a:t>
            </a:r>
            <a:r>
              <a:rPr b="0" lang="en-US" sz="2150" spc="39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of</a:t>
            </a:r>
            <a:r>
              <a:rPr b="0" lang="en-US" sz="2150" spc="13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faults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	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and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requests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can be 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directed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150" spc="-21" strike="noStrike">
                <a:solidFill>
                  <a:srgbClr val="2e2b1f"/>
                </a:solidFill>
                <a:latin typeface="Calibri"/>
              </a:rPr>
              <a:t>any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server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and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you insist on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serving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every request</a:t>
            </a:r>
            <a:r>
              <a:rPr b="0" lang="en-US" sz="2150" spc="18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you</a:t>
            </a:r>
            <a:endParaRPr b="0" lang="en-US" sz="2150" spc="-1" strike="noStrike">
              <a:latin typeface="Arial"/>
            </a:endParaRPr>
          </a:p>
        </p:txBody>
      </p:sp>
      <p:sp>
        <p:nvSpPr>
          <p:cNvPr id="222" name="object 4"/>
          <p:cNvSpPr/>
          <p:nvPr/>
        </p:nvSpPr>
        <p:spPr>
          <a:xfrm>
            <a:off x="749880" y="3484800"/>
            <a:ext cx="5296320" cy="66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receive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then you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cannot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possibly be</a:t>
            </a:r>
            <a:r>
              <a:rPr b="0" lang="en-US" sz="2150" spc="12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consistent</a:t>
            </a:r>
            <a:endParaRPr b="0" lang="en-US" sz="2150" spc="-1" strike="noStrike">
              <a:latin typeface="Arial"/>
            </a:endParaRPr>
          </a:p>
        </p:txBody>
      </p:sp>
      <p:sp>
        <p:nvSpPr>
          <p:cNvPr id="223" name="object 5"/>
          <p:cNvSpPr/>
          <p:nvPr/>
        </p:nvSpPr>
        <p:spPr>
          <a:xfrm>
            <a:off x="536400" y="3903840"/>
            <a:ext cx="7437240" cy="186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0360" bIns="0" anchor="t">
            <a:spAutoFit/>
          </a:bodyPr>
          <a:p>
            <a:pPr marL="12600">
              <a:lnSpc>
                <a:spcPct val="100000"/>
              </a:lnSpc>
              <a:spcBef>
                <a:spcPts val="1420"/>
              </a:spcBef>
              <a:buNone/>
            </a:pPr>
            <a:r>
              <a:rPr b="1" lang="en-US" sz="3950" spc="12" strike="noStrike">
                <a:solidFill>
                  <a:srgbClr val="2e2b1f"/>
                </a:solidFill>
                <a:latin typeface="Calibri"/>
              </a:rPr>
              <a:t>How </a:t>
            </a:r>
            <a:r>
              <a:rPr b="1" lang="en-US" sz="3950" spc="4" strike="noStrike">
                <a:solidFill>
                  <a:srgbClr val="2e2b1f"/>
                </a:solidFill>
                <a:latin typeface="Calibri"/>
              </a:rPr>
              <a:t>it is</a:t>
            </a:r>
            <a:r>
              <a:rPr b="1" lang="en-US" sz="3950" spc="43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1" lang="en-US" sz="3950" spc="-21" strike="noStrike">
                <a:solidFill>
                  <a:srgbClr val="2e2b1f"/>
                </a:solidFill>
                <a:latin typeface="Calibri"/>
              </a:rPr>
              <a:t>interpreted:</a:t>
            </a:r>
            <a:endParaRPr b="0" lang="en-US" sz="3950" spc="-1" strike="noStrike">
              <a:latin typeface="Arial"/>
            </a:endParaRPr>
          </a:p>
          <a:p>
            <a:pPr marL="355680" indent="-229320">
              <a:lnSpc>
                <a:spcPct val="101000"/>
              </a:lnSpc>
              <a:spcBef>
                <a:spcPts val="694"/>
              </a:spcBef>
              <a:buClr>
                <a:srgbClr val="a9a47b"/>
              </a:buClr>
              <a:buFont typeface="Arial"/>
              <a:buChar char="•"/>
              <a:tabLst>
                <a:tab algn="l" pos="355680"/>
                <a:tab algn="l" pos="356400"/>
              </a:tabLst>
            </a:pPr>
            <a:r>
              <a:rPr b="0" lang="en-US" sz="2150" spc="-52" strike="noStrike">
                <a:solidFill>
                  <a:srgbClr val="2e2b1f"/>
                </a:solidFill>
                <a:latin typeface="Calibri"/>
              </a:rPr>
              <a:t>You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must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always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give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something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up: </a:t>
            </a:r>
            <a:r>
              <a:rPr b="0" lang="en-US" sz="2150" spc="-21" strike="noStrike">
                <a:solidFill>
                  <a:srgbClr val="2e2b1f"/>
                </a:solidFill>
                <a:latin typeface="Calibri"/>
              </a:rPr>
              <a:t>consistency,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availability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or 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tolerance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failure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and</a:t>
            </a:r>
            <a:r>
              <a:rPr b="0" lang="en-US" sz="2150" spc="16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reconfiguration</a:t>
            </a:r>
            <a:endParaRPr b="0" lang="en-US" sz="2150" spc="-1" strike="noStrike">
              <a:latin typeface="Arial"/>
            </a:endParaRPr>
          </a:p>
        </p:txBody>
      </p:sp>
      <p:sp>
        <p:nvSpPr>
          <p:cNvPr id="224" name="object 6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object 7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object 8"/>
          <p:cNvSpPr/>
          <p:nvPr/>
        </p:nvSpPr>
        <p:spPr>
          <a:xfrm>
            <a:off x="7172640" y="3189960"/>
            <a:ext cx="910080" cy="30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en-US" sz="950" spc="29" strike="noStrike">
                <a:solidFill>
                  <a:srgbClr val="2e2b1f"/>
                </a:solidFill>
                <a:latin typeface="Calibri"/>
              </a:rPr>
              <a:t>Eric </a:t>
            </a:r>
            <a:r>
              <a:rPr b="0" lang="en-US" sz="950" spc="-1" strike="noStrike">
                <a:solidFill>
                  <a:srgbClr val="2e2b1f"/>
                </a:solidFill>
                <a:latin typeface="Calibri"/>
              </a:rPr>
              <a:t>Brewer</a:t>
            </a:r>
            <a:r>
              <a:rPr b="0" lang="en-US" sz="950" spc="-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950" spc="32" strike="noStrike">
                <a:solidFill>
                  <a:srgbClr val="2e2b1f"/>
                </a:solidFill>
                <a:latin typeface="Calibri"/>
              </a:rPr>
              <a:t>2001</a:t>
            </a:r>
            <a:endParaRPr b="0" lang="en-US" sz="950" spc="-1" strike="noStrike">
              <a:latin typeface="Arial"/>
            </a:endParaRPr>
          </a:p>
        </p:txBody>
      </p:sp>
      <p:sp>
        <p:nvSpPr>
          <p:cNvPr id="227" name="object 9"/>
          <p:cNvSpPr/>
          <p:nvPr/>
        </p:nvSpPr>
        <p:spPr>
          <a:xfrm>
            <a:off x="7201080" y="3429000"/>
            <a:ext cx="837720" cy="1257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object 10"/>
          <p:cNvSpPr/>
          <p:nvPr/>
        </p:nvSpPr>
        <p:spPr>
          <a:xfrm>
            <a:off x="8733600" y="5813280"/>
            <a:ext cx="16092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38160">
              <a:lnSpc>
                <a:spcPts val="1426"/>
              </a:lnSpc>
              <a:buNone/>
            </a:pPr>
            <a:fld id="{BEE8EBEF-837B-4511-991E-51A9E862B157}" type="slidenum">
              <a:rPr b="0" lang="en-US" sz="1200" spc="-7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432576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55" strike="noStrike">
                <a:solidFill>
                  <a:srgbClr val="9cbdbc"/>
                </a:solidFill>
                <a:latin typeface="Trebuchet MS"/>
              </a:rPr>
              <a:t>D</a:t>
            </a:r>
            <a:r>
              <a:rPr b="0" lang="en-US" sz="3600" spc="-55" strike="noStrike">
                <a:solidFill>
                  <a:srgbClr val="90c226"/>
                </a:solidFill>
                <a:latin typeface="Trebuchet MS"/>
              </a:rPr>
              <a:t>elete</a:t>
            </a:r>
            <a:r>
              <a:rPr b="0" lang="en-US" sz="3600" spc="-276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66" strike="noStrike">
                <a:solidFill>
                  <a:srgbClr val="90c226"/>
                </a:solidFill>
                <a:latin typeface="Trebuchet MS"/>
              </a:rPr>
              <a:t>Operations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sldNum" idx="20"/>
          </p:nvPr>
        </p:nvSpPr>
        <p:spPr>
          <a:xfrm>
            <a:off x="6444720" y="4235040"/>
            <a:ext cx="5122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28766B25-31B3-49D6-A0C4-7C8D9017F76E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03" name="object 3"/>
          <p:cNvSpPr/>
          <p:nvPr/>
        </p:nvSpPr>
        <p:spPr>
          <a:xfrm>
            <a:off x="650880" y="1392480"/>
            <a:ext cx="7117920" cy="31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48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68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db.collection_name.remove(&lt;query&gt;,</a:t>
            </a:r>
            <a:r>
              <a:rPr b="0" lang="en-US" sz="2150" spc="39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&lt;justone&gt;)</a:t>
            </a:r>
            <a:endParaRPr b="0" lang="en-US" sz="2150" spc="-1" strike="noStrike">
              <a:latin typeface="Arial"/>
            </a:endParaRPr>
          </a:p>
          <a:p>
            <a:pPr lvl="1" marL="908640" indent="-229320">
              <a:lnSpc>
                <a:spcPct val="100000"/>
              </a:lnSpc>
              <a:spcBef>
                <a:spcPts val="471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Delete</a:t>
            </a:r>
            <a:r>
              <a:rPr b="0" lang="en-US" sz="1800" spc="-10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8" strike="noStrike">
                <a:solidFill>
                  <a:srgbClr val="2e2b1f"/>
                </a:solidFill>
                <a:latin typeface="Calibri"/>
              </a:rPr>
              <a:t>all</a:t>
            </a:r>
            <a:r>
              <a:rPr b="0" lang="en-US" sz="1800" spc="-7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records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from</a:t>
            </a:r>
            <a:r>
              <a:rPr b="0" lang="en-US" sz="1800" spc="-4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collection</a:t>
            </a:r>
            <a:r>
              <a:rPr b="0" lang="en-US" sz="1800" spc="-16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or matching</a:t>
            </a:r>
            <a:r>
              <a:rPr b="0" lang="en-US" sz="1800" spc="-13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a criterion</a:t>
            </a:r>
            <a:endParaRPr b="0" lang="en-US" sz="1800" spc="-1" strike="noStrike">
              <a:latin typeface="Arial"/>
            </a:endParaRPr>
          </a:p>
          <a:p>
            <a:pPr lvl="1" marL="908640" indent="-229320">
              <a:lnSpc>
                <a:spcPct val="100000"/>
              </a:lnSpc>
              <a:spcBef>
                <a:spcPts val="471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&lt;justone&gt;</a:t>
            </a:r>
            <a:r>
              <a:rPr b="0" lang="en-US" sz="1800" spc="-11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-</a:t>
            </a:r>
            <a:r>
              <a:rPr b="0" lang="en-US" sz="1800" spc="1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specifies</a:t>
            </a:r>
            <a:r>
              <a:rPr b="0" lang="en-US" sz="1800" spc="-6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to</a:t>
            </a:r>
            <a:r>
              <a:rPr b="0" lang="en-US" sz="1800" spc="-1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delete</a:t>
            </a:r>
            <a:r>
              <a:rPr b="0" lang="en-US" sz="1800" spc="-10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8" strike="noStrike">
                <a:solidFill>
                  <a:srgbClr val="2e2b1f"/>
                </a:solidFill>
                <a:latin typeface="Calibri"/>
              </a:rPr>
              <a:t>only</a:t>
            </a:r>
            <a:r>
              <a:rPr b="0" lang="en-US" sz="1800" spc="-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1</a:t>
            </a:r>
            <a:r>
              <a:rPr b="0" lang="en-US" sz="1800" spc="-4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record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matching</a:t>
            </a:r>
            <a:r>
              <a:rPr b="0" lang="en-US" sz="1800" spc="-13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1800" spc="-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criterion</a:t>
            </a:r>
            <a:endParaRPr b="0" lang="en-US" sz="1800" spc="-1" strike="noStrike">
              <a:latin typeface="Arial"/>
            </a:endParaRPr>
          </a:p>
          <a:p>
            <a:pPr lvl="1" marL="908640" indent="-229320">
              <a:lnSpc>
                <a:spcPts val="2100"/>
              </a:lnSpc>
              <a:spcBef>
                <a:spcPts val="590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Example: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db.parts.remove(type: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/^h/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} ) -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remove </a:t>
            </a:r>
            <a:r>
              <a:rPr b="0" lang="en-US" sz="1800" spc="18" strike="noStrike">
                <a:solidFill>
                  <a:srgbClr val="2e2b1f"/>
                </a:solidFill>
                <a:latin typeface="Calibri"/>
              </a:rPr>
              <a:t>all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parts</a:t>
            </a:r>
            <a:r>
              <a:rPr b="0" lang="en-US" sz="1800" spc="-29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starting 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with</a:t>
            </a:r>
            <a:r>
              <a:rPr b="0" lang="en-US" sz="1800" spc="-1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h</a:t>
            </a:r>
            <a:endParaRPr b="0" lang="en-US" sz="1800" spc="-1" strike="noStrike">
              <a:latin typeface="Arial"/>
            </a:endParaRPr>
          </a:p>
          <a:p>
            <a:pPr lvl="1" marL="908640" indent="-229320">
              <a:lnSpc>
                <a:spcPct val="100000"/>
              </a:lnSpc>
              <a:spcBef>
                <a:spcPts val="408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Db.parts.remove()</a:t>
            </a:r>
            <a:r>
              <a:rPr b="0" lang="en-US" sz="1800" spc="-5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–</a:t>
            </a:r>
            <a:r>
              <a:rPr b="0" lang="en-US" sz="1800" spc="-2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delete</a:t>
            </a:r>
            <a:r>
              <a:rPr b="0" lang="en-US" sz="1800" spc="-2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8" strike="noStrike">
                <a:solidFill>
                  <a:srgbClr val="2e2b1f"/>
                </a:solidFill>
                <a:latin typeface="Calibri"/>
              </a:rPr>
              <a:t>all</a:t>
            </a:r>
            <a:r>
              <a:rPr b="0" lang="en-US" sz="1800" spc="-7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documents</a:t>
            </a:r>
            <a:r>
              <a:rPr b="0" lang="en-US" sz="1800" spc="-13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in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1800" spc="-2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parts</a:t>
            </a:r>
            <a:r>
              <a:rPr b="0" lang="en-US" sz="1800" spc="-6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collections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5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380268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55" strike="noStrike">
                <a:solidFill>
                  <a:srgbClr val="90c226"/>
                </a:solidFill>
                <a:latin typeface="Trebuchet MS"/>
              </a:rPr>
              <a:t>CRUD</a:t>
            </a:r>
            <a:r>
              <a:rPr b="0" lang="en-US" sz="3600" spc="-347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66" strike="noStrike">
                <a:solidFill>
                  <a:srgbClr val="90c226"/>
                </a:solidFill>
                <a:latin typeface="Trebuchet MS"/>
              </a:rPr>
              <a:t>examples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07" name="object 3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8" name="object 4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9" name="object 5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36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510" name="object 6"/>
          <p:cNvGrpSpPr/>
          <p:nvPr/>
        </p:nvGrpSpPr>
        <p:grpSpPr>
          <a:xfrm>
            <a:off x="329400" y="1574640"/>
            <a:ext cx="3600720" cy="2523600"/>
            <a:chOff x="329400" y="1574640"/>
            <a:chExt cx="3600720" cy="2523600"/>
          </a:xfrm>
        </p:grpSpPr>
        <p:sp>
          <p:nvSpPr>
            <p:cNvPr id="511" name="object 7"/>
            <p:cNvSpPr/>
            <p:nvPr/>
          </p:nvSpPr>
          <p:spPr>
            <a:xfrm>
              <a:off x="329400" y="1574640"/>
              <a:ext cx="3600720" cy="2523600"/>
            </a:xfrm>
            <a:custGeom>
              <a:avLst/>
              <a:gdLst/>
              <a:ahLst/>
              <a:rect l="l" t="t" r="r" b="b"/>
              <a:pathLst>
                <a:path w="3601085" h="2524125">
                  <a:moveTo>
                    <a:pt x="3179762" y="0"/>
                  </a:moveTo>
                  <a:lnTo>
                    <a:pt x="420700" y="0"/>
                  </a:lnTo>
                  <a:lnTo>
                    <a:pt x="371637" y="2830"/>
                  </a:lnTo>
                  <a:lnTo>
                    <a:pt x="324237" y="11110"/>
                  </a:lnTo>
                  <a:lnTo>
                    <a:pt x="278815" y="24524"/>
                  </a:lnTo>
                  <a:lnTo>
                    <a:pt x="235686" y="42756"/>
                  </a:lnTo>
                  <a:lnTo>
                    <a:pt x="195167" y="65491"/>
                  </a:lnTo>
                  <a:lnTo>
                    <a:pt x="157573" y="92413"/>
                  </a:lnTo>
                  <a:lnTo>
                    <a:pt x="123220" y="123205"/>
                  </a:lnTo>
                  <a:lnTo>
                    <a:pt x="92423" y="157554"/>
                  </a:lnTo>
                  <a:lnTo>
                    <a:pt x="65497" y="195141"/>
                  </a:lnTo>
                  <a:lnTo>
                    <a:pt x="42760" y="235653"/>
                  </a:lnTo>
                  <a:lnTo>
                    <a:pt x="24526" y="278773"/>
                  </a:lnTo>
                  <a:lnTo>
                    <a:pt x="11110" y="324185"/>
                  </a:lnTo>
                  <a:lnTo>
                    <a:pt x="2830" y="371574"/>
                  </a:lnTo>
                  <a:lnTo>
                    <a:pt x="0" y="420624"/>
                  </a:lnTo>
                  <a:lnTo>
                    <a:pt x="0" y="2103374"/>
                  </a:lnTo>
                  <a:lnTo>
                    <a:pt x="2830" y="2152423"/>
                  </a:lnTo>
                  <a:lnTo>
                    <a:pt x="11110" y="2199812"/>
                  </a:lnTo>
                  <a:lnTo>
                    <a:pt x="24526" y="2245224"/>
                  </a:lnTo>
                  <a:lnTo>
                    <a:pt x="42760" y="2288344"/>
                  </a:lnTo>
                  <a:lnTo>
                    <a:pt x="65497" y="2328856"/>
                  </a:lnTo>
                  <a:lnTo>
                    <a:pt x="92423" y="2366443"/>
                  </a:lnTo>
                  <a:lnTo>
                    <a:pt x="123220" y="2400792"/>
                  </a:lnTo>
                  <a:lnTo>
                    <a:pt x="157573" y="2431584"/>
                  </a:lnTo>
                  <a:lnTo>
                    <a:pt x="195167" y="2458506"/>
                  </a:lnTo>
                  <a:lnTo>
                    <a:pt x="235686" y="2481241"/>
                  </a:lnTo>
                  <a:lnTo>
                    <a:pt x="278815" y="2499473"/>
                  </a:lnTo>
                  <a:lnTo>
                    <a:pt x="324237" y="2512887"/>
                  </a:lnTo>
                  <a:lnTo>
                    <a:pt x="371637" y="2521167"/>
                  </a:lnTo>
                  <a:lnTo>
                    <a:pt x="420700" y="2523998"/>
                  </a:lnTo>
                  <a:lnTo>
                    <a:pt x="3179762" y="2523998"/>
                  </a:lnTo>
                  <a:lnTo>
                    <a:pt x="3228814" y="2521167"/>
                  </a:lnTo>
                  <a:lnTo>
                    <a:pt x="3276208" y="2512887"/>
                  </a:lnTo>
                  <a:lnTo>
                    <a:pt x="3321628" y="2499473"/>
                  </a:lnTo>
                  <a:lnTo>
                    <a:pt x="3364758" y="2481241"/>
                  </a:lnTo>
                  <a:lnTo>
                    <a:pt x="3405281" y="2458506"/>
                  </a:lnTo>
                  <a:lnTo>
                    <a:pt x="3442882" y="2431584"/>
                  </a:lnTo>
                  <a:lnTo>
                    <a:pt x="3477244" y="2400792"/>
                  </a:lnTo>
                  <a:lnTo>
                    <a:pt x="3508050" y="2366443"/>
                  </a:lnTo>
                  <a:lnTo>
                    <a:pt x="3534985" y="2328856"/>
                  </a:lnTo>
                  <a:lnTo>
                    <a:pt x="3557731" y="2288344"/>
                  </a:lnTo>
                  <a:lnTo>
                    <a:pt x="3575974" y="2245224"/>
                  </a:lnTo>
                  <a:lnTo>
                    <a:pt x="3589396" y="2199812"/>
                  </a:lnTo>
                  <a:lnTo>
                    <a:pt x="3597681" y="2152423"/>
                  </a:lnTo>
                  <a:lnTo>
                    <a:pt x="3600513" y="2103374"/>
                  </a:lnTo>
                  <a:lnTo>
                    <a:pt x="3600513" y="420624"/>
                  </a:lnTo>
                  <a:lnTo>
                    <a:pt x="3597681" y="371574"/>
                  </a:lnTo>
                  <a:lnTo>
                    <a:pt x="3589396" y="324185"/>
                  </a:lnTo>
                  <a:lnTo>
                    <a:pt x="3575974" y="278773"/>
                  </a:lnTo>
                  <a:lnTo>
                    <a:pt x="3557731" y="235653"/>
                  </a:lnTo>
                  <a:lnTo>
                    <a:pt x="3534985" y="195141"/>
                  </a:lnTo>
                  <a:lnTo>
                    <a:pt x="3508050" y="157554"/>
                  </a:lnTo>
                  <a:lnTo>
                    <a:pt x="3477244" y="123205"/>
                  </a:lnTo>
                  <a:lnTo>
                    <a:pt x="3442882" y="92413"/>
                  </a:lnTo>
                  <a:lnTo>
                    <a:pt x="3405281" y="65491"/>
                  </a:lnTo>
                  <a:lnTo>
                    <a:pt x="3364758" y="42756"/>
                  </a:lnTo>
                  <a:lnTo>
                    <a:pt x="3321628" y="24524"/>
                  </a:lnTo>
                  <a:lnTo>
                    <a:pt x="3276208" y="11110"/>
                  </a:lnTo>
                  <a:lnTo>
                    <a:pt x="3228814" y="2830"/>
                  </a:lnTo>
                  <a:lnTo>
                    <a:pt x="3179762" y="0"/>
                  </a:lnTo>
                  <a:close/>
                </a:path>
              </a:pathLst>
            </a:custGeom>
            <a:solidFill>
              <a:srgbClr val="a9a4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2" name="object 8"/>
            <p:cNvSpPr/>
            <p:nvPr/>
          </p:nvSpPr>
          <p:spPr>
            <a:xfrm>
              <a:off x="329400" y="1574640"/>
              <a:ext cx="3600720" cy="2523600"/>
            </a:xfrm>
            <a:custGeom>
              <a:avLst/>
              <a:gdLst/>
              <a:ahLst/>
              <a:rect l="l" t="t" r="r" b="b"/>
              <a:pathLst>
                <a:path w="3601085" h="2524125">
                  <a:moveTo>
                    <a:pt x="0" y="420624"/>
                  </a:moveTo>
                  <a:lnTo>
                    <a:pt x="2830" y="371574"/>
                  </a:lnTo>
                  <a:lnTo>
                    <a:pt x="11110" y="324185"/>
                  </a:lnTo>
                  <a:lnTo>
                    <a:pt x="24526" y="278773"/>
                  </a:lnTo>
                  <a:lnTo>
                    <a:pt x="42760" y="235653"/>
                  </a:lnTo>
                  <a:lnTo>
                    <a:pt x="65497" y="195141"/>
                  </a:lnTo>
                  <a:lnTo>
                    <a:pt x="92423" y="157554"/>
                  </a:lnTo>
                  <a:lnTo>
                    <a:pt x="123220" y="123205"/>
                  </a:lnTo>
                  <a:lnTo>
                    <a:pt x="157573" y="92413"/>
                  </a:lnTo>
                  <a:lnTo>
                    <a:pt x="195167" y="65491"/>
                  </a:lnTo>
                  <a:lnTo>
                    <a:pt x="235686" y="42756"/>
                  </a:lnTo>
                  <a:lnTo>
                    <a:pt x="278815" y="24524"/>
                  </a:lnTo>
                  <a:lnTo>
                    <a:pt x="324237" y="11110"/>
                  </a:lnTo>
                  <a:lnTo>
                    <a:pt x="371637" y="2830"/>
                  </a:lnTo>
                  <a:lnTo>
                    <a:pt x="420700" y="0"/>
                  </a:lnTo>
                  <a:lnTo>
                    <a:pt x="3179762" y="0"/>
                  </a:lnTo>
                  <a:lnTo>
                    <a:pt x="3228814" y="2830"/>
                  </a:lnTo>
                  <a:lnTo>
                    <a:pt x="3276208" y="11110"/>
                  </a:lnTo>
                  <a:lnTo>
                    <a:pt x="3321628" y="24524"/>
                  </a:lnTo>
                  <a:lnTo>
                    <a:pt x="3364758" y="42756"/>
                  </a:lnTo>
                  <a:lnTo>
                    <a:pt x="3405281" y="65491"/>
                  </a:lnTo>
                  <a:lnTo>
                    <a:pt x="3442882" y="92413"/>
                  </a:lnTo>
                  <a:lnTo>
                    <a:pt x="3477244" y="123205"/>
                  </a:lnTo>
                  <a:lnTo>
                    <a:pt x="3508050" y="157554"/>
                  </a:lnTo>
                  <a:lnTo>
                    <a:pt x="3534985" y="195141"/>
                  </a:lnTo>
                  <a:lnTo>
                    <a:pt x="3557731" y="235653"/>
                  </a:lnTo>
                  <a:lnTo>
                    <a:pt x="3575974" y="278773"/>
                  </a:lnTo>
                  <a:lnTo>
                    <a:pt x="3589396" y="324185"/>
                  </a:lnTo>
                  <a:lnTo>
                    <a:pt x="3597681" y="371574"/>
                  </a:lnTo>
                  <a:lnTo>
                    <a:pt x="3600513" y="420624"/>
                  </a:lnTo>
                  <a:lnTo>
                    <a:pt x="3600513" y="2103374"/>
                  </a:lnTo>
                  <a:lnTo>
                    <a:pt x="3597681" y="2152423"/>
                  </a:lnTo>
                  <a:lnTo>
                    <a:pt x="3589396" y="2199812"/>
                  </a:lnTo>
                  <a:lnTo>
                    <a:pt x="3575974" y="2245224"/>
                  </a:lnTo>
                  <a:lnTo>
                    <a:pt x="3557731" y="2288344"/>
                  </a:lnTo>
                  <a:lnTo>
                    <a:pt x="3534985" y="2328856"/>
                  </a:lnTo>
                  <a:lnTo>
                    <a:pt x="3508050" y="2366443"/>
                  </a:lnTo>
                  <a:lnTo>
                    <a:pt x="3477244" y="2400792"/>
                  </a:lnTo>
                  <a:lnTo>
                    <a:pt x="3442882" y="2431584"/>
                  </a:lnTo>
                  <a:lnTo>
                    <a:pt x="3405281" y="2458506"/>
                  </a:lnTo>
                  <a:lnTo>
                    <a:pt x="3364758" y="2481241"/>
                  </a:lnTo>
                  <a:lnTo>
                    <a:pt x="3321628" y="2499473"/>
                  </a:lnTo>
                  <a:lnTo>
                    <a:pt x="3276208" y="2512887"/>
                  </a:lnTo>
                  <a:lnTo>
                    <a:pt x="3228814" y="2521167"/>
                  </a:lnTo>
                  <a:lnTo>
                    <a:pt x="3179762" y="2523998"/>
                  </a:lnTo>
                  <a:lnTo>
                    <a:pt x="420700" y="2523998"/>
                  </a:lnTo>
                  <a:lnTo>
                    <a:pt x="371637" y="2521167"/>
                  </a:lnTo>
                  <a:lnTo>
                    <a:pt x="324237" y="2512887"/>
                  </a:lnTo>
                  <a:lnTo>
                    <a:pt x="278815" y="2499473"/>
                  </a:lnTo>
                  <a:lnTo>
                    <a:pt x="235686" y="2481241"/>
                  </a:lnTo>
                  <a:lnTo>
                    <a:pt x="195167" y="2458506"/>
                  </a:lnTo>
                  <a:lnTo>
                    <a:pt x="157573" y="2431584"/>
                  </a:lnTo>
                  <a:lnTo>
                    <a:pt x="123220" y="2400792"/>
                  </a:lnTo>
                  <a:lnTo>
                    <a:pt x="92423" y="2366443"/>
                  </a:lnTo>
                  <a:lnTo>
                    <a:pt x="65497" y="2328856"/>
                  </a:lnTo>
                  <a:lnTo>
                    <a:pt x="42760" y="2288344"/>
                  </a:lnTo>
                  <a:lnTo>
                    <a:pt x="24526" y="2245224"/>
                  </a:lnTo>
                  <a:lnTo>
                    <a:pt x="11110" y="2199812"/>
                  </a:lnTo>
                  <a:lnTo>
                    <a:pt x="2830" y="2152423"/>
                  </a:lnTo>
                  <a:lnTo>
                    <a:pt x="0" y="2103374"/>
                  </a:lnTo>
                  <a:lnTo>
                    <a:pt x="0" y="420624"/>
                  </a:lnTo>
                  <a:close/>
                </a:path>
              </a:pathLst>
            </a:custGeom>
            <a:noFill/>
            <a:ln w="28574">
              <a:solidFill>
                <a:srgbClr val="7a78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3" name="object 9"/>
          <p:cNvSpPr/>
          <p:nvPr/>
        </p:nvSpPr>
        <p:spPr>
          <a:xfrm>
            <a:off x="671040" y="1834200"/>
            <a:ext cx="2176560" cy="257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219240" indent="-219240" algn="r">
              <a:lnSpc>
                <a:spcPts val="2866"/>
              </a:lnSpc>
              <a:spcBef>
                <a:spcPts val="105"/>
              </a:spcBef>
              <a:buClr>
                <a:srgbClr val="ffffff"/>
              </a:buClr>
              <a:buFont typeface="Symbol" charset="2"/>
              <a:buChar char=""/>
              <a:tabLst>
                <a:tab algn="l" pos="219240"/>
              </a:tabLst>
            </a:pPr>
            <a:r>
              <a:rPr b="1" lang="en-US" sz="2400" spc="-21" strike="noStrike">
                <a:solidFill>
                  <a:srgbClr val="ffffff"/>
                </a:solidFill>
                <a:latin typeface="Calibri"/>
              </a:rPr>
              <a:t>db</a:t>
            </a:r>
            <a:r>
              <a:rPr b="1" lang="en-US" sz="2400" spc="29" strike="noStrike">
                <a:solidFill>
                  <a:srgbClr val="ffffff"/>
                </a:solidFill>
                <a:latin typeface="Calibri"/>
              </a:rPr>
              <a:t>.</a:t>
            </a:r>
            <a:r>
              <a:rPr b="1" lang="en-US" sz="2400" spc="-21" strike="noStrike">
                <a:solidFill>
                  <a:srgbClr val="ffffff"/>
                </a:solidFill>
                <a:latin typeface="Calibri"/>
              </a:rPr>
              <a:t>u</a:t>
            </a:r>
            <a:r>
              <a:rPr b="1" lang="en-US" sz="2400" spc="9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1" lang="en-US" sz="2400" spc="-15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2400" spc="-262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1" lang="en-US" sz="2400" spc="29" strike="noStrike">
                <a:solidFill>
                  <a:srgbClr val="ffffff"/>
                </a:solidFill>
                <a:latin typeface="Calibri"/>
              </a:rPr>
              <a:t>.</a:t>
            </a:r>
            <a:r>
              <a:rPr b="1" lang="en-US" sz="2400" spc="4" strike="noStrike">
                <a:solidFill>
                  <a:srgbClr val="ffffff"/>
                </a:solidFill>
                <a:latin typeface="Calibri"/>
              </a:rPr>
              <a:t>i</a:t>
            </a:r>
            <a:r>
              <a:rPr b="1" lang="en-US" sz="2400" spc="-21" strike="noStrike">
                <a:solidFill>
                  <a:srgbClr val="ffffff"/>
                </a:solidFill>
                <a:latin typeface="Calibri"/>
              </a:rPr>
              <a:t>n</a:t>
            </a:r>
            <a:r>
              <a:rPr b="1" lang="en-US" sz="2400" spc="9" strike="noStrike">
                <a:solidFill>
                  <a:srgbClr val="ffffff"/>
                </a:solidFill>
                <a:latin typeface="Calibri"/>
              </a:rPr>
              <a:t>s</a:t>
            </a:r>
            <a:r>
              <a:rPr b="1" lang="en-US" sz="2400" spc="-15" strike="noStrike">
                <a:solidFill>
                  <a:srgbClr val="ffffff"/>
                </a:solidFill>
                <a:latin typeface="Calibri"/>
              </a:rPr>
              <a:t>e</a:t>
            </a:r>
            <a:r>
              <a:rPr b="1" lang="en-US" sz="2400" spc="-32" strike="noStrike">
                <a:solidFill>
                  <a:srgbClr val="ffffff"/>
                </a:solidFill>
                <a:latin typeface="Calibri"/>
              </a:rPr>
              <a:t>r</a:t>
            </a:r>
            <a:r>
              <a:rPr b="1" lang="en-US" sz="2400" spc="-12" strike="noStrike">
                <a:solidFill>
                  <a:srgbClr val="ffffff"/>
                </a:solidFill>
                <a:latin typeface="Calibri"/>
              </a:rPr>
              <a:t>t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({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ts val="2866"/>
              </a:lnSpc>
              <a:buNone/>
              <a:tabLst>
                <a:tab algn="l" pos="219240"/>
              </a:tabLst>
            </a:pPr>
            <a:r>
              <a:rPr b="1" lang="en-US" sz="2400" spc="-12" strike="noStrike">
                <a:solidFill>
                  <a:srgbClr val="ffffff"/>
                </a:solidFill>
                <a:latin typeface="Calibri"/>
              </a:rPr>
              <a:t>first:</a:t>
            </a:r>
            <a:r>
              <a:rPr b="1" lang="en-US" sz="2400" spc="-5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2400" spc="-12" strike="noStrike">
                <a:solidFill>
                  <a:srgbClr val="ffffff"/>
                </a:solidFill>
                <a:latin typeface="Calibri"/>
              </a:rPr>
              <a:t>"John",</a:t>
            </a:r>
            <a:endParaRPr b="0" lang="en-US" sz="2400" spc="-1" strike="noStrike">
              <a:latin typeface="Arial"/>
            </a:endParaRPr>
          </a:p>
          <a:p>
            <a:pPr marL="546840">
              <a:lnSpc>
                <a:spcPts val="2849"/>
              </a:lnSpc>
              <a:spcBef>
                <a:spcPts val="170"/>
              </a:spcBef>
              <a:buNone/>
              <a:tabLst>
                <a:tab algn="l" pos="219240"/>
              </a:tabLst>
            </a:pPr>
            <a:r>
              <a:rPr b="1" lang="en-US" sz="2400" spc="4" strike="noStrike">
                <a:solidFill>
                  <a:srgbClr val="ffffff"/>
                </a:solidFill>
                <a:latin typeface="Calibri"/>
              </a:rPr>
              <a:t>last </a:t>
            </a:r>
            <a:r>
              <a:rPr b="1" lang="en-US" sz="2400" spc="-1" strike="noStrike">
                <a:solidFill>
                  <a:srgbClr val="ffffff"/>
                </a:solidFill>
                <a:latin typeface="Calibri"/>
              </a:rPr>
              <a:t>:</a:t>
            </a:r>
            <a:r>
              <a:rPr b="1" lang="en-US" sz="2400" spc="-185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2400" spc="-15" strike="noStrike">
                <a:solidFill>
                  <a:srgbClr val="ffffff"/>
                </a:solidFill>
                <a:latin typeface="Calibri"/>
              </a:rPr>
              <a:t>"Doe",  </a:t>
            </a:r>
            <a:r>
              <a:rPr b="1" lang="en-US" sz="2400" spc="-7" strike="noStrike">
                <a:solidFill>
                  <a:srgbClr val="ffffff"/>
                </a:solidFill>
                <a:latin typeface="Calibri"/>
              </a:rPr>
              <a:t>age:</a:t>
            </a:r>
            <a:r>
              <a:rPr b="1" lang="en-US" sz="2400" spc="-21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2400" spc="-12" strike="noStrike">
                <a:solidFill>
                  <a:srgbClr val="ffffff"/>
                </a:solidFill>
                <a:latin typeface="Calibri"/>
              </a:rPr>
              <a:t>39</a:t>
            </a:r>
            <a:endParaRPr b="0" lang="en-US" sz="2400" spc="-1" strike="noStrike">
              <a:latin typeface="Arial"/>
            </a:endParaRPr>
          </a:p>
          <a:p>
            <a:pPr marL="12600">
              <a:lnSpc>
                <a:spcPts val="2840"/>
              </a:lnSpc>
              <a:buNone/>
              <a:tabLst>
                <a:tab algn="l" pos="219240"/>
              </a:tabLst>
            </a:pPr>
            <a:r>
              <a:rPr b="1" lang="en-US" sz="2400" spc="-7" strike="noStrike">
                <a:solidFill>
                  <a:srgbClr val="ffffff"/>
                </a:solidFill>
                <a:latin typeface="Calibri"/>
              </a:rPr>
              <a:t>})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514" name="object 10"/>
          <p:cNvGrpSpPr/>
          <p:nvPr/>
        </p:nvGrpSpPr>
        <p:grpSpPr>
          <a:xfrm>
            <a:off x="4421160" y="1543320"/>
            <a:ext cx="3600000" cy="2523600"/>
            <a:chOff x="4421160" y="1543320"/>
            <a:chExt cx="3600000" cy="2523600"/>
          </a:xfrm>
        </p:grpSpPr>
        <p:sp>
          <p:nvSpPr>
            <p:cNvPr id="515" name="object 11"/>
            <p:cNvSpPr/>
            <p:nvPr/>
          </p:nvSpPr>
          <p:spPr>
            <a:xfrm>
              <a:off x="4421160" y="1543320"/>
              <a:ext cx="3600000" cy="2523600"/>
            </a:xfrm>
            <a:custGeom>
              <a:avLst/>
              <a:gdLst/>
              <a:ahLst/>
              <a:rect l="l" t="t" r="r" b="b"/>
              <a:pathLst>
                <a:path w="3600450" h="2524125">
                  <a:moveTo>
                    <a:pt x="3179699" y="0"/>
                  </a:moveTo>
                  <a:lnTo>
                    <a:pt x="420624" y="0"/>
                  </a:lnTo>
                  <a:lnTo>
                    <a:pt x="371574" y="2830"/>
                  </a:lnTo>
                  <a:lnTo>
                    <a:pt x="324185" y="11110"/>
                  </a:lnTo>
                  <a:lnTo>
                    <a:pt x="278773" y="24524"/>
                  </a:lnTo>
                  <a:lnTo>
                    <a:pt x="235653" y="42756"/>
                  </a:lnTo>
                  <a:lnTo>
                    <a:pt x="195141" y="65491"/>
                  </a:lnTo>
                  <a:lnTo>
                    <a:pt x="157554" y="92413"/>
                  </a:lnTo>
                  <a:lnTo>
                    <a:pt x="123205" y="123205"/>
                  </a:lnTo>
                  <a:lnTo>
                    <a:pt x="92413" y="157554"/>
                  </a:lnTo>
                  <a:lnTo>
                    <a:pt x="65491" y="195141"/>
                  </a:lnTo>
                  <a:lnTo>
                    <a:pt x="42756" y="235653"/>
                  </a:lnTo>
                  <a:lnTo>
                    <a:pt x="24524" y="278773"/>
                  </a:lnTo>
                  <a:lnTo>
                    <a:pt x="11110" y="324185"/>
                  </a:lnTo>
                  <a:lnTo>
                    <a:pt x="2830" y="371574"/>
                  </a:lnTo>
                  <a:lnTo>
                    <a:pt x="0" y="420624"/>
                  </a:lnTo>
                  <a:lnTo>
                    <a:pt x="0" y="2103374"/>
                  </a:lnTo>
                  <a:lnTo>
                    <a:pt x="2830" y="2152423"/>
                  </a:lnTo>
                  <a:lnTo>
                    <a:pt x="11110" y="2199812"/>
                  </a:lnTo>
                  <a:lnTo>
                    <a:pt x="24524" y="2245224"/>
                  </a:lnTo>
                  <a:lnTo>
                    <a:pt x="42756" y="2288344"/>
                  </a:lnTo>
                  <a:lnTo>
                    <a:pt x="65491" y="2328856"/>
                  </a:lnTo>
                  <a:lnTo>
                    <a:pt x="92413" y="2366443"/>
                  </a:lnTo>
                  <a:lnTo>
                    <a:pt x="123205" y="2400792"/>
                  </a:lnTo>
                  <a:lnTo>
                    <a:pt x="157554" y="2431584"/>
                  </a:lnTo>
                  <a:lnTo>
                    <a:pt x="195141" y="2458506"/>
                  </a:lnTo>
                  <a:lnTo>
                    <a:pt x="235653" y="2481241"/>
                  </a:lnTo>
                  <a:lnTo>
                    <a:pt x="278773" y="2499473"/>
                  </a:lnTo>
                  <a:lnTo>
                    <a:pt x="324185" y="2512887"/>
                  </a:lnTo>
                  <a:lnTo>
                    <a:pt x="371574" y="2521167"/>
                  </a:lnTo>
                  <a:lnTo>
                    <a:pt x="420624" y="2523998"/>
                  </a:lnTo>
                  <a:lnTo>
                    <a:pt x="3179699" y="2523998"/>
                  </a:lnTo>
                  <a:lnTo>
                    <a:pt x="3228750" y="2521167"/>
                  </a:lnTo>
                  <a:lnTo>
                    <a:pt x="3276144" y="2512887"/>
                  </a:lnTo>
                  <a:lnTo>
                    <a:pt x="3321564" y="2499473"/>
                  </a:lnTo>
                  <a:lnTo>
                    <a:pt x="3364694" y="2481241"/>
                  </a:lnTo>
                  <a:lnTo>
                    <a:pt x="3405218" y="2458506"/>
                  </a:lnTo>
                  <a:lnTo>
                    <a:pt x="3442818" y="2431584"/>
                  </a:lnTo>
                  <a:lnTo>
                    <a:pt x="3477180" y="2400792"/>
                  </a:lnTo>
                  <a:lnTo>
                    <a:pt x="3507986" y="2366443"/>
                  </a:lnTo>
                  <a:lnTo>
                    <a:pt x="3534921" y="2328856"/>
                  </a:lnTo>
                  <a:lnTo>
                    <a:pt x="3557668" y="2288344"/>
                  </a:lnTo>
                  <a:lnTo>
                    <a:pt x="3575910" y="2245224"/>
                  </a:lnTo>
                  <a:lnTo>
                    <a:pt x="3589332" y="2199812"/>
                  </a:lnTo>
                  <a:lnTo>
                    <a:pt x="3597618" y="2152423"/>
                  </a:lnTo>
                  <a:lnTo>
                    <a:pt x="3600450" y="2103374"/>
                  </a:lnTo>
                  <a:lnTo>
                    <a:pt x="3600450" y="420624"/>
                  </a:lnTo>
                  <a:lnTo>
                    <a:pt x="3597618" y="371574"/>
                  </a:lnTo>
                  <a:lnTo>
                    <a:pt x="3589332" y="324185"/>
                  </a:lnTo>
                  <a:lnTo>
                    <a:pt x="3575910" y="278773"/>
                  </a:lnTo>
                  <a:lnTo>
                    <a:pt x="3557668" y="235653"/>
                  </a:lnTo>
                  <a:lnTo>
                    <a:pt x="3534921" y="195141"/>
                  </a:lnTo>
                  <a:lnTo>
                    <a:pt x="3507986" y="157554"/>
                  </a:lnTo>
                  <a:lnTo>
                    <a:pt x="3477180" y="123205"/>
                  </a:lnTo>
                  <a:lnTo>
                    <a:pt x="3442818" y="92413"/>
                  </a:lnTo>
                  <a:lnTo>
                    <a:pt x="3405218" y="65491"/>
                  </a:lnTo>
                  <a:lnTo>
                    <a:pt x="3364694" y="42756"/>
                  </a:lnTo>
                  <a:lnTo>
                    <a:pt x="3321564" y="24524"/>
                  </a:lnTo>
                  <a:lnTo>
                    <a:pt x="3276144" y="11110"/>
                  </a:lnTo>
                  <a:lnTo>
                    <a:pt x="3228750" y="2830"/>
                  </a:lnTo>
                  <a:lnTo>
                    <a:pt x="3179699" y="0"/>
                  </a:lnTo>
                  <a:close/>
                </a:path>
              </a:pathLst>
            </a:custGeom>
            <a:solidFill>
              <a:srgbClr val="a9a4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object 12"/>
            <p:cNvSpPr/>
            <p:nvPr/>
          </p:nvSpPr>
          <p:spPr>
            <a:xfrm>
              <a:off x="4421160" y="1543320"/>
              <a:ext cx="3600000" cy="2523600"/>
            </a:xfrm>
            <a:custGeom>
              <a:avLst/>
              <a:gdLst/>
              <a:ahLst/>
              <a:rect l="l" t="t" r="r" b="b"/>
              <a:pathLst>
                <a:path w="3600450" h="2524125">
                  <a:moveTo>
                    <a:pt x="0" y="420624"/>
                  </a:moveTo>
                  <a:lnTo>
                    <a:pt x="2830" y="371574"/>
                  </a:lnTo>
                  <a:lnTo>
                    <a:pt x="11110" y="324185"/>
                  </a:lnTo>
                  <a:lnTo>
                    <a:pt x="24524" y="278773"/>
                  </a:lnTo>
                  <a:lnTo>
                    <a:pt x="42756" y="235653"/>
                  </a:lnTo>
                  <a:lnTo>
                    <a:pt x="65491" y="195141"/>
                  </a:lnTo>
                  <a:lnTo>
                    <a:pt x="92413" y="157554"/>
                  </a:lnTo>
                  <a:lnTo>
                    <a:pt x="123205" y="123205"/>
                  </a:lnTo>
                  <a:lnTo>
                    <a:pt x="157554" y="92413"/>
                  </a:lnTo>
                  <a:lnTo>
                    <a:pt x="195141" y="65491"/>
                  </a:lnTo>
                  <a:lnTo>
                    <a:pt x="235653" y="42756"/>
                  </a:lnTo>
                  <a:lnTo>
                    <a:pt x="278773" y="24524"/>
                  </a:lnTo>
                  <a:lnTo>
                    <a:pt x="324185" y="11110"/>
                  </a:lnTo>
                  <a:lnTo>
                    <a:pt x="371574" y="2830"/>
                  </a:lnTo>
                  <a:lnTo>
                    <a:pt x="420624" y="0"/>
                  </a:lnTo>
                  <a:lnTo>
                    <a:pt x="3179699" y="0"/>
                  </a:lnTo>
                  <a:lnTo>
                    <a:pt x="3228750" y="2830"/>
                  </a:lnTo>
                  <a:lnTo>
                    <a:pt x="3276144" y="11110"/>
                  </a:lnTo>
                  <a:lnTo>
                    <a:pt x="3321564" y="24524"/>
                  </a:lnTo>
                  <a:lnTo>
                    <a:pt x="3364694" y="42756"/>
                  </a:lnTo>
                  <a:lnTo>
                    <a:pt x="3405218" y="65491"/>
                  </a:lnTo>
                  <a:lnTo>
                    <a:pt x="3442818" y="92413"/>
                  </a:lnTo>
                  <a:lnTo>
                    <a:pt x="3477180" y="123205"/>
                  </a:lnTo>
                  <a:lnTo>
                    <a:pt x="3507986" y="157554"/>
                  </a:lnTo>
                  <a:lnTo>
                    <a:pt x="3534921" y="195141"/>
                  </a:lnTo>
                  <a:lnTo>
                    <a:pt x="3557668" y="235653"/>
                  </a:lnTo>
                  <a:lnTo>
                    <a:pt x="3575910" y="278773"/>
                  </a:lnTo>
                  <a:lnTo>
                    <a:pt x="3589332" y="324185"/>
                  </a:lnTo>
                  <a:lnTo>
                    <a:pt x="3597618" y="371574"/>
                  </a:lnTo>
                  <a:lnTo>
                    <a:pt x="3600450" y="420624"/>
                  </a:lnTo>
                  <a:lnTo>
                    <a:pt x="3600450" y="2103374"/>
                  </a:lnTo>
                  <a:lnTo>
                    <a:pt x="3597618" y="2152423"/>
                  </a:lnTo>
                  <a:lnTo>
                    <a:pt x="3589332" y="2199812"/>
                  </a:lnTo>
                  <a:lnTo>
                    <a:pt x="3575910" y="2245224"/>
                  </a:lnTo>
                  <a:lnTo>
                    <a:pt x="3557668" y="2288344"/>
                  </a:lnTo>
                  <a:lnTo>
                    <a:pt x="3534921" y="2328856"/>
                  </a:lnTo>
                  <a:lnTo>
                    <a:pt x="3507986" y="2366443"/>
                  </a:lnTo>
                  <a:lnTo>
                    <a:pt x="3477180" y="2400792"/>
                  </a:lnTo>
                  <a:lnTo>
                    <a:pt x="3442818" y="2431584"/>
                  </a:lnTo>
                  <a:lnTo>
                    <a:pt x="3405218" y="2458506"/>
                  </a:lnTo>
                  <a:lnTo>
                    <a:pt x="3364694" y="2481241"/>
                  </a:lnTo>
                  <a:lnTo>
                    <a:pt x="3321564" y="2499473"/>
                  </a:lnTo>
                  <a:lnTo>
                    <a:pt x="3276144" y="2512887"/>
                  </a:lnTo>
                  <a:lnTo>
                    <a:pt x="3228750" y="2521167"/>
                  </a:lnTo>
                  <a:lnTo>
                    <a:pt x="3179699" y="2523998"/>
                  </a:lnTo>
                  <a:lnTo>
                    <a:pt x="420624" y="2523998"/>
                  </a:lnTo>
                  <a:lnTo>
                    <a:pt x="371574" y="2521167"/>
                  </a:lnTo>
                  <a:lnTo>
                    <a:pt x="324185" y="2512887"/>
                  </a:lnTo>
                  <a:lnTo>
                    <a:pt x="278773" y="2499473"/>
                  </a:lnTo>
                  <a:lnTo>
                    <a:pt x="235653" y="2481241"/>
                  </a:lnTo>
                  <a:lnTo>
                    <a:pt x="195141" y="2458506"/>
                  </a:lnTo>
                  <a:lnTo>
                    <a:pt x="157554" y="2431584"/>
                  </a:lnTo>
                  <a:lnTo>
                    <a:pt x="123205" y="2400792"/>
                  </a:lnTo>
                  <a:lnTo>
                    <a:pt x="92413" y="2366443"/>
                  </a:lnTo>
                  <a:lnTo>
                    <a:pt x="65491" y="2328856"/>
                  </a:lnTo>
                  <a:lnTo>
                    <a:pt x="42756" y="2288344"/>
                  </a:lnTo>
                  <a:lnTo>
                    <a:pt x="24524" y="2245224"/>
                  </a:lnTo>
                  <a:lnTo>
                    <a:pt x="11110" y="2199812"/>
                  </a:lnTo>
                  <a:lnTo>
                    <a:pt x="2830" y="2152423"/>
                  </a:lnTo>
                  <a:lnTo>
                    <a:pt x="0" y="2103374"/>
                  </a:lnTo>
                  <a:lnTo>
                    <a:pt x="0" y="420624"/>
                  </a:lnTo>
                  <a:close/>
                </a:path>
              </a:pathLst>
            </a:custGeom>
            <a:noFill/>
            <a:ln w="28575">
              <a:solidFill>
                <a:srgbClr val="7a78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7" name="object 13"/>
          <p:cNvSpPr/>
          <p:nvPr/>
        </p:nvSpPr>
        <p:spPr>
          <a:xfrm>
            <a:off x="4634280" y="1773360"/>
            <a:ext cx="2648880" cy="260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12040" indent="-200160">
              <a:lnSpc>
                <a:spcPct val="100000"/>
              </a:lnSpc>
              <a:spcBef>
                <a:spcPts val="99"/>
              </a:spcBef>
              <a:buClr>
                <a:srgbClr val="ffffff"/>
              </a:buClr>
              <a:buFont typeface="Symbol" charset="2"/>
              <a:buChar char=""/>
              <a:tabLst>
                <a:tab algn="l" pos="212760"/>
              </a:tabLst>
            </a:pPr>
            <a:r>
              <a:rPr b="1" lang="en-US" sz="2100" spc="-32" strike="noStrike">
                <a:solidFill>
                  <a:srgbClr val="ffffff"/>
                </a:solidFill>
                <a:latin typeface="Calibri"/>
              </a:rPr>
              <a:t>db.user.find</a:t>
            </a:r>
            <a:r>
              <a:rPr b="1" lang="en-US" sz="2100" spc="25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2100" spc="4" strike="noStrike">
                <a:solidFill>
                  <a:srgbClr val="ffffff"/>
                </a:solidFill>
                <a:latin typeface="Calibri"/>
              </a:rPr>
              <a:t>()</a:t>
            </a:r>
            <a:endParaRPr b="0" lang="en-US" sz="2100" spc="-1" strike="noStrike">
              <a:latin typeface="Arial"/>
            </a:endParaRPr>
          </a:p>
          <a:p>
            <a:pPr marL="546120" indent="-533880">
              <a:lnSpc>
                <a:spcPts val="2551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ffffff"/>
                </a:solidFill>
                <a:latin typeface="Calibri"/>
              </a:rPr>
              <a:t>{ </a:t>
            </a:r>
            <a:r>
              <a:rPr b="1" lang="en-US" sz="2100" spc="-7" strike="noStrike">
                <a:solidFill>
                  <a:srgbClr val="ffffff"/>
                </a:solidFill>
                <a:latin typeface="Calibri"/>
              </a:rPr>
              <a:t>"_id" </a:t>
            </a:r>
            <a:r>
              <a:rPr b="1" lang="en-US" sz="2100" spc="-1" strike="noStrike">
                <a:solidFill>
                  <a:srgbClr val="ffffff"/>
                </a:solidFill>
                <a:latin typeface="Calibri"/>
              </a:rPr>
              <a:t>: </a:t>
            </a:r>
            <a:r>
              <a:rPr b="1" lang="en-US" sz="2100" spc="-7" strike="noStrike">
                <a:solidFill>
                  <a:srgbClr val="ffffff"/>
                </a:solidFill>
                <a:latin typeface="Calibri"/>
              </a:rPr>
              <a:t>ObjectId("51"),  "first" </a:t>
            </a:r>
            <a:r>
              <a:rPr b="1" lang="en-US" sz="2100" spc="-1" strike="noStrike">
                <a:solidFill>
                  <a:srgbClr val="ffffff"/>
                </a:solidFill>
                <a:latin typeface="Calibri"/>
              </a:rPr>
              <a:t>:</a:t>
            </a:r>
            <a:r>
              <a:rPr b="1" lang="en-US" sz="2100" spc="1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2100" spc="-12" strike="noStrike">
                <a:solidFill>
                  <a:srgbClr val="ffffff"/>
                </a:solidFill>
                <a:latin typeface="Calibri"/>
              </a:rPr>
              <a:t>"John",</a:t>
            </a:r>
            <a:endParaRPr b="0" lang="en-US" sz="2100" spc="-1" strike="noStrike">
              <a:latin typeface="Arial"/>
            </a:endParaRPr>
          </a:p>
          <a:p>
            <a:pPr marL="546120" indent="-533880">
              <a:lnSpc>
                <a:spcPts val="2551"/>
              </a:lnSpc>
              <a:spcBef>
                <a:spcPts val="6"/>
              </a:spcBef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ffffff"/>
                </a:solidFill>
                <a:latin typeface="Calibri"/>
              </a:rPr>
              <a:t>"last" : </a:t>
            </a:r>
            <a:r>
              <a:rPr b="1" lang="en-US" sz="2100" spc="-7" strike="noStrike">
                <a:solidFill>
                  <a:srgbClr val="ffffff"/>
                </a:solidFill>
                <a:latin typeface="Calibri"/>
              </a:rPr>
              <a:t>"Doe",  </a:t>
            </a:r>
            <a:r>
              <a:rPr b="1" lang="en-US" sz="2100" spc="-12" strike="noStrike">
                <a:solidFill>
                  <a:srgbClr val="ffffff"/>
                </a:solidFill>
                <a:latin typeface="Calibri"/>
              </a:rPr>
              <a:t>"age" </a:t>
            </a:r>
            <a:r>
              <a:rPr b="1" lang="en-US" sz="2100" spc="-1" strike="noStrike">
                <a:solidFill>
                  <a:srgbClr val="ffffff"/>
                </a:solidFill>
                <a:latin typeface="Calibri"/>
              </a:rPr>
              <a:t>:</a:t>
            </a:r>
            <a:r>
              <a:rPr b="1" lang="en-US" sz="2100" spc="83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2100" spc="-12" strike="noStrike">
                <a:solidFill>
                  <a:srgbClr val="ffffff"/>
                </a:solidFill>
                <a:latin typeface="Calibri"/>
              </a:rPr>
              <a:t>39</a:t>
            </a:r>
            <a:endParaRPr b="0" lang="en-US" sz="2100" spc="-1" strike="noStrike">
              <a:latin typeface="Arial"/>
            </a:endParaRPr>
          </a:p>
          <a:p>
            <a:pPr marL="12600" indent="-533880">
              <a:lnSpc>
                <a:spcPts val="2466"/>
              </a:lnSpc>
              <a:buNone/>
              <a:tabLst>
                <a:tab algn="l" pos="0"/>
              </a:tabLst>
            </a:pPr>
            <a:r>
              <a:rPr b="1" lang="en-US" sz="2100" spc="-1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2100" spc="-1" strike="noStrike">
              <a:latin typeface="Arial"/>
            </a:endParaRPr>
          </a:p>
        </p:txBody>
      </p:sp>
      <p:grpSp>
        <p:nvGrpSpPr>
          <p:cNvPr id="518" name="object 14"/>
          <p:cNvGrpSpPr/>
          <p:nvPr/>
        </p:nvGrpSpPr>
        <p:grpSpPr>
          <a:xfrm>
            <a:off x="471600" y="4157640"/>
            <a:ext cx="3600720" cy="2514240"/>
            <a:chOff x="471600" y="4157640"/>
            <a:chExt cx="3600720" cy="2514240"/>
          </a:xfrm>
        </p:grpSpPr>
        <p:sp>
          <p:nvSpPr>
            <p:cNvPr id="519" name="object 15"/>
            <p:cNvSpPr/>
            <p:nvPr/>
          </p:nvSpPr>
          <p:spPr>
            <a:xfrm>
              <a:off x="471600" y="4157640"/>
              <a:ext cx="3600720" cy="2514240"/>
            </a:xfrm>
            <a:custGeom>
              <a:avLst/>
              <a:gdLst/>
              <a:ahLst/>
              <a:rect l="l" t="t" r="r" b="b"/>
              <a:pathLst>
                <a:path w="3601085" h="2514600">
                  <a:moveTo>
                    <a:pt x="3181286" y="0"/>
                  </a:moveTo>
                  <a:lnTo>
                    <a:pt x="419112" y="0"/>
                  </a:lnTo>
                  <a:lnTo>
                    <a:pt x="370235" y="2818"/>
                  </a:lnTo>
                  <a:lnTo>
                    <a:pt x="323013" y="11065"/>
                  </a:lnTo>
                  <a:lnTo>
                    <a:pt x="277763" y="24426"/>
                  </a:lnTo>
                  <a:lnTo>
                    <a:pt x="234797" y="42587"/>
                  </a:lnTo>
                  <a:lnTo>
                    <a:pt x="194431" y="65234"/>
                  </a:lnTo>
                  <a:lnTo>
                    <a:pt x="156978" y="92053"/>
                  </a:lnTo>
                  <a:lnTo>
                    <a:pt x="122755" y="122729"/>
                  </a:lnTo>
                  <a:lnTo>
                    <a:pt x="92074" y="156949"/>
                  </a:lnTo>
                  <a:lnTo>
                    <a:pt x="65250" y="194399"/>
                  </a:lnTo>
                  <a:lnTo>
                    <a:pt x="42598" y="234764"/>
                  </a:lnTo>
                  <a:lnTo>
                    <a:pt x="24433" y="277731"/>
                  </a:lnTo>
                  <a:lnTo>
                    <a:pt x="11069" y="322985"/>
                  </a:lnTo>
                  <a:lnTo>
                    <a:pt x="2819" y="370213"/>
                  </a:lnTo>
                  <a:lnTo>
                    <a:pt x="0" y="419100"/>
                  </a:lnTo>
                  <a:lnTo>
                    <a:pt x="0" y="2095423"/>
                  </a:lnTo>
                  <a:lnTo>
                    <a:pt x="2819" y="2144301"/>
                  </a:lnTo>
                  <a:lnTo>
                    <a:pt x="11069" y="2191522"/>
                  </a:lnTo>
                  <a:lnTo>
                    <a:pt x="24433" y="2236773"/>
                  </a:lnTo>
                  <a:lnTo>
                    <a:pt x="42598" y="2279739"/>
                  </a:lnTo>
                  <a:lnTo>
                    <a:pt x="65250" y="2320105"/>
                  </a:lnTo>
                  <a:lnTo>
                    <a:pt x="92074" y="2357557"/>
                  </a:lnTo>
                  <a:lnTo>
                    <a:pt x="122755" y="2391781"/>
                  </a:lnTo>
                  <a:lnTo>
                    <a:pt x="156978" y="2422462"/>
                  </a:lnTo>
                  <a:lnTo>
                    <a:pt x="194431" y="2449285"/>
                  </a:lnTo>
                  <a:lnTo>
                    <a:pt x="234797" y="2471937"/>
                  </a:lnTo>
                  <a:lnTo>
                    <a:pt x="277763" y="2490102"/>
                  </a:lnTo>
                  <a:lnTo>
                    <a:pt x="323013" y="2503467"/>
                  </a:lnTo>
                  <a:lnTo>
                    <a:pt x="370235" y="2511716"/>
                  </a:lnTo>
                  <a:lnTo>
                    <a:pt x="419112" y="2514536"/>
                  </a:lnTo>
                  <a:lnTo>
                    <a:pt x="3181286" y="2514536"/>
                  </a:lnTo>
                  <a:lnTo>
                    <a:pt x="3230175" y="2511716"/>
                  </a:lnTo>
                  <a:lnTo>
                    <a:pt x="3277407" y="2503467"/>
                  </a:lnTo>
                  <a:lnTo>
                    <a:pt x="3322669" y="2490102"/>
                  </a:lnTo>
                  <a:lnTo>
                    <a:pt x="3365646" y="2471937"/>
                  </a:lnTo>
                  <a:lnTo>
                    <a:pt x="3406023" y="2449285"/>
                  </a:lnTo>
                  <a:lnTo>
                    <a:pt x="3443486" y="2422462"/>
                  </a:lnTo>
                  <a:lnTo>
                    <a:pt x="3477720" y="2391781"/>
                  </a:lnTo>
                  <a:lnTo>
                    <a:pt x="3508410" y="2357557"/>
                  </a:lnTo>
                  <a:lnTo>
                    <a:pt x="3535242" y="2320105"/>
                  </a:lnTo>
                  <a:lnTo>
                    <a:pt x="3557900" y="2279739"/>
                  </a:lnTo>
                  <a:lnTo>
                    <a:pt x="3576071" y="2236773"/>
                  </a:lnTo>
                  <a:lnTo>
                    <a:pt x="3589440" y="2191522"/>
                  </a:lnTo>
                  <a:lnTo>
                    <a:pt x="3597692" y="2144301"/>
                  </a:lnTo>
                  <a:lnTo>
                    <a:pt x="3600513" y="2095423"/>
                  </a:lnTo>
                  <a:lnTo>
                    <a:pt x="3600513" y="419100"/>
                  </a:lnTo>
                  <a:lnTo>
                    <a:pt x="3597692" y="370213"/>
                  </a:lnTo>
                  <a:lnTo>
                    <a:pt x="3589440" y="322985"/>
                  </a:lnTo>
                  <a:lnTo>
                    <a:pt x="3576071" y="277731"/>
                  </a:lnTo>
                  <a:lnTo>
                    <a:pt x="3557900" y="234764"/>
                  </a:lnTo>
                  <a:lnTo>
                    <a:pt x="3535242" y="194399"/>
                  </a:lnTo>
                  <a:lnTo>
                    <a:pt x="3508410" y="156949"/>
                  </a:lnTo>
                  <a:lnTo>
                    <a:pt x="3477720" y="122729"/>
                  </a:lnTo>
                  <a:lnTo>
                    <a:pt x="3443486" y="92053"/>
                  </a:lnTo>
                  <a:lnTo>
                    <a:pt x="3406023" y="65234"/>
                  </a:lnTo>
                  <a:lnTo>
                    <a:pt x="3365646" y="42587"/>
                  </a:lnTo>
                  <a:lnTo>
                    <a:pt x="3322669" y="24426"/>
                  </a:lnTo>
                  <a:lnTo>
                    <a:pt x="3277407" y="11065"/>
                  </a:lnTo>
                  <a:lnTo>
                    <a:pt x="3230175" y="2818"/>
                  </a:lnTo>
                  <a:lnTo>
                    <a:pt x="3181286" y="0"/>
                  </a:lnTo>
                  <a:close/>
                </a:path>
              </a:pathLst>
            </a:custGeom>
            <a:solidFill>
              <a:srgbClr val="a9a4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object 16"/>
            <p:cNvSpPr/>
            <p:nvPr/>
          </p:nvSpPr>
          <p:spPr>
            <a:xfrm>
              <a:off x="471600" y="4157640"/>
              <a:ext cx="3600720" cy="2514240"/>
            </a:xfrm>
            <a:custGeom>
              <a:avLst/>
              <a:gdLst/>
              <a:ahLst/>
              <a:rect l="l" t="t" r="r" b="b"/>
              <a:pathLst>
                <a:path w="3601085" h="2514600">
                  <a:moveTo>
                    <a:pt x="0" y="419100"/>
                  </a:moveTo>
                  <a:lnTo>
                    <a:pt x="2819" y="370213"/>
                  </a:lnTo>
                  <a:lnTo>
                    <a:pt x="11069" y="322985"/>
                  </a:lnTo>
                  <a:lnTo>
                    <a:pt x="24433" y="277731"/>
                  </a:lnTo>
                  <a:lnTo>
                    <a:pt x="42598" y="234764"/>
                  </a:lnTo>
                  <a:lnTo>
                    <a:pt x="65250" y="194399"/>
                  </a:lnTo>
                  <a:lnTo>
                    <a:pt x="92074" y="156949"/>
                  </a:lnTo>
                  <a:lnTo>
                    <a:pt x="122755" y="122729"/>
                  </a:lnTo>
                  <a:lnTo>
                    <a:pt x="156978" y="92053"/>
                  </a:lnTo>
                  <a:lnTo>
                    <a:pt x="194431" y="65234"/>
                  </a:lnTo>
                  <a:lnTo>
                    <a:pt x="234797" y="42587"/>
                  </a:lnTo>
                  <a:lnTo>
                    <a:pt x="277763" y="24426"/>
                  </a:lnTo>
                  <a:lnTo>
                    <a:pt x="323013" y="11065"/>
                  </a:lnTo>
                  <a:lnTo>
                    <a:pt x="370235" y="2818"/>
                  </a:lnTo>
                  <a:lnTo>
                    <a:pt x="419112" y="0"/>
                  </a:lnTo>
                  <a:lnTo>
                    <a:pt x="3181286" y="0"/>
                  </a:lnTo>
                  <a:lnTo>
                    <a:pt x="3230175" y="2818"/>
                  </a:lnTo>
                  <a:lnTo>
                    <a:pt x="3277407" y="11065"/>
                  </a:lnTo>
                  <a:lnTo>
                    <a:pt x="3322669" y="24426"/>
                  </a:lnTo>
                  <a:lnTo>
                    <a:pt x="3365646" y="42587"/>
                  </a:lnTo>
                  <a:lnTo>
                    <a:pt x="3406023" y="65234"/>
                  </a:lnTo>
                  <a:lnTo>
                    <a:pt x="3443486" y="92053"/>
                  </a:lnTo>
                  <a:lnTo>
                    <a:pt x="3477720" y="122729"/>
                  </a:lnTo>
                  <a:lnTo>
                    <a:pt x="3508410" y="156949"/>
                  </a:lnTo>
                  <a:lnTo>
                    <a:pt x="3535242" y="194399"/>
                  </a:lnTo>
                  <a:lnTo>
                    <a:pt x="3557900" y="234764"/>
                  </a:lnTo>
                  <a:lnTo>
                    <a:pt x="3576071" y="277731"/>
                  </a:lnTo>
                  <a:lnTo>
                    <a:pt x="3589440" y="322985"/>
                  </a:lnTo>
                  <a:lnTo>
                    <a:pt x="3597692" y="370213"/>
                  </a:lnTo>
                  <a:lnTo>
                    <a:pt x="3600513" y="419100"/>
                  </a:lnTo>
                  <a:lnTo>
                    <a:pt x="3600513" y="2095423"/>
                  </a:lnTo>
                  <a:lnTo>
                    <a:pt x="3597692" y="2144301"/>
                  </a:lnTo>
                  <a:lnTo>
                    <a:pt x="3589440" y="2191522"/>
                  </a:lnTo>
                  <a:lnTo>
                    <a:pt x="3576071" y="2236773"/>
                  </a:lnTo>
                  <a:lnTo>
                    <a:pt x="3557900" y="2279739"/>
                  </a:lnTo>
                  <a:lnTo>
                    <a:pt x="3535242" y="2320105"/>
                  </a:lnTo>
                  <a:lnTo>
                    <a:pt x="3508410" y="2357557"/>
                  </a:lnTo>
                  <a:lnTo>
                    <a:pt x="3477720" y="2391781"/>
                  </a:lnTo>
                  <a:lnTo>
                    <a:pt x="3443486" y="2422462"/>
                  </a:lnTo>
                  <a:lnTo>
                    <a:pt x="3406023" y="2449285"/>
                  </a:lnTo>
                  <a:lnTo>
                    <a:pt x="3365646" y="2471937"/>
                  </a:lnTo>
                  <a:lnTo>
                    <a:pt x="3322669" y="2490102"/>
                  </a:lnTo>
                  <a:lnTo>
                    <a:pt x="3277407" y="2503467"/>
                  </a:lnTo>
                  <a:lnTo>
                    <a:pt x="3230175" y="2511716"/>
                  </a:lnTo>
                  <a:lnTo>
                    <a:pt x="3181286" y="2514536"/>
                  </a:lnTo>
                  <a:lnTo>
                    <a:pt x="419112" y="2514536"/>
                  </a:lnTo>
                  <a:lnTo>
                    <a:pt x="370235" y="2511716"/>
                  </a:lnTo>
                  <a:lnTo>
                    <a:pt x="323013" y="2503467"/>
                  </a:lnTo>
                  <a:lnTo>
                    <a:pt x="277763" y="2490102"/>
                  </a:lnTo>
                  <a:lnTo>
                    <a:pt x="234797" y="2471937"/>
                  </a:lnTo>
                  <a:lnTo>
                    <a:pt x="194431" y="2449285"/>
                  </a:lnTo>
                  <a:lnTo>
                    <a:pt x="156978" y="2422462"/>
                  </a:lnTo>
                  <a:lnTo>
                    <a:pt x="122755" y="2391781"/>
                  </a:lnTo>
                  <a:lnTo>
                    <a:pt x="92074" y="2357557"/>
                  </a:lnTo>
                  <a:lnTo>
                    <a:pt x="65250" y="2320105"/>
                  </a:lnTo>
                  <a:lnTo>
                    <a:pt x="42598" y="2279739"/>
                  </a:lnTo>
                  <a:lnTo>
                    <a:pt x="24433" y="2236773"/>
                  </a:lnTo>
                  <a:lnTo>
                    <a:pt x="11069" y="2191522"/>
                  </a:lnTo>
                  <a:lnTo>
                    <a:pt x="2819" y="2144301"/>
                  </a:lnTo>
                  <a:lnTo>
                    <a:pt x="0" y="2095423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28575">
              <a:solidFill>
                <a:srgbClr val="7a78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1" name="object 17"/>
          <p:cNvSpPr/>
          <p:nvPr/>
        </p:nvSpPr>
        <p:spPr>
          <a:xfrm>
            <a:off x="683640" y="4322880"/>
            <a:ext cx="2892600" cy="256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70640" indent="-171360">
              <a:lnSpc>
                <a:spcPct val="100000"/>
              </a:lnSpc>
              <a:spcBef>
                <a:spcPts val="125"/>
              </a:spcBef>
              <a:buClr>
                <a:srgbClr val="ffffff"/>
              </a:buClr>
              <a:buFont typeface="Symbol" charset="2"/>
              <a:buChar char=""/>
              <a:tabLst>
                <a:tab algn="l" pos="171360"/>
              </a:tabLst>
            </a:pPr>
            <a:r>
              <a:rPr b="1" lang="en-US" sz="1850" spc="-12" strike="noStrike">
                <a:solidFill>
                  <a:srgbClr val="ffffff"/>
                </a:solidFill>
                <a:latin typeface="Calibri"/>
              </a:rPr>
              <a:t>db.user.update(</a:t>
            </a:r>
            <a:endParaRPr b="0" lang="en-US" sz="1850" spc="-1" strike="noStrike">
              <a:latin typeface="Arial"/>
            </a:endParaRPr>
          </a:p>
          <a:p>
            <a:pPr marL="533880">
              <a:lnSpc>
                <a:spcPct val="100000"/>
              </a:lnSpc>
              <a:spcBef>
                <a:spcPts val="34"/>
              </a:spcBef>
              <a:buNone/>
              <a:tabLst>
                <a:tab algn="l" pos="171360"/>
              </a:tabLst>
            </a:pPr>
            <a:r>
              <a:rPr b="1" lang="en-US" sz="1850" spc="-1" strike="noStrike">
                <a:solidFill>
                  <a:srgbClr val="ffffff"/>
                </a:solidFill>
                <a:latin typeface="Calibri"/>
              </a:rPr>
              <a:t>{"_id" </a:t>
            </a:r>
            <a:r>
              <a:rPr b="1" lang="en-US" sz="1850" spc="4" strike="noStrike">
                <a:solidFill>
                  <a:srgbClr val="ffffff"/>
                </a:solidFill>
                <a:latin typeface="Calibri"/>
              </a:rPr>
              <a:t>:</a:t>
            </a:r>
            <a:r>
              <a:rPr b="1" lang="en-US" sz="1850" spc="-3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850" spc="9" strike="noStrike">
                <a:solidFill>
                  <a:srgbClr val="ffffff"/>
                </a:solidFill>
                <a:latin typeface="Calibri"/>
              </a:rPr>
              <a:t>ObjectId(“51")},</a:t>
            </a:r>
            <a:endParaRPr b="0" lang="en-US" sz="1850" spc="-1" strike="noStrike">
              <a:latin typeface="Arial"/>
            </a:endParaRPr>
          </a:p>
          <a:p>
            <a:pPr marL="533880">
              <a:lnSpc>
                <a:spcPct val="100000"/>
              </a:lnSpc>
              <a:spcBef>
                <a:spcPts val="31"/>
              </a:spcBef>
              <a:buNone/>
              <a:tabLst>
                <a:tab algn="l" pos="171360"/>
              </a:tabLst>
            </a:pPr>
            <a:r>
              <a:rPr b="1" lang="en-US" sz="1850" spc="4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1850" spc="-1" strike="noStrike">
              <a:latin typeface="Arial"/>
            </a:endParaRPr>
          </a:p>
          <a:p>
            <a:pPr marL="896040">
              <a:lnSpc>
                <a:spcPct val="100000"/>
              </a:lnSpc>
              <a:spcBef>
                <a:spcPts val="34"/>
              </a:spcBef>
              <a:buNone/>
              <a:tabLst>
                <a:tab algn="l" pos="171360"/>
              </a:tabLst>
            </a:pPr>
            <a:r>
              <a:rPr b="1" lang="en-US" sz="1850" spc="24" strike="noStrike">
                <a:solidFill>
                  <a:srgbClr val="ffffff"/>
                </a:solidFill>
                <a:latin typeface="Calibri"/>
              </a:rPr>
              <a:t>$set:</a:t>
            </a:r>
            <a:r>
              <a:rPr b="1" lang="en-US" sz="1850" spc="-120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850" spc="4" strike="noStrike">
                <a:solidFill>
                  <a:srgbClr val="ffffff"/>
                </a:solidFill>
                <a:latin typeface="Calibri"/>
              </a:rPr>
              <a:t>{</a:t>
            </a:r>
            <a:endParaRPr b="0" lang="en-US" sz="1850" spc="-1" strike="noStrike">
              <a:latin typeface="Arial"/>
            </a:endParaRPr>
          </a:p>
          <a:p>
            <a:pPr marL="1248480">
              <a:lnSpc>
                <a:spcPct val="100000"/>
              </a:lnSpc>
              <a:spcBef>
                <a:spcPts val="34"/>
              </a:spcBef>
              <a:buNone/>
              <a:tabLst>
                <a:tab algn="l" pos="171360"/>
              </a:tabLst>
            </a:pPr>
            <a:r>
              <a:rPr b="1" lang="en-US" sz="1850" spc="9" strike="noStrike">
                <a:solidFill>
                  <a:srgbClr val="ffffff"/>
                </a:solidFill>
                <a:latin typeface="Calibri"/>
              </a:rPr>
              <a:t>age:</a:t>
            </a:r>
            <a:r>
              <a:rPr b="1" lang="en-US" sz="1850" spc="-46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1" lang="en-US" sz="1850" spc="24" strike="noStrike">
                <a:solidFill>
                  <a:srgbClr val="ffffff"/>
                </a:solidFill>
                <a:latin typeface="Calibri"/>
              </a:rPr>
              <a:t>40,</a:t>
            </a:r>
            <a:endParaRPr b="0" lang="en-US" sz="1850" spc="-1" strike="noStrike">
              <a:latin typeface="Arial"/>
            </a:endParaRPr>
          </a:p>
          <a:p>
            <a:pPr marL="1248480">
              <a:lnSpc>
                <a:spcPts val="2200"/>
              </a:lnSpc>
              <a:spcBef>
                <a:spcPts val="31"/>
              </a:spcBef>
              <a:buNone/>
              <a:tabLst>
                <a:tab algn="l" pos="171360"/>
              </a:tabLst>
            </a:pPr>
            <a:r>
              <a:rPr b="1" lang="en-US" sz="1850" spc="-1" strike="noStrike">
                <a:solidFill>
                  <a:srgbClr val="ffffff"/>
                </a:solidFill>
                <a:latin typeface="Calibri"/>
              </a:rPr>
              <a:t>salary:</a:t>
            </a:r>
            <a:r>
              <a:rPr b="1" lang="en-US" sz="1850" spc="24" strike="noStrike">
                <a:solidFill>
                  <a:srgbClr val="ffffff"/>
                </a:solidFill>
                <a:latin typeface="Calibri"/>
              </a:rPr>
              <a:t> 7000}</a:t>
            </a:r>
            <a:endParaRPr b="0" lang="en-US" sz="1850" spc="-1" strike="noStrike">
              <a:latin typeface="Arial"/>
            </a:endParaRPr>
          </a:p>
          <a:p>
            <a:pPr marL="533880">
              <a:lnSpc>
                <a:spcPts val="2200"/>
              </a:lnSpc>
              <a:buNone/>
              <a:tabLst>
                <a:tab algn="l" pos="171360"/>
              </a:tabLst>
            </a:pPr>
            <a:r>
              <a:rPr b="1" lang="en-US" sz="1850" spc="4" strike="noStrike">
                <a:solidFill>
                  <a:srgbClr val="ffffff"/>
                </a:solidFill>
                <a:latin typeface="Calibri"/>
              </a:rPr>
              <a:t>}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522" name="object 18"/>
          <p:cNvSpPr/>
          <p:nvPr/>
        </p:nvSpPr>
        <p:spPr>
          <a:xfrm>
            <a:off x="683640" y="6316200"/>
            <a:ext cx="73800" cy="2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>
              <a:lnSpc>
                <a:spcPct val="100000"/>
              </a:lnSpc>
              <a:spcBef>
                <a:spcPts val="125"/>
              </a:spcBef>
              <a:buNone/>
            </a:pPr>
            <a:r>
              <a:rPr b="1" lang="en-US" sz="1850" spc="4" strike="noStrike">
                <a:solidFill>
                  <a:srgbClr val="ffffff"/>
                </a:solidFill>
                <a:latin typeface="Calibri"/>
              </a:rPr>
              <a:t>)</a:t>
            </a:r>
            <a:endParaRPr b="0" lang="en-US" sz="1850" spc="-1" strike="noStrike">
              <a:latin typeface="Arial"/>
            </a:endParaRPr>
          </a:p>
        </p:txBody>
      </p:sp>
      <p:grpSp>
        <p:nvGrpSpPr>
          <p:cNvPr id="523" name="object 19"/>
          <p:cNvGrpSpPr/>
          <p:nvPr/>
        </p:nvGrpSpPr>
        <p:grpSpPr>
          <a:xfrm>
            <a:off x="4434120" y="4157640"/>
            <a:ext cx="3600000" cy="2514240"/>
            <a:chOff x="4434120" y="4157640"/>
            <a:chExt cx="3600000" cy="2514240"/>
          </a:xfrm>
        </p:grpSpPr>
        <p:sp>
          <p:nvSpPr>
            <p:cNvPr id="524" name="object 20"/>
            <p:cNvSpPr/>
            <p:nvPr/>
          </p:nvSpPr>
          <p:spPr>
            <a:xfrm>
              <a:off x="4434120" y="4157640"/>
              <a:ext cx="3600000" cy="2514240"/>
            </a:xfrm>
            <a:custGeom>
              <a:avLst/>
              <a:gdLst/>
              <a:ahLst/>
              <a:rect l="l" t="t" r="r" b="b"/>
              <a:pathLst>
                <a:path w="3600450" h="2514600">
                  <a:moveTo>
                    <a:pt x="3181223" y="0"/>
                  </a:moveTo>
                  <a:lnTo>
                    <a:pt x="419100" y="0"/>
                  </a:lnTo>
                  <a:lnTo>
                    <a:pt x="370213" y="2818"/>
                  </a:lnTo>
                  <a:lnTo>
                    <a:pt x="322985" y="11065"/>
                  </a:lnTo>
                  <a:lnTo>
                    <a:pt x="277731" y="24426"/>
                  </a:lnTo>
                  <a:lnTo>
                    <a:pt x="234764" y="42587"/>
                  </a:lnTo>
                  <a:lnTo>
                    <a:pt x="194399" y="65234"/>
                  </a:lnTo>
                  <a:lnTo>
                    <a:pt x="156949" y="92053"/>
                  </a:lnTo>
                  <a:lnTo>
                    <a:pt x="122729" y="122729"/>
                  </a:lnTo>
                  <a:lnTo>
                    <a:pt x="92053" y="156949"/>
                  </a:lnTo>
                  <a:lnTo>
                    <a:pt x="65234" y="194399"/>
                  </a:lnTo>
                  <a:lnTo>
                    <a:pt x="42587" y="234764"/>
                  </a:lnTo>
                  <a:lnTo>
                    <a:pt x="24426" y="277731"/>
                  </a:lnTo>
                  <a:lnTo>
                    <a:pt x="11065" y="322985"/>
                  </a:lnTo>
                  <a:lnTo>
                    <a:pt x="2818" y="370213"/>
                  </a:lnTo>
                  <a:lnTo>
                    <a:pt x="0" y="419100"/>
                  </a:lnTo>
                  <a:lnTo>
                    <a:pt x="0" y="2095423"/>
                  </a:lnTo>
                  <a:lnTo>
                    <a:pt x="2818" y="2144301"/>
                  </a:lnTo>
                  <a:lnTo>
                    <a:pt x="11065" y="2191522"/>
                  </a:lnTo>
                  <a:lnTo>
                    <a:pt x="24426" y="2236773"/>
                  </a:lnTo>
                  <a:lnTo>
                    <a:pt x="42587" y="2279739"/>
                  </a:lnTo>
                  <a:lnTo>
                    <a:pt x="65234" y="2320105"/>
                  </a:lnTo>
                  <a:lnTo>
                    <a:pt x="92053" y="2357557"/>
                  </a:lnTo>
                  <a:lnTo>
                    <a:pt x="122729" y="2391781"/>
                  </a:lnTo>
                  <a:lnTo>
                    <a:pt x="156949" y="2422462"/>
                  </a:lnTo>
                  <a:lnTo>
                    <a:pt x="194399" y="2449285"/>
                  </a:lnTo>
                  <a:lnTo>
                    <a:pt x="234764" y="2471937"/>
                  </a:lnTo>
                  <a:lnTo>
                    <a:pt x="277731" y="2490102"/>
                  </a:lnTo>
                  <a:lnTo>
                    <a:pt x="322985" y="2503467"/>
                  </a:lnTo>
                  <a:lnTo>
                    <a:pt x="370213" y="2511716"/>
                  </a:lnTo>
                  <a:lnTo>
                    <a:pt x="419100" y="2514536"/>
                  </a:lnTo>
                  <a:lnTo>
                    <a:pt x="3181223" y="2514536"/>
                  </a:lnTo>
                  <a:lnTo>
                    <a:pt x="3230111" y="2511716"/>
                  </a:lnTo>
                  <a:lnTo>
                    <a:pt x="3277344" y="2503467"/>
                  </a:lnTo>
                  <a:lnTo>
                    <a:pt x="3322606" y="2490102"/>
                  </a:lnTo>
                  <a:lnTo>
                    <a:pt x="3365583" y="2471937"/>
                  </a:lnTo>
                  <a:lnTo>
                    <a:pt x="3405960" y="2449285"/>
                  </a:lnTo>
                  <a:lnTo>
                    <a:pt x="3443423" y="2422462"/>
                  </a:lnTo>
                  <a:lnTo>
                    <a:pt x="3477656" y="2391781"/>
                  </a:lnTo>
                  <a:lnTo>
                    <a:pt x="3508346" y="2357557"/>
                  </a:lnTo>
                  <a:lnTo>
                    <a:pt x="3535178" y="2320105"/>
                  </a:lnTo>
                  <a:lnTo>
                    <a:pt x="3557837" y="2279739"/>
                  </a:lnTo>
                  <a:lnTo>
                    <a:pt x="3576008" y="2236773"/>
                  </a:lnTo>
                  <a:lnTo>
                    <a:pt x="3589377" y="2191522"/>
                  </a:lnTo>
                  <a:lnTo>
                    <a:pt x="3597629" y="2144301"/>
                  </a:lnTo>
                  <a:lnTo>
                    <a:pt x="3600450" y="2095423"/>
                  </a:lnTo>
                  <a:lnTo>
                    <a:pt x="3600450" y="419100"/>
                  </a:lnTo>
                  <a:lnTo>
                    <a:pt x="3597629" y="370213"/>
                  </a:lnTo>
                  <a:lnTo>
                    <a:pt x="3589377" y="322985"/>
                  </a:lnTo>
                  <a:lnTo>
                    <a:pt x="3576008" y="277731"/>
                  </a:lnTo>
                  <a:lnTo>
                    <a:pt x="3557837" y="234764"/>
                  </a:lnTo>
                  <a:lnTo>
                    <a:pt x="3535178" y="194399"/>
                  </a:lnTo>
                  <a:lnTo>
                    <a:pt x="3508346" y="156949"/>
                  </a:lnTo>
                  <a:lnTo>
                    <a:pt x="3477656" y="122729"/>
                  </a:lnTo>
                  <a:lnTo>
                    <a:pt x="3443423" y="92053"/>
                  </a:lnTo>
                  <a:lnTo>
                    <a:pt x="3405960" y="65234"/>
                  </a:lnTo>
                  <a:lnTo>
                    <a:pt x="3365583" y="42587"/>
                  </a:lnTo>
                  <a:lnTo>
                    <a:pt x="3322606" y="24426"/>
                  </a:lnTo>
                  <a:lnTo>
                    <a:pt x="3277344" y="11065"/>
                  </a:lnTo>
                  <a:lnTo>
                    <a:pt x="3230111" y="2818"/>
                  </a:lnTo>
                  <a:lnTo>
                    <a:pt x="3181223" y="0"/>
                  </a:lnTo>
                  <a:close/>
                </a:path>
              </a:pathLst>
            </a:custGeom>
            <a:solidFill>
              <a:srgbClr val="a9a47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5" name="object 21"/>
            <p:cNvSpPr/>
            <p:nvPr/>
          </p:nvSpPr>
          <p:spPr>
            <a:xfrm>
              <a:off x="4434120" y="4157640"/>
              <a:ext cx="3600000" cy="2514240"/>
            </a:xfrm>
            <a:custGeom>
              <a:avLst/>
              <a:gdLst/>
              <a:ahLst/>
              <a:rect l="l" t="t" r="r" b="b"/>
              <a:pathLst>
                <a:path w="3600450" h="2514600">
                  <a:moveTo>
                    <a:pt x="0" y="419100"/>
                  </a:moveTo>
                  <a:lnTo>
                    <a:pt x="2818" y="370213"/>
                  </a:lnTo>
                  <a:lnTo>
                    <a:pt x="11065" y="322985"/>
                  </a:lnTo>
                  <a:lnTo>
                    <a:pt x="24426" y="277731"/>
                  </a:lnTo>
                  <a:lnTo>
                    <a:pt x="42587" y="234764"/>
                  </a:lnTo>
                  <a:lnTo>
                    <a:pt x="65234" y="194399"/>
                  </a:lnTo>
                  <a:lnTo>
                    <a:pt x="92053" y="156949"/>
                  </a:lnTo>
                  <a:lnTo>
                    <a:pt x="122729" y="122729"/>
                  </a:lnTo>
                  <a:lnTo>
                    <a:pt x="156949" y="92053"/>
                  </a:lnTo>
                  <a:lnTo>
                    <a:pt x="194399" y="65234"/>
                  </a:lnTo>
                  <a:lnTo>
                    <a:pt x="234764" y="42587"/>
                  </a:lnTo>
                  <a:lnTo>
                    <a:pt x="277731" y="24426"/>
                  </a:lnTo>
                  <a:lnTo>
                    <a:pt x="322985" y="11065"/>
                  </a:lnTo>
                  <a:lnTo>
                    <a:pt x="370213" y="2818"/>
                  </a:lnTo>
                  <a:lnTo>
                    <a:pt x="419100" y="0"/>
                  </a:lnTo>
                  <a:lnTo>
                    <a:pt x="3181223" y="0"/>
                  </a:lnTo>
                  <a:lnTo>
                    <a:pt x="3230111" y="2818"/>
                  </a:lnTo>
                  <a:lnTo>
                    <a:pt x="3277344" y="11065"/>
                  </a:lnTo>
                  <a:lnTo>
                    <a:pt x="3322606" y="24426"/>
                  </a:lnTo>
                  <a:lnTo>
                    <a:pt x="3365583" y="42587"/>
                  </a:lnTo>
                  <a:lnTo>
                    <a:pt x="3405960" y="65234"/>
                  </a:lnTo>
                  <a:lnTo>
                    <a:pt x="3443423" y="92053"/>
                  </a:lnTo>
                  <a:lnTo>
                    <a:pt x="3477656" y="122729"/>
                  </a:lnTo>
                  <a:lnTo>
                    <a:pt x="3508346" y="156949"/>
                  </a:lnTo>
                  <a:lnTo>
                    <a:pt x="3535178" y="194399"/>
                  </a:lnTo>
                  <a:lnTo>
                    <a:pt x="3557837" y="234764"/>
                  </a:lnTo>
                  <a:lnTo>
                    <a:pt x="3576008" y="277731"/>
                  </a:lnTo>
                  <a:lnTo>
                    <a:pt x="3589377" y="322985"/>
                  </a:lnTo>
                  <a:lnTo>
                    <a:pt x="3597629" y="370213"/>
                  </a:lnTo>
                  <a:lnTo>
                    <a:pt x="3600450" y="419100"/>
                  </a:lnTo>
                  <a:lnTo>
                    <a:pt x="3600450" y="2095423"/>
                  </a:lnTo>
                  <a:lnTo>
                    <a:pt x="3597629" y="2144301"/>
                  </a:lnTo>
                  <a:lnTo>
                    <a:pt x="3589377" y="2191522"/>
                  </a:lnTo>
                  <a:lnTo>
                    <a:pt x="3576008" y="2236773"/>
                  </a:lnTo>
                  <a:lnTo>
                    <a:pt x="3557837" y="2279739"/>
                  </a:lnTo>
                  <a:lnTo>
                    <a:pt x="3535178" y="2320105"/>
                  </a:lnTo>
                  <a:lnTo>
                    <a:pt x="3508346" y="2357557"/>
                  </a:lnTo>
                  <a:lnTo>
                    <a:pt x="3477656" y="2391781"/>
                  </a:lnTo>
                  <a:lnTo>
                    <a:pt x="3443423" y="2422462"/>
                  </a:lnTo>
                  <a:lnTo>
                    <a:pt x="3405960" y="2449285"/>
                  </a:lnTo>
                  <a:lnTo>
                    <a:pt x="3365583" y="2471937"/>
                  </a:lnTo>
                  <a:lnTo>
                    <a:pt x="3322606" y="2490102"/>
                  </a:lnTo>
                  <a:lnTo>
                    <a:pt x="3277344" y="2503467"/>
                  </a:lnTo>
                  <a:lnTo>
                    <a:pt x="3230111" y="2511716"/>
                  </a:lnTo>
                  <a:lnTo>
                    <a:pt x="3181223" y="2514536"/>
                  </a:lnTo>
                  <a:lnTo>
                    <a:pt x="419100" y="2514536"/>
                  </a:lnTo>
                  <a:lnTo>
                    <a:pt x="370213" y="2511716"/>
                  </a:lnTo>
                  <a:lnTo>
                    <a:pt x="322985" y="2503467"/>
                  </a:lnTo>
                  <a:lnTo>
                    <a:pt x="277731" y="2490102"/>
                  </a:lnTo>
                  <a:lnTo>
                    <a:pt x="234764" y="2471937"/>
                  </a:lnTo>
                  <a:lnTo>
                    <a:pt x="194399" y="2449285"/>
                  </a:lnTo>
                  <a:lnTo>
                    <a:pt x="156949" y="2422462"/>
                  </a:lnTo>
                  <a:lnTo>
                    <a:pt x="122729" y="2391781"/>
                  </a:lnTo>
                  <a:lnTo>
                    <a:pt x="92053" y="2357557"/>
                  </a:lnTo>
                  <a:lnTo>
                    <a:pt x="65234" y="2320105"/>
                  </a:lnTo>
                  <a:lnTo>
                    <a:pt x="42587" y="2279739"/>
                  </a:lnTo>
                  <a:lnTo>
                    <a:pt x="24426" y="2236773"/>
                  </a:lnTo>
                  <a:lnTo>
                    <a:pt x="11065" y="2191522"/>
                  </a:lnTo>
                  <a:lnTo>
                    <a:pt x="2818" y="2144301"/>
                  </a:lnTo>
                  <a:lnTo>
                    <a:pt x="0" y="2095423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28575">
              <a:solidFill>
                <a:srgbClr val="7a78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26" name="object 22"/>
          <p:cNvSpPr/>
          <p:nvPr/>
        </p:nvSpPr>
        <p:spPr>
          <a:xfrm>
            <a:off x="4634280" y="4880520"/>
            <a:ext cx="2637360" cy="16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" bIns="0" anchor="t">
            <a:spAutoFit/>
          </a:bodyPr>
          <a:p>
            <a:pPr marL="261720" indent="-261720">
              <a:lnSpc>
                <a:spcPts val="3229"/>
              </a:lnSpc>
              <a:spcBef>
                <a:spcPts val="215"/>
              </a:spcBef>
              <a:buClr>
                <a:srgbClr val="ffffff"/>
              </a:buClr>
              <a:buFont typeface="Symbol" charset="2"/>
              <a:buChar char=""/>
              <a:tabLst>
                <a:tab algn="l" pos="261720"/>
              </a:tabLst>
            </a:pPr>
            <a:r>
              <a:rPr b="0" lang="en-US" sz="2700" spc="-35" strike="noStrike">
                <a:solidFill>
                  <a:srgbClr val="ffffff"/>
                </a:solidFill>
                <a:latin typeface="Calibri"/>
              </a:rPr>
              <a:t>db.user.remove({  </a:t>
            </a:r>
            <a:r>
              <a:rPr b="0" lang="en-US" sz="2700" spc="-21" strike="noStrike">
                <a:solidFill>
                  <a:srgbClr val="ffffff"/>
                </a:solidFill>
                <a:latin typeface="Calibri"/>
              </a:rPr>
              <a:t>"first":</a:t>
            </a:r>
            <a:r>
              <a:rPr b="0" lang="en-US" sz="2700" spc="-72" strike="noStrike">
                <a:solidFill>
                  <a:srgbClr val="ffffff"/>
                </a:solidFill>
                <a:latin typeface="Calibri"/>
              </a:rPr>
              <a:t> </a:t>
            </a:r>
            <a:r>
              <a:rPr b="0" lang="en-US" sz="2700" spc="-12" strike="noStrike">
                <a:solidFill>
                  <a:srgbClr val="ffffff"/>
                </a:solidFill>
                <a:latin typeface="Calibri"/>
              </a:rPr>
              <a:t>/^J/</a:t>
            </a:r>
            <a:endParaRPr b="0" lang="en-US" sz="2700" spc="-1" strike="noStrike">
              <a:latin typeface="Arial"/>
            </a:endParaRPr>
          </a:p>
          <a:p>
            <a:pPr marL="12600">
              <a:lnSpc>
                <a:spcPts val="3121"/>
              </a:lnSpc>
              <a:buNone/>
              <a:tabLst>
                <a:tab algn="l" pos="261720"/>
              </a:tabLst>
            </a:pPr>
            <a:r>
              <a:rPr b="0" lang="en-US" sz="2700" spc="-32" strike="noStrike">
                <a:solidFill>
                  <a:srgbClr val="ffffff"/>
                </a:solidFill>
                <a:latin typeface="Calibri"/>
              </a:rPr>
              <a:t>})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title"/>
          </p:nvPr>
        </p:nvSpPr>
        <p:spPr>
          <a:xfrm>
            <a:off x="536400" y="247320"/>
            <a:ext cx="6168600" cy="122004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950" spc="-35" strike="noStrike">
                <a:solidFill>
                  <a:srgbClr val="90c226"/>
                </a:solidFill>
                <a:latin typeface="Trebuchet MS"/>
              </a:rPr>
              <a:t>SQL</a:t>
            </a:r>
            <a:r>
              <a:rPr b="0" lang="en-US" sz="3950" spc="-250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950" spc="-55" strike="noStrike">
                <a:solidFill>
                  <a:srgbClr val="90c226"/>
                </a:solidFill>
                <a:latin typeface="Trebuchet MS"/>
              </a:rPr>
              <a:t>vs.</a:t>
            </a:r>
            <a:r>
              <a:rPr b="0" lang="en-US" sz="3950" spc="-205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950" spc="-52" strike="noStrike">
                <a:solidFill>
                  <a:srgbClr val="90c226"/>
                </a:solidFill>
                <a:latin typeface="Trebuchet MS"/>
              </a:rPr>
              <a:t>Mongo</a:t>
            </a:r>
            <a:r>
              <a:rPr b="0" lang="en-US" sz="3950" spc="-222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950" spc="-26" strike="noStrike">
                <a:solidFill>
                  <a:srgbClr val="90c226"/>
                </a:solidFill>
                <a:latin typeface="Trebuchet MS"/>
              </a:rPr>
              <a:t>DB</a:t>
            </a:r>
            <a:r>
              <a:rPr b="0" lang="en-US" sz="3950" spc="-165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950" spc="-46" strike="noStrike">
                <a:solidFill>
                  <a:srgbClr val="90c226"/>
                </a:solidFill>
                <a:latin typeface="Trebuchet MS"/>
              </a:rPr>
              <a:t>entities</a:t>
            </a:r>
            <a:endParaRPr b="0" lang="en-US" sz="395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28" name="object 5"/>
          <p:cNvSpPr/>
          <p:nvPr/>
        </p:nvSpPr>
        <p:spPr>
          <a:xfrm>
            <a:off x="1872000" y="1794960"/>
            <a:ext cx="839160" cy="6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1" lang="en-US" sz="2000" spc="29" strike="noStrike">
                <a:solidFill>
                  <a:srgbClr val="675e46"/>
                </a:solidFill>
                <a:latin typeface="Calibri"/>
              </a:rPr>
              <a:t>My</a:t>
            </a:r>
            <a:r>
              <a:rPr b="1" lang="en-US" sz="2000" spc="-137" strike="noStrike">
                <a:solidFill>
                  <a:srgbClr val="675e46"/>
                </a:solidFill>
                <a:latin typeface="Calibri"/>
              </a:rPr>
              <a:t> </a:t>
            </a:r>
            <a:r>
              <a:rPr b="1" lang="en-US" sz="2000" spc="24" strike="noStrike">
                <a:solidFill>
                  <a:srgbClr val="675e46"/>
                </a:solidFill>
                <a:latin typeface="Calibri"/>
              </a:rPr>
              <a:t>SQL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29" name="object 6"/>
          <p:cNvSpPr/>
          <p:nvPr/>
        </p:nvSpPr>
        <p:spPr>
          <a:xfrm>
            <a:off x="461880" y="2176560"/>
            <a:ext cx="4038120" cy="4381200"/>
          </a:xfrm>
          <a:custGeom>
            <a:avLst/>
            <a:gdLst/>
            <a:ahLst/>
            <a:rect l="l" t="t" r="r" b="b"/>
            <a:pathLst>
              <a:path w="4038600" h="4381500">
                <a:moveTo>
                  <a:pt x="0" y="4381500"/>
                </a:moveTo>
                <a:lnTo>
                  <a:pt x="4038600" y="4381500"/>
                </a:lnTo>
                <a:lnTo>
                  <a:pt x="4038600" y="0"/>
                </a:lnTo>
                <a:lnTo>
                  <a:pt x="0" y="0"/>
                </a:lnTo>
                <a:lnTo>
                  <a:pt x="0" y="4381500"/>
                </a:lnTo>
                <a:close/>
              </a:path>
            </a:pathLst>
          </a:custGeom>
          <a:noFill/>
          <a:ln w="9534">
            <a:solidFill>
              <a:srgbClr val="9cbd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0" name="object 7"/>
          <p:cNvSpPr/>
          <p:nvPr/>
        </p:nvSpPr>
        <p:spPr>
          <a:xfrm>
            <a:off x="536400" y="2468880"/>
            <a:ext cx="3722760" cy="54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4680" bIns="0" anchor="t">
            <a:spAutoFit/>
          </a:bodyPr>
          <a:p>
            <a:pPr marL="12600">
              <a:lnSpc>
                <a:spcPct val="100000"/>
              </a:lnSpc>
              <a:spcBef>
                <a:spcPts val="746"/>
              </a:spcBef>
              <a:buNone/>
            </a:pPr>
            <a:r>
              <a:rPr b="0" lang="en-US" sz="2150" spc="-46" strike="noStrike">
                <a:solidFill>
                  <a:srgbClr val="800000"/>
                </a:solidFill>
                <a:latin typeface="Trebuchet MS"/>
              </a:rPr>
              <a:t>START </a:t>
            </a:r>
            <a:r>
              <a:rPr b="0" lang="en-US" sz="2150" spc="12" strike="noStrike">
                <a:solidFill>
                  <a:srgbClr val="800000"/>
                </a:solidFill>
                <a:latin typeface="Trebuchet MS"/>
              </a:rPr>
              <a:t>TRANSACTION;</a:t>
            </a:r>
            <a:endParaRPr b="0" lang="en-US" sz="2150" spc="-1" strike="noStrike">
              <a:latin typeface="Arial"/>
            </a:endParaRPr>
          </a:p>
          <a:p>
            <a:pPr marL="345960" indent="-334080">
              <a:lnSpc>
                <a:spcPct val="122000"/>
              </a:lnSpc>
              <a:spcBef>
                <a:spcPts val="74"/>
              </a:spcBef>
              <a:buNone/>
              <a:tabLst>
                <a:tab algn="l" pos="0"/>
              </a:tabLst>
            </a:pPr>
            <a:r>
              <a:rPr b="0" lang="en-US" sz="2150" spc="9" strike="noStrike">
                <a:solidFill>
                  <a:srgbClr val="800000"/>
                </a:solidFill>
                <a:latin typeface="Trebuchet MS"/>
              </a:rPr>
              <a:t>INSERT </a:t>
            </a:r>
            <a:r>
              <a:rPr b="0" lang="en-US" sz="2150" spc="-21" strike="noStrike">
                <a:solidFill>
                  <a:srgbClr val="800000"/>
                </a:solidFill>
                <a:latin typeface="Trebuchet MS"/>
              </a:rPr>
              <a:t>INTO </a:t>
            </a:r>
            <a:r>
              <a:rPr b="1" lang="en-US" sz="2150" spc="9" strike="noStrike">
                <a:solidFill>
                  <a:srgbClr val="800000"/>
                </a:solidFill>
                <a:latin typeface="Trebuchet MS"/>
              </a:rPr>
              <a:t>contacts </a:t>
            </a:r>
            <a:r>
              <a:rPr b="0" lang="en-US" sz="2150" spc="-21" strike="noStrike">
                <a:solidFill>
                  <a:srgbClr val="800000"/>
                </a:solidFill>
                <a:latin typeface="Trebuchet MS"/>
              </a:rPr>
              <a:t>VALUES  </a:t>
            </a:r>
            <a:r>
              <a:rPr b="0" lang="en-US" sz="2150" spc="24" strike="noStrike">
                <a:solidFill>
                  <a:srgbClr val="800000"/>
                </a:solidFill>
                <a:latin typeface="Trebuchet MS"/>
              </a:rPr>
              <a:t>(NULL,</a:t>
            </a:r>
            <a:r>
              <a:rPr b="0" lang="en-US" sz="2150" spc="-32" strike="noStrike">
                <a:solidFill>
                  <a:srgbClr val="800000"/>
                </a:solidFill>
                <a:latin typeface="Trebuchet MS"/>
              </a:rPr>
              <a:t> </a:t>
            </a:r>
            <a:r>
              <a:rPr b="0" lang="en-US" sz="2150" spc="32" strike="noStrike">
                <a:solidFill>
                  <a:srgbClr val="800000"/>
                </a:solidFill>
                <a:latin typeface="Trebuchet MS"/>
              </a:rPr>
              <a:t>‘joeblow’);</a:t>
            </a:r>
            <a:endParaRPr b="0" lang="en-US" sz="2150" spc="-1" strike="noStrike">
              <a:latin typeface="Arial"/>
            </a:endParaRPr>
          </a:p>
          <a:p>
            <a:pPr marL="12600" indent="-334080">
              <a:lnSpc>
                <a:spcPct val="10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en-US" sz="2150" spc="9" strike="noStrike">
                <a:solidFill>
                  <a:srgbClr val="800000"/>
                </a:solidFill>
                <a:latin typeface="Trebuchet MS"/>
              </a:rPr>
              <a:t>INSERT </a:t>
            </a:r>
            <a:r>
              <a:rPr b="0" lang="en-US" sz="2150" spc="-21" strike="noStrike">
                <a:solidFill>
                  <a:srgbClr val="800000"/>
                </a:solidFill>
                <a:latin typeface="Trebuchet MS"/>
              </a:rPr>
              <a:t>INTO</a:t>
            </a:r>
            <a:r>
              <a:rPr b="0" lang="en-US" sz="2150" spc="-12" strike="noStrike">
                <a:solidFill>
                  <a:srgbClr val="800000"/>
                </a:solidFill>
                <a:latin typeface="Trebuchet MS"/>
              </a:rPr>
              <a:t> </a:t>
            </a:r>
            <a:r>
              <a:rPr b="1" lang="en-US" sz="2150" spc="12" strike="noStrike">
                <a:solidFill>
                  <a:srgbClr val="800000"/>
                </a:solidFill>
                <a:latin typeface="Trebuchet MS"/>
              </a:rPr>
              <a:t>contact_emails</a:t>
            </a:r>
            <a:endParaRPr b="0" lang="en-US" sz="2150" spc="-1" strike="noStrike">
              <a:latin typeface="Arial"/>
            </a:endParaRPr>
          </a:p>
          <a:p>
            <a:pPr marL="12600" indent="-334080">
              <a:lnSpc>
                <a:spcPct val="100000"/>
              </a:lnSpc>
              <a:spcBef>
                <a:spcPts val="51"/>
              </a:spcBef>
              <a:buNone/>
              <a:tabLst>
                <a:tab algn="l" pos="0"/>
              </a:tabLst>
            </a:pPr>
            <a:r>
              <a:rPr b="0" lang="en-US" sz="2150" spc="-21" strike="noStrike">
                <a:solidFill>
                  <a:srgbClr val="800000"/>
                </a:solidFill>
                <a:latin typeface="Trebuchet MS"/>
              </a:rPr>
              <a:t>VALUES</a:t>
            </a:r>
            <a:endParaRPr b="0" lang="en-US" sz="2150" spc="-1" strike="noStrike">
              <a:latin typeface="Arial"/>
            </a:endParaRPr>
          </a:p>
          <a:p>
            <a:pPr marL="517680" indent="-257040">
              <a:lnSpc>
                <a:spcPct val="122000"/>
              </a:lnSpc>
              <a:spcBef>
                <a:spcPts val="71"/>
              </a:spcBef>
              <a:buNone/>
              <a:tabLst>
                <a:tab algn="l" pos="0"/>
              </a:tabLst>
            </a:pPr>
            <a:r>
              <a:rPr b="0" lang="en-US" sz="2150" spc="9" strike="noStrike">
                <a:solidFill>
                  <a:srgbClr val="800000"/>
                </a:solidFill>
                <a:latin typeface="Trebuchet MS"/>
              </a:rPr>
              <a:t>( </a:t>
            </a:r>
            <a:r>
              <a:rPr b="0" lang="en-US" sz="2150" spc="24" strike="noStrike">
                <a:solidFill>
                  <a:srgbClr val="800000"/>
                </a:solidFill>
                <a:latin typeface="Trebuchet MS"/>
              </a:rPr>
              <a:t>NULL, </a:t>
            </a:r>
            <a:r>
              <a:rPr b="0" lang="en-US" sz="2150" spc="-1" strike="noStrike">
                <a:solidFill>
                  <a:srgbClr val="800000"/>
                </a:solidFill>
                <a:latin typeface="Trebuchet MS"/>
              </a:rPr>
              <a:t>”</a:t>
            </a:r>
            <a:r>
              <a:rPr b="0" lang="en-US" sz="2150" spc="-1" strike="noStrike" u="sng">
                <a:solidFill>
                  <a:srgbClr val="99ca3c"/>
                </a:solidFill>
                <a:uFillTx/>
                <a:latin typeface="Trebuchet MS"/>
                <a:hlinkClick r:id="rId1"/>
              </a:rPr>
              <a:t>joe@blow.com</a:t>
            </a:r>
            <a:r>
              <a:rPr b="0" lang="en-US" sz="2150" spc="-1" strike="noStrike">
                <a:solidFill>
                  <a:srgbClr val="800000"/>
                </a:solidFill>
                <a:latin typeface="Trebuchet MS"/>
              </a:rPr>
              <a:t>”,  </a:t>
            </a:r>
            <a:r>
              <a:rPr b="0" lang="en-US" sz="2150" spc="12" strike="noStrike">
                <a:solidFill>
                  <a:srgbClr val="800000"/>
                </a:solidFill>
                <a:latin typeface="Trebuchet MS"/>
              </a:rPr>
              <a:t>LAST_INSERT_ID()</a:t>
            </a:r>
            <a:r>
              <a:rPr b="0" lang="en-US" sz="2150" spc="32" strike="noStrike">
                <a:solidFill>
                  <a:srgbClr val="800000"/>
                </a:solidFill>
                <a:latin typeface="Trebuchet MS"/>
              </a:rPr>
              <a:t> </a:t>
            </a:r>
            <a:r>
              <a:rPr b="0" lang="en-US" sz="2150" spc="18" strike="noStrike">
                <a:solidFill>
                  <a:srgbClr val="800000"/>
                </a:solidFill>
                <a:latin typeface="Trebuchet MS"/>
              </a:rPr>
              <a:t>),</a:t>
            </a:r>
            <a:endParaRPr b="0" lang="en-US" sz="2150" spc="-1" strike="noStrike">
              <a:latin typeface="Arial"/>
            </a:endParaRPr>
          </a:p>
          <a:p>
            <a:pPr marL="260280" indent="-257040">
              <a:lnSpc>
                <a:spcPct val="100000"/>
              </a:lnSpc>
              <a:spcBef>
                <a:spcPts val="575"/>
              </a:spcBef>
              <a:buNone/>
              <a:tabLst>
                <a:tab algn="l" pos="0"/>
              </a:tabLst>
            </a:pPr>
            <a:r>
              <a:rPr b="0" lang="en-US" sz="2150" spc="9" strike="noStrike">
                <a:solidFill>
                  <a:srgbClr val="800000"/>
                </a:solidFill>
                <a:latin typeface="Trebuchet MS"/>
              </a:rPr>
              <a:t>(</a:t>
            </a:r>
            <a:r>
              <a:rPr b="0" lang="en-US" sz="2150" spc="38" strike="noStrike">
                <a:solidFill>
                  <a:srgbClr val="800000"/>
                </a:solidFill>
                <a:latin typeface="Trebuchet MS"/>
              </a:rPr>
              <a:t> </a:t>
            </a:r>
            <a:r>
              <a:rPr b="0" lang="en-US" sz="2150" spc="24" strike="noStrike">
                <a:solidFill>
                  <a:srgbClr val="800000"/>
                </a:solidFill>
                <a:latin typeface="Trebuchet MS"/>
              </a:rPr>
              <a:t>NULL,</a:t>
            </a:r>
            <a:endParaRPr b="0" lang="en-US" sz="2150" spc="-1" strike="noStrike">
              <a:latin typeface="Arial"/>
            </a:endParaRPr>
          </a:p>
          <a:p>
            <a:pPr marL="12600" indent="-257040">
              <a:lnSpc>
                <a:spcPct val="100000"/>
              </a:lnSpc>
              <a:spcBef>
                <a:spcPts val="51"/>
              </a:spcBef>
              <a:buNone/>
              <a:tabLst>
                <a:tab algn="l" pos="0"/>
              </a:tabLst>
            </a:pPr>
            <a:r>
              <a:rPr b="0" lang="en-US" sz="2150" spc="4" strike="noStrike">
                <a:solidFill>
                  <a:srgbClr val="800000"/>
                </a:solidFill>
                <a:latin typeface="Trebuchet MS"/>
              </a:rPr>
              <a:t>“</a:t>
            </a:r>
            <a:r>
              <a:rPr b="0" lang="en-US" sz="2150" spc="4" strike="noStrike" u="sng">
                <a:solidFill>
                  <a:srgbClr val="99ca3c"/>
                </a:solidFill>
                <a:uFillTx/>
                <a:latin typeface="Trebuchet MS"/>
                <a:hlinkClick r:id="rId2"/>
              </a:rPr>
              <a:t>joseph@blow.com”</a:t>
            </a:r>
            <a:r>
              <a:rPr b="0" lang="en-US" sz="2150" spc="4" strike="noStrike">
                <a:solidFill>
                  <a:srgbClr val="800000"/>
                </a:solidFill>
                <a:latin typeface="Trebuchet MS"/>
              </a:rPr>
              <a:t>,</a:t>
            </a:r>
            <a:endParaRPr b="0" lang="en-US" sz="2150" spc="-1" strike="noStrike">
              <a:latin typeface="Arial"/>
            </a:endParaRPr>
          </a:p>
          <a:p>
            <a:pPr marL="12600" indent="504720">
              <a:lnSpc>
                <a:spcPct val="122000"/>
              </a:lnSpc>
              <a:spcBef>
                <a:spcPts val="74"/>
              </a:spcBef>
              <a:buNone/>
              <a:tabLst>
                <a:tab algn="l" pos="0"/>
              </a:tabLst>
            </a:pPr>
            <a:r>
              <a:rPr b="0" lang="en-US" sz="2150" spc="12" strike="noStrike">
                <a:solidFill>
                  <a:srgbClr val="800000"/>
                </a:solidFill>
                <a:latin typeface="Trebuchet MS"/>
              </a:rPr>
              <a:t>LAST_INSERT_ID()</a:t>
            </a:r>
            <a:r>
              <a:rPr b="0" lang="en-US" sz="2150" spc="-41" strike="noStrike">
                <a:solidFill>
                  <a:srgbClr val="800000"/>
                </a:solidFill>
                <a:latin typeface="Trebuchet MS"/>
              </a:rPr>
              <a:t> </a:t>
            </a:r>
            <a:r>
              <a:rPr b="0" lang="en-US" sz="2150" spc="18" strike="noStrike">
                <a:solidFill>
                  <a:srgbClr val="800000"/>
                </a:solidFill>
                <a:latin typeface="Trebuchet MS"/>
              </a:rPr>
              <a:t>);  </a:t>
            </a:r>
            <a:r>
              <a:rPr b="0" lang="en-US" sz="2150" spc="-15" strike="noStrike">
                <a:solidFill>
                  <a:srgbClr val="800000"/>
                </a:solidFill>
                <a:latin typeface="Trebuchet MS"/>
              </a:rPr>
              <a:t>COMMIT;</a:t>
            </a:r>
            <a:endParaRPr b="0" lang="en-US" sz="2150" spc="-1" strike="noStrike">
              <a:latin typeface="Arial"/>
            </a:endParaRPr>
          </a:p>
        </p:txBody>
      </p:sp>
      <p:sp>
        <p:nvSpPr>
          <p:cNvPr id="531" name="object 9"/>
          <p:cNvSpPr/>
          <p:nvPr/>
        </p:nvSpPr>
        <p:spPr>
          <a:xfrm>
            <a:off x="5686200" y="1794960"/>
            <a:ext cx="1140840" cy="6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1" lang="en-US" sz="2000" spc="18" strike="noStrike">
                <a:solidFill>
                  <a:srgbClr val="675e46"/>
                </a:solidFill>
                <a:latin typeface="Calibri"/>
              </a:rPr>
              <a:t>Mongo</a:t>
            </a:r>
            <a:r>
              <a:rPr b="1" lang="en-US" sz="2000" spc="-191" strike="noStrike">
                <a:solidFill>
                  <a:srgbClr val="675e46"/>
                </a:solidFill>
                <a:latin typeface="Calibri"/>
              </a:rPr>
              <a:t> </a:t>
            </a:r>
            <a:r>
              <a:rPr b="1" lang="en-US" sz="2000" spc="9" strike="noStrike">
                <a:solidFill>
                  <a:srgbClr val="675e46"/>
                </a:solidFill>
                <a:latin typeface="Calibri"/>
              </a:rPr>
              <a:t>DB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32" name="object 10"/>
          <p:cNvSpPr/>
          <p:nvPr/>
        </p:nvSpPr>
        <p:spPr>
          <a:xfrm>
            <a:off x="4653000" y="2176560"/>
            <a:ext cx="4038120" cy="4381200"/>
          </a:xfrm>
          <a:custGeom>
            <a:avLst/>
            <a:gdLst/>
            <a:ahLst/>
            <a:rect l="l" t="t" r="r" b="b"/>
            <a:pathLst>
              <a:path w="4038600" h="4381500">
                <a:moveTo>
                  <a:pt x="0" y="4381500"/>
                </a:moveTo>
                <a:lnTo>
                  <a:pt x="4038600" y="4381500"/>
                </a:lnTo>
                <a:lnTo>
                  <a:pt x="4038600" y="0"/>
                </a:lnTo>
                <a:lnTo>
                  <a:pt x="0" y="0"/>
                </a:lnTo>
                <a:lnTo>
                  <a:pt x="0" y="4381500"/>
                </a:lnTo>
                <a:close/>
              </a:path>
            </a:pathLst>
          </a:custGeom>
          <a:noFill/>
          <a:ln w="9534">
            <a:solidFill>
              <a:srgbClr val="9cbdbc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object 11"/>
          <p:cNvSpPr/>
          <p:nvPr/>
        </p:nvSpPr>
        <p:spPr>
          <a:xfrm>
            <a:off x="4805280" y="2303280"/>
            <a:ext cx="3476160" cy="13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384840" indent="-372240">
              <a:lnSpc>
                <a:spcPct val="12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400" spc="4" strike="noStrike">
                <a:solidFill>
                  <a:srgbClr val="800000"/>
                </a:solidFill>
                <a:latin typeface="Trebuchet MS"/>
              </a:rPr>
              <a:t>db.contacts.save( </a:t>
            </a:r>
            <a:r>
              <a:rPr b="0" lang="en-US" sz="2400" spc="-1" strike="noStrike">
                <a:solidFill>
                  <a:srgbClr val="800000"/>
                </a:solidFill>
                <a:latin typeface="Trebuchet MS"/>
              </a:rPr>
              <a:t>{  </a:t>
            </a:r>
            <a:r>
              <a:rPr b="0" lang="en-US" sz="2400" spc="-15" strike="noStrike">
                <a:solidFill>
                  <a:srgbClr val="800000"/>
                </a:solidFill>
                <a:latin typeface="Trebuchet MS"/>
              </a:rPr>
              <a:t>userName:</a:t>
            </a:r>
            <a:r>
              <a:rPr b="0" lang="en-US" sz="2400" spc="69" strike="noStrike">
                <a:solidFill>
                  <a:srgbClr val="800000"/>
                </a:solidFill>
                <a:latin typeface="Trebuchet MS"/>
              </a:rPr>
              <a:t> </a:t>
            </a:r>
            <a:r>
              <a:rPr b="0" lang="en-US" sz="2400" spc="-7" strike="noStrike">
                <a:solidFill>
                  <a:srgbClr val="800000"/>
                </a:solidFill>
                <a:latin typeface="Trebuchet MS"/>
              </a:rPr>
              <a:t>“joeblow”,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4" name="object 12"/>
          <p:cNvSpPr/>
          <p:nvPr/>
        </p:nvSpPr>
        <p:spPr>
          <a:xfrm>
            <a:off x="5100840" y="3006360"/>
            <a:ext cx="2625840" cy="13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93680" indent="-181080">
              <a:lnSpc>
                <a:spcPct val="12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2400" spc="-12" strike="noStrike">
                <a:solidFill>
                  <a:srgbClr val="800000"/>
                </a:solidFill>
                <a:latin typeface="Trebuchet MS"/>
              </a:rPr>
              <a:t>emailAddresses: </a:t>
            </a:r>
            <a:r>
              <a:rPr b="0" lang="en-US" sz="2400" spc="-1" strike="noStrike">
                <a:solidFill>
                  <a:srgbClr val="800000"/>
                </a:solidFill>
                <a:latin typeface="Trebuchet MS"/>
              </a:rPr>
              <a:t>[  </a:t>
            </a:r>
            <a:r>
              <a:rPr b="0" lang="en-US" sz="2400" spc="12" strike="noStrike">
                <a:solidFill>
                  <a:srgbClr val="800000"/>
                </a:solidFill>
                <a:latin typeface="Trebuchet MS"/>
              </a:rPr>
              <a:t>“</a:t>
            </a:r>
            <a:r>
              <a:rPr b="0" lang="en-US" sz="2400" spc="12" strike="noStrike" u="sng">
                <a:solidFill>
                  <a:srgbClr val="99ca3c"/>
                </a:solidFill>
                <a:uFillTx/>
                <a:latin typeface="Trebuchet MS"/>
                <a:hlinkClick r:id="rId3"/>
              </a:rPr>
              <a:t>j</a:t>
            </a:r>
            <a:r>
              <a:rPr b="0" lang="en-US" sz="2400" spc="-15" strike="noStrike" u="sng">
                <a:solidFill>
                  <a:srgbClr val="99ca3c"/>
                </a:solidFill>
                <a:uFillTx/>
                <a:latin typeface="Trebuchet MS"/>
                <a:hlinkClick r:id="rId4"/>
              </a:rPr>
              <a:t>o</a:t>
            </a:r>
            <a:r>
              <a:rPr b="0" lang="en-US" sz="2400" spc="-35" strike="noStrike" u="sng">
                <a:solidFill>
                  <a:srgbClr val="99ca3c"/>
                </a:solidFill>
                <a:uFillTx/>
                <a:latin typeface="Trebuchet MS"/>
                <a:hlinkClick r:id="rId5"/>
              </a:rPr>
              <a:t>e</a:t>
            </a:r>
            <a:r>
              <a:rPr b="0" lang="en-US" sz="2400" spc="18" strike="noStrike" u="sng">
                <a:solidFill>
                  <a:srgbClr val="99ca3c"/>
                </a:solidFill>
                <a:uFillTx/>
                <a:latin typeface="Trebuchet MS"/>
                <a:hlinkClick r:id="rId6"/>
              </a:rPr>
              <a:t>@</a:t>
            </a:r>
            <a:r>
              <a:rPr b="0" lang="en-US" sz="2400" spc="9" strike="noStrike" u="sng">
                <a:solidFill>
                  <a:srgbClr val="99ca3c"/>
                </a:solidFill>
                <a:uFillTx/>
                <a:latin typeface="Trebuchet MS"/>
                <a:hlinkClick r:id="rId7"/>
              </a:rPr>
              <a:t>b</a:t>
            </a:r>
            <a:r>
              <a:rPr b="0" lang="en-US" sz="2400" spc="-35" strike="noStrike" u="sng">
                <a:solidFill>
                  <a:srgbClr val="99ca3c"/>
                </a:solidFill>
                <a:uFillTx/>
                <a:latin typeface="Trebuchet MS"/>
                <a:hlinkClick r:id="rId8"/>
              </a:rPr>
              <a:t>l</a:t>
            </a:r>
            <a:r>
              <a:rPr b="0" lang="en-US" sz="2400" spc="-15" strike="noStrike" u="sng">
                <a:solidFill>
                  <a:srgbClr val="99ca3c"/>
                </a:solidFill>
                <a:uFillTx/>
                <a:latin typeface="Trebuchet MS"/>
                <a:hlinkClick r:id="rId9"/>
              </a:rPr>
              <a:t>o</a:t>
            </a:r>
            <a:r>
              <a:rPr b="0" lang="en-US" sz="2400" spc="-211" strike="noStrike" u="sng">
                <a:solidFill>
                  <a:srgbClr val="99ca3c"/>
                </a:solidFill>
                <a:uFillTx/>
                <a:latin typeface="Trebuchet MS"/>
                <a:hlinkClick r:id="rId10"/>
              </a:rPr>
              <a:t>w</a:t>
            </a:r>
            <a:r>
              <a:rPr b="0" lang="en-US" sz="2400" spc="12" strike="noStrike" u="sng">
                <a:solidFill>
                  <a:srgbClr val="99ca3c"/>
                </a:solidFill>
                <a:uFillTx/>
                <a:latin typeface="Trebuchet MS"/>
                <a:hlinkClick r:id="rId11"/>
              </a:rPr>
              <a:t>.</a:t>
            </a:r>
            <a:r>
              <a:rPr b="0" lang="en-US" sz="2400" spc="9" strike="noStrike" u="sng">
                <a:solidFill>
                  <a:srgbClr val="99ca3c"/>
                </a:solidFill>
                <a:uFillTx/>
                <a:latin typeface="Trebuchet MS"/>
                <a:hlinkClick r:id="rId12"/>
              </a:rPr>
              <a:t>c</a:t>
            </a:r>
            <a:r>
              <a:rPr b="0" lang="en-US" sz="2400" spc="-15" strike="noStrike" u="sng">
                <a:solidFill>
                  <a:srgbClr val="99ca3c"/>
                </a:solidFill>
                <a:uFillTx/>
                <a:latin typeface="Trebuchet MS"/>
                <a:hlinkClick r:id="rId13"/>
              </a:rPr>
              <a:t>o</a:t>
            </a:r>
            <a:r>
              <a:rPr b="0" lang="en-US" sz="2400" spc="29" strike="noStrike" u="sng">
                <a:solidFill>
                  <a:srgbClr val="99ca3c"/>
                </a:solidFill>
                <a:uFillTx/>
                <a:latin typeface="Trebuchet MS"/>
                <a:hlinkClick r:id="rId14"/>
              </a:rPr>
              <a:t>m</a:t>
            </a:r>
            <a:r>
              <a:rPr b="0" lang="en-US" sz="2400" spc="12" strike="noStrike">
                <a:solidFill>
                  <a:srgbClr val="800000"/>
                </a:solidFill>
                <a:latin typeface="Trebuchet MS"/>
              </a:rPr>
              <a:t>”</a:t>
            </a:r>
            <a:r>
              <a:rPr b="0" lang="en-US" sz="2400" spc="-1" strike="noStrike">
                <a:solidFill>
                  <a:srgbClr val="800000"/>
                </a:solidFill>
                <a:latin typeface="Trebuchet MS"/>
              </a:rPr>
              <a:t>,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5" name="object 13"/>
          <p:cNvSpPr/>
          <p:nvPr/>
        </p:nvSpPr>
        <p:spPr>
          <a:xfrm>
            <a:off x="5281560" y="3956040"/>
            <a:ext cx="318780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0" lang="en-US" sz="2400" spc="-15" strike="noStrike">
                <a:solidFill>
                  <a:srgbClr val="800000"/>
                </a:solidFill>
                <a:latin typeface="Trebuchet MS"/>
              </a:rPr>
              <a:t>“</a:t>
            </a:r>
            <a:r>
              <a:rPr b="0" lang="en-US" sz="2400" spc="-15" strike="noStrike" u="sng">
                <a:solidFill>
                  <a:srgbClr val="99ca3c"/>
                </a:solidFill>
                <a:uFillTx/>
                <a:latin typeface="Trebuchet MS"/>
                <a:hlinkClick r:id="rId15"/>
              </a:rPr>
              <a:t>joseph@blow.com</a:t>
            </a:r>
            <a:r>
              <a:rPr b="0" lang="en-US" sz="2400" spc="-15" strike="noStrike">
                <a:solidFill>
                  <a:srgbClr val="800000"/>
                </a:solidFill>
                <a:latin typeface="Trebuchet MS"/>
              </a:rPr>
              <a:t>” </a:t>
            </a:r>
            <a:r>
              <a:rPr b="0" lang="en-US" sz="2400" spc="-1" strike="noStrike">
                <a:solidFill>
                  <a:srgbClr val="800000"/>
                </a:solidFill>
                <a:latin typeface="Trebuchet MS"/>
              </a:rPr>
              <a:t>]</a:t>
            </a:r>
            <a:r>
              <a:rPr b="0" lang="en-US" sz="2400" spc="-111" strike="noStrike">
                <a:solidFill>
                  <a:srgbClr val="800000"/>
                </a:solidFill>
                <a:latin typeface="Trebuchet MS"/>
              </a:rPr>
              <a:t> </a:t>
            </a:r>
            <a:r>
              <a:rPr b="0" lang="en-US" sz="2400" spc="-1" strike="noStrike">
                <a:solidFill>
                  <a:srgbClr val="800000"/>
                </a:solidFill>
                <a:latin typeface="Trebuchet MS"/>
              </a:rPr>
              <a:t>}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6" name="object 14"/>
          <p:cNvSpPr/>
          <p:nvPr/>
        </p:nvSpPr>
        <p:spPr>
          <a:xfrm>
            <a:off x="4728600" y="4328640"/>
            <a:ext cx="2541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2400" spc="18" strike="noStrike">
                <a:solidFill>
                  <a:srgbClr val="800000"/>
                </a:solidFill>
                <a:latin typeface="Trebuchet MS"/>
              </a:rPr>
              <a:t>);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537" name="object 1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8" name="object 19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37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9" name="object 20"/>
          <p:cNvSpPr/>
          <p:nvPr/>
        </p:nvSpPr>
        <p:spPr>
          <a:xfrm>
            <a:off x="4916520" y="4937400"/>
            <a:ext cx="2503440" cy="73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527040" indent="-51516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0" lang="en-US" sz="1550" spc="-7" strike="noStrike">
                <a:solidFill>
                  <a:srgbClr val="2e2b1f"/>
                </a:solidFill>
                <a:latin typeface="Arial"/>
              </a:rPr>
              <a:t>Similar </a:t>
            </a:r>
            <a:r>
              <a:rPr b="0" lang="en-US" sz="1550" spc="9" strike="noStrike">
                <a:solidFill>
                  <a:srgbClr val="2e2b1f"/>
                </a:solidFill>
                <a:latin typeface="Arial"/>
              </a:rPr>
              <a:t>to IDS </a:t>
            </a:r>
            <a:r>
              <a:rPr b="0" lang="en-US" sz="1550" spc="18" strike="noStrike">
                <a:solidFill>
                  <a:srgbClr val="2e2b1f"/>
                </a:solidFill>
                <a:latin typeface="Arial"/>
              </a:rPr>
              <a:t>from </a:t>
            </a:r>
            <a:r>
              <a:rPr b="0" lang="en-US" sz="1550" spc="-7" strike="noStrike">
                <a:solidFill>
                  <a:srgbClr val="2e2b1f"/>
                </a:solidFill>
                <a:latin typeface="Arial"/>
              </a:rPr>
              <a:t>the </a:t>
            </a:r>
            <a:r>
              <a:rPr b="0" lang="en-US" sz="1550" spc="24" strike="noStrike">
                <a:solidFill>
                  <a:srgbClr val="2e2b1f"/>
                </a:solidFill>
                <a:latin typeface="Arial"/>
              </a:rPr>
              <a:t>70’s  </a:t>
            </a:r>
            <a:r>
              <a:rPr b="0" lang="en-US" sz="1550" spc="-1" strike="noStrike">
                <a:solidFill>
                  <a:srgbClr val="2e2b1f"/>
                </a:solidFill>
                <a:latin typeface="Arial"/>
              </a:rPr>
              <a:t>Bachman’s</a:t>
            </a:r>
            <a:r>
              <a:rPr b="0" lang="en-US" sz="1550" spc="168" strike="noStrike">
                <a:solidFill>
                  <a:srgbClr val="2e2b1f"/>
                </a:solidFill>
                <a:latin typeface="Arial"/>
              </a:rPr>
              <a:t> </a:t>
            </a:r>
            <a:r>
              <a:rPr b="0" lang="en-US" sz="1550" spc="-1" strike="noStrike">
                <a:solidFill>
                  <a:srgbClr val="2e2b1f"/>
                </a:solidFill>
                <a:latin typeface="Arial"/>
              </a:rPr>
              <a:t>brainchild</a:t>
            </a:r>
            <a:endParaRPr b="0" lang="en-US" sz="1550" spc="-1" strike="noStrike">
              <a:latin typeface="Arial"/>
            </a:endParaRPr>
          </a:p>
          <a:p>
            <a:pPr marL="12600" indent="-51516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0" lang="en-US" sz="1550" spc="4" strike="noStrike">
                <a:solidFill>
                  <a:srgbClr val="2e2b1f"/>
                </a:solidFill>
                <a:latin typeface="Arial"/>
              </a:rPr>
              <a:t>DIFFERENCE: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540" name="object 21"/>
          <p:cNvSpPr/>
          <p:nvPr/>
        </p:nvSpPr>
        <p:spPr>
          <a:xfrm>
            <a:off x="4973760" y="5672520"/>
            <a:ext cx="3499200" cy="2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en-US" sz="1550" spc="-7" strike="noStrike">
                <a:solidFill>
                  <a:srgbClr val="2e2b1f"/>
                </a:solidFill>
                <a:latin typeface="Arial"/>
              </a:rPr>
              <a:t>MongoDB </a:t>
            </a:r>
            <a:r>
              <a:rPr b="0" lang="en-US" sz="1550" spc="12" strike="noStrike">
                <a:solidFill>
                  <a:srgbClr val="2e2b1f"/>
                </a:solidFill>
                <a:latin typeface="Arial"/>
              </a:rPr>
              <a:t>separates physical</a:t>
            </a:r>
            <a:r>
              <a:rPr b="0" lang="en-US" sz="1550" spc="-151" strike="noStrike">
                <a:solidFill>
                  <a:srgbClr val="2e2b1f"/>
                </a:solidFill>
                <a:latin typeface="Arial"/>
              </a:rPr>
              <a:t> </a:t>
            </a:r>
            <a:r>
              <a:rPr b="0" lang="en-US" sz="1550" spc="4" strike="noStrike">
                <a:solidFill>
                  <a:srgbClr val="2e2b1f"/>
                </a:solidFill>
                <a:latin typeface="Arial"/>
              </a:rPr>
              <a:t>structure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541" name="object 22"/>
          <p:cNvSpPr/>
          <p:nvPr/>
        </p:nvSpPr>
        <p:spPr>
          <a:xfrm>
            <a:off x="4916520" y="5910840"/>
            <a:ext cx="1899000" cy="2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en-US" sz="1550" spc="18" strike="noStrike">
                <a:solidFill>
                  <a:srgbClr val="2e2b1f"/>
                </a:solidFill>
                <a:latin typeface="Arial"/>
              </a:rPr>
              <a:t>from </a:t>
            </a:r>
            <a:r>
              <a:rPr b="0" lang="en-US" sz="1550" spc="4" strike="noStrike">
                <a:solidFill>
                  <a:srgbClr val="2e2b1f"/>
                </a:solidFill>
                <a:latin typeface="Arial"/>
              </a:rPr>
              <a:t>logical</a:t>
            </a:r>
            <a:r>
              <a:rPr b="0" lang="en-US" sz="1550" spc="52" strike="noStrike">
                <a:solidFill>
                  <a:srgbClr val="2e2b1f"/>
                </a:solidFill>
                <a:latin typeface="Arial"/>
              </a:rPr>
              <a:t> </a:t>
            </a:r>
            <a:r>
              <a:rPr b="0" lang="en-US" sz="1550" spc="4" strike="noStrike">
                <a:solidFill>
                  <a:srgbClr val="2e2b1f"/>
                </a:solidFill>
                <a:latin typeface="Arial"/>
              </a:rPr>
              <a:t>structure</a:t>
            </a:r>
            <a:endParaRPr b="0" lang="en-US" sz="1550" spc="-1" strike="noStrike">
              <a:latin typeface="Arial"/>
            </a:endParaRPr>
          </a:p>
        </p:txBody>
      </p:sp>
      <p:sp>
        <p:nvSpPr>
          <p:cNvPr id="542" name="object 23"/>
          <p:cNvSpPr/>
          <p:nvPr/>
        </p:nvSpPr>
        <p:spPr>
          <a:xfrm>
            <a:off x="4916520" y="6253920"/>
            <a:ext cx="3580920" cy="25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0" lang="en-US" sz="1550" spc="4" strike="noStrike">
                <a:solidFill>
                  <a:srgbClr val="2e2b1f"/>
                </a:solidFill>
                <a:latin typeface="Arial"/>
              </a:rPr>
              <a:t>Designed </a:t>
            </a:r>
            <a:r>
              <a:rPr b="0" lang="en-US" sz="1550" spc="9" strike="noStrike">
                <a:solidFill>
                  <a:srgbClr val="2e2b1f"/>
                </a:solidFill>
                <a:latin typeface="Arial"/>
              </a:rPr>
              <a:t>to </a:t>
            </a:r>
            <a:r>
              <a:rPr b="0" lang="en-US" sz="1550" spc="4" strike="noStrike">
                <a:solidFill>
                  <a:srgbClr val="2e2b1f"/>
                </a:solidFill>
                <a:latin typeface="Arial"/>
              </a:rPr>
              <a:t>deal </a:t>
            </a:r>
            <a:r>
              <a:rPr b="0" lang="en-US" sz="1550" spc="9" strike="noStrike">
                <a:solidFill>
                  <a:srgbClr val="2e2b1f"/>
                </a:solidFill>
                <a:latin typeface="Arial"/>
              </a:rPr>
              <a:t>with </a:t>
            </a:r>
            <a:r>
              <a:rPr b="0" lang="en-US" sz="1550" spc="-12" strike="noStrike">
                <a:solidFill>
                  <a:srgbClr val="2e2b1f"/>
                </a:solidFill>
                <a:latin typeface="Arial"/>
              </a:rPr>
              <a:t>large</a:t>
            </a:r>
            <a:r>
              <a:rPr b="0" lang="en-US" sz="1550" spc="327" strike="noStrike">
                <a:solidFill>
                  <a:srgbClr val="2e2b1f"/>
                </a:solidFill>
                <a:latin typeface="Arial"/>
              </a:rPr>
              <a:t> </a:t>
            </a:r>
            <a:r>
              <a:rPr b="0" lang="en-US" sz="1550" spc="4" strike="noStrike">
                <a:solidFill>
                  <a:srgbClr val="2e2b1f"/>
                </a:solidFill>
                <a:latin typeface="Arial"/>
              </a:rPr>
              <a:t>&amp;distributed</a:t>
            </a:r>
            <a:endParaRPr b="0" lang="en-US" sz="15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590328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80" strike="noStrike">
                <a:solidFill>
                  <a:srgbClr val="90c226"/>
                </a:solidFill>
                <a:latin typeface="Trebuchet MS"/>
              </a:rPr>
              <a:t>Aggregated</a:t>
            </a:r>
            <a:r>
              <a:rPr b="0" lang="en-US" sz="3600" spc="-282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55" strike="noStrike">
                <a:solidFill>
                  <a:srgbClr val="90c226"/>
                </a:solidFill>
                <a:latin typeface="Trebuchet MS"/>
              </a:rPr>
              <a:t>functionality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 type="sldNum" idx="21"/>
          </p:nvPr>
        </p:nvSpPr>
        <p:spPr>
          <a:xfrm>
            <a:off x="6444720" y="4235040"/>
            <a:ext cx="5122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86951071-607C-4518-A9EA-EA652F899320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45" name="object 3"/>
          <p:cNvSpPr/>
          <p:nvPr/>
        </p:nvSpPr>
        <p:spPr>
          <a:xfrm>
            <a:off x="536400" y="1616400"/>
            <a:ext cx="7431120" cy="330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ct val="104000"/>
              </a:lnSpc>
              <a:buNone/>
            </a:pPr>
            <a:r>
              <a:rPr b="1" lang="en-US" sz="2150" spc="12" strike="noStrike">
                <a:solidFill>
                  <a:srgbClr val="2e2b1f"/>
                </a:solidFill>
                <a:latin typeface="Calibri"/>
              </a:rPr>
              <a:t>Aggregation </a:t>
            </a:r>
            <a:r>
              <a:rPr b="1" lang="en-US" sz="2150" spc="4" strike="noStrike">
                <a:solidFill>
                  <a:srgbClr val="2e2b1f"/>
                </a:solidFill>
                <a:latin typeface="Calibri"/>
              </a:rPr>
              <a:t>framework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provides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SQL-like aggregation  functionality</a:t>
            </a:r>
            <a:endParaRPr b="0" lang="en-US" sz="2150" spc="-1" strike="noStrike">
              <a:latin typeface="Arial"/>
            </a:endParaRPr>
          </a:p>
          <a:p>
            <a:pPr marL="651600" indent="-229320">
              <a:lnSpc>
                <a:spcPct val="100000"/>
              </a:lnSpc>
              <a:spcBef>
                <a:spcPts val="499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Pipeline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documents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from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collection </a:t>
            </a:r>
            <a:r>
              <a:rPr b="0" lang="en-US" sz="2000" spc="12" strike="noStrike">
                <a:solidFill>
                  <a:srgbClr val="2e2b1f"/>
                </a:solidFill>
                <a:latin typeface="Calibri"/>
              </a:rPr>
              <a:t>pass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through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an 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aggregation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pipeline, which transforms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these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objects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as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they </a:t>
            </a:r>
            <a:r>
              <a:rPr b="0" lang="en-US" sz="2000" spc="12" strike="noStrike">
                <a:solidFill>
                  <a:srgbClr val="2e2b1f"/>
                </a:solidFill>
                <a:latin typeface="Calibri"/>
              </a:rPr>
              <a:t>pass 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through</a:t>
            </a:r>
            <a:endParaRPr b="0" lang="en-US" sz="2000" spc="-1" strike="noStrike">
              <a:latin typeface="Arial"/>
            </a:endParaRPr>
          </a:p>
          <a:p>
            <a:pPr marL="651600" indent="-229320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Expressions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produce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output documents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based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on</a:t>
            </a:r>
            <a:r>
              <a:rPr b="0" lang="en-US" sz="2000" spc="-19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calculations 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performed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on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input</a:t>
            </a:r>
            <a:r>
              <a:rPr b="0" lang="en-US" sz="2000" spc="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documents</a:t>
            </a:r>
            <a:endParaRPr b="0" lang="en-US" sz="2000" spc="-1" strike="noStrike">
              <a:latin typeface="Arial"/>
            </a:endParaRPr>
          </a:p>
          <a:p>
            <a:pPr marL="651600" indent="-229320">
              <a:lnSpc>
                <a:spcPct val="100000"/>
              </a:lnSpc>
              <a:spcBef>
                <a:spcPts val="530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  <a:tab algn="l" pos="6000120"/>
              </a:tabLst>
            </a:pP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Example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db.</a:t>
            </a:r>
            <a:r>
              <a:rPr b="1" lang="en-US" sz="2000" spc="4" strike="noStrike">
                <a:solidFill>
                  <a:srgbClr val="2e2b1f"/>
                </a:solidFill>
                <a:latin typeface="Calibri"/>
              </a:rPr>
              <a:t>parts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.aggregate (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{$group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: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 {_id:</a:t>
            </a:r>
            <a:r>
              <a:rPr b="0" lang="en-US" sz="2000" spc="5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type,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totalquantity</a:t>
            </a:r>
            <a:endParaRPr b="0" lang="en-US" sz="2000" spc="-1" strike="noStrike">
              <a:latin typeface="Arial"/>
            </a:endParaRPr>
          </a:p>
          <a:p>
            <a:pPr marL="651600">
              <a:lnSpc>
                <a:spcPct val="100000"/>
              </a:lnSpc>
              <a:spcBef>
                <a:spcPts val="6"/>
              </a:spcBef>
              <a:buNone/>
              <a:tabLst>
                <a:tab algn="l" pos="650880"/>
                <a:tab algn="l" pos="651600"/>
                <a:tab algn="l" pos="6000120"/>
              </a:tabLst>
            </a:pP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: { </a:t>
            </a:r>
            <a:r>
              <a:rPr b="0" lang="en-US" sz="2000" spc="24" strike="noStrike">
                <a:solidFill>
                  <a:srgbClr val="2e2b1f"/>
                </a:solidFill>
                <a:latin typeface="Calibri"/>
              </a:rPr>
              <a:t>$sum: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quanity}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} }</a:t>
            </a:r>
            <a:r>
              <a:rPr b="0" lang="en-US" sz="2000" spc="-26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46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47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307080" y="474480"/>
            <a:ext cx="434088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600" spc="-1" strike="noStrike">
                <a:solidFill>
                  <a:srgbClr val="90c226"/>
                </a:solidFill>
                <a:latin typeface="Trebuchet MS"/>
              </a:rPr>
              <a:t>Aggregation</a:t>
            </a:r>
            <a:r>
              <a:rPr b="0" lang="en-US" sz="3600" spc="-66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(Cont.)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49" name="object 3"/>
          <p:cNvSpPr/>
          <p:nvPr/>
        </p:nvSpPr>
        <p:spPr>
          <a:xfrm>
            <a:off x="457200" y="1040760"/>
            <a:ext cx="3061440" cy="62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105"/>
              </a:spcBef>
              <a:buClr>
                <a:srgbClr val="00af5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US" sz="2000" spc="-32" strike="noStrike">
                <a:solidFill>
                  <a:srgbClr val="00af50"/>
                </a:solidFill>
                <a:latin typeface="Georgia"/>
              </a:rPr>
              <a:t>Aggregation</a:t>
            </a:r>
            <a:r>
              <a:rPr b="0" lang="en-US" sz="2000" spc="-12" strike="noStrike">
                <a:solidFill>
                  <a:srgbClr val="00af50"/>
                </a:solidFill>
                <a:latin typeface="Georgia"/>
              </a:rPr>
              <a:t> </a:t>
            </a:r>
            <a:r>
              <a:rPr b="0" lang="en-US" sz="2000" spc="-66" strike="noStrike">
                <a:solidFill>
                  <a:srgbClr val="00af50"/>
                </a:solidFill>
                <a:latin typeface="Georgia"/>
              </a:rPr>
              <a:t>expressions: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550" name="object 4"/>
          <p:cNvGraphicFramePr/>
          <p:nvPr/>
        </p:nvGraphicFramePr>
        <p:xfrm>
          <a:off x="4680" y="1447920"/>
          <a:ext cx="8605800" cy="5181120"/>
        </p:xfrm>
        <a:graphic>
          <a:graphicData uri="http://schemas.openxmlformats.org/drawingml/2006/table">
            <a:tbl>
              <a:tblPr/>
              <a:tblGrid>
                <a:gridCol w="2307600"/>
                <a:gridCol w="2622600"/>
                <a:gridCol w="3675600"/>
              </a:tblGrid>
              <a:tr h="19476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1380"/>
                        </a:lnSpc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Expression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720" algn="ctr">
                        <a:lnSpc>
                          <a:spcPts val="1380"/>
                        </a:lnSpc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Description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440" algn="ctr">
                        <a:lnSpc>
                          <a:spcPts val="1380"/>
                        </a:lnSpc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Example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400680">
                <a:tc>
                  <a:txBody>
                    <a:bodyPr lIns="0" rIns="0" tIns="9432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746"/>
                        </a:spcBef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$sum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6120" bIns="0" anchor="t">
                      <a:noAutofit/>
                    </a:bodyPr>
                    <a:p>
                      <a:pPr marL="5760">
                        <a:lnSpc>
                          <a:spcPct val="100000"/>
                        </a:lnSpc>
                        <a:spcBef>
                          <a:spcPts val="51"/>
                        </a:spcBef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Sums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up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defined value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from</a:t>
                      </a:r>
                      <a:r>
                        <a:rPr b="0" lang="en-US" sz="1200" spc="-120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all  documents in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</a:t>
                      </a:r>
                      <a:r>
                        <a:rPr b="0" lang="en-US" sz="1200" spc="-4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collection.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6120" bIns="0" anchor="t">
                      <a:noAutofit/>
                    </a:bodyPr>
                    <a:p>
                      <a:pPr marL="5760">
                        <a:lnSpc>
                          <a:spcPct val="100000"/>
                        </a:lnSpc>
                        <a:spcBef>
                          <a:spcPts val="51"/>
                        </a:spcBef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db.mycol.aggregate([{$group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{_id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"$by_user",  num_tutorial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{$sum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r>
                        <a:rPr b="0" lang="en-US" sz="1200" spc="-3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"$likes"}}}])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3840">
                <a:tc>
                  <a:txBody>
                    <a:bodyPr lIns="0" rIns="0" tIns="252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  <a:buNone/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$avg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4320" bIns="0" anchor="t">
                      <a:noAutofit/>
                    </a:bodyPr>
                    <a:p>
                      <a:pPr marL="5760">
                        <a:lnSpc>
                          <a:spcPts val="1440"/>
                        </a:lnSpc>
                        <a:spcBef>
                          <a:spcPts val="34"/>
                        </a:spcBef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Calculates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average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of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all</a:t>
                      </a:r>
                      <a:r>
                        <a:rPr b="0" lang="en-US" sz="1200" spc="-80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given 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values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from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all documents in</a:t>
                      </a:r>
                      <a:r>
                        <a:rPr b="0" lang="en-US" sz="1200" spc="-7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760">
                        <a:lnSpc>
                          <a:spcPts val="1344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collection.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89280" bIns="0" anchor="t">
                      <a:noAutofit/>
                    </a:bodyPr>
                    <a:p>
                      <a:pPr marL="5760">
                        <a:lnSpc>
                          <a:spcPct val="100000"/>
                        </a:lnSpc>
                        <a:spcBef>
                          <a:spcPts val="706"/>
                        </a:spcBef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db.mycol.aggregate([{$group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{_id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"$by_user",  num_tutorial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{$avg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r>
                        <a:rPr b="0" lang="en-US" sz="1200" spc="-3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"$likes"}}}])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3840">
                <a:tc>
                  <a:txBody>
                    <a:bodyPr lIns="0" rIns="0" tIns="288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$min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4320" bIns="0" anchor="t">
                      <a:noAutofit/>
                    </a:bodyPr>
                    <a:p>
                      <a:pPr marL="5760">
                        <a:lnSpc>
                          <a:spcPts val="1440"/>
                        </a:lnSpc>
                        <a:spcBef>
                          <a:spcPts val="34"/>
                        </a:spcBef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Gets the minimum of the 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corresponding values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from</a:t>
                      </a:r>
                      <a:r>
                        <a:rPr b="0" lang="en-US" sz="1200" spc="-8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all  documents in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</a:t>
                      </a:r>
                      <a:r>
                        <a:rPr b="0" lang="en-US" sz="1200" spc="-4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collection.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90000" bIns="0" anchor="t">
                      <a:noAutofit/>
                    </a:bodyPr>
                    <a:p>
                      <a:pPr marL="5760">
                        <a:lnSpc>
                          <a:spcPct val="100000"/>
                        </a:lnSpc>
                        <a:spcBef>
                          <a:spcPts val="709"/>
                        </a:spcBef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db.mycol.aggregate([{$group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{_id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"$by_user",  num_tutorial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{$min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r>
                        <a:rPr b="0" lang="en-US" sz="1200" spc="-3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"$likes"}}}])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3840">
                <a:tc>
                  <a:txBody>
                    <a:bodyPr lIns="0" rIns="0" tIns="288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 marL="720"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$max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5760">
                        <a:lnSpc>
                          <a:spcPts val="1429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Gets the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maximum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of</a:t>
                      </a:r>
                      <a:r>
                        <a:rPr b="0" lang="en-US" sz="1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760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corresponding values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from</a:t>
                      </a:r>
                      <a:r>
                        <a:rPr b="0" lang="en-US" sz="1200" spc="-8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all  documents in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</a:t>
                      </a:r>
                      <a:r>
                        <a:rPr b="0" lang="en-US" sz="1200" spc="-4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collection.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90000" bIns="0" anchor="t">
                      <a:noAutofit/>
                    </a:bodyPr>
                    <a:p>
                      <a:pPr marL="5760">
                        <a:lnSpc>
                          <a:spcPct val="100000"/>
                        </a:lnSpc>
                        <a:spcBef>
                          <a:spcPts val="709"/>
                        </a:spcBef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db.mycol.aggregate([{$group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{_id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r>
                        <a:rPr b="0" lang="en-US" sz="12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"$by_user",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760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num_tutorial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{$max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r>
                        <a:rPr b="0" lang="en-US" sz="1200" spc="-4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"$likes"}}}])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384480">
                <a:tc>
                  <a:txBody>
                    <a:bodyPr lIns="0" rIns="0" tIns="86760" bIns="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686"/>
                        </a:spcBef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$push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5040" bIns="0" anchor="t">
                      <a:noAutofit/>
                    </a:bodyPr>
                    <a:p>
                      <a:pPr marL="5760">
                        <a:lnSpc>
                          <a:spcPts val="1440"/>
                        </a:lnSpc>
                        <a:spcBef>
                          <a:spcPts val="40"/>
                        </a:spcBef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Inserts the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value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 an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array in</a:t>
                      </a:r>
                      <a:r>
                        <a:rPr b="0" lang="en-US" sz="1200" spc="-11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 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resulting</a:t>
                      </a:r>
                      <a:r>
                        <a:rPr b="0" lang="en-US" sz="1200" spc="-35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document.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5760">
                        <a:lnSpc>
                          <a:spcPts val="1429"/>
                        </a:lnSpc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db.mycol.aggregate([{$group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{_id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"$by_user", url</a:t>
                      </a:r>
                      <a:r>
                        <a:rPr b="0" lang="en-US" sz="1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760">
                        <a:lnSpc>
                          <a:spcPts val="1389"/>
                        </a:lnSpc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{$push:</a:t>
                      </a:r>
                      <a:r>
                        <a:rPr b="0" lang="en-US" sz="1200" spc="-4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"$url"}}}])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573840">
                <a:tc>
                  <a:txBody>
                    <a:bodyPr lIns="0" rIns="0" tIns="288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endParaRPr b="0" lang="en-US" sz="12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6"/>
                        </a:spcBef>
                        <a:buNone/>
                      </a:pPr>
                      <a:r>
                        <a:rPr b="0" lang="en-US" sz="12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$addToSet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5040" bIns="0" anchor="t">
                      <a:noAutofit/>
                    </a:bodyPr>
                    <a:p>
                      <a:pPr marL="5760">
                        <a:lnSpc>
                          <a:spcPts val="1440"/>
                        </a:lnSpc>
                        <a:spcBef>
                          <a:spcPts val="40"/>
                        </a:spcBef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Inserts the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value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 an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array in</a:t>
                      </a:r>
                      <a:r>
                        <a:rPr b="0" lang="en-US" sz="1200" spc="-11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the 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resulting document but does not  create</a:t>
                      </a:r>
                      <a:r>
                        <a:rPr b="0" lang="en-US" sz="12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duplicates.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90000" bIns="0" anchor="t">
                      <a:noAutofit/>
                    </a:bodyPr>
                    <a:p>
                      <a:pPr marL="5760">
                        <a:lnSpc>
                          <a:spcPct val="100000"/>
                        </a:lnSpc>
                        <a:spcBef>
                          <a:spcPts val="709"/>
                        </a:spcBef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db.mycol.aggregate([{$group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{_id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"$by_user", url</a:t>
                      </a:r>
                      <a:r>
                        <a:rPr b="0" lang="en-US" sz="1200" spc="-3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760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{$addToSet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r>
                        <a:rPr b="0" lang="en-US" sz="12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"$url"}}}])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529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endParaRPr b="0" lang="en-US" sz="115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$first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5040" bIns="0" anchor="t">
                      <a:noAutofit/>
                    </a:bodyPr>
                    <a:p>
                      <a:pPr marL="5760">
                        <a:lnSpc>
                          <a:spcPts val="1440"/>
                        </a:lnSpc>
                        <a:spcBef>
                          <a:spcPts val="40"/>
                        </a:spcBef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Gets the first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document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from the 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source documents according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the  grouping. </a:t>
                      </a:r>
                      <a:r>
                        <a:rPr b="0" lang="en-US" sz="12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Typically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this makes</a:t>
                      </a:r>
                      <a:r>
                        <a:rPr b="0" lang="en-US" sz="1200" spc="-114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only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760">
                        <a:lnSpc>
                          <a:spcPts val="1440"/>
                        </a:lnSpc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sense together with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some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previously  applied</a:t>
                      </a:r>
                      <a:r>
                        <a:rPr b="0" lang="en-US" sz="1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“$sort”-stage.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288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endParaRPr b="0" lang="en-US" sz="1850" spc="-1" strike="noStrike">
                        <a:latin typeface="Arial"/>
                      </a:endParaRPr>
                    </a:p>
                    <a:p>
                      <a:pPr marL="5760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db.mycol.aggregate([{$group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{_id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r>
                        <a:rPr b="0" lang="en-US" sz="1200" spc="-2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"$by_user",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760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first_url : {$first :</a:t>
                      </a:r>
                      <a:r>
                        <a:rPr b="0" lang="en-US" sz="1200" spc="-3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"$url"}}}])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952920">
                <a:tc>
                  <a:txBody>
                    <a:bodyPr lIns="0" rIns="0" tIns="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b="0" lang="en-US" sz="13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"/>
                        </a:spcBef>
                        <a:buNone/>
                      </a:pPr>
                      <a:endParaRPr b="0" lang="en-US" sz="115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$last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5040" bIns="0" anchor="t">
                      <a:noAutofit/>
                    </a:bodyPr>
                    <a:p>
                      <a:pPr marL="5760">
                        <a:lnSpc>
                          <a:spcPts val="1440"/>
                        </a:lnSpc>
                        <a:spcBef>
                          <a:spcPts val="40"/>
                        </a:spcBef>
                        <a:buNone/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Gets the last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document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from the 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source documents according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to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the  grouping. </a:t>
                      </a:r>
                      <a:r>
                        <a:rPr b="0" lang="en-US" sz="1200" spc="-12" strike="noStrike">
                          <a:solidFill>
                            <a:srgbClr val="000000"/>
                          </a:solidFill>
                          <a:latin typeface="Arial"/>
                        </a:rPr>
                        <a:t>Typically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this makes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only  sense together with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some</a:t>
                      </a:r>
                      <a:r>
                        <a:rPr b="0" lang="en-US" sz="1200" spc="-41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previously</a:t>
                      </a:r>
                      <a:endParaRPr b="0" lang="en-US" sz="1200" spc="-1" strike="noStrike">
                        <a:latin typeface="Arial"/>
                      </a:endParaRPr>
                    </a:p>
                    <a:p>
                      <a:pPr marL="5760">
                        <a:lnSpc>
                          <a:spcPts val="1341"/>
                        </a:lnSpc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applied</a:t>
                      </a:r>
                      <a:r>
                        <a:rPr b="0" lang="en-US" sz="1200" spc="-52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“$sort”-stage.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 lIns="0" rIns="0" tIns="2880" bIns="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26"/>
                        </a:spcBef>
                        <a:buNone/>
                      </a:pPr>
                      <a:endParaRPr b="0" lang="en-US" sz="1850" spc="-1" strike="noStrike">
                        <a:latin typeface="Arial"/>
                      </a:endParaRPr>
                    </a:p>
                    <a:p>
                      <a:pPr marL="5760">
                        <a:lnSpc>
                          <a:spcPct val="100000"/>
                        </a:lnSpc>
                        <a:buNone/>
                      </a:pP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db.mycol.aggregate([{$group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{_id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"$by_user",  last_url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{$last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:</a:t>
                      </a:r>
                      <a:r>
                        <a:rPr b="0" lang="en-US" sz="1200" spc="-26" strike="noStrike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b="0" lang="en-US" sz="1200" spc="-7" strike="noStrike">
                          <a:solidFill>
                            <a:srgbClr val="000000"/>
                          </a:solidFill>
                          <a:latin typeface="Arial"/>
                        </a:rPr>
                        <a:t>"$url"}}}])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anchor="t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307080" y="474480"/>
            <a:ext cx="335016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Relationships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2" name="object 3"/>
          <p:cNvSpPr/>
          <p:nvPr/>
        </p:nvSpPr>
        <p:spPr>
          <a:xfrm>
            <a:off x="344880" y="1232280"/>
            <a:ext cx="8486280" cy="258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616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0" lang="en-US" sz="1600" spc="-55" strike="noStrike">
                <a:solidFill>
                  <a:srgbClr val="000000"/>
                </a:solidFill>
                <a:latin typeface="Georgia"/>
              </a:rPr>
              <a:t>Relationships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can </a:t>
            </a:r>
            <a:r>
              <a:rPr b="0" lang="en-US" sz="1600" spc="-80" strike="noStrike">
                <a:solidFill>
                  <a:srgbClr val="000000"/>
                </a:solidFill>
                <a:latin typeface="Georgia"/>
              </a:rPr>
              <a:t>be </a:t>
            </a:r>
            <a:r>
              <a:rPr b="0" lang="en-US" sz="1600" spc="-52" strike="noStrike">
                <a:solidFill>
                  <a:srgbClr val="000000"/>
                </a:solidFill>
                <a:latin typeface="Georgia"/>
              </a:rPr>
              <a:t>modeled </a:t>
            </a:r>
            <a:r>
              <a:rPr b="0" lang="en-US" sz="1600" spc="-15" strike="noStrike">
                <a:solidFill>
                  <a:srgbClr val="000000"/>
                </a:solidFill>
                <a:latin typeface="Georgia"/>
              </a:rPr>
              <a:t>via </a:t>
            </a:r>
            <a:r>
              <a:rPr b="1" lang="en-US" sz="1600" spc="-131" strike="noStrike">
                <a:solidFill>
                  <a:srgbClr val="000000"/>
                </a:solidFill>
                <a:latin typeface="Arial"/>
              </a:rPr>
              <a:t>Embedded </a:t>
            </a:r>
            <a:r>
              <a:rPr b="0" lang="en-US" sz="1600" spc="-60" strike="noStrike">
                <a:solidFill>
                  <a:srgbClr val="000000"/>
                </a:solidFill>
                <a:latin typeface="Georgia"/>
              </a:rPr>
              <a:t>and </a:t>
            </a:r>
            <a:r>
              <a:rPr b="1" lang="en-US" sz="1600" spc="-114" strike="noStrike">
                <a:solidFill>
                  <a:srgbClr val="000000"/>
                </a:solidFill>
                <a:latin typeface="Arial"/>
              </a:rPr>
              <a:t>Referenced</a:t>
            </a:r>
            <a:r>
              <a:rPr b="1" lang="en-US" sz="1600" spc="-3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55" strike="noStrike">
                <a:solidFill>
                  <a:srgbClr val="000000"/>
                </a:solidFill>
                <a:latin typeface="Georgia"/>
              </a:rPr>
              <a:t>approaches.</a:t>
            </a:r>
            <a:endParaRPr b="0" lang="en-US" sz="1600" spc="-1" strike="noStrike">
              <a:latin typeface="Arial"/>
            </a:endParaRPr>
          </a:p>
          <a:p>
            <a:pPr marL="355680" indent="-343080">
              <a:lnSpc>
                <a:spcPct val="100000"/>
              </a:lnSpc>
              <a:spcBef>
                <a:spcPts val="836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1" lang="en-US" sz="1600" spc="-41" strike="noStrike">
                <a:solidFill>
                  <a:srgbClr val="000000"/>
                </a:solidFill>
                <a:latin typeface="Arial"/>
              </a:rPr>
              <a:t>Modeling </a:t>
            </a:r>
            <a:r>
              <a:rPr b="1" lang="en-US" sz="1600" spc="-114" strike="noStrike">
                <a:solidFill>
                  <a:srgbClr val="000000"/>
                </a:solidFill>
                <a:latin typeface="Arial"/>
              </a:rPr>
              <a:t>Embedded</a:t>
            </a:r>
            <a:r>
              <a:rPr b="1" lang="en-US" sz="1600" spc="3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600" spc="-72" strike="noStrike">
                <a:solidFill>
                  <a:srgbClr val="000000"/>
                </a:solidFill>
                <a:latin typeface="Arial"/>
              </a:rPr>
              <a:t>Relationships:</a:t>
            </a:r>
            <a:endParaRPr b="0" lang="en-US" sz="1600" spc="-1" strike="noStrike">
              <a:latin typeface="Arial"/>
            </a:endParaRPr>
          </a:p>
          <a:p>
            <a:pPr lvl="1" marL="756360" indent="-286920">
              <a:lnSpc>
                <a:spcPct val="120000"/>
              </a:lnSpc>
              <a:spcBef>
                <a:spcPts val="349"/>
              </a:spcBef>
              <a:buClr>
                <a:srgbClr val="000000"/>
              </a:buClr>
              <a:buFont typeface="Arial"/>
              <a:buChar char="•"/>
              <a:tabLst>
                <a:tab algn="l" pos="756360"/>
                <a:tab algn="l" pos="757080"/>
              </a:tabLst>
            </a:pPr>
            <a:r>
              <a:rPr b="0" lang="en-US" sz="1600" spc="-21" strike="noStrike">
                <a:solidFill>
                  <a:srgbClr val="000000"/>
                </a:solidFill>
                <a:latin typeface="Georgia"/>
              </a:rPr>
              <a:t>This </a:t>
            </a:r>
            <a:r>
              <a:rPr b="0" lang="en-US" sz="1600" spc="-35" strike="noStrike">
                <a:solidFill>
                  <a:srgbClr val="000000"/>
                </a:solidFill>
                <a:latin typeface="Georgia"/>
              </a:rPr>
              <a:t>approach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maintains </a:t>
            </a:r>
            <a:r>
              <a:rPr b="0" lang="en-US" sz="1600" spc="-26" strike="noStrike">
                <a:solidFill>
                  <a:srgbClr val="000000"/>
                </a:solidFill>
                <a:latin typeface="Georgia"/>
              </a:rPr>
              <a:t>all </a:t>
            </a:r>
            <a:r>
              <a:rPr b="0" lang="en-US" sz="1600" spc="-46" strike="noStrike">
                <a:solidFill>
                  <a:srgbClr val="000000"/>
                </a:solidFill>
                <a:latin typeface="Georgia"/>
              </a:rPr>
              <a:t>the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related </a:t>
            </a:r>
            <a:r>
              <a:rPr b="0" lang="en-US" sz="1600" spc="-35" strike="noStrike">
                <a:solidFill>
                  <a:srgbClr val="000000"/>
                </a:solidFill>
                <a:latin typeface="Georgia"/>
              </a:rPr>
              <a:t>data </a:t>
            </a:r>
            <a:r>
              <a:rPr b="0" lang="en-US" sz="1600" spc="-32" strike="noStrike">
                <a:solidFill>
                  <a:srgbClr val="000000"/>
                </a:solidFill>
                <a:latin typeface="Georgia"/>
              </a:rPr>
              <a:t>in </a:t>
            </a:r>
            <a:r>
              <a:rPr b="0" lang="en-US" sz="1600" spc="-21" strike="noStrike">
                <a:solidFill>
                  <a:srgbClr val="000000"/>
                </a:solidFill>
                <a:latin typeface="Georgia"/>
              </a:rPr>
              <a:t>a </a:t>
            </a:r>
            <a:r>
              <a:rPr b="0" lang="en-US" sz="1600" spc="-35" strike="noStrike">
                <a:solidFill>
                  <a:srgbClr val="000000"/>
                </a:solidFill>
                <a:latin typeface="Georgia"/>
              </a:rPr>
              <a:t>single </a:t>
            </a:r>
            <a:r>
              <a:rPr b="0" lang="en-US" sz="1600" spc="-32" strike="noStrike">
                <a:solidFill>
                  <a:srgbClr val="000000"/>
                </a:solidFill>
                <a:latin typeface="Georgia"/>
              </a:rPr>
              <a:t>document, </a:t>
            </a:r>
            <a:r>
              <a:rPr b="0" lang="en-US" sz="1600" spc="-15" strike="noStrike">
                <a:solidFill>
                  <a:srgbClr val="000000"/>
                </a:solidFill>
                <a:latin typeface="Georgia"/>
              </a:rPr>
              <a:t>which </a:t>
            </a:r>
            <a:r>
              <a:rPr b="0" lang="en-US" sz="1600" spc="-46" strike="noStrike">
                <a:solidFill>
                  <a:srgbClr val="000000"/>
                </a:solidFill>
                <a:latin typeface="Georgia"/>
              </a:rPr>
              <a:t>makes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it </a:t>
            </a:r>
            <a:r>
              <a:rPr b="0" lang="en-US" sz="1600" spc="-26" strike="noStrike">
                <a:solidFill>
                  <a:srgbClr val="000000"/>
                </a:solidFill>
                <a:latin typeface="Georgia"/>
              </a:rPr>
              <a:t>easy </a:t>
            </a:r>
            <a:r>
              <a:rPr b="0" lang="en-US" sz="1600" spc="-32" strike="noStrike">
                <a:solidFill>
                  <a:srgbClr val="000000"/>
                </a:solidFill>
                <a:latin typeface="Georgia"/>
              </a:rPr>
              <a:t>to </a:t>
            </a:r>
            <a:r>
              <a:rPr b="0" lang="en-US" sz="1600" spc="-46" strike="noStrike">
                <a:solidFill>
                  <a:srgbClr val="000000"/>
                </a:solidFill>
                <a:latin typeface="Georgia"/>
              </a:rPr>
              <a:t>retrieve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and </a:t>
            </a:r>
            <a:r>
              <a:rPr b="0" lang="en-US" sz="1600" spc="-32" strike="noStrike">
                <a:solidFill>
                  <a:srgbClr val="000000"/>
                </a:solidFill>
                <a:latin typeface="Georgia"/>
              </a:rPr>
              <a:t>maintain. </a:t>
            </a:r>
            <a:r>
              <a:rPr b="0" lang="en-US" sz="1600" spc="-12" strike="noStrike">
                <a:solidFill>
                  <a:srgbClr val="000000"/>
                </a:solidFill>
                <a:latin typeface="Georgia"/>
              </a:rPr>
              <a:t>The  </a:t>
            </a:r>
            <a:r>
              <a:rPr b="0" lang="en-US" sz="1600" spc="-15" strike="noStrike">
                <a:solidFill>
                  <a:srgbClr val="000000"/>
                </a:solidFill>
                <a:latin typeface="Georgia"/>
              </a:rPr>
              <a:t>whole </a:t>
            </a:r>
            <a:r>
              <a:rPr b="0" lang="en-US" sz="1600" spc="-35" strike="noStrike">
                <a:solidFill>
                  <a:srgbClr val="000000"/>
                </a:solidFill>
                <a:latin typeface="Georgia"/>
              </a:rPr>
              <a:t>document </a:t>
            </a:r>
            <a:r>
              <a:rPr b="0" lang="en-US" sz="1600" spc="-32" strike="noStrike">
                <a:solidFill>
                  <a:srgbClr val="000000"/>
                </a:solidFill>
                <a:latin typeface="Georgia"/>
              </a:rPr>
              <a:t>can </a:t>
            </a:r>
            <a:r>
              <a:rPr b="0" lang="en-US" sz="1600" spc="-52" strike="noStrike">
                <a:solidFill>
                  <a:srgbClr val="000000"/>
                </a:solidFill>
                <a:latin typeface="Georgia"/>
              </a:rPr>
              <a:t>be </a:t>
            </a:r>
            <a:r>
              <a:rPr b="0" lang="en-US" sz="1600" spc="-46" strike="noStrike">
                <a:solidFill>
                  <a:srgbClr val="000000"/>
                </a:solidFill>
                <a:latin typeface="Georgia"/>
              </a:rPr>
              <a:t>retrieved</a:t>
            </a:r>
            <a:r>
              <a:rPr b="0" lang="en-US" sz="1600" spc="7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600" spc="-35" strike="noStrike">
                <a:solidFill>
                  <a:srgbClr val="000000"/>
                </a:solidFill>
                <a:latin typeface="Georgia"/>
              </a:rPr>
              <a:t>in </a:t>
            </a:r>
            <a:r>
              <a:rPr b="0" lang="en-US" sz="1600" spc="-21" strike="noStrike">
                <a:solidFill>
                  <a:srgbClr val="000000"/>
                </a:solidFill>
                <a:latin typeface="Georgia"/>
              </a:rPr>
              <a:t>a </a:t>
            </a:r>
            <a:r>
              <a:rPr b="0" lang="en-US" sz="1600" spc="-35" strike="noStrike">
                <a:solidFill>
                  <a:srgbClr val="000000"/>
                </a:solidFill>
                <a:latin typeface="Georgia"/>
              </a:rPr>
              <a:t>single </a:t>
            </a:r>
            <a:r>
              <a:rPr b="0" lang="en-US" sz="1600" spc="-32" strike="noStrike">
                <a:solidFill>
                  <a:srgbClr val="000000"/>
                </a:solidFill>
                <a:latin typeface="Georgia"/>
              </a:rPr>
              <a:t>query:</a:t>
            </a:r>
            <a:endParaRPr b="0" lang="en-US" sz="1600" spc="-1" strike="noStrike">
              <a:latin typeface="Arial"/>
            </a:endParaRPr>
          </a:p>
          <a:p>
            <a:pPr lvl="2" marL="1155600" indent="-229320">
              <a:lnSpc>
                <a:spcPct val="100000"/>
              </a:lnSpc>
              <a:spcBef>
                <a:spcPts val="516"/>
              </a:spcBef>
              <a:buClr>
                <a:srgbClr val="000000"/>
              </a:buClr>
              <a:buFont typeface="Arial"/>
              <a:buChar char="•"/>
              <a:tabLst>
                <a:tab algn="l" pos="1155600"/>
                <a:tab algn="l" pos="1156320"/>
              </a:tabLst>
            </a:pPr>
            <a:r>
              <a:rPr b="0" lang="en-US" sz="1600" spc="-26" strike="noStrike">
                <a:solidFill>
                  <a:srgbClr val="000000"/>
                </a:solidFill>
                <a:latin typeface="Georgia"/>
              </a:rPr>
              <a:t>&gt;db.users.findOne({"name":"Tom</a:t>
            </a:r>
            <a:r>
              <a:rPr b="0" lang="en-US" sz="1600" spc="9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600" spc="-15" strike="noStrike">
                <a:solidFill>
                  <a:srgbClr val="000000"/>
                </a:solidFill>
                <a:latin typeface="Georgia"/>
              </a:rPr>
              <a:t>Benzamin"},{"address":1})</a:t>
            </a:r>
            <a:endParaRPr b="0" lang="en-US" sz="1600" spc="-1" strike="noStrike">
              <a:latin typeface="Arial"/>
            </a:endParaRPr>
          </a:p>
          <a:p>
            <a:pPr lvl="1" marL="756360" indent="-286920">
              <a:lnSpc>
                <a:spcPct val="120000"/>
              </a:lnSpc>
              <a:spcBef>
                <a:spcPts val="255"/>
              </a:spcBef>
              <a:buClr>
                <a:srgbClr val="000000"/>
              </a:buClr>
              <a:buFont typeface="Arial"/>
              <a:buChar char="•"/>
              <a:tabLst>
                <a:tab algn="l" pos="756360"/>
                <a:tab algn="l" pos="757080"/>
              </a:tabLst>
            </a:pPr>
            <a:r>
              <a:rPr b="0" lang="en-US" sz="1600" spc="-12" strike="noStrike">
                <a:solidFill>
                  <a:srgbClr val="000000"/>
                </a:solidFill>
                <a:latin typeface="Georgia"/>
              </a:rPr>
              <a:t>The </a:t>
            </a:r>
            <a:r>
              <a:rPr b="0" lang="en-US" sz="1600" spc="-35" strike="noStrike">
                <a:solidFill>
                  <a:srgbClr val="000000"/>
                </a:solidFill>
                <a:latin typeface="Georgia"/>
              </a:rPr>
              <a:t>drawback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is </a:t>
            </a:r>
            <a:r>
              <a:rPr b="0" lang="en-US" sz="1600" spc="-46" strike="noStrike">
                <a:solidFill>
                  <a:srgbClr val="000000"/>
                </a:solidFill>
                <a:latin typeface="Georgia"/>
              </a:rPr>
              <a:t>that </a:t>
            </a:r>
            <a:r>
              <a:rPr b="0" lang="en-US" sz="1600" spc="-21" strike="noStrike">
                <a:solidFill>
                  <a:srgbClr val="000000"/>
                </a:solidFill>
                <a:latin typeface="Georgia"/>
              </a:rPr>
              <a:t>if </a:t>
            </a:r>
            <a:r>
              <a:rPr b="0" lang="en-US" sz="1600" spc="-46" strike="noStrike">
                <a:solidFill>
                  <a:srgbClr val="000000"/>
                </a:solidFill>
                <a:latin typeface="Georgia"/>
              </a:rPr>
              <a:t>the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embedded </a:t>
            </a:r>
            <a:r>
              <a:rPr b="0" lang="en-US" sz="1600" spc="-35" strike="noStrike">
                <a:solidFill>
                  <a:srgbClr val="000000"/>
                </a:solidFill>
                <a:latin typeface="Georgia"/>
              </a:rPr>
              <a:t>document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keeps </a:t>
            </a:r>
            <a:r>
              <a:rPr b="0" lang="en-US" sz="1600" spc="-26" strike="noStrike">
                <a:solidFill>
                  <a:srgbClr val="000000"/>
                </a:solidFill>
                <a:latin typeface="Georgia"/>
              </a:rPr>
              <a:t>on growing </a:t>
            </a:r>
            <a:r>
              <a:rPr b="0" lang="en-US" sz="1600" spc="-21" strike="noStrike">
                <a:solidFill>
                  <a:srgbClr val="000000"/>
                </a:solidFill>
                <a:latin typeface="Georgia"/>
              </a:rPr>
              <a:t>too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much </a:t>
            </a:r>
            <a:r>
              <a:rPr b="0" lang="en-US" sz="1600" spc="-35" strike="noStrike">
                <a:solidFill>
                  <a:srgbClr val="000000"/>
                </a:solidFill>
                <a:latin typeface="Georgia"/>
              </a:rPr>
              <a:t>in </a:t>
            </a:r>
            <a:r>
              <a:rPr b="0" lang="en-US" sz="1600" spc="-26" strike="noStrike">
                <a:solidFill>
                  <a:srgbClr val="000000"/>
                </a:solidFill>
                <a:latin typeface="Georgia"/>
              </a:rPr>
              <a:t>size, </a:t>
            </a:r>
            <a:r>
              <a:rPr b="0" lang="en-US" sz="1600" spc="-32" strike="noStrike">
                <a:solidFill>
                  <a:srgbClr val="000000"/>
                </a:solidFill>
                <a:latin typeface="Georgia"/>
              </a:rPr>
              <a:t>it can </a:t>
            </a:r>
            <a:r>
              <a:rPr b="0" lang="en-US" sz="1600" spc="-35" strike="noStrike">
                <a:solidFill>
                  <a:srgbClr val="000000"/>
                </a:solidFill>
                <a:latin typeface="Georgia"/>
              </a:rPr>
              <a:t>impact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the </a:t>
            </a:r>
            <a:r>
              <a:rPr b="0" lang="en-US" sz="1600" spc="-26" strike="noStrike">
                <a:solidFill>
                  <a:srgbClr val="000000"/>
                </a:solidFill>
                <a:latin typeface="Georgia"/>
              </a:rPr>
              <a:t>read/write 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performance.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53" name="object 4"/>
          <p:cNvSpPr/>
          <p:nvPr/>
        </p:nvSpPr>
        <p:spPr>
          <a:xfrm>
            <a:off x="4267080" y="3352680"/>
            <a:ext cx="4407840" cy="3664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title"/>
          </p:nvPr>
        </p:nvSpPr>
        <p:spPr>
          <a:xfrm>
            <a:off x="307080" y="474480"/>
            <a:ext cx="487404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Relationships</a:t>
            </a:r>
            <a:r>
              <a:rPr b="0" lang="en-US" sz="3600" spc="-12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(Cont.)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5" name="object 3"/>
          <p:cNvSpPr/>
          <p:nvPr/>
        </p:nvSpPr>
        <p:spPr>
          <a:xfrm>
            <a:off x="344880" y="1244880"/>
            <a:ext cx="8488800" cy="288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140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1035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1" lang="en-US" sz="1800" spc="-41" strike="noStrike">
                <a:solidFill>
                  <a:srgbClr val="000000"/>
                </a:solidFill>
                <a:latin typeface="Arial"/>
              </a:rPr>
              <a:t>Modeling </a:t>
            </a:r>
            <a:r>
              <a:rPr b="1" lang="en-US" sz="1800" spc="-111" strike="noStrike">
                <a:solidFill>
                  <a:srgbClr val="000000"/>
                </a:solidFill>
                <a:latin typeface="Arial"/>
              </a:rPr>
              <a:t>Referenced</a:t>
            </a:r>
            <a:r>
              <a:rPr b="1" lang="en-US" sz="1800" spc="-1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75" strike="noStrike">
                <a:solidFill>
                  <a:srgbClr val="000000"/>
                </a:solidFill>
                <a:latin typeface="Arial"/>
              </a:rPr>
              <a:t>Relationships:</a:t>
            </a:r>
            <a:endParaRPr b="0" lang="en-US" sz="1800" spc="-1" strike="noStrike">
              <a:latin typeface="Arial"/>
            </a:endParaRPr>
          </a:p>
          <a:p>
            <a:pPr lvl="1" marL="756360" indent="-286920">
              <a:lnSpc>
                <a:spcPct val="12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algn="l" pos="756360"/>
                <a:tab algn="l" pos="757080"/>
              </a:tabLst>
            </a:pP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In </a:t>
            </a:r>
            <a:r>
              <a:rPr b="0" lang="en-US" sz="1400" spc="-52" strike="noStrike">
                <a:solidFill>
                  <a:srgbClr val="000000"/>
                </a:solidFill>
                <a:latin typeface="Georgia"/>
              </a:rPr>
              <a:t>this </a:t>
            </a:r>
            <a:r>
              <a:rPr b="0" lang="en-US" sz="1400" spc="-35" strike="noStrike">
                <a:solidFill>
                  <a:srgbClr val="000000"/>
                </a:solidFill>
                <a:latin typeface="Georgia"/>
              </a:rPr>
              <a:t>approach, </a:t>
            </a:r>
            <a:r>
              <a:rPr b="0" lang="en-US" sz="1400" spc="-52" strike="noStrike">
                <a:solidFill>
                  <a:srgbClr val="000000"/>
                </a:solidFill>
                <a:latin typeface="Georgia"/>
              </a:rPr>
              <a:t>both </a:t>
            </a: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the </a:t>
            </a:r>
            <a:r>
              <a:rPr b="0" lang="en-US" sz="1400" spc="-60" strike="noStrike">
                <a:solidFill>
                  <a:srgbClr val="000000"/>
                </a:solidFill>
                <a:latin typeface="Georgia"/>
              </a:rPr>
              <a:t>user </a:t>
            </a: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and </a:t>
            </a:r>
            <a:r>
              <a:rPr b="0" lang="en-US" sz="1400" spc="-55" strike="noStrike">
                <a:solidFill>
                  <a:srgbClr val="000000"/>
                </a:solidFill>
                <a:latin typeface="Georgia"/>
              </a:rPr>
              <a:t>address </a:t>
            </a: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documents </a:t>
            </a:r>
            <a:r>
              <a:rPr b="0" lang="en-US" sz="1400" spc="-15" strike="noStrike">
                <a:solidFill>
                  <a:srgbClr val="000000"/>
                </a:solidFill>
                <a:latin typeface="Georgia"/>
              </a:rPr>
              <a:t>will </a:t>
            </a:r>
            <a:r>
              <a:rPr b="0" lang="en-US" sz="1400" spc="-55" strike="noStrike">
                <a:solidFill>
                  <a:srgbClr val="000000"/>
                </a:solidFill>
                <a:latin typeface="Georgia"/>
              </a:rPr>
              <a:t>be </a:t>
            </a:r>
            <a:r>
              <a:rPr b="0" lang="en-US" sz="1400" spc="-41" strike="noStrike">
                <a:solidFill>
                  <a:srgbClr val="000000"/>
                </a:solidFill>
                <a:latin typeface="Georgia"/>
              </a:rPr>
              <a:t>maintained </a:t>
            </a: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separately </a:t>
            </a:r>
            <a:r>
              <a:rPr b="0" lang="en-US" sz="1400" spc="-55" strike="noStrike">
                <a:solidFill>
                  <a:srgbClr val="000000"/>
                </a:solidFill>
                <a:latin typeface="Georgia"/>
              </a:rPr>
              <a:t>but </a:t>
            </a:r>
            <a:r>
              <a:rPr b="0" lang="en-US" sz="1400" spc="-52" strike="noStrike">
                <a:solidFill>
                  <a:srgbClr val="000000"/>
                </a:solidFill>
                <a:latin typeface="Georgia"/>
              </a:rPr>
              <a:t>the </a:t>
            </a:r>
            <a:r>
              <a:rPr b="0" lang="en-US" sz="1400" spc="-60" strike="noStrike">
                <a:solidFill>
                  <a:srgbClr val="000000"/>
                </a:solidFill>
                <a:latin typeface="Georgia"/>
              </a:rPr>
              <a:t>user  </a:t>
            </a:r>
            <a:r>
              <a:rPr b="0" lang="en-US" sz="1400" spc="-41" strike="noStrike">
                <a:solidFill>
                  <a:srgbClr val="000000"/>
                </a:solidFill>
                <a:latin typeface="Georgia"/>
              </a:rPr>
              <a:t>document</a:t>
            </a:r>
            <a:r>
              <a:rPr b="0" lang="en-US" sz="1400" spc="18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Georgia"/>
              </a:rPr>
              <a:t>will</a:t>
            </a:r>
            <a:r>
              <a:rPr b="0" lang="en-US" sz="1400" spc="-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35" strike="noStrike">
                <a:solidFill>
                  <a:srgbClr val="000000"/>
                </a:solidFill>
                <a:latin typeface="Georgia"/>
              </a:rPr>
              <a:t>contain</a:t>
            </a:r>
            <a:r>
              <a:rPr b="0" lang="en-US" sz="1400" spc="29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21" strike="noStrike">
                <a:solidFill>
                  <a:srgbClr val="000000"/>
                </a:solidFill>
                <a:latin typeface="Georgia"/>
              </a:rPr>
              <a:t>a</a:t>
            </a:r>
            <a:r>
              <a:rPr b="0" lang="en-US" sz="1400" spc="1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32" strike="noStrike">
                <a:solidFill>
                  <a:srgbClr val="000000"/>
                </a:solidFill>
                <a:latin typeface="Georgia"/>
              </a:rPr>
              <a:t>field</a:t>
            </a:r>
            <a:r>
              <a:rPr b="0" lang="en-US" sz="1400" spc="9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that</a:t>
            </a:r>
            <a:r>
              <a:rPr b="0" lang="en-US" sz="1400" spc="24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12" strike="noStrike">
                <a:solidFill>
                  <a:srgbClr val="000000"/>
                </a:solidFill>
                <a:latin typeface="Georgia"/>
              </a:rPr>
              <a:t>will </a:t>
            </a: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reference</a:t>
            </a:r>
            <a:r>
              <a:rPr b="0" lang="en-US" sz="1400" spc="1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the</a:t>
            </a:r>
            <a:r>
              <a:rPr b="0" lang="en-US" sz="1400" spc="18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55" strike="noStrike">
                <a:solidFill>
                  <a:srgbClr val="000000"/>
                </a:solidFill>
                <a:latin typeface="Georgia"/>
              </a:rPr>
              <a:t>address</a:t>
            </a:r>
            <a:r>
              <a:rPr b="0" lang="en-US" sz="1400" spc="3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document's</a:t>
            </a:r>
            <a:r>
              <a:rPr b="0" lang="en-US" sz="1400" spc="1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1400" spc="-26" strike="noStrike">
                <a:solidFill>
                  <a:srgbClr val="000000"/>
                </a:solidFill>
                <a:latin typeface="Arial"/>
              </a:rPr>
              <a:t>id </a:t>
            </a:r>
            <a:r>
              <a:rPr b="0" lang="en-US" sz="1400" spc="-26" strike="noStrike">
                <a:solidFill>
                  <a:srgbClr val="000000"/>
                </a:solidFill>
                <a:latin typeface="Georgia"/>
              </a:rPr>
              <a:t>field.</a:t>
            </a:r>
            <a:endParaRPr b="0" lang="en-US" sz="1400" spc="-1" strike="noStrike"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algn="l" pos="756360"/>
                <a:tab algn="l" pos="757080"/>
              </a:tabLst>
            </a:pPr>
            <a:r>
              <a:rPr b="0" lang="en-US" sz="1400" spc="-15" strike="noStrike">
                <a:solidFill>
                  <a:srgbClr val="000000"/>
                </a:solidFill>
                <a:latin typeface="Georgia"/>
              </a:rPr>
              <a:t>With </a:t>
            </a:r>
            <a:r>
              <a:rPr b="0" lang="en-US" sz="1400" spc="-52" strike="noStrike">
                <a:solidFill>
                  <a:srgbClr val="000000"/>
                </a:solidFill>
                <a:latin typeface="Georgia"/>
              </a:rPr>
              <a:t>this </a:t>
            </a:r>
            <a:r>
              <a:rPr b="0" lang="en-US" sz="1400" spc="-35" strike="noStrike">
                <a:solidFill>
                  <a:srgbClr val="000000"/>
                </a:solidFill>
                <a:latin typeface="Georgia"/>
              </a:rPr>
              <a:t>approach, </a:t>
            </a:r>
            <a:r>
              <a:rPr b="0" lang="en-US" sz="1400" spc="-15" strike="noStrike">
                <a:solidFill>
                  <a:srgbClr val="000000"/>
                </a:solidFill>
                <a:latin typeface="Georgia"/>
              </a:rPr>
              <a:t>we </a:t>
            </a:r>
            <a:r>
              <a:rPr b="0" lang="en-US" sz="1400" spc="-12" strike="noStrike">
                <a:solidFill>
                  <a:srgbClr val="000000"/>
                </a:solidFill>
                <a:latin typeface="Georgia"/>
              </a:rPr>
              <a:t>will </a:t>
            </a:r>
            <a:r>
              <a:rPr b="0" lang="en-US" sz="1400" spc="-41" strike="noStrike">
                <a:solidFill>
                  <a:srgbClr val="000000"/>
                </a:solidFill>
                <a:latin typeface="Georgia"/>
              </a:rPr>
              <a:t>need </a:t>
            </a:r>
            <a:r>
              <a:rPr b="0" lang="en-US" sz="1400" spc="-21" strike="noStrike">
                <a:solidFill>
                  <a:srgbClr val="000000"/>
                </a:solidFill>
                <a:latin typeface="Georgia"/>
              </a:rPr>
              <a:t>two</a:t>
            </a:r>
            <a:r>
              <a:rPr b="0" lang="en-US" sz="1400" spc="233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queries:</a:t>
            </a:r>
            <a:endParaRPr b="0" lang="en-US" sz="1400" spc="-1" strike="noStrike">
              <a:latin typeface="Arial"/>
            </a:endParaRPr>
          </a:p>
          <a:p>
            <a:pPr lvl="2" marL="1155600" indent="-228600">
              <a:lnSpc>
                <a:spcPct val="120000"/>
              </a:lnSpc>
              <a:spcBef>
                <a:spcPts val="371"/>
              </a:spcBef>
              <a:buClr>
                <a:srgbClr val="000000"/>
              </a:buClr>
              <a:buFont typeface="Arial"/>
              <a:buChar char="•"/>
              <a:tabLst>
                <a:tab algn="l" pos="1155600"/>
                <a:tab algn="l" pos="1156320"/>
              </a:tabLst>
            </a:pPr>
            <a:r>
              <a:rPr b="1" lang="en-US" sz="1800" spc="-26" strike="noStrike">
                <a:solidFill>
                  <a:srgbClr val="000000"/>
                </a:solidFill>
                <a:latin typeface="Arial"/>
              </a:rPr>
              <a:t>&gt;var </a:t>
            </a:r>
            <a:r>
              <a:rPr b="1" lang="en-US" sz="1800" spc="-86" strike="noStrike">
                <a:solidFill>
                  <a:srgbClr val="000000"/>
                </a:solidFill>
                <a:latin typeface="Arial"/>
              </a:rPr>
              <a:t>result </a:t>
            </a:r>
            <a:r>
              <a:rPr b="1" lang="en-US" sz="1800" spc="143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1" lang="en-US" sz="1800" spc="29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60" strike="noStrike">
                <a:solidFill>
                  <a:srgbClr val="000000"/>
                </a:solidFill>
                <a:latin typeface="Arial"/>
              </a:rPr>
              <a:t>db.users.findOne({"name":"Tom  Benzamin"},{"address_ids":1})</a:t>
            </a:r>
            <a:endParaRPr b="0" lang="en-US" sz="1800" spc="-1" strike="noStrike">
              <a:latin typeface="Arial"/>
            </a:endParaRPr>
          </a:p>
          <a:p>
            <a:pPr lvl="2" marL="1155600" indent="-229320">
              <a:lnSpc>
                <a:spcPct val="100000"/>
              </a:lnSpc>
              <a:spcBef>
                <a:spcPts val="865"/>
              </a:spcBef>
              <a:buClr>
                <a:srgbClr val="000000"/>
              </a:buClr>
              <a:buFont typeface="Arial"/>
              <a:buChar char="•"/>
              <a:tabLst>
                <a:tab algn="l" pos="1155600"/>
                <a:tab algn="l" pos="1156320"/>
              </a:tabLst>
            </a:pPr>
            <a:r>
              <a:rPr b="1" lang="en-US" sz="1800" spc="-26" strike="noStrike">
                <a:solidFill>
                  <a:srgbClr val="000000"/>
                </a:solidFill>
                <a:latin typeface="Arial"/>
              </a:rPr>
              <a:t>&gt;var </a:t>
            </a:r>
            <a:r>
              <a:rPr b="1" lang="en-US" sz="1800" spc="-171" strike="noStrike">
                <a:solidFill>
                  <a:srgbClr val="000000"/>
                </a:solidFill>
                <a:latin typeface="Arial"/>
              </a:rPr>
              <a:t>addresses </a:t>
            </a:r>
            <a:r>
              <a:rPr b="1" lang="en-US" sz="1800" spc="143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1" lang="en-US" sz="1800" spc="-165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55" strike="noStrike">
                <a:solidFill>
                  <a:srgbClr val="000000"/>
                </a:solidFill>
                <a:latin typeface="Arial"/>
              </a:rPr>
              <a:t>db.address.find({"_id":{"$in":result["address_ids"]}})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6" name="object 4"/>
          <p:cNvSpPr/>
          <p:nvPr/>
        </p:nvSpPr>
        <p:spPr>
          <a:xfrm>
            <a:off x="3672000" y="3898800"/>
            <a:ext cx="4991400" cy="24879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307080" y="474480"/>
            <a:ext cx="348336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Relationships</a:t>
            </a:r>
            <a:r>
              <a:rPr b="0" lang="en-US" sz="3600" spc="-12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(Cont.)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8" name="object 3"/>
          <p:cNvSpPr/>
          <p:nvPr/>
        </p:nvSpPr>
        <p:spPr>
          <a:xfrm>
            <a:off x="6631200" y="1450440"/>
            <a:ext cx="887760" cy="2095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533520" y="2352960"/>
            <a:ext cx="6347520" cy="4640760"/>
          </a:xfrm>
          <a:prstGeom prst="rect">
            <a:avLst/>
          </a:prstGeom>
          <a:noFill/>
          <a:ln w="0">
            <a:noFill/>
          </a:ln>
        </p:spPr>
        <p:txBody>
          <a:bodyPr lIns="0" rIns="0" tIns="146160" bIns="0" anchor="t">
            <a:noAutofit/>
          </a:bodyPr>
          <a:p>
            <a:pPr marL="389160" indent="-343080">
              <a:lnSpc>
                <a:spcPct val="100000"/>
              </a:lnSpc>
              <a:spcBef>
                <a:spcPts val="1151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388800"/>
                <a:tab algn="l" pos="389160"/>
              </a:tabLst>
            </a:pPr>
            <a:r>
              <a:rPr b="0" lang="en-US" sz="1800" spc="-41" strike="noStrike">
                <a:solidFill>
                  <a:srgbClr val="000000"/>
                </a:solidFill>
                <a:latin typeface="Trebuchet MS"/>
              </a:rPr>
              <a:t>Modeling </a:t>
            </a:r>
            <a:r>
              <a:rPr b="0" lang="en-US" sz="1800" spc="-114" strike="noStrike">
                <a:solidFill>
                  <a:srgbClr val="000000"/>
                </a:solidFill>
                <a:latin typeface="Trebuchet MS"/>
              </a:rPr>
              <a:t>Referenced </a:t>
            </a:r>
            <a:r>
              <a:rPr b="0" lang="en-US" sz="1800" spc="-92" strike="noStrike">
                <a:solidFill>
                  <a:srgbClr val="000000"/>
                </a:solidFill>
                <a:latin typeface="Trebuchet MS"/>
              </a:rPr>
              <a:t>Relationships </a:t>
            </a:r>
            <a:r>
              <a:rPr b="0" lang="en-US" sz="1800" spc="-137" strike="noStrike">
                <a:solidFill>
                  <a:srgbClr val="000000"/>
                </a:solidFill>
                <a:latin typeface="Trebuchet MS"/>
              </a:rPr>
              <a:t>using </a:t>
            </a:r>
            <a:r>
              <a:rPr b="0" lang="en-US" sz="1800" spc="-35" strike="noStrike">
                <a:solidFill>
                  <a:srgbClr val="000000"/>
                </a:solidFill>
                <a:latin typeface="Trebuchet MS"/>
              </a:rPr>
              <a:t>MongoDB</a:t>
            </a:r>
            <a:r>
              <a:rPr b="0" lang="en-US" sz="1800" spc="180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800" spc="-55" strike="noStrike">
                <a:solidFill>
                  <a:srgbClr val="000000"/>
                </a:solidFill>
                <a:latin typeface="Trebuchet MS"/>
              </a:rPr>
              <a:t>DBRefs</a:t>
            </a:r>
            <a:r>
              <a:rPr b="0" lang="en-US" sz="1800" spc="-55" strike="noStrike">
                <a:solidFill>
                  <a:srgbClr val="000000"/>
                </a:solidFill>
                <a:latin typeface="Georgia"/>
              </a:rPr>
              <a:t>.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89840" indent="-286920">
              <a:lnSpc>
                <a:spcPct val="120000"/>
              </a:lnSpc>
              <a:spcBef>
                <a:spcPts val="451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789840"/>
                <a:tab algn="l" pos="790560"/>
                <a:tab algn="l" pos="3821400"/>
              </a:tabLst>
            </a:pPr>
            <a:r>
              <a:rPr b="0" lang="en-US" sz="1600" spc="-15" strike="noStrike">
                <a:solidFill>
                  <a:srgbClr val="000000"/>
                </a:solidFill>
                <a:latin typeface="Georgia"/>
              </a:rPr>
              <a:t>The  </a:t>
            </a:r>
            <a:r>
              <a:rPr b="0" lang="en-US" sz="1600" spc="-46" strike="noStrike">
                <a:solidFill>
                  <a:srgbClr val="000000"/>
                </a:solidFill>
                <a:latin typeface="Georgia"/>
              </a:rPr>
              <a:t>previous  approach</a:t>
            </a:r>
            <a:r>
              <a:rPr b="0" lang="en-US" sz="1600" spc="287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600" spc="-55" strike="noStrike">
                <a:solidFill>
                  <a:srgbClr val="000000"/>
                </a:solidFill>
                <a:latin typeface="Georgia"/>
              </a:rPr>
              <a:t>is </a:t>
            </a:r>
            <a:r>
              <a:rPr b="0" lang="en-US" sz="1600" spc="-21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600" spc="-32" strike="noStrike">
                <a:solidFill>
                  <a:srgbClr val="000000"/>
                </a:solidFill>
                <a:latin typeface="Georgia"/>
              </a:rPr>
              <a:t>called</a:t>
            </a:r>
            <a:r>
              <a:rPr b="0" lang="en-US" sz="1600" spc="-32" strike="noStrike">
                <a:solidFill>
                  <a:srgbClr val="000000"/>
                </a:solidFill>
                <a:latin typeface="Georgia"/>
              </a:rPr>
              <a:t>	</a:t>
            </a:r>
            <a:r>
              <a:rPr b="1" lang="en-US" sz="1600" spc="-21" strike="noStrike">
                <a:solidFill>
                  <a:srgbClr val="000000"/>
                </a:solidFill>
                <a:latin typeface="Arial"/>
              </a:rPr>
              <a:t>Manual </a:t>
            </a:r>
            <a:r>
              <a:rPr b="1" lang="en-US" sz="1600" spc="-111" strike="noStrike">
                <a:solidFill>
                  <a:srgbClr val="000000"/>
                </a:solidFill>
                <a:latin typeface="Arial"/>
              </a:rPr>
              <a:t>References </a:t>
            </a:r>
            <a:r>
              <a:rPr b="0" lang="en-US" sz="1600" spc="-46" strike="noStrike">
                <a:solidFill>
                  <a:srgbClr val="000000"/>
                </a:solidFill>
                <a:latin typeface="Georgia"/>
              </a:rPr>
              <a:t>in </a:t>
            </a:r>
            <a:r>
              <a:rPr b="0" lang="en-US" sz="1600" spc="-21" strike="noStrike">
                <a:solidFill>
                  <a:srgbClr val="000000"/>
                </a:solidFill>
                <a:latin typeface="Georgia"/>
              </a:rPr>
              <a:t>which </a:t>
            </a:r>
            <a:r>
              <a:rPr b="0" lang="en-US" sz="1600" spc="-26" strike="noStrike">
                <a:solidFill>
                  <a:srgbClr val="000000"/>
                </a:solidFill>
                <a:latin typeface="Georgia"/>
              </a:rPr>
              <a:t>we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manually </a:t>
            </a:r>
            <a:r>
              <a:rPr b="0" lang="en-US" sz="1600" spc="-60" strike="noStrike">
                <a:solidFill>
                  <a:srgbClr val="000000"/>
                </a:solidFill>
                <a:latin typeface="Georgia"/>
              </a:rPr>
              <a:t>store </a:t>
            </a:r>
            <a:r>
              <a:rPr b="0" lang="en-US" sz="1600" spc="-55" strike="noStrike">
                <a:solidFill>
                  <a:srgbClr val="000000"/>
                </a:solidFill>
                <a:latin typeface="Georgia"/>
              </a:rPr>
              <a:t>the  referenced </a:t>
            </a:r>
            <a:r>
              <a:rPr b="0" lang="en-US" sz="1600" spc="-52" strike="noStrike">
                <a:solidFill>
                  <a:srgbClr val="000000"/>
                </a:solidFill>
                <a:latin typeface="Georgia"/>
              </a:rPr>
              <a:t>document's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id </a:t>
            </a:r>
            <a:r>
              <a:rPr b="0" lang="en-US" sz="1600" spc="-52" strike="noStrike">
                <a:solidFill>
                  <a:srgbClr val="000000"/>
                </a:solidFill>
                <a:latin typeface="Georgia"/>
              </a:rPr>
              <a:t>inside </a:t>
            </a:r>
            <a:r>
              <a:rPr b="0" lang="en-US" sz="1600" spc="-55" strike="noStrike">
                <a:solidFill>
                  <a:srgbClr val="000000"/>
                </a:solidFill>
                <a:latin typeface="Georgia"/>
              </a:rPr>
              <a:t>other</a:t>
            </a:r>
            <a:r>
              <a:rPr b="0" lang="en-US" sz="1600" spc="97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document.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89840" indent="-286920">
              <a:lnSpc>
                <a:spcPct val="100000"/>
              </a:lnSpc>
              <a:spcBef>
                <a:spcPts val="771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789840"/>
                <a:tab algn="l" pos="790560"/>
              </a:tabLst>
            </a:pPr>
            <a:r>
              <a:rPr b="0" lang="en-US" sz="1600" spc="-52" strike="noStrike">
                <a:solidFill>
                  <a:srgbClr val="000000"/>
                </a:solidFill>
                <a:latin typeface="Georgia"/>
              </a:rPr>
              <a:t>However,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in </a:t>
            </a:r>
            <a:r>
              <a:rPr b="0" lang="en-US" sz="1600" spc="-52" strike="noStrike">
                <a:solidFill>
                  <a:srgbClr val="000000"/>
                </a:solidFill>
                <a:latin typeface="Georgia"/>
              </a:rPr>
              <a:t>cases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where </a:t>
            </a:r>
            <a:r>
              <a:rPr b="0" lang="en-US" sz="1600" spc="-26" strike="noStrike">
                <a:solidFill>
                  <a:srgbClr val="000000"/>
                </a:solidFill>
                <a:latin typeface="Georgia"/>
              </a:rPr>
              <a:t>a </a:t>
            </a:r>
            <a:r>
              <a:rPr b="0" lang="en-US" sz="1600" spc="-46" strike="noStrike">
                <a:solidFill>
                  <a:srgbClr val="000000"/>
                </a:solidFill>
                <a:latin typeface="Georgia"/>
              </a:rPr>
              <a:t>document contains </a:t>
            </a:r>
            <a:r>
              <a:rPr b="0" lang="en-US" sz="1600" spc="-55" strike="noStrike">
                <a:solidFill>
                  <a:srgbClr val="000000"/>
                </a:solidFill>
                <a:latin typeface="Georgia"/>
              </a:rPr>
              <a:t>references </a:t>
            </a:r>
            <a:r>
              <a:rPr b="0" lang="en-US" sz="1600" spc="-52" strike="noStrike">
                <a:solidFill>
                  <a:srgbClr val="000000"/>
                </a:solidFill>
                <a:latin typeface="Georgia"/>
              </a:rPr>
              <a:t>from different </a:t>
            </a:r>
            <a:r>
              <a:rPr b="0" lang="en-US" sz="1600" spc="-35" strike="noStrike">
                <a:solidFill>
                  <a:srgbClr val="000000"/>
                </a:solidFill>
                <a:latin typeface="Georgia"/>
              </a:rPr>
              <a:t>collections,</a:t>
            </a:r>
            <a:r>
              <a:rPr b="0" lang="en-US" sz="1600" spc="117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600" spc="-35" strike="noStrike">
                <a:solidFill>
                  <a:srgbClr val="000000"/>
                </a:solidFill>
                <a:latin typeface="Georgia"/>
              </a:rPr>
              <a:t>we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789840" indent="-343080">
              <a:lnSpc>
                <a:spcPct val="100000"/>
              </a:lnSpc>
              <a:spcBef>
                <a:spcPts val="383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789840"/>
                <a:tab algn="l" pos="790560"/>
              </a:tabLst>
            </a:pPr>
            <a:r>
              <a:rPr b="0" lang="en-US" sz="1600" spc="-35" strike="noStrike">
                <a:solidFill>
                  <a:srgbClr val="000000"/>
                </a:solidFill>
                <a:latin typeface="Georgia"/>
              </a:rPr>
              <a:t>can </a:t>
            </a:r>
            <a:r>
              <a:rPr b="0" lang="en-US" sz="1600" spc="-55" strike="noStrike">
                <a:solidFill>
                  <a:srgbClr val="000000"/>
                </a:solidFill>
                <a:latin typeface="Georgia"/>
              </a:rPr>
              <a:t>use </a:t>
            </a:r>
            <a:r>
              <a:rPr b="0" lang="en-US" sz="1600" spc="-32" strike="noStrike">
                <a:solidFill>
                  <a:srgbClr val="000000"/>
                </a:solidFill>
                <a:latin typeface="Trebuchet MS"/>
              </a:rPr>
              <a:t>MongoDB</a:t>
            </a:r>
            <a:r>
              <a:rPr b="0" lang="en-US" sz="1600" spc="134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0" lang="en-US" sz="1600" spc="-52" strike="noStrike">
                <a:solidFill>
                  <a:srgbClr val="000000"/>
                </a:solidFill>
                <a:latin typeface="Trebuchet MS"/>
              </a:rPr>
              <a:t>DBRefs</a:t>
            </a:r>
            <a:r>
              <a:rPr b="0" lang="en-US" sz="1600" spc="-52" strike="noStrike">
                <a:solidFill>
                  <a:srgbClr val="000000"/>
                </a:solidFill>
                <a:latin typeface="Georgia"/>
              </a:rPr>
              <a:t>.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1" marL="789840" indent="-286920">
              <a:lnSpc>
                <a:spcPct val="100000"/>
              </a:lnSpc>
              <a:spcBef>
                <a:spcPts val="765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789840"/>
                <a:tab algn="l" pos="790560"/>
              </a:tabLst>
            </a:pPr>
            <a:r>
              <a:rPr b="1" lang="en-US" sz="1600" spc="-72" strike="noStrike">
                <a:solidFill>
                  <a:srgbClr val="000000"/>
                </a:solidFill>
                <a:latin typeface="Arial"/>
              </a:rPr>
              <a:t>Using </a:t>
            </a:r>
            <a:r>
              <a:rPr b="1" lang="en-US" sz="1600" spc="-52" strike="noStrike">
                <a:solidFill>
                  <a:srgbClr val="000000"/>
                </a:solidFill>
                <a:latin typeface="Arial"/>
              </a:rPr>
              <a:t>DBRefs: </a:t>
            </a:r>
            <a:r>
              <a:rPr b="0" lang="en-US" sz="1600" spc="-41" strike="noStrike">
                <a:solidFill>
                  <a:srgbClr val="000000"/>
                </a:solidFill>
                <a:latin typeface="Georgia"/>
              </a:rPr>
              <a:t>There </a:t>
            </a:r>
            <a:r>
              <a:rPr b="0" lang="en-US" sz="1600" spc="-60" strike="noStrike">
                <a:solidFill>
                  <a:srgbClr val="000000"/>
                </a:solidFill>
                <a:latin typeface="Georgia"/>
              </a:rPr>
              <a:t>are </a:t>
            </a:r>
            <a:r>
              <a:rPr b="0" lang="en-US" sz="1600" spc="-66" strike="noStrike">
                <a:solidFill>
                  <a:srgbClr val="000000"/>
                </a:solidFill>
                <a:latin typeface="Georgia"/>
              </a:rPr>
              <a:t>three </a:t>
            </a:r>
            <a:r>
              <a:rPr b="0" lang="en-US" sz="1600" spc="-46" strike="noStrike">
                <a:solidFill>
                  <a:srgbClr val="000000"/>
                </a:solidFill>
                <a:latin typeface="Georgia"/>
              </a:rPr>
              <a:t>fields </a:t>
            </a:r>
            <a:r>
              <a:rPr b="0" lang="en-US" sz="1600" spc="-52" strike="noStrike">
                <a:solidFill>
                  <a:srgbClr val="000000"/>
                </a:solidFill>
                <a:latin typeface="Georgia"/>
              </a:rPr>
              <a:t>in </a:t>
            </a:r>
            <a:r>
              <a:rPr b="0" lang="en-US" sz="1600" spc="-21" strike="noStrike">
                <a:solidFill>
                  <a:srgbClr val="000000"/>
                </a:solidFill>
                <a:latin typeface="Georgia"/>
              </a:rPr>
              <a:t>DBRefs</a:t>
            </a:r>
            <a:r>
              <a:rPr b="0" lang="en-US" sz="1600" spc="26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600" spc="-55" strike="noStrike">
                <a:solidFill>
                  <a:srgbClr val="000000"/>
                </a:solidFill>
                <a:latin typeface="Georgia"/>
              </a:rPr>
              <a:t>: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373400" indent="-413280">
              <a:lnSpc>
                <a:spcPct val="100000"/>
              </a:lnSpc>
              <a:spcBef>
                <a:spcPts val="706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1373400"/>
                <a:tab algn="l" pos="1374120"/>
              </a:tabLst>
            </a:pPr>
            <a:r>
              <a:rPr b="1" lang="en-US" sz="1400" spc="-46" strike="noStrike">
                <a:solidFill>
                  <a:srgbClr val="000000"/>
                </a:solidFill>
                <a:latin typeface="Arial"/>
              </a:rPr>
              <a:t>$ref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− </a:t>
            </a:r>
            <a:r>
              <a:rPr b="0" lang="en-US" sz="1400" spc="-21" strike="noStrike">
                <a:solidFill>
                  <a:srgbClr val="000000"/>
                </a:solidFill>
                <a:latin typeface="Georgia"/>
              </a:rPr>
              <a:t>This </a:t>
            </a:r>
            <a:r>
              <a:rPr b="0" lang="en-US" sz="1400" spc="-32" strike="noStrike">
                <a:solidFill>
                  <a:srgbClr val="000000"/>
                </a:solidFill>
                <a:latin typeface="Georgia"/>
              </a:rPr>
              <a:t>field </a:t>
            </a:r>
            <a:r>
              <a:rPr b="0" lang="en-US" sz="1400" spc="-41" strike="noStrike">
                <a:solidFill>
                  <a:srgbClr val="000000"/>
                </a:solidFill>
                <a:latin typeface="Georgia"/>
              </a:rPr>
              <a:t>specifies </a:t>
            </a: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the </a:t>
            </a:r>
            <a:r>
              <a:rPr b="0" lang="en-US" sz="1400" spc="-26" strike="noStrike">
                <a:solidFill>
                  <a:srgbClr val="000000"/>
                </a:solidFill>
                <a:latin typeface="Georgia"/>
              </a:rPr>
              <a:t>collection </a:t>
            </a:r>
            <a:r>
              <a:rPr b="0" lang="en-US" sz="1400" spc="-21" strike="noStrike">
                <a:solidFill>
                  <a:srgbClr val="000000"/>
                </a:solidFill>
                <a:latin typeface="Georgia"/>
              </a:rPr>
              <a:t>of </a:t>
            </a: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the referenced</a:t>
            </a:r>
            <a:r>
              <a:rPr b="0" lang="en-US" sz="1400" spc="20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41" strike="noStrike">
                <a:solidFill>
                  <a:srgbClr val="000000"/>
                </a:solidFill>
                <a:latin typeface="Georgia"/>
              </a:rPr>
              <a:t>document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373400" indent="-413280">
              <a:lnSpc>
                <a:spcPct val="100000"/>
              </a:lnSpc>
              <a:spcBef>
                <a:spcPts val="669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1373400"/>
                <a:tab algn="l" pos="1374120"/>
              </a:tabLst>
            </a:pPr>
            <a:r>
              <a:rPr b="1" lang="en-US" sz="1400" spc="-41" strike="noStrike">
                <a:solidFill>
                  <a:srgbClr val="000000"/>
                </a:solidFill>
                <a:latin typeface="Arial"/>
              </a:rPr>
              <a:t>$id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− </a:t>
            </a:r>
            <a:r>
              <a:rPr b="0" lang="en-US" sz="1400" spc="-21" strike="noStrike">
                <a:solidFill>
                  <a:srgbClr val="000000"/>
                </a:solidFill>
                <a:latin typeface="Georgia"/>
              </a:rPr>
              <a:t>This </a:t>
            </a:r>
            <a:r>
              <a:rPr b="0" lang="en-US" sz="1400" spc="-32" strike="noStrike">
                <a:solidFill>
                  <a:srgbClr val="000000"/>
                </a:solidFill>
                <a:latin typeface="Georgia"/>
              </a:rPr>
              <a:t>field </a:t>
            </a:r>
            <a:r>
              <a:rPr b="0" lang="en-US" sz="1400" spc="-41" strike="noStrike">
                <a:solidFill>
                  <a:srgbClr val="000000"/>
                </a:solidFill>
                <a:latin typeface="Georgia"/>
              </a:rPr>
              <a:t>specifies </a:t>
            </a: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the </a:t>
            </a:r>
            <a:r>
              <a:rPr b="0" lang="en-US" sz="1400" spc="-92" strike="noStrike">
                <a:solidFill>
                  <a:srgbClr val="000000"/>
                </a:solidFill>
                <a:latin typeface="Georgia"/>
              </a:rPr>
              <a:t>_id </a:t>
            </a:r>
            <a:r>
              <a:rPr b="0" lang="en-US" sz="1400" spc="-32" strike="noStrike">
                <a:solidFill>
                  <a:srgbClr val="000000"/>
                </a:solidFill>
                <a:latin typeface="Georgia"/>
              </a:rPr>
              <a:t>field </a:t>
            </a:r>
            <a:r>
              <a:rPr b="0" lang="en-US" sz="1400" spc="-21" strike="noStrike">
                <a:solidFill>
                  <a:srgbClr val="000000"/>
                </a:solidFill>
                <a:latin typeface="Georgia"/>
              </a:rPr>
              <a:t>of </a:t>
            </a: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the referenced</a:t>
            </a:r>
            <a:r>
              <a:rPr b="0" lang="en-US" sz="1400" spc="-3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41" strike="noStrike">
                <a:solidFill>
                  <a:srgbClr val="000000"/>
                </a:solidFill>
                <a:latin typeface="Georgia"/>
              </a:rPr>
              <a:t>document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372320" indent="-412200">
              <a:lnSpc>
                <a:spcPct val="100000"/>
              </a:lnSpc>
              <a:spcBef>
                <a:spcPts val="675"/>
              </a:spcBef>
              <a:buClr>
                <a:srgbClr val="90c226"/>
              </a:buClr>
              <a:buSzPct val="80000"/>
              <a:buFont typeface="Arial"/>
              <a:buChar char="•"/>
              <a:tabLst>
                <a:tab algn="l" pos="1372320"/>
                <a:tab algn="l" pos="1373040"/>
              </a:tabLst>
            </a:pPr>
            <a:r>
              <a:rPr b="1" lang="en-US" sz="1400" spc="-100" strike="noStrike">
                <a:solidFill>
                  <a:srgbClr val="000000"/>
                </a:solidFill>
                <a:latin typeface="Arial"/>
              </a:rPr>
              <a:t>$db</a:t>
            </a:r>
            <a:r>
              <a:rPr b="1" lang="en-US" sz="1400" spc="18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−</a:t>
            </a:r>
            <a:r>
              <a:rPr b="0" lang="en-US" sz="1400" spc="69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1400" spc="-21" strike="noStrike">
                <a:solidFill>
                  <a:srgbClr val="000000"/>
                </a:solidFill>
                <a:latin typeface="Georgia"/>
              </a:rPr>
              <a:t>This</a:t>
            </a:r>
            <a:r>
              <a:rPr b="0" lang="en-US" sz="1400" spc="83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41" strike="noStrike">
                <a:solidFill>
                  <a:srgbClr val="000000"/>
                </a:solidFill>
                <a:latin typeface="Georgia"/>
              </a:rPr>
              <a:t>is</a:t>
            </a:r>
            <a:r>
              <a:rPr b="0" lang="en-US" sz="1400" spc="89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41" strike="noStrike">
                <a:solidFill>
                  <a:srgbClr val="000000"/>
                </a:solidFill>
                <a:latin typeface="Georgia"/>
              </a:rPr>
              <a:t>an</a:t>
            </a:r>
            <a:r>
              <a:rPr b="0" lang="en-US" sz="1400" spc="89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32" strike="noStrike">
                <a:solidFill>
                  <a:srgbClr val="000000"/>
                </a:solidFill>
                <a:latin typeface="Georgia"/>
              </a:rPr>
              <a:t>optional</a:t>
            </a:r>
            <a:r>
              <a:rPr b="0" lang="en-US" sz="1400" spc="94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35" strike="noStrike">
                <a:solidFill>
                  <a:srgbClr val="000000"/>
                </a:solidFill>
                <a:latin typeface="Georgia"/>
              </a:rPr>
              <a:t>field</a:t>
            </a:r>
            <a:r>
              <a:rPr b="0" lang="en-US" sz="1400" spc="97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41" strike="noStrike">
                <a:solidFill>
                  <a:srgbClr val="000000"/>
                </a:solidFill>
                <a:latin typeface="Georgia"/>
              </a:rPr>
              <a:t>and</a:t>
            </a:r>
            <a:r>
              <a:rPr b="0" lang="en-US" sz="1400" spc="94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41" strike="noStrike">
                <a:solidFill>
                  <a:srgbClr val="000000"/>
                </a:solidFill>
                <a:latin typeface="Georgia"/>
              </a:rPr>
              <a:t>contains</a:t>
            </a:r>
            <a:r>
              <a:rPr b="0" lang="en-US" sz="1400" spc="97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52" strike="noStrike">
                <a:solidFill>
                  <a:srgbClr val="000000"/>
                </a:solidFill>
                <a:latin typeface="Georgia"/>
              </a:rPr>
              <a:t>the</a:t>
            </a:r>
            <a:r>
              <a:rPr b="0" lang="en-US" sz="1400" spc="97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name</a:t>
            </a:r>
            <a:r>
              <a:rPr b="0" lang="en-US" sz="1400" spc="97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21" strike="noStrike">
                <a:solidFill>
                  <a:srgbClr val="000000"/>
                </a:solidFill>
                <a:latin typeface="Georgia"/>
              </a:rPr>
              <a:t>of</a:t>
            </a:r>
            <a:r>
              <a:rPr b="0" lang="en-US" sz="1400" spc="24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52" strike="noStrike">
                <a:solidFill>
                  <a:srgbClr val="000000"/>
                </a:solidFill>
                <a:latin typeface="Georgia"/>
              </a:rPr>
              <a:t>the</a:t>
            </a:r>
            <a:r>
              <a:rPr b="0" lang="en-US" sz="1400" spc="103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database</a:t>
            </a:r>
            <a:r>
              <a:rPr b="0" lang="en-US" sz="1400" spc="83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in</a:t>
            </a:r>
            <a:r>
              <a:rPr b="0" lang="en-US" sz="1400" spc="103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21" strike="noStrike">
                <a:solidFill>
                  <a:srgbClr val="000000"/>
                </a:solidFill>
                <a:latin typeface="Georgia"/>
              </a:rPr>
              <a:t>which</a:t>
            </a:r>
            <a:r>
              <a:rPr b="0" lang="en-US" sz="1400" spc="97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52" strike="noStrike">
                <a:solidFill>
                  <a:srgbClr val="000000"/>
                </a:solidFill>
                <a:latin typeface="Georgia"/>
              </a:rPr>
              <a:t>the</a:t>
            </a:r>
            <a:r>
              <a:rPr b="0" lang="en-US" sz="1400" spc="89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52" strike="noStrike">
                <a:solidFill>
                  <a:srgbClr val="000000"/>
                </a:solidFill>
                <a:latin typeface="Georgia"/>
              </a:rPr>
              <a:t>referenced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marL="1189440" indent="-343080">
              <a:lnSpc>
                <a:spcPct val="100000"/>
              </a:lnSpc>
              <a:spcBef>
                <a:spcPts val="340"/>
              </a:spcBef>
              <a:buClr>
                <a:srgbClr val="90c226"/>
              </a:buClr>
              <a:buSzPct val="80000"/>
              <a:buFont typeface="Wingdings 3" charset="2"/>
              <a:buChar char=""/>
              <a:tabLst>
                <a:tab algn="l" pos="1372320"/>
                <a:tab algn="l" pos="1373040"/>
              </a:tabLst>
            </a:pPr>
            <a:r>
              <a:rPr b="0" lang="en-US" sz="1400" spc="-41" strike="noStrike">
                <a:solidFill>
                  <a:srgbClr val="000000"/>
                </a:solidFill>
                <a:latin typeface="Georgia"/>
              </a:rPr>
              <a:t>document</a:t>
            </a:r>
            <a:r>
              <a:rPr b="0" lang="en-US" sz="1400" spc="1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35" strike="noStrike">
                <a:solidFill>
                  <a:srgbClr val="000000"/>
                </a:solidFill>
                <a:latin typeface="Georgia"/>
              </a:rPr>
              <a:t>lies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60" name="object 5"/>
          <p:cNvSpPr/>
          <p:nvPr/>
        </p:nvSpPr>
        <p:spPr>
          <a:xfrm>
            <a:off x="4484520" y="-76320"/>
            <a:ext cx="4945680" cy="24289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title"/>
          </p:nvPr>
        </p:nvSpPr>
        <p:spPr>
          <a:xfrm>
            <a:off x="307080" y="474480"/>
            <a:ext cx="3483360" cy="11574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Relationships</a:t>
            </a:r>
            <a:r>
              <a:rPr b="0" lang="en-US" sz="3600" spc="-12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7" strike="noStrike">
                <a:solidFill>
                  <a:srgbClr val="90c226"/>
                </a:solidFill>
                <a:latin typeface="Trebuchet MS"/>
              </a:rPr>
              <a:t>(Cont.)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62" name="object 4"/>
          <p:cNvSpPr/>
          <p:nvPr/>
        </p:nvSpPr>
        <p:spPr>
          <a:xfrm>
            <a:off x="76320" y="2286000"/>
            <a:ext cx="807804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6160" bIns="0" anchor="t">
            <a:spAutoFit/>
          </a:bodyPr>
          <a:p>
            <a:pPr marL="355680" indent="-343080">
              <a:lnSpc>
                <a:spcPct val="100000"/>
              </a:lnSpc>
              <a:spcBef>
                <a:spcPts val="1151"/>
              </a:spcBef>
              <a:buClr>
                <a:srgbClr val="000000"/>
              </a:buClr>
              <a:buFont typeface="Arial"/>
              <a:buChar char="•"/>
              <a:tabLst>
                <a:tab algn="l" pos="354960"/>
                <a:tab algn="l" pos="355680"/>
              </a:tabLst>
            </a:pPr>
            <a:r>
              <a:rPr b="1" lang="en-US" sz="2000" spc="-41" strike="noStrike">
                <a:solidFill>
                  <a:srgbClr val="000000"/>
                </a:solidFill>
                <a:latin typeface="Arial"/>
              </a:rPr>
              <a:t>Modeling </a:t>
            </a:r>
            <a:r>
              <a:rPr b="1" lang="en-US" sz="2000" spc="-114" strike="noStrike">
                <a:solidFill>
                  <a:srgbClr val="000000"/>
                </a:solidFill>
                <a:latin typeface="Arial"/>
              </a:rPr>
              <a:t>Referenced </a:t>
            </a:r>
            <a:r>
              <a:rPr b="1" lang="en-US" sz="2000" spc="-92" strike="noStrike">
                <a:solidFill>
                  <a:srgbClr val="000000"/>
                </a:solidFill>
                <a:latin typeface="Arial"/>
              </a:rPr>
              <a:t>Relationships </a:t>
            </a:r>
            <a:r>
              <a:rPr b="1" lang="en-US" sz="2000" spc="-137" strike="noStrike">
                <a:solidFill>
                  <a:srgbClr val="000000"/>
                </a:solidFill>
                <a:latin typeface="Arial"/>
              </a:rPr>
              <a:t>using </a:t>
            </a:r>
            <a:r>
              <a:rPr b="1" lang="en-US" sz="2000" spc="-35" strike="noStrike">
                <a:solidFill>
                  <a:srgbClr val="000000"/>
                </a:solidFill>
                <a:latin typeface="Arial"/>
              </a:rPr>
              <a:t>MongoDB </a:t>
            </a:r>
            <a:r>
              <a:rPr b="1" lang="en-US" sz="2000" spc="-55" strike="noStrike">
                <a:solidFill>
                  <a:srgbClr val="000000"/>
                </a:solidFill>
                <a:latin typeface="Arial"/>
              </a:rPr>
              <a:t>DBRefs</a:t>
            </a:r>
            <a:r>
              <a:rPr b="0" lang="en-US" sz="2000" spc="-55" strike="noStrike">
                <a:solidFill>
                  <a:srgbClr val="000000"/>
                </a:solidFill>
                <a:latin typeface="Georgia"/>
              </a:rPr>
              <a:t>.</a:t>
            </a:r>
            <a:r>
              <a:rPr b="0" lang="en-US" sz="2000" spc="219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2000" spc="-32" strike="noStrike">
                <a:solidFill>
                  <a:srgbClr val="000000"/>
                </a:solidFill>
                <a:latin typeface="Georgia"/>
              </a:rPr>
              <a:t>(Cont.)</a:t>
            </a:r>
            <a:endParaRPr b="0" lang="en-US" sz="2000" spc="-1" strike="noStrike">
              <a:latin typeface="Arial"/>
            </a:endParaRPr>
          </a:p>
          <a:p>
            <a:pPr lvl="1" marL="756360" indent="-286920">
              <a:lnSpc>
                <a:spcPct val="100000"/>
              </a:lnSpc>
              <a:spcBef>
                <a:spcPts val="836"/>
              </a:spcBef>
              <a:buClr>
                <a:srgbClr val="000000"/>
              </a:buClr>
              <a:buFont typeface="Arial"/>
              <a:buChar char="•"/>
              <a:tabLst>
                <a:tab algn="l" pos="756360"/>
                <a:tab algn="l" pos="757080"/>
              </a:tabLst>
            </a:pPr>
            <a:r>
              <a:rPr b="0" lang="en-US" sz="1600" spc="-21" strike="noStrike">
                <a:solidFill>
                  <a:srgbClr val="000000"/>
                </a:solidFill>
                <a:latin typeface="Georgia"/>
              </a:rPr>
              <a:t>The</a:t>
            </a:r>
            <a:r>
              <a:rPr b="0" lang="en-US" sz="1600" spc="49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600" spc="-26" strike="noStrike">
                <a:solidFill>
                  <a:srgbClr val="000000"/>
                </a:solidFill>
                <a:latin typeface="Georgia"/>
              </a:rPr>
              <a:t>following</a:t>
            </a:r>
            <a:r>
              <a:rPr b="0" lang="en-US" sz="1600" spc="69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600" spc="-32" strike="noStrike">
                <a:solidFill>
                  <a:srgbClr val="000000"/>
                </a:solidFill>
                <a:latin typeface="Georgia"/>
              </a:rPr>
              <a:t>code</a:t>
            </a:r>
            <a:r>
              <a:rPr b="0" lang="en-US" sz="1600" spc="24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600" spc="-35" strike="noStrike">
                <a:solidFill>
                  <a:srgbClr val="000000"/>
                </a:solidFill>
                <a:latin typeface="Georgia"/>
              </a:rPr>
              <a:t>dynamically</a:t>
            </a:r>
            <a:r>
              <a:rPr b="0" lang="en-US" sz="1600" spc="77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600" spc="-32" strike="noStrike">
                <a:solidFill>
                  <a:srgbClr val="000000"/>
                </a:solidFill>
                <a:latin typeface="Georgia"/>
              </a:rPr>
              <a:t>looks</a:t>
            </a:r>
            <a:r>
              <a:rPr b="0" lang="en-US" sz="1600" spc="24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600" spc="-52" strike="noStrike">
                <a:solidFill>
                  <a:srgbClr val="000000"/>
                </a:solidFill>
                <a:latin typeface="Georgia"/>
              </a:rPr>
              <a:t>in</a:t>
            </a:r>
            <a:r>
              <a:rPr b="0" lang="en-US" sz="1600" spc="43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600" spc="-60" strike="noStrike">
                <a:solidFill>
                  <a:srgbClr val="000000"/>
                </a:solidFill>
                <a:latin typeface="Georgia"/>
              </a:rPr>
              <a:t>the</a:t>
            </a:r>
            <a:r>
              <a:rPr b="0" lang="en-US" sz="1600" spc="5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600" spc="-32" strike="noStrike">
                <a:solidFill>
                  <a:srgbClr val="000000"/>
                </a:solidFill>
                <a:latin typeface="Georgia"/>
              </a:rPr>
              <a:t>collection</a:t>
            </a:r>
            <a:r>
              <a:rPr b="0" lang="en-US" sz="1600" spc="5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600" spc="-46" strike="noStrike">
                <a:solidFill>
                  <a:srgbClr val="000000"/>
                </a:solidFill>
                <a:latin typeface="Georgia"/>
              </a:rPr>
              <a:t>specified</a:t>
            </a:r>
            <a:r>
              <a:rPr b="0" lang="en-US" sz="1600" spc="43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600" spc="-32" strike="noStrike">
                <a:solidFill>
                  <a:srgbClr val="000000"/>
                </a:solidFill>
                <a:latin typeface="Georgia"/>
              </a:rPr>
              <a:t>by</a:t>
            </a:r>
            <a:r>
              <a:rPr b="0" lang="en-US" sz="1600" spc="12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1" lang="en-US" sz="1600" spc="-60" strike="noStrike">
                <a:solidFill>
                  <a:srgbClr val="000000"/>
                </a:solidFill>
                <a:latin typeface="Arial"/>
              </a:rPr>
              <a:t>$ref</a:t>
            </a:r>
            <a:r>
              <a:rPr b="1" lang="en-US" sz="1600" spc="-32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600" spc="-60" strike="noStrike">
                <a:solidFill>
                  <a:srgbClr val="000000"/>
                </a:solidFill>
                <a:latin typeface="Georgia"/>
              </a:rPr>
              <a:t>parameter:</a:t>
            </a:r>
            <a:endParaRPr b="0" lang="en-US" sz="1600" spc="-1" strike="noStrike">
              <a:latin typeface="Arial"/>
            </a:endParaRPr>
          </a:p>
          <a:p>
            <a:pPr lvl="2" marL="1155600" indent="-2293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1155600"/>
                <a:tab algn="l" pos="1156320"/>
              </a:tabLst>
            </a:pPr>
            <a:r>
              <a:rPr b="0" lang="en-US" sz="1400" spc="-26" strike="noStrike">
                <a:solidFill>
                  <a:srgbClr val="000000"/>
                </a:solidFill>
                <a:latin typeface="Georgia"/>
              </a:rPr>
              <a:t>&gt;var </a:t>
            </a:r>
            <a:r>
              <a:rPr b="0" lang="en-US" sz="1400" spc="-55" strike="noStrike">
                <a:solidFill>
                  <a:srgbClr val="000000"/>
                </a:solidFill>
                <a:latin typeface="Georgia"/>
              </a:rPr>
              <a:t>user </a:t>
            </a:r>
            <a:r>
              <a:rPr b="0" lang="en-US" sz="1400" spc="32" strike="noStrike">
                <a:solidFill>
                  <a:srgbClr val="000000"/>
                </a:solidFill>
                <a:latin typeface="Georgia"/>
              </a:rPr>
              <a:t>= </a:t>
            </a:r>
            <a:r>
              <a:rPr b="0" lang="en-US" sz="1400" spc="-41" strike="noStrike">
                <a:solidFill>
                  <a:srgbClr val="000000"/>
                </a:solidFill>
                <a:latin typeface="Georgia"/>
              </a:rPr>
              <a:t>db.users.findOne({"name":"Tom </a:t>
            </a:r>
            <a:r>
              <a:rPr b="0" lang="en-US" sz="1400" spc="-21" strike="noStrike">
                <a:solidFill>
                  <a:srgbClr val="000000"/>
                </a:solidFill>
                <a:latin typeface="Georgia"/>
              </a:rPr>
              <a:t>Benzamin"}) </a:t>
            </a:r>
            <a:endParaRPr b="0" lang="en-US" sz="1400" spc="-1" strike="noStrike">
              <a:latin typeface="Arial"/>
            </a:endParaRPr>
          </a:p>
          <a:p>
            <a:pPr lvl="2" marL="1155600" indent="-22932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•"/>
              <a:tabLst>
                <a:tab algn="l" pos="1155600"/>
                <a:tab algn="l" pos="1156320"/>
              </a:tabLst>
            </a:pPr>
            <a:r>
              <a:rPr b="0" lang="en-US" sz="1400" spc="-26" strike="noStrike">
                <a:solidFill>
                  <a:srgbClr val="000000"/>
                </a:solidFill>
                <a:latin typeface="Georgia"/>
              </a:rPr>
              <a:t>&gt;var </a:t>
            </a:r>
            <a:r>
              <a:rPr b="0" lang="en-US" sz="1400" spc="-41" strike="noStrike">
                <a:solidFill>
                  <a:srgbClr val="000000"/>
                </a:solidFill>
                <a:latin typeface="Georgia"/>
              </a:rPr>
              <a:t>dbRef </a:t>
            </a:r>
            <a:r>
              <a:rPr b="0" lang="en-US" sz="1400" spc="32" strike="noStrike">
                <a:solidFill>
                  <a:srgbClr val="000000"/>
                </a:solidFill>
                <a:latin typeface="Georgia"/>
              </a:rPr>
              <a:t>=</a:t>
            </a:r>
            <a:r>
              <a:rPr b="0" lang="en-US" sz="1400" spc="137" strike="noStrike">
                <a:solidFill>
                  <a:srgbClr val="000000"/>
                </a:solidFill>
                <a:latin typeface="Georgia"/>
              </a:rPr>
              <a:t> </a:t>
            </a:r>
            <a:r>
              <a:rPr b="0" lang="en-US" sz="1400" spc="-60" strike="noStrike">
                <a:solidFill>
                  <a:srgbClr val="000000"/>
                </a:solidFill>
                <a:latin typeface="Georgia"/>
              </a:rPr>
              <a:t>user.address</a:t>
            </a:r>
            <a:endParaRPr b="0" lang="en-US" sz="1400" spc="-1" strike="noStrike">
              <a:latin typeface="Arial"/>
            </a:endParaRPr>
          </a:p>
          <a:p>
            <a:pPr lvl="2" marL="1155600" indent="-229320">
              <a:lnSpc>
                <a:spcPct val="100000"/>
              </a:lnSpc>
              <a:spcBef>
                <a:spcPts val="675"/>
              </a:spcBef>
              <a:buClr>
                <a:srgbClr val="000000"/>
              </a:buClr>
              <a:buFont typeface="Arial"/>
              <a:buChar char="•"/>
              <a:tabLst>
                <a:tab algn="l" pos="1155600"/>
                <a:tab algn="l" pos="1156320"/>
              </a:tabLst>
            </a:pPr>
            <a:r>
              <a:rPr b="0" lang="en-US" sz="1400" spc="-46" strike="noStrike">
                <a:solidFill>
                  <a:srgbClr val="000000"/>
                </a:solidFill>
                <a:latin typeface="Georgia"/>
              </a:rPr>
              <a:t>&gt;db[dbRef.$ref].findOne({"_id":(dbRef.$id)})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598896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26" strike="noStrike">
                <a:solidFill>
                  <a:srgbClr val="90c226"/>
                </a:solidFill>
                <a:latin typeface="Trebuchet MS"/>
              </a:rPr>
              <a:t>Map </a:t>
            </a:r>
            <a:r>
              <a:rPr b="0" lang="en-US" sz="3600" spc="-60" strike="noStrike">
                <a:solidFill>
                  <a:srgbClr val="90c226"/>
                </a:solidFill>
                <a:latin typeface="Trebuchet MS"/>
              </a:rPr>
              <a:t>reduce</a:t>
            </a:r>
            <a:r>
              <a:rPr b="0" lang="en-US" sz="3600" spc="-525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60" strike="noStrike">
                <a:solidFill>
                  <a:srgbClr val="90c226"/>
                </a:solidFill>
                <a:latin typeface="Trebuchet MS"/>
              </a:rPr>
              <a:t>functionality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sldNum" idx="22"/>
          </p:nvPr>
        </p:nvSpPr>
        <p:spPr>
          <a:xfrm>
            <a:off x="6444720" y="4235040"/>
            <a:ext cx="5122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F71ABEA1-10D8-4B1B-8E00-E961675CC535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65" name="object 3"/>
          <p:cNvSpPr/>
          <p:nvPr/>
        </p:nvSpPr>
        <p:spPr>
          <a:xfrm>
            <a:off x="650880" y="1616400"/>
            <a:ext cx="7336440" cy="41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41200" indent="-229320">
              <a:lnSpc>
                <a:spcPct val="104000"/>
              </a:lnSpc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21" strike="noStrike">
                <a:solidFill>
                  <a:srgbClr val="2e2b1f"/>
                </a:solidFill>
                <a:latin typeface="Calibri"/>
              </a:rPr>
              <a:t>Performs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complex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aggregator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functions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given a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collection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of  </a:t>
            </a:r>
            <a:r>
              <a:rPr b="0" lang="en-US" sz="2150" spc="-26" strike="noStrike">
                <a:solidFill>
                  <a:srgbClr val="2e2b1f"/>
                </a:solidFill>
                <a:latin typeface="Calibri"/>
              </a:rPr>
              <a:t>keys,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value</a:t>
            </a:r>
            <a:r>
              <a:rPr b="0" lang="en-US" sz="2150" spc="10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pairs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Must provide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at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least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 map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function, reduction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function</a:t>
            </a:r>
            <a:r>
              <a:rPr b="0" lang="en-US" sz="2150" spc="5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and a</a:t>
            </a:r>
            <a:endParaRPr b="0" lang="en-US" sz="2150" spc="-1" strike="noStrike">
              <a:latin typeface="Arial"/>
            </a:endParaRPr>
          </a:p>
          <a:p>
            <a:pPr marL="241200">
              <a:lnSpc>
                <a:spcPct val="100000"/>
              </a:lnSpc>
              <a:spcBef>
                <a:spcPts val="51"/>
              </a:spcBef>
              <a:buNone/>
              <a:tabLst>
                <a:tab algn="l" pos="241200"/>
                <a:tab algn="l" pos="241920"/>
              </a:tabLst>
            </a:pP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name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result</a:t>
            </a:r>
            <a:r>
              <a:rPr b="0" lang="en-US" sz="2150" spc="22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5" strike="noStrike">
                <a:solidFill>
                  <a:srgbClr val="2e2b1f"/>
                </a:solidFill>
                <a:latin typeface="Calibri"/>
              </a:rPr>
              <a:t>set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db.collection.mapReduce(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&lt;mapfunction&gt;,</a:t>
            </a:r>
            <a:r>
              <a:rPr b="0" lang="en-US" sz="2150" spc="208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&lt;reducefunction&gt;,</a:t>
            </a:r>
            <a:endParaRPr b="0" lang="en-US" sz="2150" spc="-1" strike="noStrike">
              <a:latin typeface="Arial"/>
            </a:endParaRPr>
          </a:p>
          <a:p>
            <a:pPr marL="241200">
              <a:lnSpc>
                <a:spcPct val="101000"/>
              </a:lnSpc>
              <a:spcBef>
                <a:spcPts val="74"/>
              </a:spcBef>
              <a:buNone/>
              <a:tabLst>
                <a:tab algn="l" pos="241200"/>
                <a:tab algn="l" pos="241920"/>
              </a:tabLst>
            </a:pP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{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out: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&lt;collection&gt;,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query: &lt;document&gt;,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sort: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&lt;document&gt;, 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limit: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&lt;number&gt;,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finalize: &lt;function&gt;, </a:t>
            </a:r>
            <a:r>
              <a:rPr b="0" lang="en-US" sz="2150" spc="-15" strike="noStrike">
                <a:solidFill>
                  <a:srgbClr val="2e2b1f"/>
                </a:solidFill>
                <a:latin typeface="Calibri"/>
              </a:rPr>
              <a:t>scope: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&lt;document&gt;, 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jsMode: &lt;boolean&gt;,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verbose: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&lt;boolean&gt;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}</a:t>
            </a:r>
            <a:r>
              <a:rPr b="0" lang="en-US" sz="2150" spc="-4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)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70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More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description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map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reduce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next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lecture</a:t>
            </a:r>
            <a:endParaRPr b="0" lang="en-US" sz="2150" spc="-1" strike="noStrike">
              <a:latin typeface="Arial"/>
            </a:endParaRPr>
          </a:p>
        </p:txBody>
      </p:sp>
      <p:sp>
        <p:nvSpPr>
          <p:cNvPr id="566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7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539892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55" strike="noStrike">
                <a:solidFill>
                  <a:srgbClr val="90c226"/>
                </a:solidFill>
                <a:latin typeface="Trebuchet MS"/>
              </a:rPr>
              <a:t>Theory </a:t>
            </a:r>
            <a:r>
              <a:rPr b="0" lang="en-US" sz="3600" spc="-46" strike="noStrike">
                <a:solidFill>
                  <a:srgbClr val="90c226"/>
                </a:solidFill>
                <a:latin typeface="Trebuchet MS"/>
              </a:rPr>
              <a:t>of </a:t>
            </a:r>
            <a:r>
              <a:rPr b="0" lang="en-US" sz="3600" spc="-41" strike="noStrike">
                <a:solidFill>
                  <a:srgbClr val="90c226"/>
                </a:solidFill>
                <a:latin typeface="Trebuchet MS"/>
              </a:rPr>
              <a:t>NOSQL:</a:t>
            </a:r>
            <a:r>
              <a:rPr b="0" lang="en-US" sz="3600" spc="-667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46" strike="noStrike">
                <a:solidFill>
                  <a:srgbClr val="90c226"/>
                </a:solidFill>
                <a:latin typeface="Trebuchet MS"/>
              </a:rPr>
              <a:t>CAP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30" name="object 3"/>
          <p:cNvSpPr/>
          <p:nvPr/>
        </p:nvSpPr>
        <p:spPr>
          <a:xfrm>
            <a:off x="536400" y="1339920"/>
            <a:ext cx="3580560" cy="582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840" bIns="0" anchor="t">
            <a:spAutoFit/>
          </a:bodyPr>
          <a:p>
            <a:pPr marL="12600">
              <a:lnSpc>
                <a:spcPct val="100000"/>
              </a:lnSpc>
              <a:spcBef>
                <a:spcPts val="125"/>
              </a:spcBef>
              <a:buNone/>
            </a:pPr>
            <a:r>
              <a:rPr b="1" lang="en-US" sz="1700" spc="9" strike="noStrike">
                <a:solidFill>
                  <a:srgbClr val="2e2b1f"/>
                </a:solidFill>
                <a:latin typeface="Calibri"/>
              </a:rPr>
              <a:t>GIVEN:</a:t>
            </a:r>
            <a:endParaRPr b="0" lang="en-US" sz="1700" spc="-1" strike="noStrike">
              <a:latin typeface="Arial"/>
            </a:endParaRPr>
          </a:p>
          <a:p>
            <a:pPr marL="355680" indent="-229320">
              <a:lnSpc>
                <a:spcPts val="2035"/>
              </a:lnSpc>
              <a:spcBef>
                <a:spcPts val="65"/>
              </a:spcBef>
              <a:buClr>
                <a:srgbClr val="a9a47b"/>
              </a:buClr>
              <a:buFont typeface="Arial"/>
              <a:buChar char="•"/>
              <a:tabLst>
                <a:tab algn="l" pos="355680"/>
                <a:tab algn="l" pos="356400"/>
              </a:tabLst>
            </a:pPr>
            <a:r>
              <a:rPr b="0" lang="en-US" sz="1700" spc="12" strike="noStrike">
                <a:solidFill>
                  <a:srgbClr val="2e2b1f"/>
                </a:solidFill>
                <a:latin typeface="Calibri"/>
              </a:rPr>
              <a:t>Many</a:t>
            </a:r>
            <a:r>
              <a:rPr b="0" lang="en-US" sz="1700" spc="-12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700" spc="-7" strike="noStrike">
                <a:solidFill>
                  <a:srgbClr val="2e2b1f"/>
                </a:solidFill>
                <a:latin typeface="Calibri"/>
              </a:rPr>
              <a:t>nodes</a:t>
            </a:r>
            <a:endParaRPr b="0" lang="en-US" sz="1700" spc="-1" strike="noStrike">
              <a:latin typeface="Arial"/>
            </a:endParaRPr>
          </a:p>
          <a:p>
            <a:pPr marL="355680" indent="-229320">
              <a:lnSpc>
                <a:spcPts val="1806"/>
              </a:lnSpc>
              <a:buClr>
                <a:srgbClr val="a9a47b"/>
              </a:buClr>
              <a:buFont typeface="Arial"/>
              <a:buChar char="•"/>
              <a:tabLst>
                <a:tab algn="l" pos="355680"/>
                <a:tab algn="l" pos="356400"/>
              </a:tabLst>
            </a:pPr>
            <a:r>
              <a:rPr b="0" lang="en-US" sz="1700" spc="-1" strike="noStrike">
                <a:solidFill>
                  <a:srgbClr val="2e2b1f"/>
                </a:solidFill>
                <a:latin typeface="Calibri"/>
              </a:rPr>
              <a:t>Nodes </a:t>
            </a:r>
            <a:r>
              <a:rPr b="0" lang="en-US" sz="1700" spc="4" strike="noStrike">
                <a:solidFill>
                  <a:srgbClr val="2e2b1f"/>
                </a:solidFill>
                <a:latin typeface="Calibri"/>
              </a:rPr>
              <a:t>contain </a:t>
            </a:r>
            <a:r>
              <a:rPr b="1" i="1" lang="en-US" sz="1700" spc="-1" strike="noStrike">
                <a:solidFill>
                  <a:srgbClr val="2e2b1f"/>
                </a:solidFill>
                <a:latin typeface="Calibri"/>
              </a:rPr>
              <a:t>replicas of</a:t>
            </a:r>
            <a:r>
              <a:rPr b="1" i="1" lang="en-US" sz="1700" spc="-21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1" i="1" lang="en-US" sz="1700" spc="4" strike="noStrike">
                <a:solidFill>
                  <a:srgbClr val="2e2b1f"/>
                </a:solidFill>
                <a:latin typeface="Calibri"/>
              </a:rPr>
              <a:t>partitions</a:t>
            </a:r>
            <a:endParaRPr b="0" lang="en-US" sz="1700" spc="-1" strike="noStrike">
              <a:latin typeface="Arial"/>
            </a:endParaRPr>
          </a:p>
          <a:p>
            <a:pPr marL="355680">
              <a:lnSpc>
                <a:spcPts val="1811"/>
              </a:lnSpc>
              <a:buNone/>
              <a:tabLst>
                <a:tab algn="l" pos="355680"/>
                <a:tab algn="l" pos="356400"/>
              </a:tabLst>
            </a:pPr>
            <a:r>
              <a:rPr b="0" lang="en-US" sz="1700" spc="-1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1700" spc="9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1700" spc="-5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700" spc="9" strike="noStrike">
                <a:solidFill>
                  <a:srgbClr val="2e2b1f"/>
                </a:solidFill>
                <a:latin typeface="Calibri"/>
              </a:rPr>
              <a:t>data</a:t>
            </a:r>
            <a:endParaRPr b="0" lang="en-US" sz="1700" spc="-1" strike="noStrike">
              <a:latin typeface="Arial"/>
            </a:endParaRPr>
          </a:p>
          <a:p>
            <a:pPr marL="355680" indent="-229320">
              <a:lnSpc>
                <a:spcPct val="100000"/>
              </a:lnSpc>
              <a:spcBef>
                <a:spcPts val="1091"/>
              </a:spcBef>
              <a:buClr>
                <a:srgbClr val="a9a47b"/>
              </a:buClr>
              <a:buFont typeface="Arial"/>
              <a:buChar char="•"/>
              <a:tabLst>
                <a:tab algn="l" pos="356400"/>
              </a:tabLst>
            </a:pPr>
            <a:r>
              <a:rPr b="1" lang="en-US" sz="2400" spc="9" strike="noStrike">
                <a:solidFill>
                  <a:srgbClr val="689c9a"/>
                </a:solidFill>
                <a:latin typeface="Calibri"/>
              </a:rPr>
              <a:t>C</a:t>
            </a:r>
            <a:r>
              <a:rPr b="0" lang="en-US" sz="2400" spc="9" strike="noStrike">
                <a:solidFill>
                  <a:srgbClr val="2e2b1f"/>
                </a:solidFill>
                <a:latin typeface="Calibri"/>
              </a:rPr>
              <a:t>onsistency</a:t>
            </a:r>
            <a:endParaRPr b="0" lang="en-US" sz="2400" spc="-1" strike="noStrike">
              <a:latin typeface="Arial"/>
            </a:endParaRPr>
          </a:p>
          <a:p>
            <a:pPr lvl="1" marL="651600" indent="-229320">
              <a:lnSpc>
                <a:spcPct val="79000"/>
              </a:lnSpc>
              <a:spcBef>
                <a:spcPts val="420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1500" spc="12" strike="noStrike">
                <a:solidFill>
                  <a:srgbClr val="2e2b1f"/>
                </a:solidFill>
                <a:latin typeface="Calibri"/>
              </a:rPr>
              <a:t>All</a:t>
            </a:r>
            <a:r>
              <a:rPr b="0" lang="en-US" sz="1500" spc="-9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9" strike="noStrike">
                <a:solidFill>
                  <a:srgbClr val="2e2b1f"/>
                </a:solidFill>
                <a:latin typeface="Calibri"/>
              </a:rPr>
              <a:t>replicas</a:t>
            </a:r>
            <a:r>
              <a:rPr b="0" lang="en-US" sz="1500" spc="-11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9" strike="noStrike">
                <a:solidFill>
                  <a:srgbClr val="2e2b1f"/>
                </a:solidFill>
                <a:latin typeface="Calibri"/>
              </a:rPr>
              <a:t>contain</a:t>
            </a:r>
            <a:r>
              <a:rPr b="0" lang="en-US" sz="1500" spc="-9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12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1500" spc="-11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9" strike="noStrike">
                <a:solidFill>
                  <a:srgbClr val="2e2b1f"/>
                </a:solidFill>
                <a:latin typeface="Calibri"/>
              </a:rPr>
              <a:t>same</a:t>
            </a:r>
            <a:r>
              <a:rPr b="0" lang="en-US" sz="1500" spc="-11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9" strike="noStrike">
                <a:solidFill>
                  <a:srgbClr val="2e2b1f"/>
                </a:solidFill>
                <a:latin typeface="Calibri"/>
              </a:rPr>
              <a:t>version  </a:t>
            </a:r>
            <a:r>
              <a:rPr b="0" lang="en-US" sz="1500" spc="12" strike="noStrike">
                <a:solidFill>
                  <a:srgbClr val="2e2b1f"/>
                </a:solidFill>
                <a:latin typeface="Calibri"/>
              </a:rPr>
              <a:t>of</a:t>
            </a:r>
            <a:r>
              <a:rPr b="0" lang="en-US" sz="1500" spc="-5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12" strike="noStrike">
                <a:solidFill>
                  <a:srgbClr val="2e2b1f"/>
                </a:solidFill>
                <a:latin typeface="Calibri"/>
              </a:rPr>
              <a:t>data</a:t>
            </a:r>
            <a:endParaRPr b="0" lang="en-US" sz="1500" spc="-1" strike="noStrike">
              <a:latin typeface="Arial"/>
            </a:endParaRPr>
          </a:p>
          <a:p>
            <a:pPr lvl="1" marL="651600" indent="-229320">
              <a:lnSpc>
                <a:spcPct val="79000"/>
              </a:lnSpc>
              <a:spcBef>
                <a:spcPts val="374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1500" spc="12" strike="noStrike">
                <a:solidFill>
                  <a:srgbClr val="2e2b1f"/>
                </a:solidFill>
                <a:latin typeface="Calibri"/>
              </a:rPr>
              <a:t>Client</a:t>
            </a:r>
            <a:r>
              <a:rPr b="0" lang="en-US" sz="1500" spc="-9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4" strike="noStrike">
                <a:solidFill>
                  <a:srgbClr val="2e2b1f"/>
                </a:solidFill>
                <a:latin typeface="Calibri"/>
              </a:rPr>
              <a:t>always</a:t>
            </a:r>
            <a:r>
              <a:rPr b="0" lang="en-US" sz="1500" spc="-11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12" strike="noStrike">
                <a:solidFill>
                  <a:srgbClr val="2e2b1f"/>
                </a:solidFill>
                <a:latin typeface="Calibri"/>
              </a:rPr>
              <a:t>has</a:t>
            </a:r>
            <a:r>
              <a:rPr b="0" lang="en-US" sz="1500" spc="-11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12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1500" spc="-12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9" strike="noStrike">
                <a:solidFill>
                  <a:srgbClr val="2e2b1f"/>
                </a:solidFill>
                <a:latin typeface="Calibri"/>
              </a:rPr>
              <a:t>same</a:t>
            </a:r>
            <a:r>
              <a:rPr b="0" lang="en-US" sz="1500" spc="-4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4" strike="noStrike">
                <a:solidFill>
                  <a:srgbClr val="2e2b1f"/>
                </a:solidFill>
                <a:latin typeface="Calibri"/>
              </a:rPr>
              <a:t>view</a:t>
            </a:r>
            <a:r>
              <a:rPr b="0" lang="en-US" sz="1500" spc="-7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12" strike="noStrike">
                <a:solidFill>
                  <a:srgbClr val="2e2b1f"/>
                </a:solidFill>
                <a:latin typeface="Calibri"/>
              </a:rPr>
              <a:t>of  the data </a:t>
            </a:r>
            <a:r>
              <a:rPr b="0" lang="en-US" sz="1500" spc="4" strike="noStrike">
                <a:solidFill>
                  <a:srgbClr val="2e2b1f"/>
                </a:solidFill>
                <a:latin typeface="Calibri"/>
              </a:rPr>
              <a:t>(no </a:t>
            </a:r>
            <a:r>
              <a:rPr b="0" lang="en-US" sz="1500" spc="9" strike="noStrike">
                <a:solidFill>
                  <a:srgbClr val="2e2b1f"/>
                </a:solidFill>
                <a:latin typeface="Calibri"/>
              </a:rPr>
              <a:t>matter </a:t>
            </a:r>
            <a:r>
              <a:rPr b="0" lang="en-US" sz="1500" spc="4" strike="noStrike">
                <a:solidFill>
                  <a:srgbClr val="2e2b1f"/>
                </a:solidFill>
                <a:latin typeface="Calibri"/>
              </a:rPr>
              <a:t>what</a:t>
            </a:r>
            <a:r>
              <a:rPr b="0" lang="en-US" sz="1500" spc="-9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12" strike="noStrike">
                <a:solidFill>
                  <a:srgbClr val="2e2b1f"/>
                </a:solidFill>
                <a:latin typeface="Calibri"/>
              </a:rPr>
              <a:t>node)</a:t>
            </a:r>
            <a:endParaRPr b="0" lang="en-US" sz="1500" spc="-1" strike="noStrike">
              <a:latin typeface="Arial"/>
            </a:endParaRPr>
          </a:p>
          <a:p>
            <a:pPr marL="355680" indent="-229320">
              <a:lnSpc>
                <a:spcPts val="2390"/>
              </a:lnSpc>
              <a:spcBef>
                <a:spcPts val="26"/>
              </a:spcBef>
              <a:buClr>
                <a:srgbClr val="a9a47b"/>
              </a:buClr>
              <a:buFont typeface="Arial"/>
              <a:buChar char="•"/>
              <a:tabLst>
                <a:tab algn="l" pos="355680"/>
                <a:tab algn="l" pos="356400"/>
              </a:tabLst>
            </a:pPr>
            <a:r>
              <a:rPr b="1" lang="en-US" sz="2000" spc="-7" strike="noStrike">
                <a:solidFill>
                  <a:srgbClr val="689c9a"/>
                </a:solidFill>
                <a:latin typeface="Calibri"/>
              </a:rPr>
              <a:t>A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vailability</a:t>
            </a:r>
            <a:endParaRPr b="0" lang="en-US" sz="2000" spc="-1" strike="noStrike">
              <a:latin typeface="Arial"/>
            </a:endParaRPr>
          </a:p>
          <a:p>
            <a:pPr lvl="1" marL="651600" indent="-229320">
              <a:lnSpc>
                <a:spcPts val="1500"/>
              </a:lnSpc>
              <a:spcBef>
                <a:spcPts val="289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1500" spc="-1" strike="noStrike">
                <a:solidFill>
                  <a:srgbClr val="2e2b1f"/>
                </a:solidFill>
                <a:latin typeface="Calibri"/>
              </a:rPr>
              <a:t>System</a:t>
            </a:r>
            <a:r>
              <a:rPr b="0" lang="en-US" sz="1500" spc="-11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9" strike="noStrike">
                <a:solidFill>
                  <a:srgbClr val="2e2b1f"/>
                </a:solidFill>
                <a:latin typeface="Calibri"/>
              </a:rPr>
              <a:t>remains</a:t>
            </a:r>
            <a:r>
              <a:rPr b="0" lang="en-US" sz="1500" spc="-10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9" strike="noStrike">
                <a:solidFill>
                  <a:srgbClr val="2e2b1f"/>
                </a:solidFill>
                <a:latin typeface="Calibri"/>
              </a:rPr>
              <a:t>operational</a:t>
            </a:r>
            <a:r>
              <a:rPr b="0" lang="en-US" sz="1500" spc="-16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12" strike="noStrike">
                <a:solidFill>
                  <a:srgbClr val="2e2b1f"/>
                </a:solidFill>
                <a:latin typeface="Calibri"/>
              </a:rPr>
              <a:t>on</a:t>
            </a:r>
            <a:r>
              <a:rPr b="0" lang="en-US" sz="1500" spc="-8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4" strike="noStrike">
                <a:solidFill>
                  <a:srgbClr val="2e2b1f"/>
                </a:solidFill>
                <a:latin typeface="Calibri"/>
              </a:rPr>
              <a:t>failing  </a:t>
            </a:r>
            <a:r>
              <a:rPr b="0" lang="en-US" sz="1500" spc="12" strike="noStrike">
                <a:solidFill>
                  <a:srgbClr val="2e2b1f"/>
                </a:solidFill>
                <a:latin typeface="Calibri"/>
              </a:rPr>
              <a:t>nodes</a:t>
            </a:r>
            <a:endParaRPr b="0" lang="en-US" sz="1500" spc="-1" strike="noStrike">
              <a:latin typeface="Arial"/>
            </a:endParaRPr>
          </a:p>
          <a:p>
            <a:pPr lvl="1" marL="651600" indent="-229320">
              <a:lnSpc>
                <a:spcPts val="1774"/>
              </a:lnSpc>
              <a:spcBef>
                <a:spcPts val="6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1500" spc="18" strike="noStrike">
                <a:solidFill>
                  <a:srgbClr val="2e2b1f"/>
                </a:solidFill>
                <a:latin typeface="Calibri"/>
              </a:rPr>
              <a:t>All</a:t>
            </a:r>
            <a:r>
              <a:rPr b="0" lang="en-US" sz="1500" spc="-8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4" strike="noStrike">
                <a:solidFill>
                  <a:srgbClr val="2e2b1f"/>
                </a:solidFill>
                <a:latin typeface="Calibri"/>
              </a:rPr>
              <a:t>clients</a:t>
            </a:r>
            <a:r>
              <a:rPr b="0" lang="en-US" sz="1500" spc="-10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-7" strike="noStrike">
                <a:solidFill>
                  <a:srgbClr val="2e2b1f"/>
                </a:solidFill>
                <a:latin typeface="Calibri"/>
              </a:rPr>
              <a:t>can </a:t>
            </a:r>
            <a:r>
              <a:rPr b="0" lang="en-US" sz="1500" spc="4" strike="noStrike">
                <a:solidFill>
                  <a:srgbClr val="2e2b1f"/>
                </a:solidFill>
                <a:latin typeface="Calibri"/>
              </a:rPr>
              <a:t>always</a:t>
            </a:r>
            <a:r>
              <a:rPr b="0" lang="en-US" sz="1500" spc="-10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4" strike="noStrike">
                <a:solidFill>
                  <a:srgbClr val="2e2b1f"/>
                </a:solidFill>
                <a:latin typeface="Calibri"/>
              </a:rPr>
              <a:t>read</a:t>
            </a:r>
            <a:r>
              <a:rPr b="0" lang="en-US" sz="1500" spc="-8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12" strike="noStrike">
                <a:solidFill>
                  <a:srgbClr val="2e2b1f"/>
                </a:solidFill>
                <a:latin typeface="Calibri"/>
              </a:rPr>
              <a:t>and</a:t>
            </a:r>
            <a:r>
              <a:rPr b="0" lang="en-US" sz="1500" spc="-8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2e2b1f"/>
                </a:solidFill>
                <a:latin typeface="Calibri"/>
              </a:rPr>
              <a:t>write</a:t>
            </a:r>
            <a:endParaRPr b="0" lang="en-US" sz="1500" spc="-1" strike="noStrike">
              <a:latin typeface="Arial"/>
            </a:endParaRPr>
          </a:p>
          <a:p>
            <a:pPr marL="355680" indent="-229320">
              <a:lnSpc>
                <a:spcPts val="2375"/>
              </a:lnSpc>
              <a:buClr>
                <a:srgbClr val="a9a47b"/>
              </a:buClr>
              <a:buFont typeface="Arial"/>
              <a:buChar char="•"/>
              <a:tabLst>
                <a:tab algn="l" pos="355680"/>
                <a:tab algn="l" pos="356400"/>
              </a:tabLst>
            </a:pPr>
            <a:r>
              <a:rPr b="1" lang="en-US" sz="2000" spc="-7" strike="noStrike">
                <a:solidFill>
                  <a:srgbClr val="689c9a"/>
                </a:solidFill>
                <a:latin typeface="Calibri"/>
              </a:rPr>
              <a:t>P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artition</a:t>
            </a:r>
            <a:r>
              <a:rPr b="0" lang="en-US" sz="2000" spc="5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tolerance</a:t>
            </a:r>
            <a:endParaRPr b="0" lang="en-US" sz="2000" spc="-1" strike="noStrike">
              <a:latin typeface="Arial"/>
            </a:endParaRPr>
          </a:p>
          <a:p>
            <a:pPr lvl="1" marL="651600" indent="-229320">
              <a:lnSpc>
                <a:spcPct val="100000"/>
              </a:lnSpc>
              <a:spcBef>
                <a:spcPts val="54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1500" spc="12" strike="noStrike">
                <a:solidFill>
                  <a:srgbClr val="2e2b1f"/>
                </a:solidFill>
                <a:latin typeface="Calibri"/>
              </a:rPr>
              <a:t>multiple </a:t>
            </a:r>
            <a:r>
              <a:rPr b="0" lang="en-US" sz="1500" spc="9" strike="noStrike">
                <a:solidFill>
                  <a:srgbClr val="2e2b1f"/>
                </a:solidFill>
                <a:latin typeface="Calibri"/>
              </a:rPr>
              <a:t>entry</a:t>
            </a:r>
            <a:r>
              <a:rPr b="0" lang="en-US" sz="1500" spc="-25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18" strike="noStrike">
                <a:solidFill>
                  <a:srgbClr val="2e2b1f"/>
                </a:solidFill>
                <a:latin typeface="Calibri"/>
              </a:rPr>
              <a:t>points</a:t>
            </a:r>
            <a:endParaRPr b="0" lang="en-US" sz="1500" spc="-1" strike="noStrike">
              <a:latin typeface="Arial"/>
            </a:endParaRPr>
          </a:p>
          <a:p>
            <a:pPr lvl="1" marL="651600" indent="-229320">
              <a:lnSpc>
                <a:spcPct val="79000"/>
              </a:lnSpc>
              <a:spcBef>
                <a:spcPts val="374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1500" spc="-1" strike="noStrike">
                <a:solidFill>
                  <a:srgbClr val="2e2b1f"/>
                </a:solidFill>
                <a:latin typeface="Calibri"/>
              </a:rPr>
              <a:t>System</a:t>
            </a:r>
            <a:r>
              <a:rPr b="0" lang="en-US" sz="1500" spc="-12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9" strike="noStrike">
                <a:solidFill>
                  <a:srgbClr val="2e2b1f"/>
                </a:solidFill>
                <a:latin typeface="Calibri"/>
              </a:rPr>
              <a:t>remains</a:t>
            </a:r>
            <a:r>
              <a:rPr b="0" lang="en-US" sz="1500" spc="-11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9" strike="noStrike">
                <a:solidFill>
                  <a:srgbClr val="2e2b1f"/>
                </a:solidFill>
                <a:latin typeface="Calibri"/>
              </a:rPr>
              <a:t>operational</a:t>
            </a:r>
            <a:r>
              <a:rPr b="0" lang="en-US" sz="1500" spc="-16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12" strike="noStrike">
                <a:solidFill>
                  <a:srgbClr val="2e2b1f"/>
                </a:solidFill>
                <a:latin typeface="Calibri"/>
              </a:rPr>
              <a:t>on  </a:t>
            </a:r>
            <a:r>
              <a:rPr b="0" lang="en-US" sz="1500" spc="4" strike="noStrike">
                <a:solidFill>
                  <a:srgbClr val="2e2b1f"/>
                </a:solidFill>
                <a:latin typeface="Calibri"/>
              </a:rPr>
              <a:t>system </a:t>
            </a:r>
            <a:r>
              <a:rPr b="0" lang="en-US" sz="1500" spc="12" strike="noStrike">
                <a:solidFill>
                  <a:srgbClr val="2e2b1f"/>
                </a:solidFill>
                <a:latin typeface="Calibri"/>
              </a:rPr>
              <a:t>split </a:t>
            </a:r>
            <a:r>
              <a:rPr b="0" lang="en-US" sz="1500" spc="9" strike="noStrike">
                <a:solidFill>
                  <a:srgbClr val="2e2b1f"/>
                </a:solidFill>
                <a:latin typeface="Calibri"/>
              </a:rPr>
              <a:t>(communication  malfunction)</a:t>
            </a:r>
            <a:endParaRPr b="0" lang="en-US" sz="1500" spc="-1" strike="noStrike">
              <a:latin typeface="Arial"/>
            </a:endParaRPr>
          </a:p>
          <a:p>
            <a:pPr lvl="1" marL="651600" indent="-229320">
              <a:lnSpc>
                <a:spcPts val="1613"/>
              </a:lnSpc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1500" spc="-1" strike="noStrike">
                <a:solidFill>
                  <a:srgbClr val="2e2b1f"/>
                </a:solidFill>
                <a:latin typeface="Calibri"/>
              </a:rPr>
              <a:t>System </a:t>
            </a:r>
            <a:r>
              <a:rPr b="0" lang="en-US" sz="1500" spc="-7" strike="noStrike">
                <a:solidFill>
                  <a:srgbClr val="2e2b1f"/>
                </a:solidFill>
                <a:latin typeface="Calibri"/>
              </a:rPr>
              <a:t>works </a:t>
            </a:r>
            <a:r>
              <a:rPr b="0" lang="en-US" sz="1500" spc="-1" strike="noStrike">
                <a:solidFill>
                  <a:srgbClr val="2e2b1f"/>
                </a:solidFill>
                <a:latin typeface="Calibri"/>
              </a:rPr>
              <a:t>well </a:t>
            </a:r>
            <a:r>
              <a:rPr b="0" lang="en-US" sz="1500" spc="4" strike="noStrike">
                <a:solidFill>
                  <a:srgbClr val="2e2b1f"/>
                </a:solidFill>
                <a:latin typeface="Calibri"/>
              </a:rPr>
              <a:t>across</a:t>
            </a:r>
            <a:r>
              <a:rPr b="0" lang="en-US" sz="1500" spc="-18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9" strike="noStrike">
                <a:solidFill>
                  <a:srgbClr val="2e2b1f"/>
                </a:solidFill>
                <a:latin typeface="Calibri"/>
              </a:rPr>
              <a:t>physical</a:t>
            </a:r>
            <a:endParaRPr b="0" lang="en-US" sz="1500" spc="-1" strike="noStrike">
              <a:latin typeface="Arial"/>
            </a:endParaRPr>
          </a:p>
          <a:p>
            <a:pPr marL="651600">
              <a:lnSpc>
                <a:spcPts val="1613"/>
              </a:lnSpc>
              <a:buNone/>
              <a:tabLst>
                <a:tab algn="l" pos="650880"/>
                <a:tab algn="l" pos="651600"/>
              </a:tabLst>
            </a:pPr>
            <a:r>
              <a:rPr b="0" lang="en-US" sz="1500" spc="4" strike="noStrike">
                <a:solidFill>
                  <a:srgbClr val="2e2b1f"/>
                </a:solidFill>
                <a:latin typeface="Calibri"/>
              </a:rPr>
              <a:t>network</a:t>
            </a:r>
            <a:r>
              <a:rPr b="0" lang="en-US" sz="1500" spc="-13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500" spc="18" strike="noStrike">
                <a:solidFill>
                  <a:srgbClr val="2e2b1f"/>
                </a:solidFill>
                <a:latin typeface="Calibri"/>
              </a:rPr>
              <a:t>partitions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231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object 6"/>
          <p:cNvSpPr/>
          <p:nvPr/>
        </p:nvSpPr>
        <p:spPr>
          <a:xfrm>
            <a:off x="8758800" y="5798880"/>
            <a:ext cx="1101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7" strike="noStrike">
                <a:solidFill>
                  <a:srgbClr val="ffffff"/>
                </a:solidFill>
                <a:latin typeface="Arial"/>
              </a:rPr>
              <a:t>6</a:t>
            </a:r>
            <a:endParaRPr b="0" lang="en-US" sz="1200" spc="-1" strike="noStrike">
              <a:latin typeface="Arial"/>
            </a:endParaRPr>
          </a:p>
        </p:txBody>
      </p:sp>
      <p:grpSp>
        <p:nvGrpSpPr>
          <p:cNvPr id="234" name="object 7"/>
          <p:cNvGrpSpPr/>
          <p:nvPr/>
        </p:nvGrpSpPr>
        <p:grpSpPr>
          <a:xfrm>
            <a:off x="4977000" y="1919520"/>
            <a:ext cx="2523600" cy="2228400"/>
            <a:chOff x="4977000" y="1919520"/>
            <a:chExt cx="2523600" cy="2228400"/>
          </a:xfrm>
        </p:grpSpPr>
        <p:sp>
          <p:nvSpPr>
            <p:cNvPr id="235" name="object 8"/>
            <p:cNvSpPr/>
            <p:nvPr/>
          </p:nvSpPr>
          <p:spPr>
            <a:xfrm>
              <a:off x="4977000" y="1919520"/>
              <a:ext cx="2523600" cy="2228400"/>
            </a:xfrm>
            <a:custGeom>
              <a:avLst/>
              <a:gdLst/>
              <a:ahLst/>
              <a:rect l="l" t="t" r="r" b="b"/>
              <a:pathLst>
                <a:path w="2524125" h="2228850">
                  <a:moveTo>
                    <a:pt x="1261999" y="0"/>
                  </a:moveTo>
                  <a:lnTo>
                    <a:pt x="0" y="2228850"/>
                  </a:lnTo>
                  <a:lnTo>
                    <a:pt x="2524125" y="2228850"/>
                  </a:lnTo>
                  <a:lnTo>
                    <a:pt x="1261999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object 9"/>
            <p:cNvSpPr/>
            <p:nvPr/>
          </p:nvSpPr>
          <p:spPr>
            <a:xfrm>
              <a:off x="4977000" y="1919520"/>
              <a:ext cx="2523600" cy="2228400"/>
            </a:xfrm>
            <a:custGeom>
              <a:avLst/>
              <a:gdLst/>
              <a:ahLst/>
              <a:rect l="l" t="t" r="r" b="b"/>
              <a:pathLst>
                <a:path w="2524125" h="2228850">
                  <a:moveTo>
                    <a:pt x="0" y="2228850"/>
                  </a:moveTo>
                  <a:lnTo>
                    <a:pt x="1261999" y="0"/>
                  </a:lnTo>
                  <a:lnTo>
                    <a:pt x="2524125" y="2228850"/>
                  </a:lnTo>
                  <a:lnTo>
                    <a:pt x="0" y="2228850"/>
                  </a:lnTo>
                  <a:close/>
                </a:path>
              </a:pathLst>
            </a:custGeom>
            <a:noFill/>
            <a:ln w="28575">
              <a:solidFill>
                <a:srgbClr val="675e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object 10"/>
            <p:cNvSpPr/>
            <p:nvPr/>
          </p:nvSpPr>
          <p:spPr>
            <a:xfrm>
              <a:off x="5986440" y="2928960"/>
              <a:ext cx="637920" cy="799920"/>
            </a:xfrm>
            <a:custGeom>
              <a:avLst/>
              <a:gdLst/>
              <a:ahLst/>
              <a:rect l="l" t="t" r="r" b="b"/>
              <a:pathLst>
                <a:path w="638175" h="800100">
                  <a:moveTo>
                    <a:pt x="250189" y="0"/>
                  </a:moveTo>
                  <a:lnTo>
                    <a:pt x="0" y="144018"/>
                  </a:lnTo>
                  <a:lnTo>
                    <a:pt x="224536" y="310388"/>
                  </a:lnTo>
                  <a:lnTo>
                    <a:pt x="148336" y="359410"/>
                  </a:lnTo>
                  <a:lnTo>
                    <a:pt x="361061" y="518033"/>
                  </a:lnTo>
                  <a:lnTo>
                    <a:pt x="295783" y="552450"/>
                  </a:lnTo>
                  <a:lnTo>
                    <a:pt x="638175" y="800100"/>
                  </a:lnTo>
                  <a:lnTo>
                    <a:pt x="436245" y="476885"/>
                  </a:lnTo>
                  <a:lnTo>
                    <a:pt x="489712" y="444753"/>
                  </a:lnTo>
                  <a:lnTo>
                    <a:pt x="326389" y="251713"/>
                  </a:lnTo>
                  <a:lnTo>
                    <a:pt x="379857" y="225171"/>
                  </a:lnTo>
                  <a:lnTo>
                    <a:pt x="250189" y="0"/>
                  </a:lnTo>
                  <a:close/>
                </a:path>
              </a:pathLst>
            </a:cu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object 11"/>
            <p:cNvSpPr/>
            <p:nvPr/>
          </p:nvSpPr>
          <p:spPr>
            <a:xfrm>
              <a:off x="5986440" y="2928960"/>
              <a:ext cx="637920" cy="799920"/>
            </a:xfrm>
            <a:custGeom>
              <a:avLst/>
              <a:gdLst/>
              <a:ahLst/>
              <a:rect l="l" t="t" r="r" b="b"/>
              <a:pathLst>
                <a:path w="638175" h="800100">
                  <a:moveTo>
                    <a:pt x="250189" y="0"/>
                  </a:moveTo>
                  <a:lnTo>
                    <a:pt x="379857" y="225171"/>
                  </a:lnTo>
                  <a:lnTo>
                    <a:pt x="326389" y="251713"/>
                  </a:lnTo>
                  <a:lnTo>
                    <a:pt x="489712" y="444753"/>
                  </a:lnTo>
                  <a:lnTo>
                    <a:pt x="436245" y="476885"/>
                  </a:lnTo>
                  <a:lnTo>
                    <a:pt x="638175" y="800100"/>
                  </a:lnTo>
                  <a:lnTo>
                    <a:pt x="295783" y="552450"/>
                  </a:lnTo>
                  <a:lnTo>
                    <a:pt x="361061" y="518033"/>
                  </a:lnTo>
                  <a:lnTo>
                    <a:pt x="148336" y="359410"/>
                  </a:lnTo>
                  <a:lnTo>
                    <a:pt x="224536" y="310388"/>
                  </a:lnTo>
                  <a:lnTo>
                    <a:pt x="0" y="144018"/>
                  </a:lnTo>
                  <a:lnTo>
                    <a:pt x="250189" y="0"/>
                  </a:lnTo>
                  <a:close/>
                </a:path>
              </a:pathLst>
            </a:custGeom>
            <a:noFill/>
            <a:ln w="28575">
              <a:solidFill>
                <a:srgbClr val="2e2b1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9" name="object 12"/>
          <p:cNvSpPr/>
          <p:nvPr/>
        </p:nvSpPr>
        <p:spPr>
          <a:xfrm>
            <a:off x="4400640" y="4648320"/>
            <a:ext cx="3828600" cy="1848240"/>
          </a:xfrm>
          <a:prstGeom prst="rect">
            <a:avLst/>
          </a:prstGeom>
          <a:noFill/>
          <a:ln w="38100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08440" bIns="0" anchor="t">
            <a:spAutoFit/>
          </a:bodyPr>
          <a:p>
            <a:pPr marL="206280" indent="-5040" algn="ctr">
              <a:lnSpc>
                <a:spcPts val="3229"/>
              </a:lnSpc>
              <a:spcBef>
                <a:spcPts val="1638"/>
              </a:spcBef>
              <a:buNone/>
              <a:tabLst>
                <a:tab algn="l" pos="0"/>
              </a:tabLst>
            </a:pPr>
            <a:r>
              <a:rPr b="0" lang="en-US" sz="2700" spc="137" strike="noStrike">
                <a:solidFill>
                  <a:srgbClr val="2e2b1f"/>
                </a:solidFill>
                <a:latin typeface="Trebuchet MS"/>
              </a:rPr>
              <a:t>CAP </a:t>
            </a:r>
            <a:r>
              <a:rPr b="0" lang="en-US" sz="2700" spc="-131" strike="noStrike">
                <a:solidFill>
                  <a:srgbClr val="2e2b1f"/>
                </a:solidFill>
                <a:latin typeface="Trebuchet MS"/>
              </a:rPr>
              <a:t>Theorem:  </a:t>
            </a:r>
            <a:r>
              <a:rPr b="0" lang="en-US" sz="2700" spc="-171" strike="noStrike">
                <a:solidFill>
                  <a:srgbClr val="2e2b1f"/>
                </a:solidFill>
                <a:latin typeface="Trebuchet MS"/>
              </a:rPr>
              <a:t>satisfying</a:t>
            </a:r>
            <a:r>
              <a:rPr b="0" lang="en-US" sz="2700" spc="-171" strike="noStrike">
                <a:solidFill>
                  <a:srgbClr val="2e2b1f"/>
                </a:solidFill>
                <a:latin typeface="Trebuchet MS"/>
              </a:rPr>
              <a:t>	</a:t>
            </a:r>
            <a:r>
              <a:rPr b="0" lang="en-US" sz="2700" spc="-242" strike="noStrike">
                <a:solidFill>
                  <a:srgbClr val="2e2b1f"/>
                </a:solidFill>
                <a:latin typeface="Trebuchet MS"/>
              </a:rPr>
              <a:t>all </a:t>
            </a:r>
            <a:r>
              <a:rPr b="0" lang="en-US" sz="2700" spc="-157" strike="noStrike">
                <a:solidFill>
                  <a:srgbClr val="2e2b1f"/>
                </a:solidFill>
                <a:latin typeface="Trebuchet MS"/>
              </a:rPr>
              <a:t>three </a:t>
            </a:r>
            <a:r>
              <a:rPr b="0" lang="en-US" sz="2700" spc="-236" strike="noStrike">
                <a:solidFill>
                  <a:srgbClr val="2e2b1f"/>
                </a:solidFill>
                <a:latin typeface="Trebuchet MS"/>
              </a:rPr>
              <a:t>at </a:t>
            </a:r>
            <a:r>
              <a:rPr b="0" lang="en-US" sz="2700" spc="-160" strike="noStrike">
                <a:solidFill>
                  <a:srgbClr val="2e2b1f"/>
                </a:solidFill>
                <a:latin typeface="Trebuchet MS"/>
              </a:rPr>
              <a:t>the  </a:t>
            </a:r>
            <a:r>
              <a:rPr b="0" lang="en-US" sz="2700" spc="-171" strike="noStrike">
                <a:solidFill>
                  <a:srgbClr val="2e2b1f"/>
                </a:solidFill>
                <a:latin typeface="Trebuchet MS"/>
              </a:rPr>
              <a:t>same time </a:t>
            </a:r>
            <a:r>
              <a:rPr b="0" lang="en-US" sz="2700" spc="-120" strike="noStrike">
                <a:solidFill>
                  <a:srgbClr val="2e2b1f"/>
                </a:solidFill>
                <a:latin typeface="Trebuchet MS"/>
              </a:rPr>
              <a:t>is</a:t>
            </a:r>
            <a:r>
              <a:rPr b="0" lang="en-US" sz="2700" spc="-131" strike="noStrike">
                <a:solidFill>
                  <a:srgbClr val="2e2b1f"/>
                </a:solidFill>
                <a:latin typeface="Trebuchet MS"/>
              </a:rPr>
              <a:t> </a:t>
            </a:r>
            <a:r>
              <a:rPr b="0" lang="en-US" sz="2700" spc="-126" strike="noStrike">
                <a:solidFill>
                  <a:srgbClr val="2e2b1f"/>
                </a:solidFill>
                <a:latin typeface="Trebuchet MS"/>
              </a:rPr>
              <a:t>impossible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0" name="object 13"/>
          <p:cNvSpPr/>
          <p:nvPr/>
        </p:nvSpPr>
        <p:spPr>
          <a:xfrm>
            <a:off x="4552200" y="3906720"/>
            <a:ext cx="3278160" cy="8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  <a:tabLst>
                <a:tab algn="l" pos="3039840"/>
              </a:tabLst>
            </a:pPr>
            <a:r>
              <a:rPr b="1" lang="en-US" sz="2700" spc="157" strike="noStrike">
                <a:solidFill>
                  <a:srgbClr val="2e2b1f"/>
                </a:solidFill>
                <a:latin typeface="Arial"/>
              </a:rPr>
              <a:t>A</a:t>
            </a:r>
            <a:r>
              <a:rPr b="1" lang="en-US" sz="2700" spc="157" strike="noStrike">
                <a:solidFill>
                  <a:srgbClr val="2e2b1f"/>
                </a:solidFill>
                <a:latin typeface="Arial"/>
              </a:rPr>
              <a:t>	</a:t>
            </a:r>
            <a:r>
              <a:rPr b="1" lang="en-US" sz="2700" spc="-32" strike="noStrike">
                <a:solidFill>
                  <a:srgbClr val="2e2b1f"/>
                </a:solidFill>
                <a:latin typeface="Arial"/>
              </a:rPr>
              <a:t>P</a:t>
            </a:r>
            <a:endParaRPr b="0" lang="en-US" sz="2700" spc="-1" strike="noStrike">
              <a:latin typeface="Arial"/>
            </a:endParaRPr>
          </a:p>
        </p:txBody>
      </p:sp>
      <p:sp>
        <p:nvSpPr>
          <p:cNvPr id="241" name="object 14"/>
          <p:cNvSpPr/>
          <p:nvPr/>
        </p:nvSpPr>
        <p:spPr>
          <a:xfrm>
            <a:off x="6025680" y="1326960"/>
            <a:ext cx="290520" cy="42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  <a:buNone/>
            </a:pPr>
            <a:r>
              <a:rPr b="1" lang="en-US" sz="2700" spc="134" strike="noStrike">
                <a:solidFill>
                  <a:srgbClr val="2e2b1f"/>
                </a:solidFill>
                <a:latin typeface="Arial"/>
              </a:rPr>
              <a:t>C</a:t>
            </a:r>
            <a:endParaRPr b="0" lang="en-US" sz="27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15920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>
              <a:lnSpc>
                <a:spcPct val="100000"/>
              </a:lnSpc>
              <a:spcBef>
                <a:spcPts val="111"/>
              </a:spcBef>
              <a:buNone/>
            </a:pPr>
            <a:r>
              <a:rPr b="0" lang="en-US" sz="3600" spc="-75" strike="noStrike">
                <a:solidFill>
                  <a:srgbClr val="90c226"/>
                </a:solidFill>
                <a:latin typeface="Trebuchet MS"/>
              </a:rPr>
              <a:t>Indexes: </a:t>
            </a:r>
            <a:r>
              <a:rPr b="0" lang="en-US" sz="3600" spc="-46" strike="noStrike">
                <a:solidFill>
                  <a:srgbClr val="90c226"/>
                </a:solidFill>
                <a:latin typeface="Trebuchet MS"/>
              </a:rPr>
              <a:t>High</a:t>
            </a:r>
            <a:r>
              <a:rPr b="0" lang="en-US" sz="3600" spc="-511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72" strike="noStrike">
                <a:solidFill>
                  <a:srgbClr val="90c226"/>
                </a:solidFill>
                <a:latin typeface="Trebuchet MS"/>
              </a:rPr>
              <a:t>performance  </a:t>
            </a:r>
            <a:r>
              <a:rPr b="0" lang="en-US" sz="3600" spc="-60" strike="noStrike">
                <a:solidFill>
                  <a:srgbClr val="90c226"/>
                </a:solidFill>
                <a:latin typeface="Trebuchet MS"/>
              </a:rPr>
              <a:t>read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69" name="object 3"/>
          <p:cNvSpPr/>
          <p:nvPr/>
        </p:nvSpPr>
        <p:spPr>
          <a:xfrm>
            <a:off x="650880" y="1537920"/>
            <a:ext cx="7265160" cy="51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468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746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Typically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used </a:t>
            </a:r>
            <a:r>
              <a:rPr b="0" lang="en-US" sz="2150" spc="-21" strike="noStrike">
                <a:solidFill>
                  <a:srgbClr val="2e2b1f"/>
                </a:solidFill>
                <a:latin typeface="Calibri"/>
              </a:rPr>
              <a:t>for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frequently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used</a:t>
            </a:r>
            <a:r>
              <a:rPr b="0" lang="en-US" sz="2150" spc="2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queries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4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Necessary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when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the total </a:t>
            </a:r>
            <a:r>
              <a:rPr b="0" lang="en-US" sz="2150" spc="-26" strike="noStrike">
                <a:solidFill>
                  <a:srgbClr val="2e2b1f"/>
                </a:solidFill>
                <a:latin typeface="Calibri"/>
              </a:rPr>
              <a:t>size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documents </a:t>
            </a:r>
            <a:r>
              <a:rPr b="0" lang="en-US" sz="2150" spc="-15" strike="noStrike">
                <a:solidFill>
                  <a:srgbClr val="2e2b1f"/>
                </a:solidFill>
                <a:latin typeface="Calibri"/>
              </a:rPr>
              <a:t>exceeds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the</a:t>
            </a:r>
            <a:endParaRPr b="0" lang="en-US" sz="2150" spc="-1" strike="noStrike">
              <a:latin typeface="Arial"/>
            </a:endParaRPr>
          </a:p>
          <a:p>
            <a:pPr marL="241200">
              <a:lnSpc>
                <a:spcPct val="100000"/>
              </a:lnSpc>
              <a:spcBef>
                <a:spcPts val="45"/>
              </a:spcBef>
              <a:buNone/>
              <a:tabLst>
                <a:tab algn="l" pos="241200"/>
                <a:tab algn="l" pos="241920"/>
              </a:tabLst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amount of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available</a:t>
            </a:r>
            <a:r>
              <a:rPr b="0" lang="en-US" sz="2150" spc="8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RAM.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Defined on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collection</a:t>
            </a:r>
            <a:r>
              <a:rPr b="0" lang="en-US" sz="2150" spc="25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level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9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Can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be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defined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on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1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or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more</a:t>
            </a:r>
            <a:r>
              <a:rPr b="0" lang="en-US" sz="2000" spc="-9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fields</a:t>
            </a:r>
            <a:endParaRPr b="0" lang="en-US" sz="2000" spc="-1" strike="noStrike">
              <a:latin typeface="Arial"/>
            </a:endParaRPr>
          </a:p>
          <a:p>
            <a:pPr lvl="2" marL="908640" indent="-229320">
              <a:lnSpc>
                <a:spcPct val="100000"/>
              </a:lnSpc>
              <a:spcBef>
                <a:spcPts val="505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Composite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index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(SQL) </a:t>
            </a:r>
            <a:r>
              <a:rPr b="0" lang="en-US" sz="1800" spc="-1" strike="noStrike">
                <a:solidFill>
                  <a:srgbClr val="2e2b1f"/>
                </a:solidFill>
                <a:latin typeface="Wingdings"/>
              </a:rPr>
              <a:t></a:t>
            </a:r>
            <a:r>
              <a:rPr b="0" lang="en-US" sz="1800" spc="-1" strike="noStrike">
                <a:solidFill>
                  <a:srgbClr val="2e2b1f"/>
                </a:solidFill>
                <a:latin typeface="Times New Roman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Compound index</a:t>
            </a:r>
            <a:r>
              <a:rPr b="0" lang="en-US" sz="1800" spc="-3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(MongoDB)</a:t>
            </a:r>
            <a:endParaRPr b="0" lang="en-US" sz="18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496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B-tree</a:t>
            </a:r>
            <a:r>
              <a:rPr b="0" lang="en-US" sz="2150" spc="6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index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1000"/>
              </a:lnSpc>
              <a:spcBef>
                <a:spcPts val="601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Only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1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index can be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used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by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query optimizer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when 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retrieving</a:t>
            </a:r>
            <a:r>
              <a:rPr b="0" lang="en-US" sz="2150" spc="4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data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1" lang="en-US" sz="2150" spc="29" strike="noStrike">
                <a:solidFill>
                  <a:srgbClr val="2e2b1f"/>
                </a:solidFill>
                <a:latin typeface="Calibri"/>
              </a:rPr>
              <a:t>Index </a:t>
            </a:r>
            <a:r>
              <a:rPr b="1" lang="en-US" sz="2150" spc="12" strike="noStrike">
                <a:solidFill>
                  <a:srgbClr val="2e2b1f"/>
                </a:solidFill>
                <a:latin typeface="Calibri"/>
              </a:rPr>
              <a:t>covers </a:t>
            </a:r>
            <a:r>
              <a:rPr b="1" lang="en-US" sz="2150" spc="9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1" lang="en-US" sz="2150" spc="18" strike="noStrike">
                <a:solidFill>
                  <a:srgbClr val="2e2b1f"/>
                </a:solidFill>
                <a:latin typeface="Calibri"/>
              </a:rPr>
              <a:t>query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-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match the </a:t>
            </a:r>
            <a:r>
              <a:rPr b="0" i="1" lang="en-US" sz="2150" spc="12" strike="noStrike">
                <a:solidFill>
                  <a:srgbClr val="2e2b1f"/>
                </a:solidFill>
                <a:latin typeface="Calibri"/>
              </a:rPr>
              <a:t>query </a:t>
            </a:r>
            <a:r>
              <a:rPr b="0" i="1" lang="en-US" sz="2150" spc="18" strike="noStrike">
                <a:solidFill>
                  <a:srgbClr val="2e2b1f"/>
                </a:solidFill>
                <a:latin typeface="Calibri"/>
              </a:rPr>
              <a:t>conditions </a:t>
            </a:r>
            <a:r>
              <a:rPr b="1" lang="en-US" sz="2150" spc="9" strike="noStrike">
                <a:solidFill>
                  <a:srgbClr val="2e2b1f"/>
                </a:solidFill>
                <a:latin typeface="Calibri"/>
              </a:rPr>
              <a:t>and</a:t>
            </a:r>
            <a:r>
              <a:rPr b="1" lang="en-US" sz="2150" spc="-11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return</a:t>
            </a:r>
            <a:endParaRPr b="0" lang="en-US" sz="2150" spc="-1" strike="noStrike">
              <a:latin typeface="Arial"/>
            </a:endParaRPr>
          </a:p>
          <a:p>
            <a:pPr marL="241200">
              <a:lnSpc>
                <a:spcPct val="100000"/>
              </a:lnSpc>
              <a:spcBef>
                <a:spcPts val="51"/>
              </a:spcBef>
              <a:buNone/>
              <a:tabLst>
                <a:tab algn="l" pos="241200"/>
                <a:tab algn="l" pos="24192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results using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only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2150" spc="27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index;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9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Use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index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provide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2000" spc="-14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results.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0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object 6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40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446508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60" strike="noStrike">
                <a:solidFill>
                  <a:srgbClr val="90c226"/>
                </a:solidFill>
                <a:latin typeface="Trebuchet MS"/>
              </a:rPr>
              <a:t>Replication </a:t>
            </a:r>
            <a:r>
              <a:rPr b="0" lang="en-US" sz="3600" spc="-46" strike="noStrike">
                <a:solidFill>
                  <a:srgbClr val="90c226"/>
                </a:solidFill>
                <a:latin typeface="Trebuchet MS"/>
              </a:rPr>
              <a:t>of</a:t>
            </a:r>
            <a:r>
              <a:rPr b="0" lang="en-US" sz="3600" spc="-591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35" strike="noStrike">
                <a:solidFill>
                  <a:srgbClr val="90c226"/>
                </a:solidFill>
                <a:latin typeface="Trebuchet MS"/>
              </a:rPr>
              <a:t>data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 type="sldNum" idx="23"/>
          </p:nvPr>
        </p:nvSpPr>
        <p:spPr>
          <a:xfrm>
            <a:off x="6444720" y="4235040"/>
            <a:ext cx="5122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AA30BFAC-EC1A-4E8D-91D0-0C3CB54D4656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75" name="object 3"/>
          <p:cNvSpPr/>
          <p:nvPr/>
        </p:nvSpPr>
        <p:spPr>
          <a:xfrm>
            <a:off x="650880" y="1542600"/>
            <a:ext cx="7308000" cy="51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70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Ensures </a:t>
            </a:r>
            <a:r>
              <a:rPr b="0" lang="en-US" sz="2150" spc="-21" strike="noStrike">
                <a:solidFill>
                  <a:srgbClr val="2e2b1f"/>
                </a:solidFill>
                <a:latin typeface="Calibri"/>
              </a:rPr>
              <a:t>redundancy,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backup,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and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automatic</a:t>
            </a:r>
            <a:r>
              <a:rPr b="0" lang="en-US" sz="2150" spc="15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failover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Recovery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manager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in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2000" spc="-19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24" strike="noStrike">
                <a:solidFill>
                  <a:srgbClr val="2e2b1f"/>
                </a:solidFill>
                <a:latin typeface="Calibri"/>
              </a:rPr>
              <a:t>RDMS</a:t>
            </a:r>
            <a:endParaRPr b="0" lang="en-US" sz="2000" spc="-1" strike="noStrike">
              <a:latin typeface="Arial"/>
            </a:endParaRPr>
          </a:p>
          <a:p>
            <a:pPr marL="241200" indent="-229320">
              <a:lnSpc>
                <a:spcPct val="101000"/>
              </a:lnSpc>
              <a:spcBef>
                <a:spcPts val="47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Replication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occurs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through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groups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servers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known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as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replica 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sets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505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Primary set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–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set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servers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that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client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tasks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direct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updates</a:t>
            </a:r>
            <a:r>
              <a:rPr b="0" lang="en-US" sz="2000" spc="-17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to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524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Secondary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set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–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set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servers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used </a:t>
            </a:r>
            <a:r>
              <a:rPr b="0" lang="en-US" sz="2000" spc="-32" strike="noStrike">
                <a:solidFill>
                  <a:srgbClr val="2e2b1f"/>
                </a:solidFill>
                <a:latin typeface="Calibri"/>
              </a:rPr>
              <a:t>for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duplication of</a:t>
            </a:r>
            <a:r>
              <a:rPr b="0" lang="en-US" sz="2000" spc="7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data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56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At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000" spc="18" strike="noStrike">
                <a:solidFill>
                  <a:srgbClr val="2e2b1f"/>
                </a:solidFill>
                <a:latin typeface="Calibri"/>
              </a:rPr>
              <a:t>most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can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have </a:t>
            </a:r>
            <a:r>
              <a:rPr b="0" lang="en-US" sz="2000" spc="18" strike="noStrike">
                <a:solidFill>
                  <a:srgbClr val="2e2b1f"/>
                </a:solidFill>
                <a:latin typeface="Calibri"/>
              </a:rPr>
              <a:t>12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replica</a:t>
            </a:r>
            <a:r>
              <a:rPr b="0" lang="en-US" sz="2000" spc="-29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sets</a:t>
            </a:r>
            <a:endParaRPr b="0" lang="en-US" sz="2000" spc="-1" strike="noStrike">
              <a:latin typeface="Arial"/>
            </a:endParaRPr>
          </a:p>
          <a:p>
            <a:pPr lvl="2" marL="908640" indent="-229320">
              <a:lnSpc>
                <a:spcPct val="100000"/>
              </a:lnSpc>
              <a:spcBef>
                <a:spcPts val="408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18" strike="noStrike">
                <a:solidFill>
                  <a:srgbClr val="2e2b1f"/>
                </a:solidFill>
                <a:latin typeface="Calibri"/>
              </a:rPr>
              <a:t>Many</a:t>
            </a:r>
            <a:r>
              <a:rPr b="0" lang="en-US" sz="1800" spc="-10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different</a:t>
            </a:r>
            <a:r>
              <a:rPr b="0" lang="en-US" sz="1800" spc="-3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properties</a:t>
            </a:r>
            <a:r>
              <a:rPr b="0" lang="en-US" sz="1800" spc="-13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can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be</a:t>
            </a:r>
            <a:r>
              <a:rPr b="0" lang="en-US" sz="1800" spc="-2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associated</a:t>
            </a:r>
            <a:r>
              <a:rPr b="0" lang="en-US" sz="1800" spc="-8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with</a:t>
            </a:r>
            <a:r>
              <a:rPr b="0" lang="en-US" sz="1800" spc="-8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a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secondary</a:t>
            </a:r>
            <a:r>
              <a:rPr b="0" lang="en-US" sz="1800" spc="-2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5" strike="noStrike">
                <a:solidFill>
                  <a:srgbClr val="2e2b1f"/>
                </a:solidFill>
                <a:latin typeface="Calibri"/>
              </a:rPr>
              <a:t>set</a:t>
            </a:r>
            <a:r>
              <a:rPr b="0" lang="en-US" sz="1800" spc="43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i.e. 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secondary-only,</a:t>
            </a:r>
            <a:r>
              <a:rPr b="0" lang="en-US" sz="1800" spc="-10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hidden</a:t>
            </a:r>
            <a:r>
              <a:rPr b="0" lang="en-US" sz="1800" spc="-7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2" strike="noStrike">
                <a:solidFill>
                  <a:srgbClr val="2e2b1f"/>
                </a:solidFill>
                <a:latin typeface="Calibri"/>
              </a:rPr>
              <a:t>delayed,</a:t>
            </a:r>
            <a:r>
              <a:rPr b="0" lang="en-US" sz="1800" spc="-18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arbiters,</a:t>
            </a:r>
            <a:r>
              <a:rPr b="0" lang="en-US" sz="1800" spc="-10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non-voting</a:t>
            </a:r>
            <a:endParaRPr b="0" lang="en-US" sz="18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6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If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primary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set </a:t>
            </a:r>
            <a:r>
              <a:rPr b="0" lang="en-US" sz="2000" spc="-21" strike="noStrike">
                <a:solidFill>
                  <a:srgbClr val="2e2b1f"/>
                </a:solidFill>
                <a:latin typeface="Calibri"/>
              </a:rPr>
              <a:t>fails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secondary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sets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‘vote’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elect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2000" spc="-10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new 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primary</a:t>
            </a:r>
            <a:r>
              <a:rPr b="0" lang="en-US" sz="2000" spc="-2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set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6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7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462744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72" strike="noStrike">
                <a:solidFill>
                  <a:srgbClr val="90c226"/>
                </a:solidFill>
                <a:latin typeface="Trebuchet MS"/>
              </a:rPr>
              <a:t>Consistency </a:t>
            </a:r>
            <a:r>
              <a:rPr b="0" lang="en-US" sz="3600" spc="-46" strike="noStrike">
                <a:solidFill>
                  <a:srgbClr val="90c226"/>
                </a:solidFill>
                <a:latin typeface="Trebuchet MS"/>
              </a:rPr>
              <a:t>of</a:t>
            </a:r>
            <a:r>
              <a:rPr b="0" lang="en-US" sz="3600" spc="-420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35" strike="noStrike">
                <a:solidFill>
                  <a:srgbClr val="90c226"/>
                </a:solidFill>
                <a:latin typeface="Trebuchet MS"/>
              </a:rPr>
              <a:t>data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sldNum" idx="24"/>
          </p:nvPr>
        </p:nvSpPr>
        <p:spPr>
          <a:xfrm>
            <a:off x="6444720" y="4235040"/>
            <a:ext cx="5122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10F6A80D-4C4B-46A7-831D-18E09C250FBD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80" name="object 3"/>
          <p:cNvSpPr/>
          <p:nvPr/>
        </p:nvSpPr>
        <p:spPr>
          <a:xfrm>
            <a:off x="650880" y="1616400"/>
            <a:ext cx="7488720" cy="557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41200" indent="-229320">
              <a:lnSpc>
                <a:spcPct val="104000"/>
              </a:lnSpc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All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read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operations issued </a:t>
            </a: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primary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replica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set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are 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consistent </a:t>
            </a: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with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last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write</a:t>
            </a:r>
            <a:r>
              <a:rPr b="0" lang="en-US" sz="2150" spc="8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operation</a:t>
            </a:r>
            <a:endParaRPr b="0" lang="en-US" sz="2150" spc="-1" strike="noStrike">
              <a:latin typeface="Arial"/>
            </a:endParaRPr>
          </a:p>
          <a:p>
            <a:pPr lvl="1" marL="228600" indent="-228600" algn="r">
              <a:lnSpc>
                <a:spcPct val="100000"/>
              </a:lnSpc>
              <a:spcBef>
                <a:spcPts val="499"/>
              </a:spcBef>
              <a:buClr>
                <a:srgbClr val="9cbdbc"/>
              </a:buClr>
              <a:buFont typeface="Arial"/>
              <a:buChar char="•"/>
              <a:tabLst>
                <a:tab algn="l" pos="228600"/>
                <a:tab algn="l" pos="229320"/>
              </a:tabLst>
            </a:pP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Reads</a:t>
            </a:r>
            <a:r>
              <a:rPr b="0" lang="en-US" sz="2000" spc="-6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to</a:t>
            </a:r>
            <a:r>
              <a:rPr b="0" lang="en-US" sz="2000" spc="-10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 primary</a:t>
            </a:r>
            <a:r>
              <a:rPr b="0" lang="en-US" sz="2000" spc="-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have</a:t>
            </a:r>
            <a:r>
              <a:rPr b="0" lang="en-US" sz="2000" spc="-2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1" lang="en-US" sz="2000" spc="9" strike="noStrike">
                <a:solidFill>
                  <a:srgbClr val="2e2b1f"/>
                </a:solidFill>
                <a:latin typeface="Calibri"/>
              </a:rPr>
              <a:t>strict</a:t>
            </a:r>
            <a:r>
              <a:rPr b="1" lang="en-US" sz="2000" spc="-11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1" lang="en-US" sz="2000" spc="4" strike="noStrike">
                <a:solidFill>
                  <a:srgbClr val="2e2b1f"/>
                </a:solidFill>
                <a:latin typeface="Calibri"/>
              </a:rPr>
              <a:t>consistency</a:t>
            </a:r>
            <a:endParaRPr b="0" lang="en-US" sz="2000" spc="-1" strike="noStrike">
              <a:latin typeface="Arial"/>
            </a:endParaRPr>
          </a:p>
          <a:p>
            <a:pPr lvl="2" marL="228600" indent="-228600" algn="r">
              <a:lnSpc>
                <a:spcPct val="100000"/>
              </a:lnSpc>
              <a:spcBef>
                <a:spcPts val="431"/>
              </a:spcBef>
              <a:buClr>
                <a:srgbClr val="d2ca6c"/>
              </a:buClr>
              <a:buFont typeface="Arial"/>
              <a:buChar char="•"/>
              <a:tabLst>
                <a:tab algn="l" pos="228600"/>
                <a:tab algn="l" pos="229320"/>
              </a:tabLst>
            </a:pP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Reads</a:t>
            </a:r>
            <a:r>
              <a:rPr b="0" lang="en-US" sz="1800" spc="-7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reflect</a:t>
            </a:r>
            <a:r>
              <a:rPr b="0" lang="en-US" sz="1800" spc="-4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1800" spc="-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latest</a:t>
            </a:r>
            <a:r>
              <a:rPr b="0" lang="en-US" sz="1800" spc="-12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changes</a:t>
            </a:r>
            <a:r>
              <a:rPr b="0" lang="en-US" sz="1800" spc="-6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to</a:t>
            </a:r>
            <a:r>
              <a:rPr b="0" lang="en-US" sz="1800" spc="-2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1800" spc="-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data</a:t>
            </a:r>
            <a:endParaRPr b="0" lang="en-US" sz="18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Reads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to a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secondary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have </a:t>
            </a:r>
            <a:r>
              <a:rPr b="1" lang="en-US" sz="2000" spc="-1" strike="noStrike">
                <a:solidFill>
                  <a:srgbClr val="2e2b1f"/>
                </a:solidFill>
                <a:latin typeface="Calibri"/>
              </a:rPr>
              <a:t>eventual</a:t>
            </a:r>
            <a:r>
              <a:rPr b="1" lang="en-US" sz="2000" spc="-29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1" lang="en-US" sz="2000" spc="4" strike="noStrike">
                <a:solidFill>
                  <a:srgbClr val="2e2b1f"/>
                </a:solidFill>
                <a:latin typeface="Calibri"/>
              </a:rPr>
              <a:t>consistency</a:t>
            </a:r>
            <a:endParaRPr b="0" lang="en-US" sz="2000" spc="-1" strike="noStrike">
              <a:latin typeface="Arial"/>
            </a:endParaRPr>
          </a:p>
          <a:p>
            <a:pPr lvl="2" marL="908640" indent="-229320">
              <a:lnSpc>
                <a:spcPct val="100000"/>
              </a:lnSpc>
              <a:spcBef>
                <a:spcPts val="431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Updates propagate</a:t>
            </a:r>
            <a:r>
              <a:rPr b="0" lang="en-US" sz="1800" spc="-25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gradually</a:t>
            </a:r>
            <a:endParaRPr b="0" lang="en-US" sz="18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6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If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clients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permit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reads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from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secondary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sets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–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then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client </a:t>
            </a:r>
            <a:r>
              <a:rPr b="0" lang="en-US" sz="2000" spc="24" strike="noStrike">
                <a:solidFill>
                  <a:srgbClr val="2e2b1f"/>
                </a:solidFill>
                <a:latin typeface="Calibri"/>
              </a:rPr>
              <a:t>may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read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a 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previous </a:t>
            </a:r>
            <a:r>
              <a:rPr b="0" lang="en-US" sz="2000" spc="12" strike="noStrike">
                <a:solidFill>
                  <a:srgbClr val="2e2b1f"/>
                </a:solidFill>
                <a:latin typeface="Calibri"/>
              </a:rPr>
              <a:t>state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2000" spc="-17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database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56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21" strike="noStrike">
                <a:solidFill>
                  <a:srgbClr val="2e2b1f"/>
                </a:solidFill>
                <a:latin typeface="Calibri"/>
              </a:rPr>
              <a:t>Failure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occurs </a:t>
            </a:r>
            <a:r>
              <a:rPr b="0" lang="en-US" sz="2000" spc="-26" strike="noStrike">
                <a:solidFill>
                  <a:srgbClr val="2e2b1f"/>
                </a:solidFill>
                <a:latin typeface="Calibri"/>
              </a:rPr>
              <a:t>before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secondary nodes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are</a:t>
            </a:r>
            <a:r>
              <a:rPr b="0" lang="en-US" sz="2000" spc="15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updated</a:t>
            </a:r>
            <a:endParaRPr b="0" lang="en-US" sz="2000" spc="-1" strike="noStrike">
              <a:latin typeface="Arial"/>
            </a:endParaRPr>
          </a:p>
          <a:p>
            <a:pPr lvl="2" marL="908640" indent="-229320">
              <a:lnSpc>
                <a:spcPct val="100000"/>
              </a:lnSpc>
              <a:spcBef>
                <a:spcPts val="431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System</a:t>
            </a:r>
            <a:r>
              <a:rPr b="0" lang="en-US" sz="1800" spc="-5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identifies</a:t>
            </a:r>
            <a:r>
              <a:rPr b="0" lang="en-US" sz="1800" spc="-13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when</a:t>
            </a: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rollback</a:t>
            </a:r>
            <a:r>
              <a:rPr b="0" lang="en-US" sz="1800" spc="-17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needs</a:t>
            </a:r>
            <a:r>
              <a:rPr b="0" lang="en-US" sz="1800" spc="-6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to</a:t>
            </a:r>
            <a:r>
              <a:rPr b="0" lang="en-US" sz="1800" spc="-1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occur</a:t>
            </a:r>
            <a:endParaRPr b="0" lang="en-US" sz="1800" spc="-1" strike="noStrike">
              <a:latin typeface="Arial"/>
            </a:endParaRPr>
          </a:p>
          <a:p>
            <a:pPr lvl="2" marL="908640" indent="-229320">
              <a:lnSpc>
                <a:spcPct val="100000"/>
              </a:lnSpc>
              <a:spcBef>
                <a:spcPts val="471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-21" strike="noStrike">
                <a:solidFill>
                  <a:srgbClr val="2e2b1f"/>
                </a:solidFill>
                <a:latin typeface="Calibri"/>
              </a:rPr>
              <a:t>Users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are</a:t>
            </a:r>
            <a:r>
              <a:rPr b="0" lang="en-US" sz="1800" spc="-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responsible</a:t>
            </a:r>
            <a:r>
              <a:rPr b="0" lang="en-US" sz="1800" spc="-10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32" strike="noStrike">
                <a:solidFill>
                  <a:srgbClr val="2e2b1f"/>
                </a:solidFill>
                <a:latin typeface="Calibri"/>
              </a:rPr>
              <a:t>for</a:t>
            </a:r>
            <a:r>
              <a:rPr b="0" lang="en-US" sz="1800" spc="8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8" strike="noStrike">
                <a:solidFill>
                  <a:srgbClr val="2e2b1f"/>
                </a:solidFill>
                <a:latin typeface="Calibri"/>
              </a:rPr>
              <a:t>manually</a:t>
            </a:r>
            <a:r>
              <a:rPr b="0" lang="en-US" sz="1800" spc="-17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18" strike="noStrike">
                <a:solidFill>
                  <a:srgbClr val="2e2b1f"/>
                </a:solidFill>
                <a:latin typeface="Calibri"/>
              </a:rPr>
              <a:t>applying</a:t>
            </a:r>
            <a:r>
              <a:rPr b="0" lang="en-US" sz="1800" spc="-20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rollback</a:t>
            </a:r>
            <a:r>
              <a:rPr b="0" lang="en-US" sz="1800" spc="-17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changes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1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536400" y="504360"/>
            <a:ext cx="236772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86" strike="noStrike">
                <a:solidFill>
                  <a:srgbClr val="90c226"/>
                </a:solidFill>
                <a:latin typeface="Trebuchet MS"/>
              </a:rPr>
              <a:t>S</a:t>
            </a:r>
            <a:r>
              <a:rPr b="0" lang="en-US" sz="3600" spc="-41" strike="noStrike">
                <a:solidFill>
                  <a:srgbClr val="90c226"/>
                </a:solidFill>
                <a:latin typeface="Trebuchet MS"/>
              </a:rPr>
              <a:t>u</a:t>
            </a:r>
            <a:r>
              <a:rPr b="0" lang="en-US" sz="3600" spc="-35" strike="noStrike">
                <a:solidFill>
                  <a:srgbClr val="90c226"/>
                </a:solidFill>
                <a:latin typeface="Trebuchet MS"/>
              </a:rPr>
              <a:t>mm</a:t>
            </a:r>
            <a:r>
              <a:rPr b="0" lang="en-US" sz="3600" spc="-52" strike="noStrike">
                <a:solidFill>
                  <a:srgbClr val="90c226"/>
                </a:solidFill>
                <a:latin typeface="Trebuchet MS"/>
              </a:rPr>
              <a:t>a</a:t>
            </a:r>
            <a:r>
              <a:rPr b="0" lang="en-US" sz="3600" spc="-80" strike="noStrike">
                <a:solidFill>
                  <a:srgbClr val="90c226"/>
                </a:solidFill>
                <a:latin typeface="Trebuchet MS"/>
              </a:rPr>
              <a:t>r</a:t>
            </a:r>
            <a:r>
              <a:rPr b="0" lang="en-US" sz="3600" spc="9" strike="noStrike">
                <a:solidFill>
                  <a:srgbClr val="90c226"/>
                </a:solidFill>
                <a:latin typeface="Trebuchet MS"/>
              </a:rPr>
              <a:t>y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sldNum" idx="25"/>
          </p:nvPr>
        </p:nvSpPr>
        <p:spPr>
          <a:xfrm>
            <a:off x="6444720" y="4235040"/>
            <a:ext cx="512280" cy="39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marL="38160" algn="r">
              <a:lnSpc>
                <a:spcPts val="1426"/>
              </a:lnSpc>
              <a:buNone/>
              <a:defRPr b="0" lang="en-US" sz="900" spc="-7" strike="noStrike">
                <a:solidFill>
                  <a:srgbClr val="90c226"/>
                </a:solidFill>
                <a:latin typeface="Trebuchet MS"/>
              </a:defRPr>
            </a:lvl1pPr>
          </a:lstStyle>
          <a:p>
            <a:pPr marL="38160" algn="r">
              <a:lnSpc>
                <a:spcPts val="1426"/>
              </a:lnSpc>
              <a:buNone/>
            </a:pPr>
            <a:fld id="{7BC2A7F5-E38B-4851-B9B3-DB37309C3D72}" type="slidenum">
              <a:rPr b="0" lang="en-US" sz="900" spc="-7" strike="noStrike">
                <a:solidFill>
                  <a:srgbClr val="90c226"/>
                </a:solidFill>
                <a:latin typeface="Trebuchet MS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585" name="object 3"/>
          <p:cNvSpPr/>
          <p:nvPr/>
        </p:nvSpPr>
        <p:spPr>
          <a:xfrm>
            <a:off x="650880" y="1542600"/>
            <a:ext cx="7111800" cy="39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70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NoSQL built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address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distributed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database</a:t>
            </a:r>
            <a:r>
              <a:rPr b="0" lang="en-US" sz="2150" spc="-14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21" strike="noStrike">
                <a:solidFill>
                  <a:srgbClr val="2e2b1f"/>
                </a:solidFill>
                <a:latin typeface="Calibri"/>
              </a:rPr>
              <a:t>system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575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Sharding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51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Replica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sets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of</a:t>
            </a:r>
            <a:r>
              <a:rPr b="0" lang="en-US" sz="2000" spc="-8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data</a:t>
            </a:r>
            <a:endParaRPr b="0" lang="en-US" sz="20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  <a:tab algn="l" pos="1983600"/>
              </a:tabLst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CAP</a:t>
            </a:r>
            <a:r>
              <a:rPr b="0" lang="en-US" sz="2150" spc="7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Theorem: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	</a:t>
            </a:r>
            <a:r>
              <a:rPr b="0" lang="en-US" sz="2150" spc="-21" strike="noStrike">
                <a:solidFill>
                  <a:srgbClr val="2e2b1f"/>
                </a:solidFill>
                <a:latin typeface="Calibri"/>
              </a:rPr>
              <a:t>consistency,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availability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and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partition</a:t>
            </a:r>
            <a:r>
              <a:rPr b="0" lang="en-US" sz="2150" spc="-33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tolerant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4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MongoDB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9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Document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oriented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data, schema-less database,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supports 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secondary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indexes, provides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a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query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language,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consistent</a:t>
            </a:r>
            <a:r>
              <a:rPr b="0" lang="en-US" sz="2000" spc="-16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reads 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on primary</a:t>
            </a:r>
            <a:r>
              <a:rPr b="0" lang="en-US" sz="2000" spc="-4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sets</a:t>
            </a:r>
            <a:endParaRPr b="0" lang="en-US" sz="20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Lacks </a:t>
            </a: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transactions,</a:t>
            </a:r>
            <a:r>
              <a:rPr b="0" lang="en-US" sz="2000" spc="-3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joins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86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object 2"/>
          <p:cNvGrpSpPr/>
          <p:nvPr/>
        </p:nvGrpSpPr>
        <p:grpSpPr>
          <a:xfrm>
            <a:off x="380880" y="209520"/>
            <a:ext cx="8381520" cy="6286320"/>
            <a:chOff x="380880" y="209520"/>
            <a:chExt cx="8381520" cy="6286320"/>
          </a:xfrm>
        </p:grpSpPr>
        <p:sp>
          <p:nvSpPr>
            <p:cNvPr id="243" name="object 3"/>
            <p:cNvSpPr/>
            <p:nvPr/>
          </p:nvSpPr>
          <p:spPr>
            <a:xfrm>
              <a:off x="380880" y="209520"/>
              <a:ext cx="8381520" cy="628632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object 4"/>
            <p:cNvSpPr/>
            <p:nvPr/>
          </p:nvSpPr>
          <p:spPr>
            <a:xfrm>
              <a:off x="8534520" y="5648400"/>
              <a:ext cx="71280" cy="399600"/>
            </a:xfrm>
            <a:custGeom>
              <a:avLst/>
              <a:gdLst/>
              <a:ahLst/>
              <a:rect l="l" t="t" r="r" b="b"/>
              <a:pathLst>
                <a:path w="71754" h="400050">
                  <a:moveTo>
                    <a:pt x="71754" y="400050"/>
                  </a:moveTo>
                  <a:lnTo>
                    <a:pt x="43826" y="394407"/>
                  </a:lnTo>
                  <a:lnTo>
                    <a:pt x="21018" y="379020"/>
                  </a:lnTo>
                  <a:lnTo>
                    <a:pt x="5639" y="356196"/>
                  </a:lnTo>
                  <a:lnTo>
                    <a:pt x="0" y="328244"/>
                  </a:lnTo>
                  <a:lnTo>
                    <a:pt x="0" y="71805"/>
                  </a:lnTo>
                  <a:lnTo>
                    <a:pt x="5639" y="43853"/>
                  </a:lnTo>
                  <a:lnTo>
                    <a:pt x="21018" y="21029"/>
                  </a:lnTo>
                  <a:lnTo>
                    <a:pt x="43826" y="5642"/>
                  </a:lnTo>
                  <a:lnTo>
                    <a:pt x="71754" y="0"/>
                  </a:lnTo>
                </a:path>
              </a:pathLst>
            </a:custGeom>
            <a:noFill/>
            <a:ln w="1905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45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object 6"/>
          <p:cNvSpPr/>
          <p:nvPr/>
        </p:nvSpPr>
        <p:spPr>
          <a:xfrm>
            <a:off x="689040" y="3952440"/>
            <a:ext cx="1195200" cy="147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>
              <a:lnSpc>
                <a:spcPct val="99000"/>
              </a:lnSpc>
              <a:spcBef>
                <a:spcPts val="113"/>
              </a:spcBef>
              <a:buNone/>
            </a:pPr>
            <a:r>
              <a:rPr b="1" lang="en-US" sz="1200" spc="-1" strike="noStrike">
                <a:solidFill>
                  <a:srgbClr val="ffffff"/>
                </a:solidFill>
                <a:latin typeface="Arial"/>
              </a:rPr>
              <a:t>Consistent,  </a:t>
            </a:r>
            <a:r>
              <a:rPr b="1" lang="en-US" sz="1200" spc="-26" strike="noStrike">
                <a:solidFill>
                  <a:srgbClr val="ffffff"/>
                </a:solidFill>
                <a:latin typeface="Arial"/>
              </a:rPr>
              <a:t>Available </a:t>
            </a:r>
            <a:r>
              <a:rPr b="1" lang="en-US" sz="1200" spc="-15" strike="noStrike">
                <a:solidFill>
                  <a:srgbClr val="ffffff"/>
                </a:solidFill>
                <a:latin typeface="Arial"/>
              </a:rPr>
              <a:t>(CA)  </a:t>
            </a:r>
            <a:r>
              <a:rPr b="1" lang="en-US" sz="1200" spc="-7" strike="noStrike">
                <a:solidFill>
                  <a:srgbClr val="ffffff"/>
                </a:solidFill>
                <a:latin typeface="Arial"/>
              </a:rPr>
              <a:t>Systems </a:t>
            </a:r>
            <a:r>
              <a:rPr b="0" lang="en-US" sz="1200" spc="-35" strike="noStrike">
                <a:solidFill>
                  <a:srgbClr val="ffffff"/>
                </a:solidFill>
                <a:latin typeface="Arial"/>
              </a:rPr>
              <a:t>have  </a:t>
            </a:r>
            <a:r>
              <a:rPr b="0" lang="en-US" sz="1200" spc="-26" strike="noStrike">
                <a:solidFill>
                  <a:srgbClr val="ffffff"/>
                </a:solidFill>
                <a:latin typeface="Arial"/>
              </a:rPr>
              <a:t>trouble </a:t>
            </a:r>
            <a:r>
              <a:rPr b="0" lang="en-US" sz="1200" spc="-15" strike="noStrike">
                <a:solidFill>
                  <a:srgbClr val="ffffff"/>
                </a:solidFill>
                <a:latin typeface="Arial"/>
              </a:rPr>
              <a:t>with  </a:t>
            </a:r>
            <a:r>
              <a:rPr b="0" lang="en-US" sz="1200" spc="-12" strike="noStrike">
                <a:solidFill>
                  <a:srgbClr val="ffffff"/>
                </a:solidFill>
                <a:latin typeface="Arial"/>
              </a:rPr>
              <a:t>partitions</a:t>
            </a:r>
            <a:endParaRPr b="0" lang="en-US" sz="1200" spc="-1" strike="noStrike">
              <a:latin typeface="Arial"/>
            </a:endParaRPr>
          </a:p>
          <a:p>
            <a:pPr marL="12600">
              <a:lnSpc>
                <a:spcPts val="1429"/>
              </a:lnSpc>
              <a:spcBef>
                <a:spcPts val="113"/>
              </a:spcBef>
              <a:buNone/>
            </a:pPr>
            <a:r>
              <a:rPr b="0" lang="en-US" sz="1200" spc="-26" strike="noStrike">
                <a:solidFill>
                  <a:srgbClr val="ffffff"/>
                </a:solidFill>
                <a:latin typeface="Arial"/>
              </a:rPr>
              <a:t>and </a:t>
            </a:r>
            <a:r>
              <a:rPr b="0" lang="en-US" sz="1200" spc="-21" strike="noStrike">
                <a:solidFill>
                  <a:srgbClr val="ffffff"/>
                </a:solidFill>
                <a:latin typeface="Arial"/>
              </a:rPr>
              <a:t>typically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deal  </a:t>
            </a:r>
            <a:r>
              <a:rPr b="0" lang="en-US" sz="1200" spc="-15" strike="noStrike">
                <a:solidFill>
                  <a:srgbClr val="ffffff"/>
                </a:solidFill>
                <a:latin typeface="Arial"/>
              </a:rPr>
              <a:t>with </a:t>
            </a:r>
            <a:r>
              <a:rPr b="0" lang="en-US" sz="1200" spc="12" strike="noStrike">
                <a:solidFill>
                  <a:srgbClr val="ffffff"/>
                </a:solidFill>
                <a:latin typeface="Arial"/>
              </a:rPr>
              <a:t>it </a:t>
            </a:r>
            <a:r>
              <a:rPr b="0" lang="en-US" sz="1200" spc="-15" strike="noStrike">
                <a:solidFill>
                  <a:srgbClr val="ffffff"/>
                </a:solidFill>
                <a:latin typeface="Arial"/>
              </a:rPr>
              <a:t>with  </a:t>
            </a:r>
            <a:r>
              <a:rPr b="0" lang="en-US" sz="1200" spc="-7" strike="noStrike">
                <a:solidFill>
                  <a:srgbClr val="ffffff"/>
                </a:solidFill>
                <a:latin typeface="Arial"/>
              </a:rPr>
              <a:t>replication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7" name="object 9"/>
          <p:cNvSpPr/>
          <p:nvPr/>
        </p:nvSpPr>
        <p:spPr>
          <a:xfrm>
            <a:off x="8758800" y="5813280"/>
            <a:ext cx="11016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1426"/>
              </a:lnSpc>
              <a:buNone/>
            </a:pPr>
            <a:r>
              <a:rPr b="0" lang="en-US" sz="1200" spc="-7" strike="noStrike">
                <a:solidFill>
                  <a:srgbClr val="ffffff"/>
                </a:solidFill>
                <a:latin typeface="Arial"/>
              </a:rPr>
              <a:t>7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8" name="object 10"/>
          <p:cNvSpPr/>
          <p:nvPr/>
        </p:nvSpPr>
        <p:spPr>
          <a:xfrm>
            <a:off x="5036760" y="6657120"/>
            <a:ext cx="3580920" cy="1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>
              <a:lnSpc>
                <a:spcPts val="1429"/>
              </a:lnSpc>
              <a:buNone/>
            </a:pPr>
            <a:r>
              <a:rPr b="0" lang="en-US" sz="1200" spc="-15" strike="noStrike" u="sng">
                <a:solidFill>
                  <a:srgbClr val="99ca3c"/>
                </a:solidFill>
                <a:uFillTx/>
                <a:latin typeface="Arial"/>
                <a:hlinkClick r:id="rId2"/>
              </a:rPr>
              <a:t>http://blog.nahurst.com/visual-guide-to-nosql-systems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9" name="object 7"/>
          <p:cNvSpPr/>
          <p:nvPr/>
        </p:nvSpPr>
        <p:spPr>
          <a:xfrm>
            <a:off x="4350240" y="1378080"/>
            <a:ext cx="1643040" cy="110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>
              <a:lnSpc>
                <a:spcPct val="100000"/>
              </a:lnSpc>
              <a:spcBef>
                <a:spcPts val="96"/>
              </a:spcBef>
              <a:buNone/>
            </a:pPr>
            <a:r>
              <a:rPr b="1" lang="en-US" sz="1200" spc="-21" strike="noStrike">
                <a:solidFill>
                  <a:srgbClr val="ffffff"/>
                </a:solidFill>
                <a:latin typeface="Arial"/>
              </a:rPr>
              <a:t>Available, </a:t>
            </a:r>
            <a:r>
              <a:rPr b="1" lang="en-US" sz="1200" spc="-12" strike="noStrike">
                <a:solidFill>
                  <a:srgbClr val="ffffff"/>
                </a:solidFill>
                <a:latin typeface="Arial"/>
              </a:rPr>
              <a:t>Partition-  </a:t>
            </a:r>
            <a:r>
              <a:rPr b="1" lang="en-US" sz="1200" spc="-15" strike="noStrike">
                <a:solidFill>
                  <a:srgbClr val="ffffff"/>
                </a:solidFill>
                <a:latin typeface="Arial"/>
              </a:rPr>
              <a:t>Tolerant (AP) </a:t>
            </a:r>
            <a:r>
              <a:rPr b="1" lang="en-US" sz="1200" spc="-7" strike="noStrike">
                <a:solidFill>
                  <a:srgbClr val="ffffff"/>
                </a:solidFill>
                <a:latin typeface="Arial"/>
              </a:rPr>
              <a:t>Systems  </a:t>
            </a:r>
            <a:r>
              <a:rPr b="0" lang="en-US" sz="1200" spc="-21" strike="noStrike">
                <a:solidFill>
                  <a:srgbClr val="ffffff"/>
                </a:solidFill>
                <a:latin typeface="Arial"/>
              </a:rPr>
              <a:t>achieve </a:t>
            </a:r>
            <a:r>
              <a:rPr b="0" lang="en-US" sz="1200" spc="-32" strike="noStrike">
                <a:solidFill>
                  <a:srgbClr val="ffffff"/>
                </a:solidFill>
                <a:latin typeface="Arial"/>
              </a:rPr>
              <a:t>"eventual  </a:t>
            </a:r>
            <a:r>
              <a:rPr b="0" lang="en-US" sz="1200" spc="-21" strike="noStrike">
                <a:solidFill>
                  <a:srgbClr val="ffffff"/>
                </a:solidFill>
                <a:latin typeface="Arial"/>
              </a:rPr>
              <a:t>consistency" </a:t>
            </a:r>
            <a:r>
              <a:rPr b="0" lang="en-US" sz="1200" spc="-32" strike="noStrike">
                <a:solidFill>
                  <a:srgbClr val="ffffff"/>
                </a:solidFill>
                <a:latin typeface="Arial"/>
              </a:rPr>
              <a:t>through  </a:t>
            </a:r>
            <a:r>
              <a:rPr b="0" lang="en-US" sz="1200" spc="-7" strike="noStrike">
                <a:solidFill>
                  <a:srgbClr val="ffffff"/>
                </a:solidFill>
                <a:latin typeface="Arial"/>
              </a:rPr>
              <a:t>replication </a:t>
            </a:r>
            <a:r>
              <a:rPr b="0" lang="en-US" sz="1200" spc="-26" strike="noStrike">
                <a:solidFill>
                  <a:srgbClr val="ffffff"/>
                </a:solidFill>
                <a:latin typeface="Arial"/>
              </a:rPr>
              <a:t>and  </a:t>
            </a:r>
            <a:r>
              <a:rPr b="0" lang="en-US" sz="1200" spc="-12" strike="noStrike">
                <a:solidFill>
                  <a:srgbClr val="ffffff"/>
                </a:solidFill>
                <a:latin typeface="Arial"/>
              </a:rPr>
              <a:t>verification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0" name="object 8"/>
          <p:cNvSpPr/>
          <p:nvPr/>
        </p:nvSpPr>
        <p:spPr>
          <a:xfrm>
            <a:off x="2367360" y="4573440"/>
            <a:ext cx="2576520" cy="73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040" bIns="0" anchor="t">
            <a:spAutoFit/>
          </a:bodyPr>
          <a:p>
            <a:pPr marL="12600">
              <a:lnSpc>
                <a:spcPct val="99000"/>
              </a:lnSpc>
              <a:spcBef>
                <a:spcPts val="111"/>
              </a:spcBef>
              <a:buNone/>
            </a:pPr>
            <a:r>
              <a:rPr b="1" lang="en-US" sz="1200" spc="-7" strike="noStrike">
                <a:solidFill>
                  <a:srgbClr val="ffffff"/>
                </a:solidFill>
                <a:latin typeface="Arial"/>
              </a:rPr>
              <a:t>Consistent, </a:t>
            </a:r>
            <a:r>
              <a:rPr b="1" lang="en-US" sz="1200" spc="-12" strike="noStrike">
                <a:solidFill>
                  <a:srgbClr val="ffffff"/>
                </a:solidFill>
                <a:latin typeface="Arial"/>
              </a:rPr>
              <a:t>Partition-Tolerant </a:t>
            </a:r>
            <a:r>
              <a:rPr b="1" lang="en-US" sz="1200" spc="4" strike="noStrike">
                <a:solidFill>
                  <a:srgbClr val="ffffff"/>
                </a:solidFill>
                <a:latin typeface="Arial"/>
              </a:rPr>
              <a:t>(CP)  </a:t>
            </a:r>
            <a:r>
              <a:rPr b="1" lang="en-US" sz="1200" spc="-7" strike="noStrike">
                <a:solidFill>
                  <a:srgbClr val="ffffff"/>
                </a:solidFill>
                <a:latin typeface="Arial"/>
              </a:rPr>
              <a:t>Systems </a:t>
            </a:r>
            <a:r>
              <a:rPr b="0" lang="en-US" sz="1200" spc="-41" strike="noStrike">
                <a:solidFill>
                  <a:srgbClr val="ffffff"/>
                </a:solidFill>
                <a:latin typeface="Arial"/>
              </a:rPr>
              <a:t>have </a:t>
            </a:r>
            <a:r>
              <a:rPr b="0" lang="en-US" sz="1200" spc="-26" strike="noStrike">
                <a:solidFill>
                  <a:srgbClr val="ffffff"/>
                </a:solidFill>
                <a:latin typeface="Arial"/>
              </a:rPr>
              <a:t>trouble </a:t>
            </a:r>
            <a:r>
              <a:rPr b="0" lang="en-US" sz="1200" spc="-15" strike="noStrike">
                <a:solidFill>
                  <a:srgbClr val="ffffff"/>
                </a:solidFill>
                <a:latin typeface="Arial"/>
              </a:rPr>
              <a:t>with </a:t>
            </a:r>
            <a:r>
              <a:rPr b="0" lang="en-US" sz="1200" spc="-12" strike="noStrike">
                <a:solidFill>
                  <a:srgbClr val="ffffff"/>
                </a:solidFill>
                <a:latin typeface="Arial"/>
              </a:rPr>
              <a:t>availability  </a:t>
            </a:r>
            <a:r>
              <a:rPr b="0" lang="en-US" sz="1200" spc="-26" strike="noStrike">
                <a:solidFill>
                  <a:srgbClr val="ffffff"/>
                </a:solidFill>
                <a:latin typeface="Arial"/>
              </a:rPr>
              <a:t>while </a:t>
            </a:r>
            <a:r>
              <a:rPr b="0" lang="en-US" sz="1200" spc="-7" strike="noStrike">
                <a:solidFill>
                  <a:srgbClr val="ffffff"/>
                </a:solidFill>
                <a:latin typeface="Arial"/>
              </a:rPr>
              <a:t>keeping </a:t>
            </a:r>
            <a:r>
              <a:rPr b="0" lang="en-US" sz="1200" spc="-12" strike="noStrike">
                <a:solidFill>
                  <a:srgbClr val="ffffff"/>
                </a:solidFill>
                <a:latin typeface="Arial"/>
              </a:rPr>
              <a:t>data </a:t>
            </a:r>
            <a:r>
              <a:rPr b="0" lang="en-US" sz="1200" spc="-15" strike="noStrike">
                <a:solidFill>
                  <a:srgbClr val="ffffff"/>
                </a:solidFill>
                <a:latin typeface="Arial"/>
              </a:rPr>
              <a:t>consistent </a:t>
            </a:r>
            <a:r>
              <a:rPr b="0" lang="en-US" sz="1200" spc="-7" strike="noStrike">
                <a:solidFill>
                  <a:srgbClr val="ffffff"/>
                </a:solidFill>
                <a:latin typeface="Arial"/>
              </a:rPr>
              <a:t>across  </a:t>
            </a:r>
            <a:r>
              <a:rPr b="0" lang="en-US" sz="1200" spc="-12" strike="noStrike">
                <a:solidFill>
                  <a:srgbClr val="ffffff"/>
                </a:solidFill>
                <a:latin typeface="Arial"/>
              </a:rPr>
              <a:t>partitioned</a:t>
            </a:r>
            <a:r>
              <a:rPr b="0" lang="en-US" sz="1200" spc="38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200" spc="-15" strike="noStrike">
                <a:solidFill>
                  <a:srgbClr val="ffffff"/>
                </a:solidFill>
                <a:latin typeface="Arial"/>
              </a:rPr>
              <a:t>nodes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609480"/>
            <a:ext cx="6347520" cy="1328040"/>
          </a:xfrm>
          <a:prstGeom prst="rect">
            <a:avLst/>
          </a:prstGeom>
          <a:noFill/>
          <a:ln w="0">
            <a:noFill/>
          </a:ln>
        </p:spPr>
        <p:txBody>
          <a:bodyPr lIns="0" rIns="0" tIns="78480" bIns="0" anchor="t">
            <a:noAutofit/>
          </a:bodyPr>
          <a:p>
            <a:pPr marL="12600">
              <a:lnSpc>
                <a:spcPct val="100000"/>
              </a:lnSpc>
              <a:spcBef>
                <a:spcPts val="91"/>
              </a:spcBef>
              <a:buNone/>
            </a:pPr>
            <a:r>
              <a:rPr b="0" lang="en-US" sz="4100" spc="-35" strike="noStrike">
                <a:solidFill>
                  <a:srgbClr val="90c226"/>
                </a:solidFill>
                <a:latin typeface="Trebuchet MS"/>
              </a:rPr>
              <a:t>How</a:t>
            </a:r>
            <a:r>
              <a:rPr b="0" lang="en-US" sz="4100" spc="-375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4100" spc="-35" strike="noStrike">
                <a:solidFill>
                  <a:srgbClr val="90c226"/>
                </a:solidFill>
                <a:latin typeface="Trebuchet MS"/>
              </a:rPr>
              <a:t>does</a:t>
            </a:r>
            <a:r>
              <a:rPr b="0" lang="en-US" sz="4100" spc="-375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4100" spc="-60" strike="noStrike">
                <a:solidFill>
                  <a:srgbClr val="90c226"/>
                </a:solidFill>
                <a:latin typeface="Trebuchet MS"/>
              </a:rPr>
              <a:t>NoSQL</a:t>
            </a:r>
            <a:r>
              <a:rPr b="0" lang="en-US" sz="4100" spc="-367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4100" spc="-52" strike="noStrike">
                <a:solidFill>
                  <a:srgbClr val="90c226"/>
                </a:solidFill>
                <a:latin typeface="Trebuchet MS"/>
              </a:rPr>
              <a:t>vary</a:t>
            </a:r>
            <a:r>
              <a:rPr b="0" lang="en-US" sz="4100" spc="-375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4100" spc="-55" strike="noStrike">
                <a:solidFill>
                  <a:srgbClr val="90c226"/>
                </a:solidFill>
                <a:latin typeface="Trebuchet MS"/>
              </a:rPr>
              <a:t>from  RDBMS?</a:t>
            </a:r>
            <a:endParaRPr b="0" lang="en-US" sz="41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2" name="object 3"/>
          <p:cNvSpPr/>
          <p:nvPr/>
        </p:nvSpPr>
        <p:spPr>
          <a:xfrm>
            <a:off x="457200" y="1897200"/>
            <a:ext cx="7521840" cy="400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4680" bIns="0" anchor="t">
            <a:spAutoFit/>
          </a:bodyPr>
          <a:p>
            <a:pPr marL="241200" indent="-229320">
              <a:lnSpc>
                <a:spcPct val="100000"/>
              </a:lnSpc>
              <a:spcBef>
                <a:spcPts val="746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15" strike="noStrike">
                <a:solidFill>
                  <a:srgbClr val="2e2b1f"/>
                </a:solidFill>
                <a:latin typeface="Calibri"/>
              </a:rPr>
              <a:t>Looser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schema</a:t>
            </a:r>
            <a:r>
              <a:rPr b="0" lang="en-US" sz="2150" spc="-9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definition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4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Applications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written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deal </a:t>
            </a: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with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specific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documents/</a:t>
            </a:r>
            <a:r>
              <a:rPr b="0" lang="en-US" sz="2150" spc="42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data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9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Applications aware of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schema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definition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as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opposed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2000" spc="-25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data</a:t>
            </a:r>
            <a:endParaRPr b="0" lang="en-US" sz="200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524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Designed </a:t>
            </a: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handle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distributed,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large</a:t>
            </a:r>
            <a:r>
              <a:rPr b="0" lang="en-US" sz="2150" spc="24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databases</a:t>
            </a:r>
            <a:endParaRPr b="0" lang="en-US" sz="2150" spc="-1" strike="noStrike">
              <a:latin typeface="Arial"/>
            </a:endParaRPr>
          </a:p>
          <a:p>
            <a:pPr marL="241200" indent="-229320">
              <a:lnSpc>
                <a:spcPct val="100000"/>
              </a:lnSpc>
              <a:spcBef>
                <a:spcPts val="649"/>
              </a:spcBef>
              <a:buClr>
                <a:srgbClr val="a9a47b"/>
              </a:buClr>
              <a:buFont typeface="Arial"/>
              <a:buChar char="•"/>
              <a:tabLst>
                <a:tab algn="l" pos="241200"/>
                <a:tab algn="l" pos="241920"/>
              </a:tabLst>
            </a:pPr>
            <a:r>
              <a:rPr b="0" lang="en-US" sz="2150" spc="-46" strike="noStrike">
                <a:solidFill>
                  <a:srgbClr val="2e2b1f"/>
                </a:solidFill>
                <a:latin typeface="Calibri"/>
              </a:rPr>
              <a:t>Trade</a:t>
            </a:r>
            <a:r>
              <a:rPr b="0" lang="en-US" sz="2150" spc="143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offs:</a:t>
            </a:r>
            <a:endParaRPr b="0" lang="en-US" sz="215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9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-7" strike="noStrike">
                <a:solidFill>
                  <a:srgbClr val="2e2b1f"/>
                </a:solidFill>
                <a:latin typeface="Calibri"/>
              </a:rPr>
              <a:t>No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strong support </a:t>
            </a:r>
            <a:r>
              <a:rPr b="0" lang="en-US" sz="2000" spc="-32" strike="noStrike">
                <a:solidFill>
                  <a:srgbClr val="2e2b1f"/>
                </a:solidFill>
                <a:latin typeface="Calibri"/>
              </a:rPr>
              <a:t>for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ad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hoc </a:t>
            </a:r>
            <a:r>
              <a:rPr b="0" lang="en-US" sz="2000" spc="-15" strike="noStrike">
                <a:solidFill>
                  <a:srgbClr val="2e2b1f"/>
                </a:solidFill>
                <a:latin typeface="Calibri"/>
              </a:rPr>
              <a:t>queries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but designed </a:t>
            </a:r>
            <a:r>
              <a:rPr b="0" lang="en-US" sz="2000" spc="-32" strike="noStrike">
                <a:solidFill>
                  <a:srgbClr val="2e2b1f"/>
                </a:solidFill>
                <a:latin typeface="Calibri"/>
              </a:rPr>
              <a:t>for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speed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and 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growth of</a:t>
            </a:r>
            <a:r>
              <a:rPr b="0" lang="en-US" sz="2000" spc="-5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database</a:t>
            </a:r>
            <a:endParaRPr b="0" lang="en-US" sz="2000" spc="-1" strike="noStrike">
              <a:latin typeface="Arial"/>
            </a:endParaRPr>
          </a:p>
          <a:p>
            <a:pPr lvl="2" marL="908640" indent="-229320">
              <a:lnSpc>
                <a:spcPct val="100000"/>
              </a:lnSpc>
              <a:spcBef>
                <a:spcPts val="431"/>
              </a:spcBef>
              <a:buClr>
                <a:srgbClr val="d2ca6c"/>
              </a:buClr>
              <a:buFont typeface="Arial"/>
              <a:buChar char="•"/>
              <a:tabLst>
                <a:tab algn="l" pos="908640"/>
                <a:tab algn="l" pos="909360"/>
              </a:tabLst>
            </a:pPr>
            <a:r>
              <a:rPr b="0" lang="en-US" sz="1800" spc="-7" strike="noStrike">
                <a:solidFill>
                  <a:srgbClr val="2e2b1f"/>
                </a:solidFill>
                <a:latin typeface="Calibri"/>
              </a:rPr>
              <a:t>Query </a:t>
            </a:r>
            <a:r>
              <a:rPr b="0" lang="en-US" sz="1800" spc="9" strike="noStrike">
                <a:solidFill>
                  <a:srgbClr val="2e2b1f"/>
                </a:solidFill>
                <a:latin typeface="Calibri"/>
              </a:rPr>
              <a:t>language </a:t>
            </a:r>
            <a:r>
              <a:rPr b="0" lang="en-US" sz="1800" spc="-1" strike="noStrike">
                <a:solidFill>
                  <a:srgbClr val="2e2b1f"/>
                </a:solidFill>
                <a:latin typeface="Calibri"/>
              </a:rPr>
              <a:t>through </a:t>
            </a:r>
            <a:r>
              <a:rPr b="0" lang="en-US" sz="1800" spc="4" strike="noStrike">
                <a:solidFill>
                  <a:srgbClr val="2e2b1f"/>
                </a:solidFill>
                <a:latin typeface="Calibri"/>
              </a:rPr>
              <a:t>the</a:t>
            </a:r>
            <a:r>
              <a:rPr b="0" lang="en-US" sz="1800" spc="-185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00" spc="-12" strike="noStrike">
                <a:solidFill>
                  <a:srgbClr val="2e2b1f"/>
                </a:solidFill>
                <a:latin typeface="Calibri"/>
              </a:rPr>
              <a:t>API</a:t>
            </a:r>
            <a:endParaRPr b="0" lang="en-US" sz="1800" spc="-1" strike="noStrike">
              <a:latin typeface="Arial"/>
            </a:endParaRPr>
          </a:p>
          <a:p>
            <a:pPr lvl="1" marL="537120" indent="-229320">
              <a:lnSpc>
                <a:spcPct val="100000"/>
              </a:lnSpc>
              <a:spcBef>
                <a:spcPts val="496"/>
              </a:spcBef>
              <a:buClr>
                <a:srgbClr val="9cbdbc"/>
              </a:buClr>
              <a:buFont typeface="Arial"/>
              <a:buChar char="•"/>
              <a:tabLst>
                <a:tab algn="l" pos="536400"/>
                <a:tab algn="l" pos="537120"/>
              </a:tabLst>
            </a:pP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Relaxation </a:t>
            </a:r>
            <a:r>
              <a:rPr b="0" lang="en-US" sz="2000" spc="-1" strike="noStrike">
                <a:solidFill>
                  <a:srgbClr val="2e2b1f"/>
                </a:solidFill>
                <a:latin typeface="Calibri"/>
              </a:rPr>
              <a:t>of </a:t>
            </a:r>
            <a:r>
              <a:rPr b="0" lang="en-US" sz="2000" spc="4" strike="noStrike">
                <a:solidFill>
                  <a:srgbClr val="2e2b1f"/>
                </a:solidFill>
                <a:latin typeface="Calibri"/>
              </a:rPr>
              <a:t>the </a:t>
            </a:r>
            <a:r>
              <a:rPr b="0" lang="en-US" sz="2000" spc="9" strike="noStrike">
                <a:solidFill>
                  <a:srgbClr val="2e2b1f"/>
                </a:solidFill>
                <a:latin typeface="Calibri"/>
              </a:rPr>
              <a:t>ACID</a:t>
            </a:r>
            <a:r>
              <a:rPr b="0" lang="en-US" sz="2000" spc="-307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2000" spc="-12" strike="noStrike">
                <a:solidFill>
                  <a:srgbClr val="2e2b1f"/>
                </a:solidFill>
                <a:latin typeface="Calibri"/>
              </a:rPr>
              <a:t>properties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53" name="object 4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object 5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object 6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430164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55" strike="noStrike">
                <a:solidFill>
                  <a:srgbClr val="90c226"/>
                </a:solidFill>
                <a:latin typeface="Trebuchet MS"/>
              </a:rPr>
              <a:t>Benefits </a:t>
            </a:r>
            <a:r>
              <a:rPr b="0" lang="en-US" sz="3600" spc="-46" strike="noStrike">
                <a:solidFill>
                  <a:srgbClr val="90c226"/>
                </a:solidFill>
                <a:latin typeface="Trebuchet MS"/>
              </a:rPr>
              <a:t>of</a:t>
            </a:r>
            <a:r>
              <a:rPr b="0" lang="en-US" sz="3600" spc="-497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52" strike="noStrike">
                <a:solidFill>
                  <a:srgbClr val="90c226"/>
                </a:solidFill>
                <a:latin typeface="Trebuchet MS"/>
              </a:rPr>
              <a:t>NoSQL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57" name="object 3"/>
          <p:cNvSpPr/>
          <p:nvPr/>
        </p:nvSpPr>
        <p:spPr>
          <a:xfrm>
            <a:off x="536400" y="1475640"/>
            <a:ext cx="3457080" cy="536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2600" spc="9" strike="noStrike">
                <a:solidFill>
                  <a:srgbClr val="2e2b1f"/>
                </a:solidFill>
                <a:latin typeface="Calibri"/>
              </a:rPr>
              <a:t>Elastic</a:t>
            </a:r>
            <a:r>
              <a:rPr b="1" lang="en-US" sz="2600" spc="-12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1" lang="en-US" sz="2600" spc="18" strike="noStrike">
                <a:solidFill>
                  <a:srgbClr val="2e2b1f"/>
                </a:solidFill>
                <a:latin typeface="Calibri"/>
              </a:rPr>
              <a:t>Scaling</a:t>
            </a:r>
            <a:endParaRPr b="0" lang="en-US" sz="2600" spc="-1" strike="noStrike">
              <a:latin typeface="Arial"/>
            </a:endParaRPr>
          </a:p>
          <a:p>
            <a:pPr marL="651600" indent="-229320">
              <a:lnSpc>
                <a:spcPts val="2180"/>
              </a:lnSpc>
              <a:spcBef>
                <a:spcPts val="439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2150" spc="18" strike="noStrike">
                <a:solidFill>
                  <a:srgbClr val="ff0000"/>
                </a:solidFill>
                <a:latin typeface="Calibri"/>
              </a:rPr>
              <a:t>RDBMS </a:t>
            </a:r>
            <a:r>
              <a:rPr b="0" lang="en-US" sz="2150" spc="-1" strike="noStrike">
                <a:solidFill>
                  <a:srgbClr val="ff0000"/>
                </a:solidFill>
                <a:latin typeface="Calibri"/>
              </a:rPr>
              <a:t>scale up 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– bigger  load </a:t>
            </a:r>
            <a:r>
              <a:rPr b="0" lang="en-US" sz="2150" spc="4" strike="noStrike">
                <a:solidFill>
                  <a:srgbClr val="ff0000"/>
                </a:solidFill>
                <a:latin typeface="Calibri"/>
              </a:rPr>
              <a:t>, 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bigger</a:t>
            </a:r>
            <a:r>
              <a:rPr b="0" lang="en-US" sz="2150" spc="18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150" spc="-12" strike="noStrike">
                <a:solidFill>
                  <a:srgbClr val="ff0000"/>
                </a:solidFill>
                <a:latin typeface="Calibri"/>
              </a:rPr>
              <a:t>server</a:t>
            </a:r>
            <a:endParaRPr b="0" lang="en-US" sz="2150" spc="-1" strike="noStrike">
              <a:latin typeface="Arial"/>
            </a:endParaRPr>
          </a:p>
          <a:p>
            <a:pPr marL="651600" indent="-229320">
              <a:lnSpc>
                <a:spcPct val="81000"/>
              </a:lnSpc>
              <a:spcBef>
                <a:spcPts val="516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2150" spc="24" strike="noStrike">
                <a:solidFill>
                  <a:srgbClr val="2e2b1f"/>
                </a:solidFill>
                <a:latin typeface="Calibri"/>
              </a:rPr>
              <a:t>NO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SQL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scale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out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– 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distribute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data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across 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multiple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hosts  seamlessly</a:t>
            </a:r>
            <a:endParaRPr b="0" lang="en-US" sz="2150" spc="-1" strike="noStrike"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51"/>
              </a:spcBef>
              <a:buNone/>
              <a:tabLst>
                <a:tab algn="l" pos="650880"/>
                <a:tab algn="l" pos="651600"/>
              </a:tabLst>
            </a:pPr>
            <a:r>
              <a:rPr b="1" lang="en-US" sz="2600" spc="12" strike="noStrike">
                <a:solidFill>
                  <a:srgbClr val="2e2b1f"/>
                </a:solidFill>
                <a:latin typeface="Calibri"/>
              </a:rPr>
              <a:t>DBA</a:t>
            </a:r>
            <a:r>
              <a:rPr b="1" lang="en-US" sz="2600" spc="-92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1" lang="en-US" sz="2600" spc="9" strike="noStrike">
                <a:solidFill>
                  <a:srgbClr val="2e2b1f"/>
                </a:solidFill>
                <a:latin typeface="Calibri"/>
              </a:rPr>
              <a:t>Specialists</a:t>
            </a:r>
            <a:endParaRPr b="0" lang="en-US" sz="2600" spc="-1" strike="noStrike">
              <a:latin typeface="Arial"/>
            </a:endParaRPr>
          </a:p>
          <a:p>
            <a:pPr marL="651600" indent="-229320">
              <a:lnSpc>
                <a:spcPts val="2100"/>
              </a:lnSpc>
              <a:spcBef>
                <a:spcPts val="505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2150" spc="18" strike="noStrike">
                <a:solidFill>
                  <a:srgbClr val="ff0000"/>
                </a:solidFill>
                <a:latin typeface="Calibri"/>
              </a:rPr>
              <a:t>RDMS </a:t>
            </a:r>
            <a:r>
              <a:rPr b="0" lang="en-US" sz="2150" spc="-7" strike="noStrike">
                <a:solidFill>
                  <a:srgbClr val="ff0000"/>
                </a:solidFill>
                <a:latin typeface="Calibri"/>
              </a:rPr>
              <a:t>require 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highly  </a:t>
            </a:r>
            <a:r>
              <a:rPr b="0" lang="en-US" sz="2150" spc="-7" strike="noStrike">
                <a:solidFill>
                  <a:srgbClr val="ff0000"/>
                </a:solidFill>
                <a:latin typeface="Calibri"/>
              </a:rPr>
              <a:t>trained expert </a:t>
            </a:r>
            <a:r>
              <a:rPr b="0" lang="en-US" sz="2150" spc="12" strike="noStrike">
                <a:solidFill>
                  <a:srgbClr val="ff0000"/>
                </a:solidFill>
                <a:latin typeface="Calibri"/>
              </a:rPr>
              <a:t>to  </a:t>
            </a:r>
            <a:r>
              <a:rPr b="0" lang="en-US" sz="2150" spc="4" strike="noStrike">
                <a:solidFill>
                  <a:srgbClr val="ff0000"/>
                </a:solidFill>
                <a:latin typeface="Calibri"/>
              </a:rPr>
              <a:t>monitor</a:t>
            </a:r>
            <a:r>
              <a:rPr b="0" lang="en-US" sz="2150" spc="89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150" spc="12" strike="noStrike">
                <a:solidFill>
                  <a:srgbClr val="ff0000"/>
                </a:solidFill>
                <a:latin typeface="Calibri"/>
              </a:rPr>
              <a:t>DB</a:t>
            </a:r>
            <a:endParaRPr b="0" lang="en-US" sz="2150" spc="-1" strike="noStrike">
              <a:latin typeface="Arial"/>
            </a:endParaRPr>
          </a:p>
          <a:p>
            <a:pPr marL="651600" indent="-229320">
              <a:lnSpc>
                <a:spcPts val="2100"/>
              </a:lnSpc>
              <a:spcBef>
                <a:spcPts val="609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NoSQL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require less 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management,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automatic 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repair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and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simpler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data 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models</a:t>
            </a:r>
            <a:endParaRPr b="0" lang="en-US" sz="2150" spc="-1" strike="noStrike">
              <a:latin typeface="Arial"/>
            </a:endParaRPr>
          </a:p>
        </p:txBody>
      </p:sp>
      <p:sp>
        <p:nvSpPr>
          <p:cNvPr id="258" name="object 4"/>
          <p:cNvSpPr/>
          <p:nvPr/>
        </p:nvSpPr>
        <p:spPr>
          <a:xfrm>
            <a:off x="4503240" y="1475640"/>
            <a:ext cx="3297960" cy="268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1" lang="en-US" sz="2600" spc="24" strike="noStrike">
                <a:solidFill>
                  <a:srgbClr val="2e2b1f"/>
                </a:solidFill>
                <a:latin typeface="Calibri"/>
              </a:rPr>
              <a:t>Big</a:t>
            </a:r>
            <a:r>
              <a:rPr b="1" lang="en-US" sz="2600" spc="-120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1" lang="en-US" sz="2600" spc="-1" strike="noStrike">
                <a:solidFill>
                  <a:srgbClr val="2e2b1f"/>
                </a:solidFill>
                <a:latin typeface="Calibri"/>
              </a:rPr>
              <a:t>Data</a:t>
            </a:r>
            <a:endParaRPr b="0" lang="en-US" sz="2600" spc="-1" strike="noStrike">
              <a:latin typeface="Arial"/>
            </a:endParaRPr>
          </a:p>
          <a:p>
            <a:pPr marL="651600" indent="-229320">
              <a:lnSpc>
                <a:spcPct val="82000"/>
              </a:lnSpc>
              <a:spcBef>
                <a:spcPts val="485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Huge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increase </a:t>
            </a: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in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data 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150" spc="12" strike="noStrike">
                <a:solidFill>
                  <a:srgbClr val="ff0000"/>
                </a:solidFill>
                <a:latin typeface="Calibri"/>
              </a:rPr>
              <a:t>RDMS: </a:t>
            </a:r>
            <a:r>
              <a:rPr b="0" lang="en-US" sz="2150" spc="4" strike="noStrike">
                <a:solidFill>
                  <a:srgbClr val="ff0000"/>
                </a:solidFill>
                <a:latin typeface="Calibri"/>
              </a:rPr>
              <a:t>capacity and  </a:t>
            </a:r>
            <a:r>
              <a:rPr b="0" lang="en-US" sz="2150" spc="-7" strike="noStrike">
                <a:solidFill>
                  <a:srgbClr val="ff0000"/>
                </a:solidFill>
                <a:latin typeface="Calibri"/>
              </a:rPr>
              <a:t>constraints of 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data  </a:t>
            </a:r>
            <a:r>
              <a:rPr b="0" lang="en-US" sz="2150" spc="-1" strike="noStrike">
                <a:solidFill>
                  <a:srgbClr val="ff0000"/>
                </a:solidFill>
                <a:latin typeface="Calibri"/>
              </a:rPr>
              <a:t>volumes 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at </a:t>
            </a:r>
            <a:r>
              <a:rPr b="0" lang="en-US" sz="2150" spc="18" strike="noStrike">
                <a:solidFill>
                  <a:srgbClr val="ff0000"/>
                </a:solidFill>
                <a:latin typeface="Calibri"/>
              </a:rPr>
              <a:t>its</a:t>
            </a:r>
            <a:r>
              <a:rPr b="0" lang="en-US" sz="2150" spc="89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150" spc="18" strike="noStrike">
                <a:solidFill>
                  <a:srgbClr val="ff0000"/>
                </a:solidFill>
                <a:latin typeface="Calibri"/>
              </a:rPr>
              <a:t>limits</a:t>
            </a:r>
            <a:endParaRPr b="0" lang="en-US" sz="2150" spc="-1" strike="noStrike">
              <a:latin typeface="Arial"/>
            </a:endParaRPr>
          </a:p>
          <a:p>
            <a:pPr marL="651600" indent="-229320">
              <a:lnSpc>
                <a:spcPts val="2100"/>
              </a:lnSpc>
              <a:spcBef>
                <a:spcPts val="519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NoSQL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designed </a:t>
            </a:r>
            <a:r>
              <a:rPr b="0" lang="en-US" sz="2150" spc="-21" strike="noStrike">
                <a:solidFill>
                  <a:srgbClr val="2e2b1f"/>
                </a:solidFill>
                <a:latin typeface="Calibri"/>
              </a:rPr>
              <a:t>for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big  data</a:t>
            </a:r>
            <a:endParaRPr b="0" lang="en-US" sz="2150" spc="-1" strike="noStrike">
              <a:latin typeface="Arial"/>
            </a:endParaRPr>
          </a:p>
        </p:txBody>
      </p:sp>
      <p:sp>
        <p:nvSpPr>
          <p:cNvPr id="259" name="object 5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object 6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object 7"/>
          <p:cNvSpPr/>
          <p:nvPr/>
        </p:nvSpPr>
        <p:spPr>
          <a:xfrm>
            <a:off x="8720640" y="5798880"/>
            <a:ext cx="17748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75" strike="noStrike">
                <a:solidFill>
                  <a:srgbClr val="ffffff"/>
                </a:solidFill>
                <a:latin typeface="Arial"/>
              </a:rPr>
              <a:t>11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36400" y="474480"/>
            <a:ext cx="4301640" cy="11617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>
              <a:lnSpc>
                <a:spcPct val="100000"/>
              </a:lnSpc>
              <a:spcBef>
                <a:spcPts val="130"/>
              </a:spcBef>
              <a:buNone/>
            </a:pPr>
            <a:r>
              <a:rPr b="0" lang="en-US" sz="3600" spc="-55" strike="noStrike">
                <a:solidFill>
                  <a:srgbClr val="90c226"/>
                </a:solidFill>
                <a:latin typeface="Trebuchet MS"/>
              </a:rPr>
              <a:t>Benefits </a:t>
            </a:r>
            <a:r>
              <a:rPr b="0" lang="en-US" sz="3600" spc="-46" strike="noStrike">
                <a:solidFill>
                  <a:srgbClr val="90c226"/>
                </a:solidFill>
                <a:latin typeface="Trebuchet MS"/>
              </a:rPr>
              <a:t>of</a:t>
            </a:r>
            <a:r>
              <a:rPr b="0" lang="en-US" sz="3600" spc="-497" strike="noStrike">
                <a:solidFill>
                  <a:srgbClr val="90c226"/>
                </a:solidFill>
                <a:latin typeface="Trebuchet MS"/>
              </a:rPr>
              <a:t> </a:t>
            </a:r>
            <a:r>
              <a:rPr b="0" lang="en-US" sz="3600" spc="-52" strike="noStrike">
                <a:solidFill>
                  <a:srgbClr val="90c226"/>
                </a:solidFill>
                <a:latin typeface="Trebuchet MS"/>
              </a:rPr>
              <a:t>NoSQL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3" name="object 3"/>
          <p:cNvSpPr/>
          <p:nvPr/>
        </p:nvSpPr>
        <p:spPr>
          <a:xfrm>
            <a:off x="536400" y="1458000"/>
            <a:ext cx="3428640" cy="639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3000" bIns="0" anchor="t">
            <a:spAutoFit/>
          </a:bodyPr>
          <a:p>
            <a:pPr marL="12600">
              <a:lnSpc>
                <a:spcPct val="100000"/>
              </a:lnSpc>
              <a:spcBef>
                <a:spcPts val="496"/>
              </a:spcBef>
              <a:buNone/>
            </a:pPr>
            <a:r>
              <a:rPr b="1" lang="en-US" sz="2600" spc="9" strike="noStrike">
                <a:solidFill>
                  <a:srgbClr val="2e2b1f"/>
                </a:solidFill>
                <a:latin typeface="Calibri"/>
              </a:rPr>
              <a:t>Flexible </a:t>
            </a:r>
            <a:r>
              <a:rPr b="1" lang="en-US" sz="2600" spc="4" strike="noStrike">
                <a:solidFill>
                  <a:srgbClr val="2e2b1f"/>
                </a:solidFill>
                <a:latin typeface="Calibri"/>
              </a:rPr>
              <a:t>data</a:t>
            </a:r>
            <a:r>
              <a:rPr b="1" lang="en-US" sz="2600" spc="-296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1" lang="en-US" sz="2600" spc="12" strike="noStrike">
                <a:solidFill>
                  <a:srgbClr val="2e2b1f"/>
                </a:solidFill>
                <a:latin typeface="Calibri"/>
              </a:rPr>
              <a:t>models</a:t>
            </a:r>
            <a:endParaRPr b="0" lang="en-US" sz="2600" spc="-1" strike="noStrike">
              <a:latin typeface="Arial"/>
            </a:endParaRPr>
          </a:p>
          <a:p>
            <a:pPr marL="651600" indent="-229320">
              <a:lnSpc>
                <a:spcPts val="2401"/>
              </a:lnSpc>
              <a:spcBef>
                <a:spcPts val="564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2150" spc="-1" strike="noStrike">
                <a:solidFill>
                  <a:srgbClr val="ff0000"/>
                </a:solidFill>
                <a:latin typeface="Calibri"/>
              </a:rPr>
              <a:t>Change management </a:t>
            </a:r>
            <a:r>
              <a:rPr b="0" lang="en-US" sz="2150" spc="12" strike="noStrike">
                <a:solidFill>
                  <a:srgbClr val="ff0000"/>
                </a:solidFill>
                <a:latin typeface="Calibri"/>
              </a:rPr>
              <a:t>to  </a:t>
            </a:r>
            <a:r>
              <a:rPr b="0" lang="en-US" sz="2150" spc="-12" strike="noStrike">
                <a:solidFill>
                  <a:srgbClr val="ff0000"/>
                </a:solidFill>
                <a:latin typeface="Calibri"/>
              </a:rPr>
              <a:t>schema </a:t>
            </a:r>
            <a:r>
              <a:rPr b="0" lang="en-US" sz="2150" spc="-21" strike="noStrike">
                <a:solidFill>
                  <a:srgbClr val="ff0000"/>
                </a:solidFill>
                <a:latin typeface="Calibri"/>
              </a:rPr>
              <a:t>for </a:t>
            </a:r>
            <a:r>
              <a:rPr b="0" lang="en-US" sz="2150" spc="18" strike="noStrike">
                <a:solidFill>
                  <a:srgbClr val="ff0000"/>
                </a:solidFill>
                <a:latin typeface="Calibri"/>
              </a:rPr>
              <a:t>RDMS </a:t>
            </a:r>
            <a:r>
              <a:rPr b="0" lang="en-US" sz="2150" spc="4" strike="noStrike">
                <a:solidFill>
                  <a:srgbClr val="ff0000"/>
                </a:solidFill>
                <a:latin typeface="Calibri"/>
              </a:rPr>
              <a:t>have  </a:t>
            </a:r>
            <a:r>
              <a:rPr b="0" lang="en-US" sz="2150" spc="12" strike="noStrike">
                <a:solidFill>
                  <a:srgbClr val="ff0000"/>
                </a:solidFill>
                <a:latin typeface="Calibri"/>
              </a:rPr>
              <a:t>to </a:t>
            </a:r>
            <a:r>
              <a:rPr b="0" lang="en-US" sz="2150" spc="-1" strike="noStrike">
                <a:solidFill>
                  <a:srgbClr val="ff0000"/>
                </a:solidFill>
                <a:latin typeface="Calibri"/>
              </a:rPr>
              <a:t>be </a:t>
            </a:r>
            <a:r>
              <a:rPr b="0" lang="en-US" sz="2150" spc="4" strike="noStrike">
                <a:solidFill>
                  <a:srgbClr val="ff0000"/>
                </a:solidFill>
                <a:latin typeface="Calibri"/>
              </a:rPr>
              <a:t>carefully</a:t>
            </a:r>
            <a:r>
              <a:rPr b="0" lang="en-US" sz="2150" spc="-46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150" spc="4" strike="noStrike">
                <a:solidFill>
                  <a:srgbClr val="ff0000"/>
                </a:solidFill>
                <a:latin typeface="Calibri"/>
              </a:rPr>
              <a:t>managed</a:t>
            </a:r>
            <a:endParaRPr b="0" lang="en-US" sz="2150" spc="-1" strike="noStrike">
              <a:latin typeface="Arial"/>
            </a:endParaRPr>
          </a:p>
          <a:p>
            <a:pPr marL="651600" indent="-229320">
              <a:lnSpc>
                <a:spcPct val="93000"/>
              </a:lnSpc>
              <a:spcBef>
                <a:spcPts val="405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NoSQL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databases more 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relaxed </a:t>
            </a: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in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structure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of 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data</a:t>
            </a:r>
            <a:endParaRPr b="0" lang="en-US" sz="2150" spc="-1" strike="noStrike">
              <a:latin typeface="Arial"/>
            </a:endParaRPr>
          </a:p>
          <a:p>
            <a:pPr lvl="1" marL="1023120" indent="-229320">
              <a:lnSpc>
                <a:spcPct val="92000"/>
              </a:lnSpc>
              <a:spcBef>
                <a:spcPts val="434"/>
              </a:spcBef>
              <a:buClr>
                <a:srgbClr val="d2ca6c"/>
              </a:buClr>
              <a:buFont typeface="Arial"/>
              <a:buChar char="•"/>
              <a:tabLst>
                <a:tab algn="l" pos="1023120"/>
                <a:tab algn="l" pos="1023480"/>
              </a:tabLst>
            </a:pP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Database </a:t>
            </a:r>
            <a:r>
              <a:rPr b="0" lang="en-US" sz="1850" spc="9" strike="noStrike">
                <a:solidFill>
                  <a:srgbClr val="2e2b1f"/>
                </a:solidFill>
                <a:latin typeface="Calibri"/>
              </a:rPr>
              <a:t>schema  </a:t>
            </a: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changes do </a:t>
            </a:r>
            <a:r>
              <a:rPr b="0" lang="en-US" sz="1850" spc="-1" strike="noStrike">
                <a:solidFill>
                  <a:srgbClr val="2e2b1f"/>
                </a:solidFill>
                <a:latin typeface="Calibri"/>
              </a:rPr>
              <a:t>not have </a:t>
            </a:r>
            <a:r>
              <a:rPr b="0" lang="en-US" sz="1850" spc="-7" strike="noStrike">
                <a:solidFill>
                  <a:srgbClr val="2e2b1f"/>
                </a:solidFill>
                <a:latin typeface="Calibri"/>
              </a:rPr>
              <a:t>to  </a:t>
            </a: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be </a:t>
            </a:r>
            <a:r>
              <a:rPr b="0" lang="en-US" sz="1850" spc="9" strike="noStrike">
                <a:solidFill>
                  <a:srgbClr val="2e2b1f"/>
                </a:solidFill>
                <a:latin typeface="Calibri"/>
              </a:rPr>
              <a:t>managed as </a:t>
            </a:r>
            <a:r>
              <a:rPr b="0" lang="en-US" sz="1850" spc="-1" strike="noStrike">
                <a:solidFill>
                  <a:srgbClr val="2e2b1f"/>
                </a:solidFill>
                <a:latin typeface="Calibri"/>
              </a:rPr>
              <a:t>one  </a:t>
            </a:r>
            <a:r>
              <a:rPr b="0" lang="en-US" sz="1850" spc="9" strike="noStrike">
                <a:solidFill>
                  <a:srgbClr val="2e2b1f"/>
                </a:solidFill>
                <a:latin typeface="Calibri"/>
              </a:rPr>
              <a:t>complicated </a:t>
            </a:r>
            <a:r>
              <a:rPr b="0" lang="en-US" sz="1850" spc="12" strike="noStrike">
                <a:solidFill>
                  <a:srgbClr val="2e2b1f"/>
                </a:solidFill>
                <a:latin typeface="Calibri"/>
              </a:rPr>
              <a:t>change</a:t>
            </a:r>
            <a:r>
              <a:rPr b="0" lang="en-US" sz="1850" spc="-1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unit</a:t>
            </a:r>
            <a:endParaRPr b="0" lang="en-US" sz="1850" spc="-1" strike="noStrike">
              <a:latin typeface="Arial"/>
            </a:endParaRPr>
          </a:p>
          <a:p>
            <a:pPr lvl="1" marL="1023120" indent="-229320">
              <a:lnSpc>
                <a:spcPct val="93000"/>
              </a:lnSpc>
              <a:spcBef>
                <a:spcPts val="490"/>
              </a:spcBef>
              <a:buClr>
                <a:srgbClr val="d2ca6c"/>
              </a:buClr>
              <a:buFont typeface="Arial"/>
              <a:buChar char="•"/>
              <a:tabLst>
                <a:tab algn="l" pos="1023120"/>
                <a:tab algn="l" pos="1023480"/>
              </a:tabLst>
            </a:pP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Application already  </a:t>
            </a:r>
            <a:r>
              <a:rPr b="0" lang="en-US" sz="1850" spc="-1" strike="noStrike">
                <a:solidFill>
                  <a:srgbClr val="2e2b1f"/>
                </a:solidFill>
                <a:latin typeface="Calibri"/>
              </a:rPr>
              <a:t>written </a:t>
            </a:r>
            <a:r>
              <a:rPr b="0" lang="en-US" sz="1850" spc="-7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address </a:t>
            </a:r>
            <a:r>
              <a:rPr b="0" lang="en-US" sz="1850" spc="9" strike="noStrike">
                <a:solidFill>
                  <a:srgbClr val="2e2b1f"/>
                </a:solidFill>
                <a:latin typeface="Calibri"/>
              </a:rPr>
              <a:t>an  </a:t>
            </a:r>
            <a:r>
              <a:rPr b="0" lang="en-US" sz="1850" spc="4" strike="noStrike">
                <a:solidFill>
                  <a:srgbClr val="2e2b1f"/>
                </a:solidFill>
                <a:latin typeface="Calibri"/>
              </a:rPr>
              <a:t>amorphous</a:t>
            </a:r>
            <a:r>
              <a:rPr b="0" lang="en-US" sz="1850" spc="89" strike="noStrike">
                <a:solidFill>
                  <a:srgbClr val="2e2b1f"/>
                </a:solidFill>
                <a:latin typeface="Calibri"/>
              </a:rPr>
              <a:t> </a:t>
            </a:r>
            <a:r>
              <a:rPr b="0" lang="en-US" sz="1850" spc="9" strike="noStrike">
                <a:solidFill>
                  <a:srgbClr val="2e2b1f"/>
                </a:solidFill>
                <a:latin typeface="Calibri"/>
              </a:rPr>
              <a:t>schema</a:t>
            </a:r>
            <a:endParaRPr b="0" lang="en-US" sz="1850" spc="-1" strike="noStrike">
              <a:latin typeface="Arial"/>
            </a:endParaRPr>
          </a:p>
        </p:txBody>
      </p:sp>
      <p:sp>
        <p:nvSpPr>
          <p:cNvPr id="264" name="object 4"/>
          <p:cNvSpPr/>
          <p:nvPr/>
        </p:nvSpPr>
        <p:spPr>
          <a:xfrm>
            <a:off x="4503240" y="1458000"/>
            <a:ext cx="3371400" cy="578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3000" bIns="0" anchor="t">
            <a:spAutoFit/>
          </a:bodyPr>
          <a:p>
            <a:pPr marL="12600">
              <a:lnSpc>
                <a:spcPct val="100000"/>
              </a:lnSpc>
              <a:spcBef>
                <a:spcPts val="496"/>
              </a:spcBef>
              <a:buNone/>
            </a:pPr>
            <a:r>
              <a:rPr b="1" lang="en-US" sz="2600" spc="12" strike="noStrike">
                <a:solidFill>
                  <a:srgbClr val="2e2b1f"/>
                </a:solidFill>
                <a:latin typeface="Calibri"/>
              </a:rPr>
              <a:t>Economics</a:t>
            </a:r>
            <a:endParaRPr b="0" lang="en-US" sz="2600" spc="-1" strike="noStrike">
              <a:latin typeface="Arial"/>
            </a:endParaRPr>
          </a:p>
          <a:p>
            <a:pPr marL="651600" indent="-229320">
              <a:lnSpc>
                <a:spcPts val="2401"/>
              </a:lnSpc>
              <a:spcBef>
                <a:spcPts val="564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2150" spc="18" strike="noStrike">
                <a:solidFill>
                  <a:srgbClr val="ff0000"/>
                </a:solidFill>
                <a:latin typeface="Calibri"/>
              </a:rPr>
              <a:t>RDMS </a:t>
            </a:r>
            <a:r>
              <a:rPr b="0" lang="en-US" sz="2150" spc="-1" strike="noStrike">
                <a:solidFill>
                  <a:srgbClr val="ff0000"/>
                </a:solidFill>
                <a:latin typeface="Calibri"/>
              </a:rPr>
              <a:t>rely on expensive  proprietary </a:t>
            </a:r>
            <a:r>
              <a:rPr b="0" lang="en-US" sz="2150" spc="-12" strike="noStrike">
                <a:solidFill>
                  <a:srgbClr val="ff0000"/>
                </a:solidFill>
                <a:latin typeface="Calibri"/>
              </a:rPr>
              <a:t>servers </a:t>
            </a:r>
            <a:r>
              <a:rPr b="0" lang="en-US" sz="2150" spc="18" strike="noStrike">
                <a:solidFill>
                  <a:srgbClr val="ff0000"/>
                </a:solidFill>
                <a:latin typeface="Calibri"/>
              </a:rPr>
              <a:t>to  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manage</a:t>
            </a:r>
            <a:r>
              <a:rPr b="0" lang="en-US" sz="2150" spc="69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150" spc="9" strike="noStrike">
                <a:solidFill>
                  <a:srgbClr val="ff0000"/>
                </a:solidFill>
                <a:latin typeface="Calibri"/>
              </a:rPr>
              <a:t>data</a:t>
            </a:r>
            <a:endParaRPr b="0" lang="en-US" sz="2150" spc="-1" strike="noStrike">
              <a:latin typeface="Arial"/>
            </a:endParaRPr>
          </a:p>
          <a:p>
            <a:pPr marL="651600" indent="-229320">
              <a:lnSpc>
                <a:spcPct val="92000"/>
              </a:lnSpc>
              <a:spcBef>
                <a:spcPts val="425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2150" spc="18" strike="noStrike">
                <a:solidFill>
                  <a:srgbClr val="2e2b1f"/>
                </a:solidFill>
                <a:latin typeface="Calibri"/>
              </a:rPr>
              <a:t>No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SQL: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clusters of  cheap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commodity 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servers </a:t>
            </a:r>
            <a:r>
              <a:rPr b="0" lang="en-US" sz="2150" spc="12" strike="noStrike">
                <a:solidFill>
                  <a:srgbClr val="2e2b1f"/>
                </a:solidFill>
                <a:latin typeface="Calibri"/>
              </a:rPr>
              <a:t>to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manage the  data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and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transaction 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volumes</a:t>
            </a:r>
            <a:endParaRPr b="0" lang="en-US" sz="2150" spc="-1" strike="noStrike">
              <a:latin typeface="Arial"/>
            </a:endParaRPr>
          </a:p>
          <a:p>
            <a:pPr marL="651600" indent="-229320">
              <a:lnSpc>
                <a:spcPct val="92000"/>
              </a:lnSpc>
              <a:spcBef>
                <a:spcPts val="541"/>
              </a:spcBef>
              <a:buClr>
                <a:srgbClr val="9cbdbc"/>
              </a:buClr>
              <a:buFont typeface="Arial"/>
              <a:buChar char="•"/>
              <a:tabLst>
                <a:tab algn="l" pos="650880"/>
                <a:tab algn="l" pos="651600"/>
              </a:tabLst>
            </a:pPr>
            <a:r>
              <a:rPr b="0" lang="en-US" sz="2150" spc="-15" strike="noStrike">
                <a:solidFill>
                  <a:srgbClr val="2e2b1f"/>
                </a:solidFill>
                <a:latin typeface="Calibri"/>
              </a:rPr>
              <a:t>Cost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per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gigabyte </a:t>
            </a:r>
            <a:r>
              <a:rPr b="0" lang="en-US" sz="2150" spc="-7" strike="noStrike">
                <a:solidFill>
                  <a:srgbClr val="2e2b1f"/>
                </a:solidFill>
                <a:latin typeface="Calibri"/>
              </a:rPr>
              <a:t>or 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transaction/second </a:t>
            </a:r>
            <a:r>
              <a:rPr b="0" lang="en-US" sz="2150" spc="-21" strike="noStrike">
                <a:solidFill>
                  <a:srgbClr val="2e2b1f"/>
                </a:solidFill>
                <a:latin typeface="Calibri"/>
              </a:rPr>
              <a:t>for 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NoSQL </a:t>
            </a:r>
            <a:r>
              <a:rPr b="0" lang="en-US" sz="2150" spc="-1" strike="noStrike">
                <a:solidFill>
                  <a:srgbClr val="2e2b1f"/>
                </a:solidFill>
                <a:latin typeface="Calibri"/>
              </a:rPr>
              <a:t>can be </a:t>
            </a:r>
            <a:r>
              <a:rPr b="0" lang="en-US" sz="2150" spc="4" strike="noStrike">
                <a:solidFill>
                  <a:srgbClr val="2e2b1f"/>
                </a:solidFill>
                <a:latin typeface="Calibri"/>
              </a:rPr>
              <a:t>lower 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than the </a:t>
            </a:r>
            <a:r>
              <a:rPr b="0" lang="en-US" sz="2150" spc="-12" strike="noStrike">
                <a:solidFill>
                  <a:srgbClr val="2e2b1f"/>
                </a:solidFill>
                <a:latin typeface="Calibri"/>
              </a:rPr>
              <a:t>cost </a:t>
            </a:r>
            <a:r>
              <a:rPr b="0" lang="en-US" sz="2150" spc="-21" strike="noStrike">
                <a:solidFill>
                  <a:srgbClr val="2e2b1f"/>
                </a:solidFill>
                <a:latin typeface="Calibri"/>
              </a:rPr>
              <a:t>for </a:t>
            </a:r>
            <a:r>
              <a:rPr b="0" lang="en-US" sz="2150" spc="9" strike="noStrike">
                <a:solidFill>
                  <a:srgbClr val="2e2b1f"/>
                </a:solidFill>
                <a:latin typeface="Calibri"/>
              </a:rPr>
              <a:t>a  </a:t>
            </a:r>
            <a:r>
              <a:rPr b="0" lang="en-US" sz="2150" spc="24" strike="noStrike">
                <a:solidFill>
                  <a:srgbClr val="2e2b1f"/>
                </a:solidFill>
                <a:latin typeface="Calibri"/>
              </a:rPr>
              <a:t>RDBMS</a:t>
            </a:r>
            <a:endParaRPr b="0" lang="en-US" sz="2150" spc="-1" strike="noStrike">
              <a:latin typeface="Arial"/>
            </a:endParaRPr>
          </a:p>
        </p:txBody>
      </p:sp>
      <p:sp>
        <p:nvSpPr>
          <p:cNvPr id="265" name="object 5"/>
          <p:cNvSpPr/>
          <p:nvPr/>
        </p:nvSpPr>
        <p:spPr>
          <a:xfrm>
            <a:off x="853452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71754" y="400050"/>
                </a:moveTo>
                <a:lnTo>
                  <a:pt x="43826" y="394407"/>
                </a:lnTo>
                <a:lnTo>
                  <a:pt x="21018" y="379020"/>
                </a:lnTo>
                <a:lnTo>
                  <a:pt x="5639" y="356196"/>
                </a:lnTo>
                <a:lnTo>
                  <a:pt x="0" y="328244"/>
                </a:lnTo>
                <a:lnTo>
                  <a:pt x="0" y="71805"/>
                </a:lnTo>
                <a:lnTo>
                  <a:pt x="5639" y="43853"/>
                </a:lnTo>
                <a:lnTo>
                  <a:pt x="21018" y="21029"/>
                </a:lnTo>
                <a:lnTo>
                  <a:pt x="43826" y="5642"/>
                </a:lnTo>
                <a:lnTo>
                  <a:pt x="71754" y="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object 6"/>
          <p:cNvSpPr/>
          <p:nvPr/>
        </p:nvSpPr>
        <p:spPr>
          <a:xfrm>
            <a:off x="9005400" y="5648400"/>
            <a:ext cx="71280" cy="399600"/>
          </a:xfrm>
          <a:custGeom>
            <a:avLst/>
            <a:gdLst/>
            <a:ahLst/>
            <a:rect l="l" t="t" r="r" b="b"/>
            <a:pathLst>
              <a:path w="71754" h="400050">
                <a:moveTo>
                  <a:pt x="0" y="0"/>
                </a:moveTo>
                <a:lnTo>
                  <a:pt x="27928" y="5642"/>
                </a:lnTo>
                <a:lnTo>
                  <a:pt x="50736" y="21029"/>
                </a:lnTo>
                <a:lnTo>
                  <a:pt x="66115" y="43853"/>
                </a:lnTo>
                <a:lnTo>
                  <a:pt x="71754" y="71805"/>
                </a:lnTo>
                <a:lnTo>
                  <a:pt x="71754" y="328244"/>
                </a:lnTo>
                <a:lnTo>
                  <a:pt x="66115" y="356196"/>
                </a:lnTo>
                <a:lnTo>
                  <a:pt x="50736" y="379020"/>
                </a:lnTo>
                <a:lnTo>
                  <a:pt x="27928" y="394407"/>
                </a:lnTo>
                <a:lnTo>
                  <a:pt x="0" y="400050"/>
                </a:lnTo>
              </a:path>
            </a:pathLst>
          </a:custGeom>
          <a:noFill/>
          <a:ln w="1905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object 7"/>
          <p:cNvSpPr/>
          <p:nvPr/>
        </p:nvSpPr>
        <p:spPr>
          <a:xfrm>
            <a:off x="8711280" y="5798880"/>
            <a:ext cx="196560" cy="19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</a:rPr>
              <a:t>12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489A0959AD4D45A3609693EA58793E" ma:contentTypeVersion="12" ma:contentTypeDescription="Create a new document." ma:contentTypeScope="" ma:versionID="ae5c45498943909de4d2c2849f7cfa48">
  <xsd:schema xmlns:xsd="http://www.w3.org/2001/XMLSchema" xmlns:xs="http://www.w3.org/2001/XMLSchema" xmlns:p="http://schemas.microsoft.com/office/2006/metadata/properties" xmlns:ns2="1a35dcec-abf1-4a4a-868b-322e3da73fef" xmlns:ns3="8a8a7243-1510-49d4-ae11-3e13b0aca5b8" targetNamespace="http://schemas.microsoft.com/office/2006/metadata/properties" ma:root="true" ma:fieldsID="3f647b9c738c4849f8d6d03847d5a6ed" ns2:_="" ns3:_="">
    <xsd:import namespace="1a35dcec-abf1-4a4a-868b-322e3da73fef"/>
    <xsd:import namespace="8a8a7243-1510-49d4-ae11-3e13b0aca5b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35dcec-abf1-4a4a-868b-322e3da73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8a7243-1510-49d4-ae11-3e13b0aca5b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a4ef335-9c13-4420-9162-87c2e8abdb5c}" ma:internalName="TaxCatchAll" ma:showField="CatchAllData" ma:web="8a8a7243-1510-49d4-ae11-3e13b0aca5b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a35dcec-abf1-4a4a-868b-322e3da73fef">
      <Terms xmlns="http://schemas.microsoft.com/office/infopath/2007/PartnerControls"/>
    </lcf76f155ced4ddcb4097134ff3c332f>
    <TaxCatchAll xmlns="8a8a7243-1510-49d4-ae11-3e13b0aca5b8" xsi:nil="true"/>
  </documentManagement>
</p:properties>
</file>

<file path=customXml/itemProps1.xml><?xml version="1.0" encoding="utf-8"?>
<ds:datastoreItem xmlns:ds="http://schemas.openxmlformats.org/officeDocument/2006/customXml" ds:itemID="{A78D48FF-5A4C-4975-A9A3-14F6C616C043}"/>
</file>

<file path=customXml/itemProps2.xml><?xml version="1.0" encoding="utf-8"?>
<ds:datastoreItem xmlns:ds="http://schemas.openxmlformats.org/officeDocument/2006/customXml" ds:itemID="{62BBD6C9-2763-4698-9D39-3B53060DB599}"/>
</file>

<file path=customXml/itemProps3.xml><?xml version="1.0" encoding="utf-8"?>
<ds:datastoreItem xmlns:ds="http://schemas.openxmlformats.org/officeDocument/2006/customXml" ds:itemID="{3DA597BA-8433-459C-8294-FBD28E2EF31E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</TotalTime>
  <Application>LibreOffice/7.3.7.2$Linux_X86_64 LibreOffice_project/30$Build-2</Application>
  <AppVersion>15.0000</AppVersion>
  <Words>3420</Words>
  <Paragraphs>596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Truc Pham</dc:creator>
  <dc:description/>
  <cp:lastModifiedBy/>
  <cp:revision>11</cp:revision>
  <dcterms:created xsi:type="dcterms:W3CDTF">2022-02-02T18:37:07Z</dcterms:created>
  <dcterms:modified xsi:type="dcterms:W3CDTF">2023-01-02T20:06:41Z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2015-11-19T00:00:00Z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2022-02-02T00:00:00Z</vt:filetime>
  </property>
  <property fmtid="{D5CDD505-2E9C-101B-9397-08002B2CF9AE}" pid="5" name="PresentationFormat">
    <vt:lpwstr>On-screen Show (4:3)</vt:lpwstr>
  </property>
  <property fmtid="{D5CDD505-2E9C-101B-9397-08002B2CF9AE}" pid="6" name="Slides">
    <vt:i4>57</vt:i4>
  </property>
  <property fmtid="{D5CDD505-2E9C-101B-9397-08002B2CF9AE}" pid="7" name="ContentTypeId">
    <vt:lpwstr>0x01010080489A0959AD4D45A3609693EA58793E</vt:lpwstr>
  </property>
</Properties>
</file>