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2" r:id="rId5"/>
    <p:sldId id="259" r:id="rId6"/>
    <p:sldId id="260" r:id="rId7"/>
    <p:sldId id="261" r:id="rId8"/>
  </p:sldIdLst>
  <p:sldSz cx="18288000" cy="10287000"/>
  <p:notesSz cx="6858000" cy="9144000"/>
  <p:embeddedFontLst>
    <p:embeddedFont>
      <p:font typeface="Archivo Black" panose="020B0604020202020204" charset="0"/>
      <p:regular r:id="rId9"/>
    </p:embeddedFont>
    <p:embeddedFont>
      <p:font typeface="Calibri" panose="020F0502020204030204" pitchFamily="34" charset="0"/>
      <p:regular r:id="rId10"/>
      <p:bold r:id="rId11"/>
      <p:italic r:id="rId12"/>
      <p:boldItalic r:id="rId13"/>
    </p:embeddedFont>
    <p:embeddedFont>
      <p:font typeface="Grand Cru S" panose="020B0604020202020204" charset="0"/>
      <p:regular r:id="rId14"/>
    </p:embeddedFont>
    <p:embeddedFont>
      <p:font typeface="Grand Cru S Bold" panose="020B0604020202020204" charset="0"/>
      <p:regular r:id="rId15"/>
    </p:embeddedFont>
    <p:embeddedFont>
      <p:font typeface="Nexa" panose="020B0604020202020204" charset="0"/>
      <p:regular r:id="rId16"/>
    </p:embeddedFont>
    <p:embeddedFont>
      <p:font typeface="Nexa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78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9916" y="6284724"/>
            <a:ext cx="4142071" cy="4002276"/>
          </a:xfrm>
          <a:custGeom>
            <a:avLst/>
            <a:gdLst/>
            <a:ahLst/>
            <a:cxnLst/>
            <a:rect l="l" t="t" r="r" b="b"/>
            <a:pathLst>
              <a:path w="4142071" h="4002276">
                <a:moveTo>
                  <a:pt x="0" y="0"/>
                </a:moveTo>
                <a:lnTo>
                  <a:pt x="4142071" y="0"/>
                </a:lnTo>
                <a:lnTo>
                  <a:pt x="4142071" y="4002276"/>
                </a:lnTo>
                <a:lnTo>
                  <a:pt x="0" y="4002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5294508" y="41394"/>
            <a:ext cx="2322348" cy="2426284"/>
          </a:xfrm>
          <a:custGeom>
            <a:avLst/>
            <a:gdLst/>
            <a:ahLst/>
            <a:cxnLst/>
            <a:rect l="l" t="t" r="r" b="b"/>
            <a:pathLst>
              <a:path w="2322348" h="2426284">
                <a:moveTo>
                  <a:pt x="0" y="0"/>
                </a:moveTo>
                <a:lnTo>
                  <a:pt x="2322348" y="0"/>
                </a:lnTo>
                <a:lnTo>
                  <a:pt x="2322348" y="2426284"/>
                </a:lnTo>
                <a:lnTo>
                  <a:pt x="0" y="2426284"/>
                </a:lnTo>
                <a:lnTo>
                  <a:pt x="0" y="0"/>
                </a:lnTo>
                <a:close/>
              </a:path>
            </a:pathLst>
          </a:custGeom>
          <a:blipFill>
            <a:blip r:embed="rId4"/>
            <a:stretch>
              <a:fillRect r="-99496"/>
            </a:stretch>
          </a:blipFill>
        </p:spPr>
        <p:txBody>
          <a:bodyPr/>
          <a:lstStyle/>
          <a:p>
            <a:endParaRPr lang="en-US"/>
          </a:p>
        </p:txBody>
      </p:sp>
      <p:sp>
        <p:nvSpPr>
          <p:cNvPr id="5" name="TextBox 5"/>
          <p:cNvSpPr txBox="1"/>
          <p:nvPr/>
        </p:nvSpPr>
        <p:spPr>
          <a:xfrm>
            <a:off x="3657600" y="4170668"/>
            <a:ext cx="10972800" cy="2114056"/>
          </a:xfrm>
          <a:prstGeom prst="rect">
            <a:avLst/>
          </a:prstGeom>
        </p:spPr>
        <p:txBody>
          <a:bodyPr lIns="0" tIns="0" rIns="0" bIns="0" rtlCol="0" anchor="t">
            <a:spAutoFit/>
          </a:bodyPr>
          <a:lstStyle/>
          <a:p>
            <a:pPr algn="ctr">
              <a:lnSpc>
                <a:spcPts val="16182"/>
              </a:lnSpc>
            </a:pPr>
            <a:r>
              <a:rPr lang="en-US" sz="14711">
                <a:solidFill>
                  <a:srgbClr val="514997"/>
                </a:solidFill>
                <a:latin typeface="Grand Cru S Bold"/>
              </a:rPr>
              <a:t>SYSTEM</a:t>
            </a:r>
          </a:p>
        </p:txBody>
      </p:sp>
      <p:sp>
        <p:nvSpPr>
          <p:cNvPr id="6" name="TextBox 6"/>
          <p:cNvSpPr txBox="1"/>
          <p:nvPr/>
        </p:nvSpPr>
        <p:spPr>
          <a:xfrm>
            <a:off x="2396211" y="2221538"/>
            <a:ext cx="13495577" cy="1609258"/>
          </a:xfrm>
          <a:prstGeom prst="rect">
            <a:avLst/>
          </a:prstGeom>
        </p:spPr>
        <p:txBody>
          <a:bodyPr lIns="0" tIns="0" rIns="0" bIns="0" rtlCol="0" anchor="t">
            <a:spAutoFit/>
          </a:bodyPr>
          <a:lstStyle/>
          <a:p>
            <a:pPr algn="ctr">
              <a:lnSpc>
                <a:spcPts val="12344"/>
              </a:lnSpc>
            </a:pPr>
            <a:r>
              <a:rPr lang="en-US" sz="11222" spc="448">
                <a:solidFill>
                  <a:srgbClr val="514997"/>
                </a:solidFill>
                <a:latin typeface="Grand Cru S Bold"/>
              </a:rPr>
              <a:t>SMART HOME </a:t>
            </a:r>
          </a:p>
        </p:txBody>
      </p:sp>
      <p:sp>
        <p:nvSpPr>
          <p:cNvPr id="8" name="Freeform 4">
            <a:extLst>
              <a:ext uri="{FF2B5EF4-FFF2-40B4-BE49-F238E27FC236}">
                <a16:creationId xmlns:a16="http://schemas.microsoft.com/office/drawing/2014/main" id="{83CDC3CD-F9FD-239C-C119-5BAAFC0B31B6}"/>
              </a:ext>
            </a:extLst>
          </p:cNvPr>
          <p:cNvSpPr/>
          <p:nvPr/>
        </p:nvSpPr>
        <p:spPr>
          <a:xfrm flipH="1">
            <a:off x="12538268" y="9451856"/>
            <a:ext cx="7315200" cy="1112520"/>
          </a:xfrm>
          <a:custGeom>
            <a:avLst/>
            <a:gdLst/>
            <a:ahLst/>
            <a:cxnLst/>
            <a:rect l="l" t="t" r="r" b="b"/>
            <a:pathLst>
              <a:path w="7315200" h="1112520">
                <a:moveTo>
                  <a:pt x="7315200" y="0"/>
                </a:moveTo>
                <a:lnTo>
                  <a:pt x="0" y="0"/>
                </a:lnTo>
                <a:lnTo>
                  <a:pt x="0" y="1112520"/>
                </a:lnTo>
                <a:lnTo>
                  <a:pt x="7315200" y="1112520"/>
                </a:lnTo>
                <a:lnTo>
                  <a:pt x="73152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45270" y="2535798"/>
            <a:ext cx="13197461" cy="1373248"/>
          </a:xfrm>
          <a:prstGeom prst="rect">
            <a:avLst/>
          </a:prstGeom>
        </p:spPr>
        <p:txBody>
          <a:bodyPr lIns="0" tIns="0" rIns="0" bIns="0" rtlCol="0" anchor="t">
            <a:spAutoFit/>
          </a:bodyPr>
          <a:lstStyle/>
          <a:p>
            <a:pPr algn="ctr">
              <a:lnSpc>
                <a:spcPts val="10542"/>
              </a:lnSpc>
            </a:pPr>
            <a:r>
              <a:rPr lang="en-US" sz="9584">
                <a:solidFill>
                  <a:srgbClr val="514997"/>
                </a:solidFill>
                <a:latin typeface="Grand Cru S"/>
              </a:rPr>
              <a:t>PRESENTED BY </a:t>
            </a:r>
          </a:p>
        </p:txBody>
      </p:sp>
      <p:sp>
        <p:nvSpPr>
          <p:cNvPr id="3" name="Freeform 3"/>
          <p:cNvSpPr/>
          <p:nvPr/>
        </p:nvSpPr>
        <p:spPr>
          <a:xfrm flipH="1">
            <a:off x="0" y="0"/>
            <a:ext cx="3304934" cy="3429244"/>
          </a:xfrm>
          <a:custGeom>
            <a:avLst/>
            <a:gdLst/>
            <a:ahLst/>
            <a:cxnLst/>
            <a:rect l="l" t="t" r="r" b="b"/>
            <a:pathLst>
              <a:path w="3304934" h="3429244">
                <a:moveTo>
                  <a:pt x="3304934" y="0"/>
                </a:moveTo>
                <a:lnTo>
                  <a:pt x="0" y="0"/>
                </a:lnTo>
                <a:lnTo>
                  <a:pt x="0" y="3429244"/>
                </a:lnTo>
                <a:lnTo>
                  <a:pt x="3304934" y="3429244"/>
                </a:lnTo>
                <a:lnTo>
                  <a:pt x="330493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V="1">
            <a:off x="14969046" y="6743071"/>
            <a:ext cx="3965639" cy="4114800"/>
          </a:xfrm>
          <a:custGeom>
            <a:avLst/>
            <a:gdLst/>
            <a:ahLst/>
            <a:cxnLst/>
            <a:rect l="l" t="t" r="r" b="b"/>
            <a:pathLst>
              <a:path w="3965639" h="4114800">
                <a:moveTo>
                  <a:pt x="0" y="4114800"/>
                </a:moveTo>
                <a:lnTo>
                  <a:pt x="3965639" y="4114800"/>
                </a:lnTo>
                <a:lnTo>
                  <a:pt x="3965639"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1219405" y="5712288"/>
            <a:ext cx="3519917" cy="438779"/>
          </a:xfrm>
          <a:prstGeom prst="rect">
            <a:avLst/>
          </a:prstGeom>
        </p:spPr>
        <p:txBody>
          <a:bodyPr lIns="0" tIns="0" rIns="0" bIns="0" rtlCol="0" anchor="t">
            <a:spAutoFit/>
          </a:bodyPr>
          <a:lstStyle/>
          <a:p>
            <a:pPr algn="ctr">
              <a:lnSpc>
                <a:spcPts val="3354"/>
              </a:lnSpc>
            </a:pPr>
            <a:r>
              <a:rPr lang="en-US" sz="3049">
                <a:solidFill>
                  <a:srgbClr val="514997"/>
                </a:solidFill>
                <a:latin typeface="Archivo Black"/>
              </a:rPr>
              <a:t>AHMED OMER</a:t>
            </a:r>
          </a:p>
        </p:txBody>
      </p:sp>
      <p:sp>
        <p:nvSpPr>
          <p:cNvPr id="6" name="TextBox 6"/>
          <p:cNvSpPr txBox="1"/>
          <p:nvPr/>
        </p:nvSpPr>
        <p:spPr>
          <a:xfrm>
            <a:off x="12222813" y="5712288"/>
            <a:ext cx="3519917" cy="438779"/>
          </a:xfrm>
          <a:prstGeom prst="rect">
            <a:avLst/>
          </a:prstGeom>
        </p:spPr>
        <p:txBody>
          <a:bodyPr lIns="0" tIns="0" rIns="0" bIns="0" rtlCol="0" anchor="t">
            <a:spAutoFit/>
          </a:bodyPr>
          <a:lstStyle/>
          <a:p>
            <a:pPr algn="ctr">
              <a:lnSpc>
                <a:spcPts val="3354"/>
              </a:lnSpc>
            </a:pPr>
            <a:r>
              <a:rPr lang="en-US" sz="3049">
                <a:solidFill>
                  <a:srgbClr val="514997"/>
                </a:solidFill>
                <a:latin typeface="Archivo Black"/>
              </a:rPr>
              <a:t>OMER TAHA</a:t>
            </a:r>
          </a:p>
        </p:txBody>
      </p:sp>
      <p:sp>
        <p:nvSpPr>
          <p:cNvPr id="7" name="TextBox 7"/>
          <p:cNvSpPr txBox="1"/>
          <p:nvPr/>
        </p:nvSpPr>
        <p:spPr>
          <a:xfrm>
            <a:off x="6116542" y="5712288"/>
            <a:ext cx="4729052" cy="438779"/>
          </a:xfrm>
          <a:prstGeom prst="rect">
            <a:avLst/>
          </a:prstGeom>
        </p:spPr>
        <p:txBody>
          <a:bodyPr lIns="0" tIns="0" rIns="0" bIns="0" rtlCol="0" anchor="t">
            <a:spAutoFit/>
          </a:bodyPr>
          <a:lstStyle/>
          <a:p>
            <a:pPr algn="ctr">
              <a:lnSpc>
                <a:spcPts val="3354"/>
              </a:lnSpc>
            </a:pPr>
            <a:r>
              <a:rPr lang="en-US" sz="3049">
                <a:solidFill>
                  <a:srgbClr val="514997"/>
                </a:solidFill>
                <a:latin typeface="Archivo Black"/>
              </a:rPr>
              <a:t>MAHMOUD RABEA</a:t>
            </a:r>
          </a:p>
        </p:txBody>
      </p:sp>
      <p:sp>
        <p:nvSpPr>
          <p:cNvPr id="8" name="TextBox 8"/>
          <p:cNvSpPr txBox="1"/>
          <p:nvPr/>
        </p:nvSpPr>
        <p:spPr>
          <a:xfrm>
            <a:off x="6721109" y="7553414"/>
            <a:ext cx="3519917" cy="438779"/>
          </a:xfrm>
          <a:prstGeom prst="rect">
            <a:avLst/>
          </a:prstGeom>
        </p:spPr>
        <p:txBody>
          <a:bodyPr lIns="0" tIns="0" rIns="0" bIns="0" rtlCol="0" anchor="t">
            <a:spAutoFit/>
          </a:bodyPr>
          <a:lstStyle/>
          <a:p>
            <a:pPr algn="ctr">
              <a:lnSpc>
                <a:spcPts val="3354"/>
              </a:lnSpc>
            </a:pPr>
            <a:r>
              <a:rPr lang="en-US" sz="3049">
                <a:solidFill>
                  <a:srgbClr val="514997"/>
                </a:solidFill>
                <a:latin typeface="Archivo Black"/>
              </a:rPr>
              <a:t>RAWAN MAGDY</a:t>
            </a:r>
          </a:p>
        </p:txBody>
      </p:sp>
      <p:sp>
        <p:nvSpPr>
          <p:cNvPr id="9" name="TextBox 9"/>
          <p:cNvSpPr txBox="1"/>
          <p:nvPr/>
        </p:nvSpPr>
        <p:spPr>
          <a:xfrm>
            <a:off x="1319606" y="7553414"/>
            <a:ext cx="3519917" cy="438779"/>
          </a:xfrm>
          <a:prstGeom prst="rect">
            <a:avLst/>
          </a:prstGeom>
        </p:spPr>
        <p:txBody>
          <a:bodyPr lIns="0" tIns="0" rIns="0" bIns="0" rtlCol="0" anchor="t">
            <a:spAutoFit/>
          </a:bodyPr>
          <a:lstStyle/>
          <a:p>
            <a:pPr algn="ctr">
              <a:lnSpc>
                <a:spcPts val="3354"/>
              </a:lnSpc>
            </a:pPr>
            <a:r>
              <a:rPr lang="en-US" sz="3049">
                <a:solidFill>
                  <a:srgbClr val="514997"/>
                </a:solidFill>
                <a:latin typeface="Archivo Black"/>
              </a:rPr>
              <a:t>HAGER HASSAN</a:t>
            </a:r>
          </a:p>
        </p:txBody>
      </p:sp>
      <p:sp>
        <p:nvSpPr>
          <p:cNvPr id="10" name="TextBox 10"/>
          <p:cNvSpPr txBox="1"/>
          <p:nvPr/>
        </p:nvSpPr>
        <p:spPr>
          <a:xfrm>
            <a:off x="12634298" y="7553414"/>
            <a:ext cx="3519917" cy="438779"/>
          </a:xfrm>
          <a:prstGeom prst="rect">
            <a:avLst/>
          </a:prstGeom>
        </p:spPr>
        <p:txBody>
          <a:bodyPr lIns="0" tIns="0" rIns="0" bIns="0" rtlCol="0" anchor="t">
            <a:spAutoFit/>
          </a:bodyPr>
          <a:lstStyle/>
          <a:p>
            <a:pPr algn="ctr">
              <a:lnSpc>
                <a:spcPts val="3354"/>
              </a:lnSpc>
            </a:pPr>
            <a:r>
              <a:rPr lang="en-US" sz="3049">
                <a:solidFill>
                  <a:srgbClr val="514997"/>
                </a:solidFill>
                <a:latin typeface="Archivo Black"/>
              </a:rPr>
              <a:t>MARWA AHMED</a:t>
            </a:r>
          </a:p>
        </p:txBody>
      </p:sp>
      <p:sp>
        <p:nvSpPr>
          <p:cNvPr id="11" name="Freeform 11"/>
          <p:cNvSpPr/>
          <p:nvPr/>
        </p:nvSpPr>
        <p:spPr>
          <a:xfrm>
            <a:off x="15294508" y="41394"/>
            <a:ext cx="2322348" cy="2426284"/>
          </a:xfrm>
          <a:custGeom>
            <a:avLst/>
            <a:gdLst/>
            <a:ahLst/>
            <a:cxnLst/>
            <a:rect l="l" t="t" r="r" b="b"/>
            <a:pathLst>
              <a:path w="2322348" h="2426284">
                <a:moveTo>
                  <a:pt x="0" y="0"/>
                </a:moveTo>
                <a:lnTo>
                  <a:pt x="2322348" y="0"/>
                </a:lnTo>
                <a:lnTo>
                  <a:pt x="2322348" y="2426284"/>
                </a:lnTo>
                <a:lnTo>
                  <a:pt x="0" y="2426284"/>
                </a:lnTo>
                <a:lnTo>
                  <a:pt x="0" y="0"/>
                </a:lnTo>
                <a:close/>
              </a:path>
            </a:pathLst>
          </a:custGeom>
          <a:blipFill>
            <a:blip r:embed="rId4"/>
            <a:stretch>
              <a:fillRect r="-99496"/>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Freeform 2"/>
          <p:cNvSpPr/>
          <p:nvPr/>
        </p:nvSpPr>
        <p:spPr>
          <a:xfrm>
            <a:off x="9020175" y="0"/>
            <a:ext cx="10618636" cy="10618636"/>
          </a:xfrm>
          <a:custGeom>
            <a:avLst/>
            <a:gdLst/>
            <a:ahLst/>
            <a:cxnLst/>
            <a:rect l="l" t="t" r="r" b="b"/>
            <a:pathLst>
              <a:path w="10618636" h="10618636">
                <a:moveTo>
                  <a:pt x="0" y="0"/>
                </a:moveTo>
                <a:lnTo>
                  <a:pt x="10618636" y="0"/>
                </a:lnTo>
                <a:lnTo>
                  <a:pt x="10618636" y="10618636"/>
                </a:lnTo>
                <a:lnTo>
                  <a:pt x="0" y="106186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a:off x="-1824826" y="-463368"/>
            <a:ext cx="11213735" cy="11213735"/>
          </a:xfrm>
          <a:custGeom>
            <a:avLst/>
            <a:gdLst/>
            <a:ahLst/>
            <a:cxnLst/>
            <a:rect l="l" t="t" r="r" b="b"/>
            <a:pathLst>
              <a:path w="11213735" h="11213735">
                <a:moveTo>
                  <a:pt x="11213736" y="0"/>
                </a:moveTo>
                <a:lnTo>
                  <a:pt x="0" y="0"/>
                </a:lnTo>
                <a:lnTo>
                  <a:pt x="0" y="11213736"/>
                </a:lnTo>
                <a:lnTo>
                  <a:pt x="11213736" y="11213736"/>
                </a:lnTo>
                <a:lnTo>
                  <a:pt x="1121373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3137636" y="2857500"/>
            <a:ext cx="11784129" cy="4572000"/>
          </a:xfrm>
          <a:prstGeom prst="rect">
            <a:avLst/>
          </a:prstGeom>
        </p:spPr>
        <p:txBody>
          <a:bodyPr lIns="0" tIns="0" rIns="0" bIns="0" rtlCol="0" anchor="t">
            <a:spAutoFit/>
          </a:bodyPr>
          <a:lstStyle/>
          <a:p>
            <a:pPr algn="ctr">
              <a:lnSpc>
                <a:spcPts val="3600"/>
              </a:lnSpc>
            </a:pPr>
            <a:r>
              <a:rPr lang="en-US" sz="3000">
                <a:solidFill>
                  <a:srgbClr val="283275"/>
                </a:solidFill>
                <a:latin typeface="Nexa Bold"/>
              </a:rPr>
              <a:t>The Atmega32-based smart home project enables user authentication using ID and password. It includes components such as an LCD display and keypad for user interaction. The LM35 temperature sensor monitors the temperature, triggering the activation of an LED, fan, or heater based on temperature conditions. The system activates the fan when the temperature exceeds the abnormal range and the heater when it falls below the abnormal range. The LCD displays the temperature in Celsius and provides feedback on the user attempting to enter their password.</a:t>
            </a:r>
          </a:p>
        </p:txBody>
      </p:sp>
      <p:sp>
        <p:nvSpPr>
          <p:cNvPr id="5" name="Freeform 5"/>
          <p:cNvSpPr/>
          <p:nvPr/>
        </p:nvSpPr>
        <p:spPr>
          <a:xfrm>
            <a:off x="-1600200" y="8572500"/>
            <a:ext cx="2785745" cy="1873413"/>
          </a:xfrm>
          <a:custGeom>
            <a:avLst/>
            <a:gdLst/>
            <a:ahLst/>
            <a:cxnLst/>
            <a:rect l="l" t="t" r="r" b="b"/>
            <a:pathLst>
              <a:path w="2785745" h="1873413">
                <a:moveTo>
                  <a:pt x="0" y="0"/>
                </a:moveTo>
                <a:lnTo>
                  <a:pt x="2785745" y="0"/>
                </a:lnTo>
                <a:lnTo>
                  <a:pt x="2785745" y="1873413"/>
                </a:lnTo>
                <a:lnTo>
                  <a:pt x="0" y="18734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6"/>
          <p:cNvSpPr txBox="1"/>
          <p:nvPr/>
        </p:nvSpPr>
        <p:spPr>
          <a:xfrm>
            <a:off x="3782042" y="1076325"/>
            <a:ext cx="10495316" cy="717550"/>
          </a:xfrm>
          <a:prstGeom prst="rect">
            <a:avLst/>
          </a:prstGeom>
        </p:spPr>
        <p:txBody>
          <a:bodyPr lIns="0" tIns="0" rIns="0" bIns="0" rtlCol="0" anchor="t">
            <a:spAutoFit/>
          </a:bodyPr>
          <a:lstStyle/>
          <a:p>
            <a:pPr algn="ctr">
              <a:lnSpc>
                <a:spcPts val="5500"/>
              </a:lnSpc>
            </a:pPr>
            <a:r>
              <a:rPr lang="en-US" sz="5000">
                <a:solidFill>
                  <a:srgbClr val="504895"/>
                </a:solidFill>
                <a:latin typeface="Grand Cru S Bold"/>
              </a:rPr>
              <a:t>PROJECT OVERVIEW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C98744-B5E6-892E-E82A-8AD7FA895DB7}"/>
              </a:ext>
            </a:extLst>
          </p:cNvPr>
          <p:cNvSpPr txBox="1"/>
          <p:nvPr/>
        </p:nvSpPr>
        <p:spPr>
          <a:xfrm>
            <a:off x="685800" y="800100"/>
            <a:ext cx="7391400" cy="749692"/>
          </a:xfrm>
          <a:prstGeom prst="rect">
            <a:avLst/>
          </a:prstGeom>
          <a:noFill/>
        </p:spPr>
        <p:txBody>
          <a:bodyPr wrap="square">
            <a:spAutoFit/>
          </a:bodyPr>
          <a:lstStyle/>
          <a:p>
            <a:pPr algn="ctr">
              <a:lnSpc>
                <a:spcPts val="5500"/>
              </a:lnSpc>
            </a:pPr>
            <a:r>
              <a:rPr lang="en-US" sz="3600" dirty="0">
                <a:solidFill>
                  <a:srgbClr val="504895"/>
                </a:solidFill>
                <a:latin typeface="Grand Cru S Bold"/>
              </a:rPr>
              <a:t>PROJECT</a:t>
            </a:r>
            <a:r>
              <a:rPr lang="ar-EG" sz="3600" dirty="0">
                <a:solidFill>
                  <a:srgbClr val="504895"/>
                </a:solidFill>
                <a:latin typeface="Grand Cru S Bold"/>
              </a:rPr>
              <a:t> </a:t>
            </a:r>
            <a:r>
              <a:rPr lang="en-US" sz="3600" dirty="0">
                <a:solidFill>
                  <a:srgbClr val="504895"/>
                </a:solidFill>
                <a:latin typeface="Grand Cru S Bold"/>
              </a:rPr>
              <a:t> COMPONENT</a:t>
            </a:r>
          </a:p>
        </p:txBody>
      </p:sp>
      <p:sp>
        <p:nvSpPr>
          <p:cNvPr id="5" name="TextBox 4">
            <a:extLst>
              <a:ext uri="{FF2B5EF4-FFF2-40B4-BE49-F238E27FC236}">
                <a16:creationId xmlns:a16="http://schemas.microsoft.com/office/drawing/2014/main" id="{3507C150-7C79-7725-13F9-BCB47D4CFF90}"/>
              </a:ext>
            </a:extLst>
          </p:cNvPr>
          <p:cNvSpPr txBox="1"/>
          <p:nvPr/>
        </p:nvSpPr>
        <p:spPr>
          <a:xfrm>
            <a:off x="2362200" y="2552700"/>
            <a:ext cx="5105400" cy="4958537"/>
          </a:xfrm>
          <a:prstGeom prst="rect">
            <a:avLst/>
          </a:prstGeom>
          <a:noFill/>
        </p:spPr>
        <p:txBody>
          <a:bodyPr wrap="square">
            <a:spAutoFit/>
          </a:bodyPr>
          <a:lstStyle/>
          <a:p>
            <a:pPr>
              <a:lnSpc>
                <a:spcPts val="5500"/>
              </a:lnSpc>
            </a:pPr>
            <a:r>
              <a:rPr lang="en-US" sz="2800" dirty="0">
                <a:solidFill>
                  <a:schemeClr val="tx1">
                    <a:lumMod val="85000"/>
                    <a:lumOff val="15000"/>
                  </a:schemeClr>
                </a:solidFill>
                <a:latin typeface="Grand Cru S Bold"/>
              </a:rPr>
              <a:t>2 Atmega32 </a:t>
            </a:r>
          </a:p>
          <a:p>
            <a:pPr>
              <a:lnSpc>
                <a:spcPts val="5500"/>
              </a:lnSpc>
            </a:pPr>
            <a:r>
              <a:rPr lang="en-US" sz="2800" dirty="0">
                <a:solidFill>
                  <a:schemeClr val="tx1">
                    <a:lumMod val="85000"/>
                    <a:lumOff val="15000"/>
                  </a:schemeClr>
                </a:solidFill>
                <a:latin typeface="Grand Cru S Bold"/>
              </a:rPr>
              <a:t>1 Keypad</a:t>
            </a:r>
          </a:p>
          <a:p>
            <a:pPr>
              <a:lnSpc>
                <a:spcPts val="5500"/>
              </a:lnSpc>
            </a:pPr>
            <a:r>
              <a:rPr lang="en-US" sz="2800" dirty="0">
                <a:solidFill>
                  <a:schemeClr val="tx1">
                    <a:lumMod val="85000"/>
                    <a:lumOff val="15000"/>
                  </a:schemeClr>
                </a:solidFill>
                <a:latin typeface="Grand Cru S Bold"/>
              </a:rPr>
              <a:t>1 LCD</a:t>
            </a:r>
          </a:p>
          <a:p>
            <a:pPr>
              <a:lnSpc>
                <a:spcPts val="5500"/>
              </a:lnSpc>
            </a:pPr>
            <a:r>
              <a:rPr lang="en-US" sz="2800" dirty="0">
                <a:solidFill>
                  <a:schemeClr val="tx1">
                    <a:lumMod val="85000"/>
                    <a:lumOff val="15000"/>
                  </a:schemeClr>
                </a:solidFill>
                <a:latin typeface="Grand Cru S Bold"/>
              </a:rPr>
              <a:t>3 LED</a:t>
            </a:r>
          </a:p>
          <a:p>
            <a:pPr>
              <a:lnSpc>
                <a:spcPts val="5500"/>
              </a:lnSpc>
            </a:pPr>
            <a:r>
              <a:rPr lang="en-US" sz="2800" dirty="0">
                <a:solidFill>
                  <a:schemeClr val="tx1">
                    <a:lumMod val="85000"/>
                    <a:lumOff val="15000"/>
                  </a:schemeClr>
                </a:solidFill>
                <a:latin typeface="Grand Cru S Bold"/>
              </a:rPr>
              <a:t>1 Buzzer</a:t>
            </a:r>
          </a:p>
          <a:p>
            <a:pPr>
              <a:lnSpc>
                <a:spcPts val="5500"/>
              </a:lnSpc>
            </a:pPr>
            <a:r>
              <a:rPr lang="en-US" sz="2800" dirty="0">
                <a:solidFill>
                  <a:schemeClr val="tx1">
                    <a:lumMod val="85000"/>
                    <a:lumOff val="15000"/>
                  </a:schemeClr>
                </a:solidFill>
                <a:latin typeface="Grand Cru S Bold"/>
              </a:rPr>
              <a:t>4 Resistance </a:t>
            </a:r>
          </a:p>
          <a:p>
            <a:pPr>
              <a:lnSpc>
                <a:spcPts val="5500"/>
              </a:lnSpc>
            </a:pPr>
            <a:r>
              <a:rPr lang="en-US" sz="2800" dirty="0">
                <a:solidFill>
                  <a:schemeClr val="tx1">
                    <a:lumMod val="85000"/>
                    <a:lumOff val="15000"/>
                  </a:schemeClr>
                </a:solidFill>
                <a:latin typeface="Grand Cru S Bold"/>
              </a:rPr>
              <a:t>1 LM35</a:t>
            </a:r>
          </a:p>
        </p:txBody>
      </p:sp>
      <p:sp>
        <p:nvSpPr>
          <p:cNvPr id="6" name="Freeform 2">
            <a:extLst>
              <a:ext uri="{FF2B5EF4-FFF2-40B4-BE49-F238E27FC236}">
                <a16:creationId xmlns:a16="http://schemas.microsoft.com/office/drawing/2014/main" id="{EE411CAD-1711-36AA-9BB9-175BA43909DA}"/>
              </a:ext>
            </a:extLst>
          </p:cNvPr>
          <p:cNvSpPr/>
          <p:nvPr/>
        </p:nvSpPr>
        <p:spPr>
          <a:xfrm>
            <a:off x="8046720" y="-277350"/>
            <a:ext cx="10618636" cy="10618636"/>
          </a:xfrm>
          <a:custGeom>
            <a:avLst/>
            <a:gdLst/>
            <a:ahLst/>
            <a:cxnLst/>
            <a:rect l="l" t="t" r="r" b="b"/>
            <a:pathLst>
              <a:path w="10618636" h="10618636">
                <a:moveTo>
                  <a:pt x="0" y="0"/>
                </a:moveTo>
                <a:lnTo>
                  <a:pt x="10618636" y="0"/>
                </a:lnTo>
                <a:lnTo>
                  <a:pt x="10618636" y="10618636"/>
                </a:lnTo>
                <a:lnTo>
                  <a:pt x="0" y="106186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cxnSp>
        <p:nvCxnSpPr>
          <p:cNvPr id="8" name="Straight Connector 7">
            <a:extLst>
              <a:ext uri="{FF2B5EF4-FFF2-40B4-BE49-F238E27FC236}">
                <a16:creationId xmlns:a16="http://schemas.microsoft.com/office/drawing/2014/main" id="{C961ABE6-BEED-CA46-D542-2C1A41C86C59}"/>
              </a:ext>
            </a:extLst>
          </p:cNvPr>
          <p:cNvCxnSpPr/>
          <p:nvPr/>
        </p:nvCxnSpPr>
        <p:spPr>
          <a:xfrm>
            <a:off x="990600" y="1866900"/>
            <a:ext cx="70561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997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70903" y="693737"/>
            <a:ext cx="10495316" cy="717550"/>
          </a:xfrm>
          <a:prstGeom prst="rect">
            <a:avLst/>
          </a:prstGeom>
        </p:spPr>
        <p:txBody>
          <a:bodyPr lIns="0" tIns="0" rIns="0" bIns="0" rtlCol="0" anchor="t">
            <a:spAutoFit/>
          </a:bodyPr>
          <a:lstStyle/>
          <a:p>
            <a:pPr algn="ctr">
              <a:lnSpc>
                <a:spcPts val="5500"/>
              </a:lnSpc>
            </a:pPr>
            <a:r>
              <a:rPr lang="en-US" sz="5000" dirty="0">
                <a:solidFill>
                  <a:srgbClr val="504895"/>
                </a:solidFill>
                <a:latin typeface="Grand Cru S Bold"/>
              </a:rPr>
              <a:t>PROJECT IN PROTEUS</a:t>
            </a:r>
          </a:p>
        </p:txBody>
      </p:sp>
      <p:cxnSp>
        <p:nvCxnSpPr>
          <p:cNvPr id="4" name="Straight Connector 3">
            <a:extLst>
              <a:ext uri="{FF2B5EF4-FFF2-40B4-BE49-F238E27FC236}">
                <a16:creationId xmlns:a16="http://schemas.microsoft.com/office/drawing/2014/main" id="{4E27B84C-9EED-E666-D054-AA7F24AFDB01}"/>
              </a:ext>
            </a:extLst>
          </p:cNvPr>
          <p:cNvCxnSpPr/>
          <p:nvPr/>
        </p:nvCxnSpPr>
        <p:spPr>
          <a:xfrm>
            <a:off x="533400" y="1714500"/>
            <a:ext cx="8305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A computer screen shot of a circuit board&#10;&#10;Description automatically generated">
            <a:extLst>
              <a:ext uri="{FF2B5EF4-FFF2-40B4-BE49-F238E27FC236}">
                <a16:creationId xmlns:a16="http://schemas.microsoft.com/office/drawing/2014/main" id="{572E3385-0902-5695-6DD6-557090A1A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118150"/>
            <a:ext cx="11866916" cy="751321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80352" y="1279852"/>
            <a:ext cx="7727297" cy="7727297"/>
          </a:xfrm>
          <a:custGeom>
            <a:avLst/>
            <a:gdLst/>
            <a:ahLst/>
            <a:cxnLst/>
            <a:rect l="l" t="t" r="r" b="b"/>
            <a:pathLst>
              <a:path w="7727297" h="7727297">
                <a:moveTo>
                  <a:pt x="0" y="0"/>
                </a:moveTo>
                <a:lnTo>
                  <a:pt x="7727296" y="0"/>
                </a:lnTo>
                <a:lnTo>
                  <a:pt x="7727296" y="7727296"/>
                </a:lnTo>
                <a:lnTo>
                  <a:pt x="0" y="77272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5936748" y="4671240"/>
            <a:ext cx="6414503" cy="1068346"/>
          </a:xfrm>
          <a:prstGeom prst="rect">
            <a:avLst/>
          </a:prstGeom>
        </p:spPr>
        <p:txBody>
          <a:bodyPr lIns="0" tIns="0" rIns="0" bIns="0" rtlCol="0" anchor="t">
            <a:spAutoFit/>
          </a:bodyPr>
          <a:lstStyle/>
          <a:p>
            <a:pPr algn="ctr">
              <a:lnSpc>
                <a:spcPts val="4258"/>
              </a:lnSpc>
            </a:pPr>
            <a:r>
              <a:rPr lang="en-US" sz="3871">
                <a:solidFill>
                  <a:srgbClr val="283275"/>
                </a:solidFill>
                <a:latin typeface="Nexa"/>
              </a:rPr>
              <a:t>DOES ANYONE HAVE QUESTIONS?</a:t>
            </a:r>
          </a:p>
        </p:txBody>
      </p:sp>
      <p:sp>
        <p:nvSpPr>
          <p:cNvPr id="4" name="Freeform 4"/>
          <p:cNvSpPr/>
          <p:nvPr/>
        </p:nvSpPr>
        <p:spPr>
          <a:xfrm>
            <a:off x="15294508" y="41394"/>
            <a:ext cx="2322348" cy="2426284"/>
          </a:xfrm>
          <a:custGeom>
            <a:avLst/>
            <a:gdLst/>
            <a:ahLst/>
            <a:cxnLst/>
            <a:rect l="l" t="t" r="r" b="b"/>
            <a:pathLst>
              <a:path w="2322348" h="2426284">
                <a:moveTo>
                  <a:pt x="0" y="0"/>
                </a:moveTo>
                <a:lnTo>
                  <a:pt x="2322348" y="0"/>
                </a:lnTo>
                <a:lnTo>
                  <a:pt x="2322348" y="2426284"/>
                </a:lnTo>
                <a:lnTo>
                  <a:pt x="0" y="2426284"/>
                </a:lnTo>
                <a:lnTo>
                  <a:pt x="0" y="0"/>
                </a:lnTo>
                <a:close/>
              </a:path>
            </a:pathLst>
          </a:custGeom>
          <a:blipFill>
            <a:blip r:embed="rId4"/>
            <a:stretch>
              <a:fillRect r="-99496"/>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766713" y="3728330"/>
            <a:ext cx="12754575" cy="1757603"/>
          </a:xfrm>
          <a:prstGeom prst="rect">
            <a:avLst/>
          </a:prstGeom>
        </p:spPr>
        <p:txBody>
          <a:bodyPr lIns="0" tIns="0" rIns="0" bIns="0" rtlCol="0" anchor="t">
            <a:spAutoFit/>
          </a:bodyPr>
          <a:lstStyle/>
          <a:p>
            <a:pPr algn="ctr">
              <a:lnSpc>
                <a:spcPts val="13476"/>
              </a:lnSpc>
            </a:pPr>
            <a:r>
              <a:rPr lang="en-US" sz="12251">
                <a:solidFill>
                  <a:srgbClr val="283275"/>
                </a:solidFill>
                <a:latin typeface="Grand Cru S Bold"/>
              </a:rPr>
              <a:t>THANK YOU</a:t>
            </a:r>
          </a:p>
        </p:txBody>
      </p:sp>
      <p:sp>
        <p:nvSpPr>
          <p:cNvPr id="3" name="TextBox 3"/>
          <p:cNvSpPr txBox="1"/>
          <p:nvPr/>
        </p:nvSpPr>
        <p:spPr>
          <a:xfrm>
            <a:off x="3995490" y="5554511"/>
            <a:ext cx="10297019" cy="1114733"/>
          </a:xfrm>
          <a:prstGeom prst="rect">
            <a:avLst/>
          </a:prstGeom>
        </p:spPr>
        <p:txBody>
          <a:bodyPr lIns="0" tIns="0" rIns="0" bIns="0" rtlCol="0" anchor="t">
            <a:spAutoFit/>
          </a:bodyPr>
          <a:lstStyle/>
          <a:p>
            <a:pPr algn="ctr">
              <a:lnSpc>
                <a:spcPts val="8551"/>
              </a:lnSpc>
            </a:pPr>
            <a:r>
              <a:rPr lang="en-US" sz="7774">
                <a:solidFill>
                  <a:srgbClr val="283275"/>
                </a:solidFill>
                <a:latin typeface="Grand Cru S Bold"/>
              </a:rPr>
              <a:t>FOR LISTENING</a:t>
            </a:r>
          </a:p>
        </p:txBody>
      </p:sp>
      <p:sp>
        <p:nvSpPr>
          <p:cNvPr id="4" name="Freeform 4"/>
          <p:cNvSpPr/>
          <p:nvPr/>
        </p:nvSpPr>
        <p:spPr>
          <a:xfrm flipH="1">
            <a:off x="12538268" y="9451856"/>
            <a:ext cx="7315200" cy="1112520"/>
          </a:xfrm>
          <a:custGeom>
            <a:avLst/>
            <a:gdLst/>
            <a:ahLst/>
            <a:cxnLst/>
            <a:rect l="l" t="t" r="r" b="b"/>
            <a:pathLst>
              <a:path w="7315200" h="1112520">
                <a:moveTo>
                  <a:pt x="7315200" y="0"/>
                </a:moveTo>
                <a:lnTo>
                  <a:pt x="0" y="0"/>
                </a:lnTo>
                <a:lnTo>
                  <a:pt x="0" y="1112520"/>
                </a:lnTo>
                <a:lnTo>
                  <a:pt x="7315200" y="1112520"/>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140</Words>
  <Application>Microsoft Office PowerPoint</Application>
  <PresentationFormat>Custom</PresentationFormat>
  <Paragraphs>23</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Archivo Black</vt:lpstr>
      <vt:lpstr>Calibri</vt:lpstr>
      <vt:lpstr>Nexa</vt:lpstr>
      <vt:lpstr>Grand Cru S Bold</vt:lpstr>
      <vt:lpstr>Arial</vt:lpstr>
      <vt:lpstr>Nexa Bold</vt:lpstr>
      <vt:lpstr>Grand Cru 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dc:title>
  <cp:lastModifiedBy>Marwa Ahmed Sayed Mohamed</cp:lastModifiedBy>
  <cp:revision>4</cp:revision>
  <dcterms:created xsi:type="dcterms:W3CDTF">2006-08-16T00:00:00Z</dcterms:created>
  <dcterms:modified xsi:type="dcterms:W3CDTF">2023-09-14T18:02:36Z</dcterms:modified>
  <dc:identifier>DAFubxDRl5g</dc:identifier>
</cp:coreProperties>
</file>