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3833-D937-4EAB-991F-A5F78D45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34BE4-F297-4E85-9A16-344B870E9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A310-DF2B-4B19-B636-C3487AE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F05E-F8BC-4B12-8CFE-9A715B61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1820-F905-4B68-99C1-04A9B19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FBB4-D3D9-4B5B-AD73-0E85397F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6C9D-B06D-4649-8524-484894A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CF30-F61D-4CE4-8677-2150DDDE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EF17-2918-4B07-8D59-91F52690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860B-6618-40B9-86E5-25299B94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CE882-2E5E-43A1-BBA2-BA6EF7B3E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631B9-6A5F-4467-9A4D-06C04D897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B535-B9A5-4130-BDD4-36F5F67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7D05-94F8-4873-80AA-0B0971ED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3C04-51A9-42DC-A6D9-D5CE5624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60D4-17DA-465D-833A-C1BECA25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6D44-FE7B-4F07-A965-308C8981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891F-C679-4E05-8F68-517D178D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DCAF-788B-43B6-8EEA-342F7FF4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CA63-D038-403E-876F-A5115ADF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D232-243F-4649-BAA8-CE8577A4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37858-9995-4E93-B8B0-2A249528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1901-80E1-48C2-9586-40631A62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2BB0-5B04-4C84-A68B-FD952C3B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54C-B292-4638-ADF6-FB201AE2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E194-8B3C-45DF-9236-5693BD76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70AA-3187-4358-8C66-7FACFCEF8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0C1D0-7C8E-4F6B-AA4F-CC0081CC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FDF3-9ACB-471D-9783-2B942BAC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1388-4947-4D96-9072-DDA854C0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49C9-50E6-435D-A200-3233DB6F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23C-7932-4F93-98E2-E7F4FC19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B897-D9DF-482F-B079-0B5A6794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1EFC2-EC9E-4C19-BB3D-CA6256B61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9165E-2972-4A86-8C47-6BCE0A3A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DBE97-7349-4C66-B4DB-D1BA34212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38AFE-A21B-4D6F-AB03-0A09A879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4F632-62A6-45A9-A639-FD32F51A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88753-CD43-4E87-AB7B-27FA47D0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35A-FC13-436A-9321-95CD2DCC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26099-49A4-4BA4-B66D-323DD27B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931B4-84A5-4D7E-9BE2-DC17048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3494-A22E-4B75-9350-0554DFA8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78115-8F1C-4E85-B761-732E986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FCEFD-FA43-486F-83F5-136D8E7F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AC7A0-BF6C-45EC-96A8-54FCE93C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922B-885E-47D8-A8C9-9A6F6F95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952E-6790-4E41-B8B0-FB512C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C61-C795-4F93-B582-D4ECF26F3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31B6-B1E3-4F55-8120-01661100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2A82-485D-44A7-995E-D0857DE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6BB6-E358-45D6-A1BF-95FE1DA9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48F-6FE1-4EAF-99A8-5B28FB32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97351-BF20-41CF-9307-9288FA74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92B6B-8781-47A0-B080-D6D1185F0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4E3F-EECD-474F-ABBD-7AA47891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5CD7-B739-4C08-8372-39F9DA4E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6686-C75E-45D5-8BFE-7760C7EA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D35B-4499-4240-99EA-0BE0998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081C-139F-485C-8B39-01015309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F4A2-4A48-43F9-B548-A3143795D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FD14-C1B2-4DFB-9305-5578E03ACB8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54B8-4139-41E1-8120-AF611A56E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2C-16AF-4DED-8E89-46AC61287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6D4B-6AFA-41F4-9BB4-84B858C13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54C37-E2FC-4015-81CE-4AF132F4E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By: Eng. Ahmed Mohammed Arafa</a:t>
            </a:r>
          </a:p>
          <a:p>
            <a:r>
              <a:rPr lang="en-US" dirty="0">
                <a:solidFill>
                  <a:schemeClr val="bg1"/>
                </a:solidFill>
              </a:rPr>
              <a:t>Date: 21/7/2024</a:t>
            </a:r>
          </a:p>
          <a:p>
            <a:r>
              <a:rPr lang="en-US" dirty="0">
                <a:solidFill>
                  <a:schemeClr val="bg1"/>
                </a:solidFill>
              </a:rPr>
              <a:t>Final Project of Automotive Embedded Systems Scholarship by IMT-School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9DF30-4DFE-4994-B22C-5206700D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53000"/>
            <a:ext cx="2198451" cy="190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B924F8-44C1-4F6E-9448-E202FAB0D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49" y="4953000"/>
            <a:ext cx="219845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DB97-41C0-4ACB-A256-D200CC1D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2F63-FC43-4136-9361-23A22E71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components of Server System:</a:t>
            </a: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Server_Request_Handler</a:t>
            </a:r>
            <a:r>
              <a:rPr lang="en-US" dirty="0">
                <a:solidFill>
                  <a:schemeClr val="bg1"/>
                </a:solidFill>
              </a:rPr>
              <a:t> Classes:</a:t>
            </a:r>
          </a:p>
          <a:p>
            <a:r>
              <a:rPr lang="en-US" dirty="0">
                <a:solidFill>
                  <a:schemeClr val="bg1"/>
                </a:solidFill>
              </a:rPr>
              <a:t>These classes use the Chain of Responsibility design pattern to manage client requests and return responses.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File Management System classes:</a:t>
            </a:r>
          </a:p>
          <a:p>
            <a:r>
              <a:rPr lang="en-US" dirty="0">
                <a:solidFill>
                  <a:schemeClr val="bg1"/>
                </a:solidFill>
              </a:rPr>
              <a:t>These classes use Prototype design pattern to manage Database Json files.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ADA-8736-4232-ACBA-EAF8229A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E564-AB47-4B89-9C95-2077CCDE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142"/>
            <a:ext cx="10851038" cy="51564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 consists of four Json files which is created using Prototype design pattern.</a:t>
            </a:r>
          </a:p>
          <a:p>
            <a:r>
              <a:rPr lang="en-US" dirty="0">
                <a:solidFill>
                  <a:schemeClr val="bg1"/>
                </a:solidFill>
              </a:rPr>
              <a:t>This File System used to interact with server handler class to load and update data of files.</a:t>
            </a:r>
          </a:p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1. Login Database file: 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login info for admins and users:</a:t>
            </a:r>
          </a:p>
          <a:p>
            <a:r>
              <a:rPr lang="en-US" dirty="0">
                <a:solidFill>
                  <a:schemeClr val="bg1"/>
                </a:solidFill>
              </a:rPr>
              <a:t>1. Email</a:t>
            </a:r>
          </a:p>
          <a:p>
            <a:r>
              <a:rPr lang="en-US" dirty="0">
                <a:solidFill>
                  <a:schemeClr val="bg1"/>
                </a:solidFill>
              </a:rPr>
              <a:t>2. Password </a:t>
            </a:r>
          </a:p>
          <a:p>
            <a:r>
              <a:rPr lang="en-US" dirty="0">
                <a:solidFill>
                  <a:schemeClr val="bg1"/>
                </a:solidFill>
              </a:rPr>
              <a:t>3. Account Number.</a:t>
            </a:r>
          </a:p>
        </p:txBody>
      </p:sp>
    </p:spTree>
    <p:extLst>
      <p:ext uri="{BB962C8B-B14F-4D97-AF65-F5344CB8AC3E}">
        <p14:creationId xmlns:p14="http://schemas.microsoft.com/office/powerpoint/2010/main" val="30516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6D03-1E7F-4805-B235-38CCFA9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D962-2ADE-4CCB-B312-52E1C5A9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2. Accounts database file: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users general info such as:</a:t>
            </a:r>
          </a:p>
          <a:p>
            <a:r>
              <a:rPr lang="en-US" dirty="0">
                <a:solidFill>
                  <a:schemeClr val="bg1"/>
                </a:solidFill>
              </a:rPr>
              <a:t>1. Account Number.</a:t>
            </a:r>
          </a:p>
          <a:p>
            <a:r>
              <a:rPr lang="en-US" dirty="0">
                <a:solidFill>
                  <a:schemeClr val="bg1"/>
                </a:solidFill>
              </a:rPr>
              <a:t>2. User Name.</a:t>
            </a:r>
          </a:p>
          <a:p>
            <a:r>
              <a:rPr lang="en-US" dirty="0">
                <a:solidFill>
                  <a:schemeClr val="bg1"/>
                </a:solidFill>
              </a:rPr>
              <a:t>3. User Age.</a:t>
            </a:r>
          </a:p>
          <a:p>
            <a:r>
              <a:rPr lang="en-US" dirty="0">
                <a:solidFill>
                  <a:schemeClr val="bg1"/>
                </a:solidFill>
              </a:rPr>
              <a:t>4. User account type (Platinum, VIP,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5.  Account balance.</a:t>
            </a:r>
          </a:p>
        </p:txBody>
      </p:sp>
    </p:spTree>
    <p:extLst>
      <p:ext uri="{BB962C8B-B14F-4D97-AF65-F5344CB8AC3E}">
        <p14:creationId xmlns:p14="http://schemas.microsoft.com/office/powerpoint/2010/main" val="273916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E515-7302-4A4E-B3B8-BF357D5D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BE5D-4985-442E-A0C9-E8713D32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61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3. Transaction History file: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transaction history Starts with last transaction of the account, and it is divided into two different types </a:t>
            </a:r>
          </a:p>
          <a:p>
            <a:r>
              <a:rPr lang="en-US" dirty="0">
                <a:solidFill>
                  <a:schemeClr val="bg1"/>
                </a:solidFill>
              </a:rPr>
              <a:t>1. Direct transaction by user himself.</a:t>
            </a:r>
          </a:p>
          <a:p>
            <a:r>
              <a:rPr lang="en-US" dirty="0">
                <a:solidFill>
                  <a:schemeClr val="bg1"/>
                </a:solidFill>
              </a:rPr>
              <a:t>2. Indirect transaction, this is done by another users by Transfer Funds to Another Account Request.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Contains: </a:t>
            </a:r>
          </a:p>
          <a:p>
            <a:r>
              <a:rPr lang="en-US" dirty="0">
                <a:solidFill>
                  <a:schemeClr val="bg1"/>
                </a:solidFill>
              </a:rPr>
              <a:t>1. User Account Number.</a:t>
            </a:r>
          </a:p>
          <a:p>
            <a:r>
              <a:rPr lang="en-US" dirty="0">
                <a:solidFill>
                  <a:schemeClr val="bg1"/>
                </a:solidFill>
              </a:rPr>
              <a:t>2. User Transaction History.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2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EBD0-98EF-4736-AA89-BD54991E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41DA-B37E-45BF-B42D-0D55ED40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4. Requests log file: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a history of user requests and the time of each request</a:t>
            </a:r>
          </a:p>
          <a:p>
            <a:r>
              <a:rPr lang="en-US" dirty="0">
                <a:solidFill>
                  <a:schemeClr val="bg1"/>
                </a:solidFill>
              </a:rPr>
              <a:t>The user requests history start with the last request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Contains: </a:t>
            </a:r>
          </a:p>
          <a:p>
            <a:r>
              <a:rPr lang="en-US" dirty="0">
                <a:solidFill>
                  <a:schemeClr val="bg1"/>
                </a:solidFill>
              </a:rPr>
              <a:t>1. User Account Number</a:t>
            </a:r>
          </a:p>
          <a:p>
            <a:r>
              <a:rPr lang="en-US" dirty="0">
                <a:solidFill>
                  <a:schemeClr val="bg1"/>
                </a:solidFill>
              </a:rPr>
              <a:t>2. User Requests History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8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0C6-0A7A-468F-A4B0-B4326860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 Diagram for each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9E8AF-EDB6-4006-A6CD-164BD97A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1"/>
          </a:xfrm>
        </p:spPr>
      </p:pic>
    </p:spTree>
    <p:extLst>
      <p:ext uri="{BB962C8B-B14F-4D97-AF65-F5344CB8AC3E}">
        <p14:creationId xmlns:p14="http://schemas.microsoft.com/office/powerpoint/2010/main" val="283126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C6E9-367A-41C2-A8FE-D2ED5DA1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 Diagram for Bank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FABAF-DDA4-4F23-AF6B-32F7B962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874"/>
            <a:ext cx="12192000" cy="5425125"/>
          </a:xfrm>
        </p:spPr>
      </p:pic>
    </p:spTree>
    <p:extLst>
      <p:ext uri="{BB962C8B-B14F-4D97-AF65-F5344CB8AC3E}">
        <p14:creationId xmlns:p14="http://schemas.microsoft.com/office/powerpoint/2010/main" val="112397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F1A-B14A-4C65-9548-6D659573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C1F61F-482C-4EB6-8BDA-30F6A0E60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2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25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5091-4B47-4522-BBCE-2CC8DA3F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19FE-7A17-42EF-917E-96F1020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Introduction to the project.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Sequence diagram of the project.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Client System overview.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Server System overview.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Database System overview.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State Diagram for each application.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State Diagram for the whole system.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8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9488-65A3-4FA3-9448-2F8D5060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F403-6BF0-4D07-A3DF-BAA8EBDC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Project is developed by Qt/C++ and it depends on 3 Sections: </a:t>
            </a:r>
          </a:p>
          <a:p>
            <a:r>
              <a:rPr lang="en-US" dirty="0">
                <a:solidFill>
                  <a:schemeClr val="bg1"/>
                </a:solidFill>
              </a:rPr>
              <a:t>1. Client System.</a:t>
            </a:r>
          </a:p>
          <a:p>
            <a:r>
              <a:rPr lang="en-US" dirty="0">
                <a:solidFill>
                  <a:schemeClr val="bg1"/>
                </a:solidFill>
              </a:rPr>
              <a:t>2.  Server System.</a:t>
            </a:r>
          </a:p>
          <a:p>
            <a:r>
              <a:rPr lang="en-US" dirty="0">
                <a:solidFill>
                  <a:schemeClr val="bg1"/>
                </a:solidFill>
              </a:rPr>
              <a:t>3. Files Management System (Database System).</a:t>
            </a:r>
          </a:p>
        </p:txBody>
      </p:sp>
    </p:spTree>
    <p:extLst>
      <p:ext uri="{BB962C8B-B14F-4D97-AF65-F5344CB8AC3E}">
        <p14:creationId xmlns:p14="http://schemas.microsoft.com/office/powerpoint/2010/main" val="23415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733F-0DBD-4709-A86F-3E805E72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Sequence Diagram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AF293-6899-4E7D-A5E8-4D2F86B7C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2"/>
          </a:xfrm>
        </p:spPr>
      </p:pic>
    </p:spTree>
    <p:extLst>
      <p:ext uri="{BB962C8B-B14F-4D97-AF65-F5344CB8AC3E}">
        <p14:creationId xmlns:p14="http://schemas.microsoft.com/office/powerpoint/2010/main" val="206199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E181-833E-40CF-884E-FCB6CA1A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7254-2AC6-424B-80B1-6029003A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 GUI Application used to handle Requests of users and admins of the bank system.</a:t>
            </a:r>
          </a:p>
          <a:p>
            <a:r>
              <a:rPr lang="en-US" dirty="0">
                <a:solidFill>
                  <a:schemeClr val="bg1"/>
                </a:solidFill>
              </a:rPr>
              <a:t>After connecting to the server, the client system will switch to two main processes:</a:t>
            </a:r>
          </a:p>
          <a:p>
            <a:r>
              <a:rPr lang="en-US" dirty="0">
                <a:solidFill>
                  <a:schemeClr val="bg1"/>
                </a:solidFill>
              </a:rPr>
              <a:t>1. It will handle requests of the client by sending it to the server in CSV Format (Comma Separated Variable Format).</a:t>
            </a:r>
          </a:p>
          <a:p>
            <a:r>
              <a:rPr lang="en-US" dirty="0">
                <a:solidFill>
                  <a:schemeClr val="bg1"/>
                </a:solidFill>
              </a:rPr>
              <a:t>2. then it receives the required response also in CSV format and it process it by response handler to be readable on the GUI widget.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9C85-E6E3-4A06-915F-DB3C44DF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66AC-880F-4905-99FA-E7044FF1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Main Components of the Client System: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 GUI System: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system is a Many Different widget which is controlled to show or hide by pointers, each Window has its 3 Files: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A. Window.cpp</a:t>
            </a:r>
          </a:p>
          <a:p>
            <a:r>
              <a:rPr lang="en-US" sz="2400" dirty="0">
                <a:solidFill>
                  <a:schemeClr val="bg1"/>
                </a:solidFill>
              </a:rPr>
              <a:t>B. </a:t>
            </a:r>
            <a:r>
              <a:rPr lang="en-US" sz="2400" dirty="0" err="1">
                <a:solidFill>
                  <a:schemeClr val="bg1"/>
                </a:solidFill>
              </a:rPr>
              <a:t>Window.h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C. </a:t>
            </a:r>
            <a:r>
              <a:rPr lang="en-US" sz="2400" dirty="0" err="1">
                <a:solidFill>
                  <a:schemeClr val="bg1"/>
                </a:solidFill>
              </a:rPr>
              <a:t>Window.ui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 the GUI system, each request has its own window, and all windows are controlled by push buttons to increase readability, portability, and reusability.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is used to apply the OCS SOLID principle.</a:t>
            </a:r>
          </a:p>
        </p:txBody>
      </p:sp>
    </p:spTree>
    <p:extLst>
      <p:ext uri="{BB962C8B-B14F-4D97-AF65-F5344CB8AC3E}">
        <p14:creationId xmlns:p14="http://schemas.microsoft.com/office/powerpoint/2010/main" val="42771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94C5-25D5-4B35-A615-65728B6E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7287-0F26-4F49-B01E-9FE003EA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10"/>
            <a:ext cx="10515600" cy="510702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Main Components of the Client System: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Client Class: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 class handles the connection &amp; Data transfer with server.</a:t>
            </a:r>
          </a:p>
          <a:p>
            <a:r>
              <a:rPr lang="en-US" dirty="0">
                <a:solidFill>
                  <a:schemeClr val="bg1"/>
                </a:solidFill>
              </a:rPr>
              <a:t>3. Response Handler Classes: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These ar</a:t>
            </a:r>
            <a:r>
              <a:rPr lang="en-US" dirty="0">
                <a:solidFill>
                  <a:schemeClr val="bg1"/>
                </a:solidFill>
              </a:rPr>
              <a:t>e classes designed in a chain of responsibility Design pattern used handle server response to be readable for the user.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sz="2800" dirty="0">
                <a:solidFill>
                  <a:schemeClr val="bg1"/>
                </a:solidFill>
              </a:rPr>
              <a:t>. Signals Handler Class: </a:t>
            </a:r>
          </a:p>
          <a:p>
            <a:r>
              <a:rPr lang="en-US" dirty="0">
                <a:solidFill>
                  <a:schemeClr val="bg1"/>
                </a:solidFill>
              </a:rPr>
              <a:t>This class inherits from </a:t>
            </a:r>
            <a:r>
              <a:rPr lang="en-US" dirty="0" err="1">
                <a:solidFill>
                  <a:schemeClr val="bg1"/>
                </a:solidFill>
              </a:rPr>
              <a:t>QObject</a:t>
            </a:r>
            <a:r>
              <a:rPr lang="en-US" dirty="0">
                <a:solidFill>
                  <a:schemeClr val="bg1"/>
                </a:solidFill>
              </a:rPr>
              <a:t> to send data to the GUI system using signals and slots.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4B08-1486-4077-954E-0A278AC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695E-1215-4E26-BC5B-75F7E550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715"/>
            <a:ext cx="10879319" cy="4659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console application, its main functionality is handling responses of different client concurrently by making new thread with each new socket connection.</a:t>
            </a:r>
          </a:p>
          <a:p>
            <a:r>
              <a:rPr lang="en-US" dirty="0">
                <a:solidFill>
                  <a:schemeClr val="bg1"/>
                </a:solidFill>
              </a:rPr>
              <a:t>Server system sequence:</a:t>
            </a:r>
          </a:p>
          <a:p>
            <a:r>
              <a:rPr lang="en-US" dirty="0">
                <a:solidFill>
                  <a:schemeClr val="bg1"/>
                </a:solidFill>
              </a:rPr>
              <a:t>1. After a client application connect to the server, the Server makes a new thread of a server handler class to handle the client requests concurrently to the main server application.</a:t>
            </a:r>
          </a:p>
          <a:p>
            <a:r>
              <a:rPr lang="en-US" dirty="0">
                <a:solidFill>
                  <a:schemeClr val="bg1"/>
                </a:solidFill>
              </a:rPr>
              <a:t>2. Server Handler class divide data into Request and Info and send it to a Request handler class, to handle the data, then interact to the file management system and finally return response to Server Handler class</a:t>
            </a:r>
          </a:p>
        </p:txBody>
      </p:sp>
    </p:spTree>
    <p:extLst>
      <p:ext uri="{BB962C8B-B14F-4D97-AF65-F5344CB8AC3E}">
        <p14:creationId xmlns:p14="http://schemas.microsoft.com/office/powerpoint/2010/main" val="302561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E9F-9F78-4046-A2E6-46A9A388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4EF3-CEE4-47B6-A7A8-74C906AA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components of Server System:</a:t>
            </a:r>
          </a:p>
          <a:p>
            <a:r>
              <a:rPr lang="en-US" dirty="0">
                <a:solidFill>
                  <a:schemeClr val="bg1"/>
                </a:solidFill>
              </a:rPr>
              <a:t>1. Server Class:</a:t>
            </a:r>
          </a:p>
          <a:p>
            <a:r>
              <a:rPr lang="en-US" dirty="0">
                <a:solidFill>
                  <a:schemeClr val="bg1"/>
                </a:solidFill>
              </a:rPr>
              <a:t>This class Inherits from </a:t>
            </a:r>
            <a:r>
              <a:rPr lang="en-US" dirty="0" err="1">
                <a:solidFill>
                  <a:schemeClr val="bg1"/>
                </a:solidFill>
              </a:rPr>
              <a:t>QTcpServer</a:t>
            </a:r>
            <a:r>
              <a:rPr lang="en-US" dirty="0">
                <a:solidFill>
                  <a:schemeClr val="bg1"/>
                </a:solidFill>
              </a:rPr>
              <a:t> and used to handle new connections of classes and make a thread works concurrently with each new Connection.</a:t>
            </a: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Server_Handler</a:t>
            </a:r>
            <a:r>
              <a:rPr lang="en-US" dirty="0">
                <a:solidFill>
                  <a:schemeClr val="bg1"/>
                </a:solidFill>
              </a:rPr>
              <a:t> Class: </a:t>
            </a:r>
          </a:p>
          <a:p>
            <a:r>
              <a:rPr lang="en-US" dirty="0">
                <a:solidFill>
                  <a:schemeClr val="bg1"/>
                </a:solidFill>
              </a:rPr>
              <a:t>This is a class inherits from </a:t>
            </a:r>
            <a:r>
              <a:rPr lang="en-US" dirty="0" err="1">
                <a:solidFill>
                  <a:schemeClr val="bg1"/>
                </a:solidFill>
              </a:rPr>
              <a:t>QThread</a:t>
            </a:r>
            <a:r>
              <a:rPr lang="en-US" dirty="0">
                <a:solidFill>
                  <a:schemeClr val="bg1"/>
                </a:solidFill>
              </a:rPr>
              <a:t> and its main functions is to send and receive data to and from Client, and also send requests to be processed by Request Handler classes.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3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859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Bank System Project</vt:lpstr>
      <vt:lpstr>Outlines:</vt:lpstr>
      <vt:lpstr>Introduction to the project</vt:lpstr>
      <vt:lpstr>Sequence Diagram of the Project</vt:lpstr>
      <vt:lpstr>Client System</vt:lpstr>
      <vt:lpstr>Client System</vt:lpstr>
      <vt:lpstr>Client System</vt:lpstr>
      <vt:lpstr>Server System</vt:lpstr>
      <vt:lpstr>Server System</vt:lpstr>
      <vt:lpstr>Server System</vt:lpstr>
      <vt:lpstr>File Management System</vt:lpstr>
      <vt:lpstr>File Management System</vt:lpstr>
      <vt:lpstr>File Management System</vt:lpstr>
      <vt:lpstr>File Management System</vt:lpstr>
      <vt:lpstr>State Diagram for each Application</vt:lpstr>
      <vt:lpstr>State Diagram for Bank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System Project</dc:title>
  <dc:creator>Ahmed Mohammed</dc:creator>
  <cp:lastModifiedBy>Ahmed Mohammed</cp:lastModifiedBy>
  <cp:revision>19</cp:revision>
  <dcterms:created xsi:type="dcterms:W3CDTF">2024-07-21T10:50:28Z</dcterms:created>
  <dcterms:modified xsi:type="dcterms:W3CDTF">2024-07-21T21:18:06Z</dcterms:modified>
</cp:coreProperties>
</file>