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4"/>
  </p:notesMasterIdLst>
  <p:handoutMasterIdLst>
    <p:handoutMasterId r:id="rId35"/>
  </p:handoutMasterIdLst>
  <p:sldIdLst>
    <p:sldId id="256" r:id="rId5"/>
    <p:sldId id="265" r:id="rId6"/>
    <p:sldId id="263" r:id="rId7"/>
    <p:sldId id="295" r:id="rId8"/>
    <p:sldId id="267" r:id="rId9"/>
    <p:sldId id="274" r:id="rId10"/>
    <p:sldId id="277" r:id="rId11"/>
    <p:sldId id="275" r:id="rId12"/>
    <p:sldId id="268" r:id="rId13"/>
    <p:sldId id="269" r:id="rId14"/>
    <p:sldId id="271" r:id="rId15"/>
    <p:sldId id="272" r:id="rId16"/>
    <p:sldId id="278" r:id="rId17"/>
    <p:sldId id="279" r:id="rId18"/>
    <p:sldId id="280" r:id="rId19"/>
    <p:sldId id="281" r:id="rId20"/>
    <p:sldId id="282" r:id="rId21"/>
    <p:sldId id="283" r:id="rId22"/>
    <p:sldId id="284" r:id="rId23"/>
    <p:sldId id="286" r:id="rId24"/>
    <p:sldId id="287" r:id="rId25"/>
    <p:sldId id="288" r:id="rId26"/>
    <p:sldId id="289" r:id="rId27"/>
    <p:sldId id="290" r:id="rId28"/>
    <p:sldId id="291" r:id="rId29"/>
    <p:sldId id="298" r:id="rId30"/>
    <p:sldId id="292" r:id="rId31"/>
    <p:sldId id="296" r:id="rId32"/>
    <p:sldId id="29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F32"/>
    <a:srgbClr val="CBE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p:scale>
          <a:sx n="75" d="100"/>
          <a:sy n="75" d="100"/>
        </p:scale>
        <p:origin x="715" y="36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9/6/2020</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131838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876424" y="1458793"/>
            <a:ext cx="8791575" cy="2387600"/>
          </a:xfrm>
        </p:spPr>
        <p:txBody>
          <a:bodyPr>
            <a:normAutofit/>
          </a:bodyPr>
          <a:lstStyle/>
          <a:p>
            <a:pPr algn="ctr"/>
            <a:r>
              <a:rPr lang="en-US" sz="5400" dirty="0" smtClean="0">
                <a:latin typeface="Rockwell" panose="02060603020205020403" pitchFamily="18" charset="0"/>
              </a:rPr>
              <a:t>NP Explore Graduation Project</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876424" y="3912589"/>
            <a:ext cx="8791575" cy="599026"/>
          </a:xfrm>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Team 2</a:t>
            </a: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cap="none" dirty="0" smtClean="0">
                <a:latin typeface="Tahoma" panose="020B0604030504040204" pitchFamily="34" charset="0"/>
                <a:ea typeface="Tahoma" panose="020B0604030504040204" pitchFamily="34" charset="0"/>
                <a:cs typeface="Tahoma" panose="020B0604030504040204" pitchFamily="34" charset="0"/>
              </a:rPr>
              <a:t>Microcontroller</a:t>
            </a:r>
            <a:r>
              <a:rPr lang="en-US" dirty="0" smtClean="0">
                <a:latin typeface="Tahoma" panose="020B0604030504040204" pitchFamily="34" charset="0"/>
                <a:ea typeface="Tahoma" panose="020B0604030504040204" pitchFamily="34" charset="0"/>
                <a:cs typeface="Tahoma" panose="020B0604030504040204" pitchFamily="34" charset="0"/>
              </a:rPr>
              <a:t> 2</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1921397"/>
            <a:ext cx="9905999" cy="4120588"/>
          </a:xfrm>
        </p:spPr>
        <p:txBody>
          <a:bodyPr>
            <a:normAutofit fontScale="92500" lnSpcReduction="20000"/>
          </a:bodyPr>
          <a:lstStyle/>
          <a:p>
            <a:pPr algn="just"/>
            <a:r>
              <a:rPr lang="en-US" dirty="0" smtClean="0"/>
              <a:t>First, an </a:t>
            </a:r>
            <a:r>
              <a:rPr lang="en-US" dirty="0"/>
              <a:t>array is initialized which contains the </a:t>
            </a:r>
            <a:r>
              <a:rPr lang="en-US" dirty="0" smtClean="0"/>
              <a:t>speeds of the motor differing from </a:t>
            </a:r>
            <a:r>
              <a:rPr lang="en-US" dirty="0"/>
              <a:t>0 to 100.</a:t>
            </a:r>
          </a:p>
          <a:p>
            <a:pPr algn="just"/>
            <a:r>
              <a:rPr lang="en-US" dirty="0" smtClean="0"/>
              <a:t>We then </a:t>
            </a:r>
            <a:r>
              <a:rPr lang="en-US" dirty="0"/>
              <a:t>send the data to the other </a:t>
            </a:r>
            <a:r>
              <a:rPr lang="en-US" dirty="0" smtClean="0"/>
              <a:t>microcontroller, this data is the speed of the motor which we control through two switches.</a:t>
            </a:r>
            <a:endParaRPr lang="en-US" dirty="0"/>
          </a:p>
          <a:p>
            <a:pPr algn="just"/>
            <a:r>
              <a:rPr lang="en-US" dirty="0"/>
              <a:t>In </a:t>
            </a:r>
            <a:r>
              <a:rPr lang="en-US" dirty="0" smtClean="0"/>
              <a:t>the </a:t>
            </a:r>
            <a:r>
              <a:rPr lang="en-US" dirty="0" err="1" smtClean="0"/>
              <a:t>main.c</a:t>
            </a:r>
            <a:r>
              <a:rPr lang="en-US" dirty="0" smtClean="0"/>
              <a:t> file we </a:t>
            </a:r>
            <a:r>
              <a:rPr lang="en-US" dirty="0"/>
              <a:t>created two interrupt ISR functions for (INT0) and (INT1) .</a:t>
            </a:r>
          </a:p>
          <a:p>
            <a:pPr algn="just"/>
            <a:r>
              <a:rPr lang="en-US" dirty="0" smtClean="0"/>
              <a:t>INT0 is responsible for increasing the speed of the motor then sending the new speed to the other microcontroller. It is </a:t>
            </a:r>
            <a:r>
              <a:rPr lang="en-US" dirty="0"/>
              <a:t>called when the corresponding </a:t>
            </a:r>
            <a:r>
              <a:rPr lang="en-US" dirty="0" smtClean="0"/>
              <a:t>Switch 1 </a:t>
            </a:r>
            <a:r>
              <a:rPr lang="en-US" dirty="0"/>
              <a:t>is pressed which causes an interrupt flag to be 1 and the ISR of INT0 is </a:t>
            </a:r>
            <a:r>
              <a:rPr lang="en-US" dirty="0" smtClean="0"/>
              <a:t>executed. </a:t>
            </a:r>
          </a:p>
        </p:txBody>
      </p:sp>
    </p:spTree>
    <p:extLst>
      <p:ext uri="{BB962C8B-B14F-4D97-AF65-F5344CB8AC3E}">
        <p14:creationId xmlns:p14="http://schemas.microsoft.com/office/powerpoint/2010/main" val="3994503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Cont. Microcontroller 2</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INT1 has </a:t>
            </a:r>
            <a:r>
              <a:rPr lang="en-US" dirty="0"/>
              <a:t>the same functionality as INT0 except it decreases the speed of the motor</a:t>
            </a:r>
            <a:r>
              <a:rPr lang="en-US" dirty="0" smtClean="0"/>
              <a:t>.</a:t>
            </a:r>
            <a:endParaRPr lang="en-US" dirty="0" smtClean="0"/>
          </a:p>
          <a:p>
            <a:pPr algn="just"/>
            <a:r>
              <a:rPr lang="en-US" dirty="0" smtClean="0"/>
              <a:t>Two </a:t>
            </a:r>
            <a:r>
              <a:rPr lang="en-US" dirty="0" smtClean="0"/>
              <a:t>switches </a:t>
            </a:r>
            <a:r>
              <a:rPr lang="en-US" dirty="0"/>
              <a:t>are initialized </a:t>
            </a:r>
            <a:r>
              <a:rPr lang="en-US" dirty="0" smtClean="0"/>
              <a:t>in the microcontroller (Switch </a:t>
            </a:r>
            <a:r>
              <a:rPr lang="en-US" dirty="0"/>
              <a:t>1 and Switch 2</a:t>
            </a:r>
            <a:r>
              <a:rPr lang="en-US" dirty="0" smtClean="0"/>
              <a:t>). The UART is also initialized. </a:t>
            </a:r>
            <a:endParaRPr lang="en-US" dirty="0"/>
          </a:p>
          <a:p>
            <a:pPr algn="just"/>
            <a:r>
              <a:rPr lang="en-US" dirty="0"/>
              <a:t>Switch 1 increases the speed of </a:t>
            </a:r>
            <a:r>
              <a:rPr lang="en-US" dirty="0" smtClean="0"/>
              <a:t>the motor while switch 2 decreases the speed.</a:t>
            </a:r>
            <a:r>
              <a:rPr lang="en-US" dirty="0"/>
              <a:t> </a:t>
            </a:r>
            <a:r>
              <a:rPr lang="en-US" dirty="0" smtClean="0"/>
              <a:t>In both functions of the switches we check for segmentation errors every time the speed changes.</a:t>
            </a:r>
            <a:endParaRPr lang="en-US" dirty="0"/>
          </a:p>
          <a:p>
            <a:pPr algn="just"/>
            <a:r>
              <a:rPr lang="en-US" dirty="0" smtClean="0"/>
              <a:t>In </a:t>
            </a:r>
            <a:r>
              <a:rPr lang="en-US" dirty="0"/>
              <a:t>both functions we use the </a:t>
            </a:r>
            <a:r>
              <a:rPr lang="en-US" u="sng" dirty="0" err="1" smtClean="0"/>
              <a:t>UART_sendByte</a:t>
            </a:r>
            <a:r>
              <a:rPr lang="en-US" u="sng" dirty="0" smtClean="0"/>
              <a:t>(data) </a:t>
            </a:r>
            <a:r>
              <a:rPr lang="en-US" dirty="0" smtClean="0"/>
              <a:t>function </a:t>
            </a:r>
            <a:r>
              <a:rPr lang="en-US" dirty="0"/>
              <a:t>to send </a:t>
            </a:r>
            <a:r>
              <a:rPr lang="en-US" dirty="0" smtClean="0"/>
              <a:t>the speed decided by the user </a:t>
            </a:r>
            <a:r>
              <a:rPr lang="en-US" dirty="0"/>
              <a:t>to the other </a:t>
            </a:r>
            <a:r>
              <a:rPr lang="en-US" dirty="0" smtClean="0"/>
              <a:t>microcontroller.</a:t>
            </a:r>
            <a:endParaRPr lang="en-US" dirty="0"/>
          </a:p>
          <a:p>
            <a:endParaRPr lang="en-US" dirty="0"/>
          </a:p>
        </p:txBody>
      </p:sp>
    </p:spTree>
    <p:extLst>
      <p:ext uri="{BB962C8B-B14F-4D97-AF65-F5344CB8AC3E}">
        <p14:creationId xmlns:p14="http://schemas.microsoft.com/office/powerpoint/2010/main" val="678463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cap="none" dirty="0">
                <a:latin typeface="Tahoma" panose="020B0604030504040204" pitchFamily="34" charset="0"/>
                <a:ea typeface="Tahoma" panose="020B0604030504040204" pitchFamily="34" charset="0"/>
                <a:cs typeface="Tahoma" panose="020B0604030504040204" pitchFamily="34" charset="0"/>
              </a:rPr>
              <a:t>Microcontroller</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1</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just"/>
            <a:r>
              <a:rPr lang="en-US" dirty="0" smtClean="0"/>
              <a:t>In this microcontroller we initialize the </a:t>
            </a:r>
            <a:r>
              <a:rPr lang="en-US" dirty="0"/>
              <a:t>UART, </a:t>
            </a:r>
            <a:r>
              <a:rPr lang="en-US" dirty="0" smtClean="0"/>
              <a:t>TIMER0 and the LCD in the main function using </a:t>
            </a:r>
            <a:r>
              <a:rPr lang="en-US" dirty="0"/>
              <a:t>the data we received from the Microcontroller 2 </a:t>
            </a:r>
            <a:r>
              <a:rPr lang="en-US" dirty="0" smtClean="0"/>
              <a:t>.</a:t>
            </a:r>
            <a:endParaRPr lang="en-US" dirty="0"/>
          </a:p>
          <a:p>
            <a:pPr algn="just"/>
            <a:r>
              <a:rPr lang="en-US" dirty="0"/>
              <a:t>Then we print this data </a:t>
            </a:r>
            <a:r>
              <a:rPr lang="en-US" dirty="0" smtClean="0"/>
              <a:t>to </a:t>
            </a:r>
            <a:r>
              <a:rPr lang="en-US" dirty="0"/>
              <a:t>the LCD using the LCD driver </a:t>
            </a:r>
            <a:r>
              <a:rPr lang="en-US" dirty="0" smtClean="0"/>
              <a:t>functions.</a:t>
            </a:r>
            <a:endParaRPr lang="en-US" dirty="0"/>
          </a:p>
          <a:p>
            <a:pPr algn="just"/>
            <a:r>
              <a:rPr lang="en-US" dirty="0" smtClean="0"/>
              <a:t>Lastly, we increase </a:t>
            </a:r>
            <a:r>
              <a:rPr lang="en-US" dirty="0"/>
              <a:t>or decrease the speed of the motor according to the </a:t>
            </a:r>
            <a:r>
              <a:rPr lang="en-US" dirty="0" smtClean="0"/>
              <a:t>switch </a:t>
            </a:r>
            <a:r>
              <a:rPr lang="en-US" dirty="0"/>
              <a:t>pressed in microcontroller </a:t>
            </a:r>
            <a:r>
              <a:rPr lang="en-US" dirty="0" smtClean="0"/>
              <a:t>2.</a:t>
            </a:r>
            <a:endParaRPr lang="en-US" dirty="0"/>
          </a:p>
          <a:p>
            <a:endParaRPr lang="en-US" dirty="0"/>
          </a:p>
        </p:txBody>
      </p:sp>
    </p:spTree>
    <p:extLst>
      <p:ext uri="{BB962C8B-B14F-4D97-AF65-F5344CB8AC3E}">
        <p14:creationId xmlns:p14="http://schemas.microsoft.com/office/powerpoint/2010/main" val="617998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latin typeface="Tahoma" panose="020B0604030504040204" pitchFamily="34" charset="0"/>
                <a:ea typeface="Tahoma" panose="020B0604030504040204" pitchFamily="34" charset="0"/>
                <a:cs typeface="Tahoma" panose="020B0604030504040204" pitchFamily="34" charset="0"/>
              </a:rPr>
              <a:t>HAL </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097088"/>
            <a:ext cx="9905999" cy="3867510"/>
          </a:xfrm>
        </p:spPr>
        <p:txBody>
          <a:bodyPr>
            <a:normAutofit fontScale="92500" lnSpcReduction="20000"/>
          </a:bodyPr>
          <a:lstStyle/>
          <a:p>
            <a:pPr algn="just"/>
            <a:r>
              <a:rPr lang="en-US" sz="2600" dirty="0"/>
              <a:t>A </a:t>
            </a:r>
            <a:r>
              <a:rPr lang="en-US" sz="2600" b="1" dirty="0"/>
              <a:t>HAL</a:t>
            </a:r>
            <a:r>
              <a:rPr lang="en-US" sz="2600" dirty="0"/>
              <a:t> is a </a:t>
            </a:r>
            <a:r>
              <a:rPr lang="en-US" sz="2600" b="1" dirty="0"/>
              <a:t>hardware abstraction layer</a:t>
            </a:r>
            <a:r>
              <a:rPr lang="en-US" sz="2600" dirty="0"/>
              <a:t> </a:t>
            </a:r>
            <a:r>
              <a:rPr lang="en-US" sz="2600" dirty="0" smtClean="0"/>
              <a:t>which </a:t>
            </a:r>
            <a:r>
              <a:rPr lang="en-US" sz="2600" dirty="0"/>
              <a:t>defines a set of routines, protocols and tools for interacting with the </a:t>
            </a:r>
            <a:r>
              <a:rPr lang="en-US" sz="2600" dirty="0" smtClean="0"/>
              <a:t>hardware components. </a:t>
            </a:r>
            <a:r>
              <a:rPr lang="en-US" sz="2600" dirty="0"/>
              <a:t>This </a:t>
            </a:r>
            <a:r>
              <a:rPr lang="en-US" sz="2600" dirty="0" smtClean="0"/>
              <a:t>layer is extremely useful </a:t>
            </a:r>
            <a:r>
              <a:rPr lang="en-US" sz="2600" dirty="0"/>
              <a:t>for developers who work with multiple microcontroller hardware </a:t>
            </a:r>
            <a:r>
              <a:rPr lang="en-US" sz="2600" dirty="0" smtClean="0"/>
              <a:t>devices and </a:t>
            </a:r>
            <a:r>
              <a:rPr lang="en-US" sz="2600" dirty="0"/>
              <a:t>need to port applications from one platform to the next.</a:t>
            </a:r>
          </a:p>
          <a:p>
            <a:pPr algn="just"/>
            <a:r>
              <a:rPr lang="en-US" sz="2600" dirty="0"/>
              <a:t>This layer helps </a:t>
            </a:r>
            <a:r>
              <a:rPr lang="en-US" sz="2600" dirty="0" smtClean="0"/>
              <a:t>the communication </a:t>
            </a:r>
            <a:r>
              <a:rPr lang="en-US" sz="2600" dirty="0"/>
              <a:t>between microcontrollers and other connected peripherals.</a:t>
            </a:r>
          </a:p>
          <a:p>
            <a:pPr algn="just"/>
            <a:r>
              <a:rPr lang="en-US" sz="2600" dirty="0" smtClean="0"/>
              <a:t>Over the next few slides we </a:t>
            </a:r>
            <a:r>
              <a:rPr lang="en-US" sz="2600" dirty="0"/>
              <a:t>discuss how we used the HAL layer(Switch, LCD and Motor</a:t>
            </a:r>
            <a:r>
              <a:rPr lang="en-US" sz="2600" dirty="0" smtClean="0"/>
              <a:t>).</a:t>
            </a:r>
            <a:endParaRPr lang="en-US" sz="2600" dirty="0"/>
          </a:p>
          <a:p>
            <a:endParaRPr lang="en-US" dirty="0"/>
          </a:p>
        </p:txBody>
      </p:sp>
    </p:spTree>
    <p:extLst>
      <p:ext uri="{BB962C8B-B14F-4D97-AF65-F5344CB8AC3E}">
        <p14:creationId xmlns:p14="http://schemas.microsoft.com/office/powerpoint/2010/main" val="3009356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cap="none" dirty="0" smtClean="0">
                <a:latin typeface="Tahoma" panose="020B0604030504040204" pitchFamily="34" charset="0"/>
                <a:ea typeface="Tahoma" panose="020B0604030504040204" pitchFamily="34" charset="0"/>
                <a:cs typeface="Tahoma" panose="020B0604030504040204" pitchFamily="34" charset="0"/>
              </a:rPr>
              <a:t>Switch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lgn="just"/>
            <a:r>
              <a:rPr lang="en-US" u="sng" dirty="0"/>
              <a:t>SwitchInit(</a:t>
            </a:r>
            <a:r>
              <a:rPr lang="en-US" u="sng" dirty="0" err="1"/>
              <a:t>Switch_t</a:t>
            </a:r>
            <a:r>
              <a:rPr lang="en-US" u="sng" dirty="0"/>
              <a:t> *</a:t>
            </a:r>
            <a:r>
              <a:rPr lang="en-US" u="sng" dirty="0" err="1"/>
              <a:t>My_Switch</a:t>
            </a:r>
            <a:r>
              <a:rPr lang="en-US" u="sng" dirty="0"/>
              <a:t>)</a:t>
            </a:r>
          </a:p>
          <a:p>
            <a:pPr algn="just"/>
            <a:r>
              <a:rPr lang="en-US" dirty="0" smtClean="0"/>
              <a:t>This is the function where we perform the following:</a:t>
            </a:r>
          </a:p>
          <a:p>
            <a:pPr marL="914400" lvl="1" indent="-457200" algn="just">
              <a:buFont typeface="+mj-lt"/>
              <a:buAutoNum type="arabicPeriod"/>
            </a:pPr>
            <a:r>
              <a:rPr lang="en-US" sz="2200" dirty="0" smtClean="0"/>
              <a:t>initialize the switch.</a:t>
            </a:r>
            <a:endParaRPr lang="en-US" sz="2200" dirty="0"/>
          </a:p>
          <a:p>
            <a:pPr marL="914400" lvl="1" indent="-457200" algn="just">
              <a:buFont typeface="+mj-lt"/>
              <a:buAutoNum type="arabicPeriod"/>
            </a:pPr>
            <a:r>
              <a:rPr lang="en-US" sz="2200" dirty="0" smtClean="0"/>
              <a:t>Check if </a:t>
            </a:r>
            <a:r>
              <a:rPr lang="en-US" sz="2200" dirty="0"/>
              <a:t>input pin number is within the </a:t>
            </a:r>
            <a:r>
              <a:rPr lang="en-US" sz="2200" dirty="0" smtClean="0"/>
              <a:t>acceptable range </a:t>
            </a:r>
            <a:r>
              <a:rPr lang="en-US" sz="2200" dirty="0"/>
              <a:t>(0-31).</a:t>
            </a:r>
          </a:p>
          <a:p>
            <a:pPr marL="914400" lvl="1" indent="-457200" algn="just">
              <a:buFont typeface="+mj-lt"/>
              <a:buAutoNum type="arabicPeriod"/>
            </a:pPr>
            <a:r>
              <a:rPr lang="en-US" sz="2200" dirty="0" smtClean="0"/>
              <a:t>Check the status of the switch, whether it is being </a:t>
            </a:r>
            <a:r>
              <a:rPr lang="en-US" sz="2200" dirty="0"/>
              <a:t>set to pull up or floating.</a:t>
            </a:r>
          </a:p>
          <a:p>
            <a:pPr marL="914400" lvl="1" indent="-457200" algn="just">
              <a:buFont typeface="+mj-lt"/>
              <a:buAutoNum type="arabicPeriod"/>
            </a:pPr>
            <a:r>
              <a:rPr lang="en-US" sz="2200" dirty="0" smtClean="0"/>
              <a:t>Check if the mode of the switch (</a:t>
            </a:r>
            <a:r>
              <a:rPr lang="en-US" sz="2200" dirty="0"/>
              <a:t>INT0, INT1, INT2) is a valid value.</a:t>
            </a:r>
          </a:p>
        </p:txBody>
      </p:sp>
    </p:spTree>
    <p:extLst>
      <p:ext uri="{BB962C8B-B14F-4D97-AF65-F5344CB8AC3E}">
        <p14:creationId xmlns:p14="http://schemas.microsoft.com/office/powerpoint/2010/main" val="35312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Cont. Switch</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just"/>
            <a:r>
              <a:rPr lang="en-US" u="sng" dirty="0" err="1"/>
              <a:t>Enable_Global_Interrupt</a:t>
            </a:r>
            <a:r>
              <a:rPr lang="en-US" u="sng" dirty="0"/>
              <a:t>()</a:t>
            </a:r>
          </a:p>
          <a:p>
            <a:pPr lvl="1" algn="just"/>
            <a:r>
              <a:rPr lang="nn-NO" sz="2200" dirty="0" smtClean="0"/>
              <a:t>In this function we enable the global interrupt for the SREG register.</a:t>
            </a:r>
          </a:p>
          <a:p>
            <a:pPr lvl="1" algn="just"/>
            <a:endParaRPr lang="nn-NO" sz="2200" dirty="0" smtClean="0"/>
          </a:p>
          <a:p>
            <a:pPr algn="just"/>
            <a:r>
              <a:rPr lang="en-US" u="sng" dirty="0" err="1" smtClean="0"/>
              <a:t>IsPressed</a:t>
            </a:r>
            <a:r>
              <a:rPr lang="en-US" u="sng" dirty="0" smtClean="0"/>
              <a:t>(</a:t>
            </a:r>
            <a:r>
              <a:rPr lang="en-US" u="sng" dirty="0" err="1" smtClean="0"/>
              <a:t>Switch_t</a:t>
            </a:r>
            <a:r>
              <a:rPr lang="en-US" u="sng" dirty="0"/>
              <a:t>* </a:t>
            </a:r>
            <a:r>
              <a:rPr lang="en-US" u="sng" dirty="0" err="1"/>
              <a:t>My_Switch</a:t>
            </a:r>
            <a:r>
              <a:rPr lang="en-US" u="sng" dirty="0"/>
              <a:t>, uint8_t* </a:t>
            </a:r>
            <a:r>
              <a:rPr lang="en-US" u="sng" dirty="0" smtClean="0"/>
              <a:t>Status)</a:t>
            </a:r>
          </a:p>
          <a:p>
            <a:pPr lvl="1" algn="just"/>
            <a:r>
              <a:rPr lang="en-US" sz="2200" dirty="0" smtClean="0"/>
              <a:t>Check </a:t>
            </a:r>
            <a:r>
              <a:rPr lang="en-US" sz="2200" dirty="0"/>
              <a:t>if the button pressed by </a:t>
            </a:r>
            <a:r>
              <a:rPr lang="en-US" sz="2200" u="sng" dirty="0"/>
              <a:t>using DIO_u8GetPinValue</a:t>
            </a:r>
            <a:r>
              <a:rPr lang="en-US" sz="2200" u="sng" dirty="0" smtClean="0"/>
              <a:t>()</a:t>
            </a:r>
            <a:r>
              <a:rPr lang="en-US" sz="2200" dirty="0" smtClean="0"/>
              <a:t>.</a:t>
            </a:r>
            <a:endParaRPr lang="en-US" sz="2200" dirty="0"/>
          </a:p>
          <a:p>
            <a:pPr marL="914400" lvl="1" indent="-457200" algn="just">
              <a:buFont typeface="+mj-lt"/>
              <a:buAutoNum type="arabicPeriod"/>
            </a:pPr>
            <a:endParaRPr lang="en-US" sz="2200" dirty="0"/>
          </a:p>
        </p:txBody>
      </p:sp>
    </p:spTree>
    <p:extLst>
      <p:ext uri="{BB962C8B-B14F-4D97-AF65-F5344CB8AC3E}">
        <p14:creationId xmlns:p14="http://schemas.microsoft.com/office/powerpoint/2010/main" val="340441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t>LCD</a:t>
            </a:r>
            <a:endParaRPr lang="en-US" dirty="0"/>
          </a:p>
        </p:txBody>
      </p:sp>
      <p:sp>
        <p:nvSpPr>
          <p:cNvPr id="3" name="Content Placeholder 2"/>
          <p:cNvSpPr>
            <a:spLocks noGrp="1"/>
          </p:cNvSpPr>
          <p:nvPr>
            <p:ph idx="1"/>
          </p:nvPr>
        </p:nvSpPr>
        <p:spPr/>
        <p:txBody>
          <a:bodyPr>
            <a:normAutofit lnSpcReduction="10000"/>
          </a:bodyPr>
          <a:lstStyle/>
          <a:p>
            <a:pPr algn="just"/>
            <a:r>
              <a:rPr lang="en-US" dirty="0"/>
              <a:t>Here we used this driver to work with the LCD component in the Proteus and to print our data.</a:t>
            </a:r>
          </a:p>
          <a:p>
            <a:pPr algn="just"/>
            <a:r>
              <a:rPr lang="en-US" dirty="0"/>
              <a:t>The functions used in our project:</a:t>
            </a:r>
          </a:p>
          <a:p>
            <a:pPr marL="457200" indent="-457200" algn="just">
              <a:buFont typeface="+mj-lt"/>
              <a:buAutoNum type="arabicPeriod"/>
            </a:pPr>
            <a:r>
              <a:rPr lang="en-US" u="sng" dirty="0" err="1"/>
              <a:t>LCD_init</a:t>
            </a:r>
            <a:r>
              <a:rPr lang="en-US" u="sng" dirty="0"/>
              <a:t>()</a:t>
            </a:r>
          </a:p>
          <a:p>
            <a:pPr lvl="1" algn="just"/>
            <a:r>
              <a:rPr lang="en-US" sz="2200" dirty="0" smtClean="0"/>
              <a:t>In this function we initialize the LCD.</a:t>
            </a:r>
          </a:p>
          <a:p>
            <a:pPr marL="457200" indent="-457200" algn="just">
              <a:buFont typeface="+mj-lt"/>
              <a:buAutoNum type="arabicPeriod"/>
            </a:pPr>
            <a:r>
              <a:rPr lang="en-US" u="sng" dirty="0" err="1" smtClean="0"/>
              <a:t>LCD_displayString</a:t>
            </a:r>
            <a:r>
              <a:rPr lang="en-US" u="sng" dirty="0" smtClean="0"/>
              <a:t>(speed)</a:t>
            </a:r>
          </a:p>
          <a:p>
            <a:pPr lvl="1" algn="just"/>
            <a:r>
              <a:rPr lang="en-US" sz="2200" dirty="0" smtClean="0"/>
              <a:t>In this function we </a:t>
            </a:r>
            <a:r>
              <a:rPr lang="en-US" sz="2200" dirty="0"/>
              <a:t>display the current speed the motor is </a:t>
            </a:r>
            <a:r>
              <a:rPr lang="en-US" sz="2200" dirty="0" smtClean="0"/>
              <a:t>running </a:t>
            </a:r>
            <a:r>
              <a:rPr lang="en-US" sz="2200" dirty="0"/>
              <a:t>on.</a:t>
            </a:r>
          </a:p>
          <a:p>
            <a:pPr lvl="1"/>
            <a:endParaRPr lang="en-US" sz="2400" dirty="0"/>
          </a:p>
        </p:txBody>
      </p:sp>
    </p:spTree>
    <p:extLst>
      <p:ext uri="{BB962C8B-B14F-4D97-AF65-F5344CB8AC3E}">
        <p14:creationId xmlns:p14="http://schemas.microsoft.com/office/powerpoint/2010/main" val="2817984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Cont. LCD</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097088"/>
            <a:ext cx="9905999" cy="3815752"/>
          </a:xfrm>
        </p:spPr>
        <p:txBody>
          <a:bodyPr>
            <a:normAutofit lnSpcReduction="10000"/>
          </a:bodyPr>
          <a:lstStyle/>
          <a:p>
            <a:pPr marL="457200" indent="-457200" algn="just">
              <a:buFont typeface="+mj-lt"/>
              <a:buAutoNum type="arabicPeriod" startAt="3"/>
            </a:pPr>
            <a:r>
              <a:rPr lang="en-US" u="sng" dirty="0" err="1" smtClean="0"/>
              <a:t>LCD_goToRowColumn</a:t>
            </a:r>
            <a:r>
              <a:rPr lang="en-US" u="sng" dirty="0" smtClean="0"/>
              <a:t>(</a:t>
            </a:r>
            <a:r>
              <a:rPr lang="en-US" u="sng" dirty="0" err="1" smtClean="0"/>
              <a:t>row,column</a:t>
            </a:r>
            <a:r>
              <a:rPr lang="en-US" sz="2000" u="sng" dirty="0" smtClean="0"/>
              <a:t>)</a:t>
            </a:r>
          </a:p>
          <a:p>
            <a:pPr lvl="1" algn="just"/>
            <a:r>
              <a:rPr lang="en-US" sz="2200" dirty="0"/>
              <a:t>In this function we display the current speed the motor is running on</a:t>
            </a:r>
            <a:r>
              <a:rPr lang="en-US" sz="2200" dirty="0" smtClean="0"/>
              <a:t>.</a:t>
            </a:r>
          </a:p>
          <a:p>
            <a:pPr marL="514350" indent="-514350" algn="just">
              <a:buFont typeface="+mj-lt"/>
              <a:buAutoNum type="arabicPeriod" startAt="4"/>
            </a:pPr>
            <a:r>
              <a:rPr lang="en-US" u="sng" dirty="0" err="1" smtClean="0"/>
              <a:t>LCD_integerToString</a:t>
            </a:r>
            <a:r>
              <a:rPr lang="en-US" u="sng" dirty="0" smtClean="0"/>
              <a:t>(integer)</a:t>
            </a:r>
          </a:p>
          <a:p>
            <a:pPr lvl="1" algn="just"/>
            <a:r>
              <a:rPr lang="en-US" sz="2200" dirty="0" smtClean="0"/>
              <a:t>In </a:t>
            </a:r>
            <a:r>
              <a:rPr lang="en-US" sz="2200" dirty="0"/>
              <a:t>this function we </a:t>
            </a:r>
            <a:r>
              <a:rPr lang="en-US" sz="2200" dirty="0" smtClean="0"/>
              <a:t>convert the integer type speed to string data type so </a:t>
            </a:r>
            <a:r>
              <a:rPr lang="en-US" sz="2200" dirty="0"/>
              <a:t>we could use  the function </a:t>
            </a:r>
            <a:r>
              <a:rPr lang="en-US" sz="2200" u="sng" dirty="0" err="1"/>
              <a:t>LCD_displayString</a:t>
            </a:r>
            <a:r>
              <a:rPr lang="en-US" sz="2200" u="sng" dirty="0"/>
              <a:t>(speed)</a:t>
            </a:r>
            <a:r>
              <a:rPr lang="en-US" sz="2200" dirty="0"/>
              <a:t> to print the </a:t>
            </a:r>
            <a:r>
              <a:rPr lang="en-US" sz="2200" dirty="0" smtClean="0"/>
              <a:t>speed.</a:t>
            </a:r>
          </a:p>
          <a:p>
            <a:pPr marL="457200" indent="-457200" algn="just">
              <a:buFont typeface="+mj-lt"/>
              <a:buAutoNum type="arabicPeriod" startAt="4"/>
            </a:pPr>
            <a:r>
              <a:rPr lang="en-US" u="sng" dirty="0" err="1"/>
              <a:t>LCD_clearScreen</a:t>
            </a:r>
            <a:r>
              <a:rPr lang="en-US" u="sng" dirty="0" smtClean="0"/>
              <a:t>()</a:t>
            </a:r>
          </a:p>
          <a:p>
            <a:pPr lvl="1" algn="just"/>
            <a:r>
              <a:rPr lang="en-US" sz="2200" dirty="0" smtClean="0"/>
              <a:t>In this </a:t>
            </a:r>
            <a:r>
              <a:rPr lang="en-US" sz="2200" dirty="0"/>
              <a:t>function </a:t>
            </a:r>
            <a:r>
              <a:rPr lang="en-US" sz="2200" dirty="0" smtClean="0"/>
              <a:t>we </a:t>
            </a:r>
            <a:r>
              <a:rPr lang="en-US" sz="2200" dirty="0"/>
              <a:t>clear the previous speed and display the </a:t>
            </a:r>
            <a:r>
              <a:rPr lang="en-US" sz="2200" dirty="0" smtClean="0"/>
              <a:t>new increased or decreased</a:t>
            </a:r>
            <a:endParaRPr lang="en-US" sz="2200" dirty="0"/>
          </a:p>
          <a:p>
            <a:pPr marL="457200" indent="-457200">
              <a:buFont typeface="+mj-lt"/>
              <a:buAutoNum type="arabicPeriod" startAt="4"/>
            </a:pPr>
            <a:endParaRPr lang="en-US" sz="2600" dirty="0"/>
          </a:p>
          <a:p>
            <a:pPr lvl="1"/>
            <a:endParaRPr lang="en-US" dirty="0"/>
          </a:p>
          <a:p>
            <a:pPr marL="514350" indent="-514350">
              <a:buFont typeface="+mj-lt"/>
              <a:buAutoNum type="arabicPeriod" startAt="4"/>
            </a:pPr>
            <a:endParaRPr lang="en-US" sz="2600" dirty="0" smtClean="0"/>
          </a:p>
          <a:p>
            <a:pPr marL="457200" indent="-457200">
              <a:buFont typeface="+mj-lt"/>
              <a:buAutoNum type="arabicPeriod" startAt="3"/>
            </a:pPr>
            <a:endParaRPr lang="en-US" sz="2600" dirty="0"/>
          </a:p>
          <a:p>
            <a:pPr marL="0" indent="0">
              <a:buNone/>
            </a:pPr>
            <a:endParaRPr lang="en-US" sz="2000" dirty="0" smtClean="0"/>
          </a:p>
        </p:txBody>
      </p:sp>
    </p:spTree>
    <p:extLst>
      <p:ext uri="{BB962C8B-B14F-4D97-AF65-F5344CB8AC3E}">
        <p14:creationId xmlns:p14="http://schemas.microsoft.com/office/powerpoint/2010/main" val="2510893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latin typeface="Tahoma" panose="020B0604030504040204" pitchFamily="34" charset="0"/>
                <a:ea typeface="Tahoma" panose="020B0604030504040204" pitchFamily="34" charset="0"/>
                <a:cs typeface="Tahoma" panose="020B0604030504040204" pitchFamily="34" charset="0"/>
              </a:rPr>
              <a:t>MCAL</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just"/>
            <a:r>
              <a:rPr lang="en-US" b="1" dirty="0" smtClean="0"/>
              <a:t>MCAL</a:t>
            </a:r>
            <a:r>
              <a:rPr lang="en-US" dirty="0" smtClean="0"/>
              <a:t> stands for “Microcontroller </a:t>
            </a:r>
            <a:r>
              <a:rPr lang="en-US" dirty="0"/>
              <a:t>Abstraction </a:t>
            </a:r>
            <a:r>
              <a:rPr lang="en-US" dirty="0" smtClean="0"/>
              <a:t>Layer” and it is </a:t>
            </a:r>
            <a:r>
              <a:rPr lang="en-US" dirty="0"/>
              <a:t>a software module that directly accesses </a:t>
            </a:r>
            <a:r>
              <a:rPr lang="en-US" dirty="0" smtClean="0"/>
              <a:t>the on-chip </a:t>
            </a:r>
            <a:r>
              <a:rPr lang="en-US" dirty="0"/>
              <a:t>MCU peripheral modules and external devices </a:t>
            </a:r>
            <a:r>
              <a:rPr lang="en-US" dirty="0" smtClean="0"/>
              <a:t>mapped to the memory. It also makes </a:t>
            </a:r>
            <a:r>
              <a:rPr lang="en-US" dirty="0"/>
              <a:t>the upper software layer independent of the MCU.</a:t>
            </a:r>
          </a:p>
          <a:p>
            <a:pPr algn="just"/>
            <a:r>
              <a:rPr lang="en-US" dirty="0"/>
              <a:t>Here we </a:t>
            </a:r>
            <a:r>
              <a:rPr lang="en-US" dirty="0" smtClean="0"/>
              <a:t>discuss </a:t>
            </a:r>
            <a:r>
              <a:rPr lang="en-US" dirty="0"/>
              <a:t>the drivers </a:t>
            </a:r>
            <a:r>
              <a:rPr lang="en-US" dirty="0" smtClean="0"/>
              <a:t>used </a:t>
            </a:r>
            <a:r>
              <a:rPr lang="en-US" dirty="0"/>
              <a:t>in the project as a whole</a:t>
            </a:r>
            <a:r>
              <a:rPr lang="en-US" dirty="0" smtClean="0"/>
              <a:t>. And these drivers are the Timer, DIO, UART and PWM.</a:t>
            </a:r>
            <a:endParaRPr lang="en-US" dirty="0"/>
          </a:p>
        </p:txBody>
      </p:sp>
    </p:spTree>
    <p:extLst>
      <p:ext uri="{BB962C8B-B14F-4D97-AF65-F5344CB8AC3E}">
        <p14:creationId xmlns:p14="http://schemas.microsoft.com/office/powerpoint/2010/main" val="1072588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cap="none" dirty="0" smtClean="0"/>
              <a:t>Timer Driver</a:t>
            </a:r>
            <a:endParaRPr lang="en-US" cap="none" dirty="0"/>
          </a:p>
        </p:txBody>
      </p:sp>
      <p:sp>
        <p:nvSpPr>
          <p:cNvPr id="3" name="Content Placeholder 2"/>
          <p:cNvSpPr>
            <a:spLocks noGrp="1"/>
          </p:cNvSpPr>
          <p:nvPr>
            <p:ph idx="1"/>
          </p:nvPr>
        </p:nvSpPr>
        <p:spPr/>
        <p:txBody>
          <a:bodyPr>
            <a:normAutofit fontScale="92500"/>
          </a:bodyPr>
          <a:lstStyle/>
          <a:p>
            <a:pPr algn="just"/>
            <a:r>
              <a:rPr lang="en-US" dirty="0"/>
              <a:t>We </a:t>
            </a:r>
            <a:r>
              <a:rPr lang="en-US" dirty="0" smtClean="0"/>
              <a:t>use </a:t>
            </a:r>
            <a:r>
              <a:rPr lang="en-US" dirty="0"/>
              <a:t>the Timer driver in m</a:t>
            </a:r>
            <a:r>
              <a:rPr lang="en-US" dirty="0" smtClean="0"/>
              <a:t>icrocontroller 2 where </a:t>
            </a:r>
            <a:r>
              <a:rPr lang="en-US" dirty="0"/>
              <a:t>we </a:t>
            </a:r>
            <a:r>
              <a:rPr lang="en-US" dirty="0" smtClean="0"/>
              <a:t>initialize </a:t>
            </a:r>
            <a:r>
              <a:rPr lang="en-US" dirty="0"/>
              <a:t>a timer object </a:t>
            </a:r>
            <a:r>
              <a:rPr lang="en-US" dirty="0" smtClean="0"/>
              <a:t>from </a:t>
            </a:r>
            <a:r>
              <a:rPr lang="en-US" dirty="0"/>
              <a:t>the </a:t>
            </a:r>
            <a:r>
              <a:rPr lang="en-US" dirty="0" err="1"/>
              <a:t>struct</a:t>
            </a:r>
            <a:r>
              <a:rPr lang="en-US" dirty="0"/>
              <a:t> (timer0</a:t>
            </a:r>
            <a:r>
              <a:rPr lang="en-US" dirty="0" smtClean="0"/>
              <a:t>).</a:t>
            </a:r>
            <a:endParaRPr lang="en-US" dirty="0"/>
          </a:p>
          <a:p>
            <a:pPr algn="just"/>
            <a:r>
              <a:rPr lang="en-US" dirty="0" smtClean="0"/>
              <a:t>We then initialize the </a:t>
            </a:r>
            <a:r>
              <a:rPr lang="en-US" dirty="0"/>
              <a:t>elements of the </a:t>
            </a:r>
            <a:r>
              <a:rPr lang="en-US" dirty="0" err="1"/>
              <a:t>struct</a:t>
            </a:r>
            <a:r>
              <a:rPr lang="en-US" dirty="0"/>
              <a:t> (</a:t>
            </a:r>
            <a:r>
              <a:rPr lang="en-US" dirty="0" err="1"/>
              <a:t>Interrupt_Mode</a:t>
            </a:r>
            <a:r>
              <a:rPr lang="en-US" dirty="0"/>
              <a:t>, </a:t>
            </a:r>
            <a:r>
              <a:rPr lang="en-US" dirty="0" err="1"/>
              <a:t>Timer_Channel</a:t>
            </a:r>
            <a:r>
              <a:rPr lang="en-US" dirty="0"/>
              <a:t>, </a:t>
            </a:r>
            <a:r>
              <a:rPr lang="en-US" dirty="0" err="1"/>
              <a:t>Timer_Mode</a:t>
            </a:r>
            <a:r>
              <a:rPr lang="en-US" dirty="0"/>
              <a:t>, </a:t>
            </a:r>
            <a:r>
              <a:rPr lang="en-US" dirty="0" err="1"/>
              <a:t>Timer_Psc</a:t>
            </a:r>
            <a:r>
              <a:rPr lang="en-US" dirty="0"/>
              <a:t>).</a:t>
            </a:r>
          </a:p>
          <a:p>
            <a:pPr algn="just"/>
            <a:r>
              <a:rPr lang="en-US" dirty="0" smtClean="0"/>
              <a:t>Later we call </a:t>
            </a:r>
            <a:r>
              <a:rPr lang="en-US" dirty="0"/>
              <a:t>the </a:t>
            </a:r>
            <a:r>
              <a:rPr lang="en-US" u="sng" dirty="0" err="1"/>
              <a:t>Timer_Init</a:t>
            </a:r>
            <a:r>
              <a:rPr lang="en-US" u="sng" dirty="0"/>
              <a:t>(timer0)</a:t>
            </a:r>
            <a:r>
              <a:rPr lang="en-US" dirty="0"/>
              <a:t> </a:t>
            </a:r>
            <a:r>
              <a:rPr lang="en-US" dirty="0" smtClean="0"/>
              <a:t>function where the </a:t>
            </a:r>
            <a:r>
              <a:rPr lang="en-US" dirty="0"/>
              <a:t>object </a:t>
            </a:r>
            <a:r>
              <a:rPr lang="en-US" dirty="0" smtClean="0"/>
              <a:t>timer was sent.</a:t>
            </a:r>
            <a:endParaRPr lang="en-US" dirty="0"/>
          </a:p>
          <a:p>
            <a:pPr algn="just"/>
            <a:r>
              <a:rPr lang="en-US" u="sng" dirty="0" err="1"/>
              <a:t>Timer_Start</a:t>
            </a:r>
            <a:r>
              <a:rPr lang="en-US" u="sng" dirty="0"/>
              <a:t>(TIMER0,255)</a:t>
            </a:r>
            <a:r>
              <a:rPr lang="en-US" b="1" dirty="0"/>
              <a:t> </a:t>
            </a:r>
            <a:r>
              <a:rPr lang="en-US" dirty="0" smtClean="0"/>
              <a:t>is the function where we </a:t>
            </a:r>
            <a:r>
              <a:rPr lang="en-US" dirty="0"/>
              <a:t>set the start of the Timer0 channel from 0 to 255.</a:t>
            </a:r>
          </a:p>
          <a:p>
            <a:endParaRPr lang="en-US" dirty="0"/>
          </a:p>
        </p:txBody>
      </p:sp>
    </p:spTree>
    <p:extLst>
      <p:ext uri="{BB962C8B-B14F-4D97-AF65-F5344CB8AC3E}">
        <p14:creationId xmlns:p14="http://schemas.microsoft.com/office/powerpoint/2010/main" val="2015047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891206016"/>
              </p:ext>
            </p:extLst>
          </p:nvPr>
        </p:nvGraphicFramePr>
        <p:xfrm>
          <a:off x="972273" y="1226916"/>
          <a:ext cx="10427247" cy="4858974"/>
        </p:xfrm>
        <a:graphic>
          <a:graphicData uri="http://schemas.openxmlformats.org/drawingml/2006/table">
            <a:tbl>
              <a:tblPr firstRow="1" firstCol="1" bandRow="1">
                <a:tableStyleId>{5C22544A-7EE6-4342-B048-85BDC9FD1C3A}</a:tableStyleId>
              </a:tblPr>
              <a:tblGrid>
                <a:gridCol w="3475749">
                  <a:extLst>
                    <a:ext uri="{9D8B030D-6E8A-4147-A177-3AD203B41FA5}">
                      <a16:colId xmlns:a16="http://schemas.microsoft.com/office/drawing/2014/main" xmlns="" val="115242710"/>
                    </a:ext>
                  </a:extLst>
                </a:gridCol>
                <a:gridCol w="3475749">
                  <a:extLst>
                    <a:ext uri="{9D8B030D-6E8A-4147-A177-3AD203B41FA5}">
                      <a16:colId xmlns:a16="http://schemas.microsoft.com/office/drawing/2014/main" xmlns="" val="825137246"/>
                    </a:ext>
                  </a:extLst>
                </a:gridCol>
                <a:gridCol w="3475749">
                  <a:extLst>
                    <a:ext uri="{9D8B030D-6E8A-4147-A177-3AD203B41FA5}">
                      <a16:colId xmlns:a16="http://schemas.microsoft.com/office/drawing/2014/main" xmlns="" val="2992403198"/>
                    </a:ext>
                  </a:extLst>
                </a:gridCol>
              </a:tblGrid>
              <a:tr h="2429487">
                <a:tc>
                  <a:txBody>
                    <a:bodyPr/>
                    <a:lstStyle/>
                    <a:p>
                      <a:pPr marL="0" marR="0" algn="ctr">
                        <a:lnSpc>
                          <a:spcPct val="115000"/>
                        </a:lnSpc>
                        <a:spcBef>
                          <a:spcPts val="0"/>
                        </a:spcBef>
                        <a:spcAft>
                          <a:spcPts val="0"/>
                        </a:spcAft>
                      </a:pPr>
                      <a:endParaRPr lang="en-US" sz="900" dirty="0">
                        <a:effectLst/>
                      </a:endParaRPr>
                    </a:p>
                    <a:p>
                      <a:pPr marL="0" marR="0" algn="ctr">
                        <a:lnSpc>
                          <a:spcPct val="115000"/>
                        </a:lnSpc>
                        <a:spcBef>
                          <a:spcPts val="0"/>
                        </a:spcBef>
                        <a:spcAft>
                          <a:spcPts val="0"/>
                        </a:spcAft>
                      </a:pPr>
                      <a:r>
                        <a:rPr lang="en-US" sz="900" dirty="0">
                          <a:effectLst/>
                        </a:rPr>
                        <a:t> </a:t>
                      </a:r>
                    </a:p>
                    <a:p>
                      <a:pPr marL="0" marR="0" algn="ctr">
                        <a:lnSpc>
                          <a:spcPct val="115000"/>
                        </a:lnSpc>
                        <a:spcBef>
                          <a:spcPts val="0"/>
                        </a:spcBef>
                        <a:spcAft>
                          <a:spcPts val="0"/>
                        </a:spcAft>
                      </a:pPr>
                      <a:r>
                        <a:rPr lang="en-US" sz="900" dirty="0">
                          <a:effectLst/>
                        </a:rPr>
                        <a:t> </a:t>
                      </a:r>
                    </a:p>
                    <a:p>
                      <a:pPr marL="0" marR="0" algn="ctr">
                        <a:lnSpc>
                          <a:spcPct val="115000"/>
                        </a:lnSpc>
                        <a:spcBef>
                          <a:spcPts val="0"/>
                        </a:spcBef>
                        <a:spcAft>
                          <a:spcPts val="0"/>
                        </a:spcAft>
                      </a:pPr>
                      <a:endParaRPr lang="en-US" sz="900" dirty="0" smtClean="0">
                        <a:effectLst/>
                      </a:endParaRPr>
                    </a:p>
                    <a:p>
                      <a:pPr marL="0" marR="0" algn="ctr" fontAlgn="ctr">
                        <a:lnSpc>
                          <a:spcPct val="120000"/>
                        </a:lnSpc>
                        <a:spcBef>
                          <a:spcPts val="0"/>
                        </a:spcBef>
                        <a:spcAft>
                          <a:spcPts val="0"/>
                        </a:spcAft>
                      </a:pPr>
                      <a:endParaRPr lang="en-GB" sz="1200" cap="all" spc="-40" dirty="0" smtClean="0">
                        <a:effectLst/>
                      </a:endParaRPr>
                    </a:p>
                    <a:p>
                      <a:pPr marL="0" marR="0" algn="r" fontAlgn="ctr">
                        <a:lnSpc>
                          <a:spcPct val="120000"/>
                        </a:lnSpc>
                        <a:spcBef>
                          <a:spcPts val="0"/>
                        </a:spcBef>
                        <a:spcAft>
                          <a:spcPts val="0"/>
                        </a:spcAft>
                      </a:pPr>
                      <a:endParaRPr lang="en-GB" sz="1200" cap="all" spc="-40" dirty="0" smtClean="0">
                        <a:effectLst/>
                      </a:endParaRPr>
                    </a:p>
                    <a:p>
                      <a:pPr marL="0" marR="0" algn="ctr" fontAlgn="ctr">
                        <a:lnSpc>
                          <a:spcPct val="120000"/>
                        </a:lnSpc>
                        <a:spcBef>
                          <a:spcPts val="0"/>
                        </a:spcBef>
                        <a:spcAft>
                          <a:spcPts val="0"/>
                        </a:spcAft>
                      </a:pPr>
                      <a:endParaRPr lang="en-GB" sz="1200" cap="all" spc="-40" dirty="0" smtClean="0">
                        <a:effectLst/>
                      </a:endParaRPr>
                    </a:p>
                    <a:p>
                      <a:pPr marL="0" marR="0" algn="ctr">
                        <a:lnSpc>
                          <a:spcPct val="115000"/>
                        </a:lnSpc>
                        <a:spcBef>
                          <a:spcPts val="0"/>
                        </a:spcBef>
                        <a:spcAft>
                          <a:spcPts val="0"/>
                        </a:spcAft>
                      </a:pPr>
                      <a:r>
                        <a:rPr lang="en-US" sz="900" dirty="0">
                          <a:effectLst/>
                        </a:rPr>
                        <a:t> </a:t>
                      </a:r>
                      <a:endParaRPr lang="en-US" sz="900" dirty="0" smtClean="0">
                        <a:effectLst/>
                      </a:endParaRPr>
                    </a:p>
                    <a:p>
                      <a:pPr marL="0" marR="0" algn="ctr">
                        <a:lnSpc>
                          <a:spcPct val="115000"/>
                        </a:lnSpc>
                        <a:spcBef>
                          <a:spcPts val="0"/>
                        </a:spcBef>
                        <a:spcAft>
                          <a:spcPts val="0"/>
                        </a:spcAft>
                      </a:pPr>
                      <a:endParaRPr lang="en-US" sz="900" dirty="0" smtClean="0">
                        <a:effectLst/>
                        <a:latin typeface="Calibri" panose="020F0502020204030204" pitchFamily="34" charset="0"/>
                        <a:ea typeface="Calibri" panose="020F0502020204030204" pitchFamily="34" charset="0"/>
                        <a:cs typeface="Arial" panose="020B0604020202020204" pitchFamily="34" charset="0"/>
                      </a:endParaRPr>
                    </a:p>
                    <a:p>
                      <a:pPr marL="0" marR="0" algn="ctr" fontAlgn="ctr">
                        <a:lnSpc>
                          <a:spcPct val="120000"/>
                        </a:lnSpc>
                        <a:spcBef>
                          <a:spcPts val="0"/>
                        </a:spcBef>
                        <a:spcAft>
                          <a:spcPts val="0"/>
                        </a:spcAft>
                      </a:pPr>
                      <a:r>
                        <a:rPr lang="en-US" sz="1500" cap="all" spc="-40" dirty="0" smtClean="0">
                          <a:effectLst/>
                        </a:rPr>
                        <a:t>Hana Alaa Mohammed</a:t>
                      </a:r>
                      <a:endParaRPr lang="en-US" sz="1500" dirty="0" smtClean="0">
                        <a:effectLst/>
                      </a:endParaRPr>
                    </a:p>
                    <a:p>
                      <a:pPr marL="0" marR="0" algn="ctr">
                        <a:lnSpc>
                          <a:spcPct val="150000"/>
                        </a:lnSpc>
                        <a:spcBef>
                          <a:spcPts val="0"/>
                        </a:spcBef>
                        <a:spcAft>
                          <a:spcPts val="0"/>
                        </a:spcAft>
                      </a:pPr>
                      <a:r>
                        <a:rPr lang="en-US" sz="1100" dirty="0" smtClean="0">
                          <a:effectLst/>
                        </a:rPr>
                        <a:t>EMAIL : hana.alaa.ha@gmail.com </a:t>
                      </a:r>
                      <a:endParaRPr lang="en-US" sz="1400" dirty="0" smtClean="0">
                        <a:effectLst/>
                      </a:endParaRPr>
                    </a:p>
                    <a:p>
                      <a:pPr marL="0" marR="0" algn="ctr">
                        <a:lnSpc>
                          <a:spcPct val="115000"/>
                        </a:lnSpc>
                        <a:spcBef>
                          <a:spcPts val="0"/>
                        </a:spcBef>
                        <a:spcAft>
                          <a:spcPts val="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532" marR="5553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900" dirty="0">
                        <a:effectLst/>
                      </a:endParaRPr>
                    </a:p>
                    <a:p>
                      <a:pPr marL="0" marR="0" algn="ctr">
                        <a:lnSpc>
                          <a:spcPct val="115000"/>
                        </a:lnSpc>
                        <a:spcBef>
                          <a:spcPts val="0"/>
                        </a:spcBef>
                        <a:spcAft>
                          <a:spcPts val="0"/>
                        </a:spcAft>
                      </a:pPr>
                      <a:r>
                        <a:rPr lang="en-US" sz="900" dirty="0">
                          <a:effectLst/>
                        </a:rPr>
                        <a:t> </a:t>
                      </a:r>
                      <a:endParaRPr lang="en-US" sz="800" dirty="0" smtClean="0">
                        <a:effectLst/>
                      </a:endParaRP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endParaRPr lang="en-US" sz="80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endParaRPr lang="en-US" sz="800" dirty="0" smtClean="0">
                        <a:effectLst/>
                        <a:latin typeface="Calibri" panose="020F0502020204030204" pitchFamily="34" charset="0"/>
                        <a:ea typeface="Calibri" panose="020F0502020204030204" pitchFamily="34" charset="0"/>
                        <a:cs typeface="Arial" panose="020B0604020202020204" pitchFamily="34" charset="0"/>
                      </a:endParaRPr>
                    </a:p>
                    <a:p>
                      <a:pPr marL="0" marR="0" algn="ctr" fontAlgn="ctr">
                        <a:lnSpc>
                          <a:spcPct val="120000"/>
                        </a:lnSpc>
                        <a:spcBef>
                          <a:spcPts val="0"/>
                        </a:spcBef>
                        <a:spcAft>
                          <a:spcPts val="0"/>
                        </a:spcAft>
                      </a:pPr>
                      <a:r>
                        <a:rPr lang="en-US" sz="1500" cap="all" spc="-40" dirty="0" smtClean="0">
                          <a:effectLst/>
                        </a:rPr>
                        <a:t>Ahmed</a:t>
                      </a:r>
                      <a:r>
                        <a:rPr lang="en-US" sz="1500" cap="all" spc="-40" baseline="0" dirty="0" smtClean="0">
                          <a:effectLst/>
                        </a:rPr>
                        <a:t> </a:t>
                      </a:r>
                      <a:r>
                        <a:rPr lang="en-US" sz="1500" cap="all" spc="-40" baseline="0" dirty="0" err="1" smtClean="0">
                          <a:effectLst/>
                        </a:rPr>
                        <a:t>mostafa</a:t>
                      </a:r>
                      <a:r>
                        <a:rPr lang="en-US" sz="1500" cap="all" spc="-40" baseline="0" dirty="0" smtClean="0">
                          <a:effectLst/>
                        </a:rPr>
                        <a:t> </a:t>
                      </a:r>
                      <a:r>
                        <a:rPr lang="en-US" sz="1500" cap="all" spc="-40" baseline="0" dirty="0" err="1" smtClean="0">
                          <a:effectLst/>
                        </a:rPr>
                        <a:t>abd</a:t>
                      </a:r>
                      <a:r>
                        <a:rPr lang="en-US" sz="1500" cap="all" spc="-40" baseline="0" dirty="0" smtClean="0">
                          <a:effectLst/>
                        </a:rPr>
                        <a:t> el-</a:t>
                      </a:r>
                      <a:r>
                        <a:rPr lang="en-US" sz="1500" cap="all" spc="-40" baseline="0" dirty="0" err="1" smtClean="0">
                          <a:effectLst/>
                        </a:rPr>
                        <a:t>fatah</a:t>
                      </a:r>
                      <a:endParaRPr lang="en-US" sz="1500" dirty="0" smtClean="0">
                        <a:effectLst/>
                      </a:endParaRPr>
                    </a:p>
                    <a:p>
                      <a:pPr marL="0" marR="0" algn="ctr">
                        <a:lnSpc>
                          <a:spcPct val="150000"/>
                        </a:lnSpc>
                        <a:spcBef>
                          <a:spcPts val="0"/>
                        </a:spcBef>
                        <a:spcAft>
                          <a:spcPts val="0"/>
                        </a:spcAft>
                      </a:pPr>
                      <a:r>
                        <a:rPr lang="en-US" sz="1100" dirty="0" smtClean="0">
                          <a:effectLst/>
                        </a:rPr>
                        <a:t>EMAIL : ahmedmostafa9908@gmail.com</a:t>
                      </a:r>
                      <a:endParaRPr lang="en-US" sz="1400" dirty="0" smtClean="0">
                        <a:effectLst/>
                      </a:endParaRPr>
                    </a:p>
                    <a:p>
                      <a:pPr marL="0" marR="0" algn="l">
                        <a:lnSpc>
                          <a:spcPct val="115000"/>
                        </a:lnSpc>
                        <a:spcBef>
                          <a:spcPts val="0"/>
                        </a:spcBef>
                        <a:spcAft>
                          <a:spcPts val="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532" marR="5553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800" dirty="0" smtClean="0">
                        <a:effectLst/>
                      </a:endParaRPr>
                    </a:p>
                    <a:p>
                      <a:pPr marL="0" marR="0" algn="ctr">
                        <a:lnSpc>
                          <a:spcPct val="115000"/>
                        </a:lnSpc>
                        <a:spcBef>
                          <a:spcPts val="0"/>
                        </a:spcBef>
                        <a:spcAft>
                          <a:spcPts val="0"/>
                        </a:spcAft>
                      </a:pPr>
                      <a:r>
                        <a:rPr lang="en-US" sz="800" dirty="0" smtClean="0">
                          <a:effectLst/>
                        </a:rPr>
                        <a:t> </a:t>
                      </a:r>
                      <a:endParaRPr lang="en-US" sz="600" dirty="0" smtClean="0">
                        <a:effectLst/>
                      </a:endParaRPr>
                    </a:p>
                    <a:p>
                      <a:pPr marL="0" marR="0" algn="ctr">
                        <a:lnSpc>
                          <a:spcPct val="115000"/>
                        </a:lnSpc>
                        <a:spcBef>
                          <a:spcPts val="0"/>
                        </a:spcBef>
                        <a:spcAft>
                          <a:spcPts val="0"/>
                        </a:spcAft>
                      </a:pPr>
                      <a:r>
                        <a:rPr lang="en-US" sz="600" dirty="0" smtClean="0">
                          <a:effectLst/>
                        </a:rPr>
                        <a:t> </a:t>
                      </a:r>
                    </a:p>
                    <a:p>
                      <a:pPr marL="0" marR="0" algn="ctr">
                        <a:lnSpc>
                          <a:spcPct val="115000"/>
                        </a:lnSpc>
                        <a:spcBef>
                          <a:spcPts val="0"/>
                        </a:spcBef>
                        <a:spcAft>
                          <a:spcPts val="0"/>
                        </a:spcAft>
                      </a:pPr>
                      <a:r>
                        <a:rPr lang="en-US" sz="600" dirty="0" smtClean="0">
                          <a:effectLst/>
                        </a:rPr>
                        <a:t> </a:t>
                      </a:r>
                    </a:p>
                    <a:p>
                      <a:pPr marL="0" marR="0" algn="ctr">
                        <a:lnSpc>
                          <a:spcPct val="115000"/>
                        </a:lnSpc>
                        <a:spcBef>
                          <a:spcPts val="0"/>
                        </a:spcBef>
                        <a:spcAft>
                          <a:spcPts val="0"/>
                        </a:spcAft>
                      </a:pPr>
                      <a:endParaRPr lang="en-US" sz="600" dirty="0" smtClean="0">
                        <a:effectLst/>
                      </a:endParaRPr>
                    </a:p>
                    <a:p>
                      <a:pPr marL="0" marR="0" algn="ctr" fontAlgn="ctr">
                        <a:lnSpc>
                          <a:spcPct val="120000"/>
                        </a:lnSpc>
                        <a:spcBef>
                          <a:spcPts val="0"/>
                        </a:spcBef>
                        <a:spcAft>
                          <a:spcPts val="0"/>
                        </a:spcAft>
                      </a:pPr>
                      <a:endParaRPr lang="en-GB" sz="1000" cap="all" spc="-40" dirty="0" smtClean="0">
                        <a:effectLst/>
                      </a:endParaRPr>
                    </a:p>
                    <a:p>
                      <a:pPr marL="0" marR="0" algn="ctr" fontAlgn="ctr">
                        <a:lnSpc>
                          <a:spcPct val="120000"/>
                        </a:lnSpc>
                        <a:spcBef>
                          <a:spcPts val="0"/>
                        </a:spcBef>
                        <a:spcAft>
                          <a:spcPts val="0"/>
                        </a:spcAft>
                      </a:pPr>
                      <a:endParaRPr lang="en-GB" sz="1000" cap="all" spc="-40" dirty="0" smtClean="0">
                        <a:effectLst/>
                      </a:endParaRPr>
                    </a:p>
                    <a:p>
                      <a:pPr marL="0" marR="0" algn="ctr" fontAlgn="ctr">
                        <a:lnSpc>
                          <a:spcPct val="120000"/>
                        </a:lnSpc>
                        <a:spcBef>
                          <a:spcPts val="0"/>
                        </a:spcBef>
                        <a:spcAft>
                          <a:spcPts val="0"/>
                        </a:spcAft>
                      </a:pPr>
                      <a:endParaRPr lang="en-GB" sz="1000" cap="all" spc="-40" dirty="0" smtClean="0">
                        <a:effectLst/>
                      </a:endParaRPr>
                    </a:p>
                    <a:p>
                      <a:pPr marL="0" marR="0" algn="ctr">
                        <a:lnSpc>
                          <a:spcPct val="115000"/>
                        </a:lnSpc>
                        <a:spcBef>
                          <a:spcPts val="0"/>
                        </a:spcBef>
                        <a:spcAft>
                          <a:spcPts val="0"/>
                        </a:spcAft>
                      </a:pPr>
                      <a:r>
                        <a:rPr lang="en-US" sz="600" dirty="0" smtClean="0">
                          <a:effectLst/>
                        </a:rPr>
                        <a:t> </a:t>
                      </a:r>
                      <a:r>
                        <a:rPr lang="en-US" sz="1500" cap="all" spc="-40" dirty="0" smtClean="0">
                          <a:effectLst/>
                        </a:rPr>
                        <a:t>Khalid</a:t>
                      </a:r>
                      <a:r>
                        <a:rPr lang="en-US" sz="1500" cap="all" spc="-40" baseline="0" dirty="0" smtClean="0">
                          <a:effectLst/>
                        </a:rPr>
                        <a:t> </a:t>
                      </a:r>
                      <a:r>
                        <a:rPr lang="en-US" sz="1500" cap="all" spc="-40" baseline="0" dirty="0" err="1" smtClean="0">
                          <a:effectLst/>
                        </a:rPr>
                        <a:t>ahmed</a:t>
                      </a:r>
                      <a:r>
                        <a:rPr lang="en-US" sz="1500" cap="all" spc="-40" baseline="0" dirty="0" smtClean="0">
                          <a:effectLst/>
                        </a:rPr>
                        <a:t> </a:t>
                      </a:r>
                      <a:r>
                        <a:rPr lang="en-US" sz="1500" cap="all" spc="-40" baseline="0" dirty="0" err="1" smtClean="0">
                          <a:effectLst/>
                        </a:rPr>
                        <a:t>abd</a:t>
                      </a:r>
                      <a:r>
                        <a:rPr lang="en-US" sz="1500" cap="all" spc="-40" baseline="0" dirty="0" smtClean="0">
                          <a:effectLst/>
                        </a:rPr>
                        <a:t> el-</a:t>
                      </a:r>
                      <a:r>
                        <a:rPr lang="en-US" sz="1500" cap="all" spc="-40" baseline="0" dirty="0" err="1" smtClean="0">
                          <a:effectLst/>
                        </a:rPr>
                        <a:t>razek</a:t>
                      </a:r>
                      <a:endParaRPr lang="en-US" sz="1500" dirty="0" smtClean="0">
                        <a:effectLst/>
                      </a:endParaRPr>
                    </a:p>
                    <a:p>
                      <a:pPr marL="0" marR="0" algn="ctr">
                        <a:lnSpc>
                          <a:spcPct val="150000"/>
                        </a:lnSpc>
                        <a:spcBef>
                          <a:spcPts val="0"/>
                        </a:spcBef>
                        <a:spcAft>
                          <a:spcPts val="0"/>
                        </a:spcAft>
                      </a:pPr>
                      <a:r>
                        <a:rPr lang="en-US" sz="1100" dirty="0" smtClean="0">
                          <a:effectLst/>
                        </a:rPr>
                        <a:t>EMAIL : khalidabdelrazik@gmail.com</a:t>
                      </a:r>
                      <a:endParaRPr lang="en-US" sz="1100" cap="all" spc="-40" dirty="0" smtClean="0">
                        <a:effectLst/>
                      </a:endParaRPr>
                    </a:p>
                    <a:p>
                      <a:pPr marL="0" marR="0" algn="ctr">
                        <a:lnSpc>
                          <a:spcPct val="150000"/>
                        </a:lnSpc>
                        <a:spcBef>
                          <a:spcPts val="0"/>
                        </a:spcBef>
                        <a:spcAft>
                          <a:spcPts val="0"/>
                        </a:spcAft>
                      </a:pPr>
                      <a:endParaRPr lang="en-US" sz="600" dirty="0" smtClean="0">
                        <a:effectLst/>
                      </a:endParaRPr>
                    </a:p>
                  </a:txBody>
                  <a:tcPr marL="55532" marR="55532"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45081280"/>
                  </a:ext>
                </a:extLst>
              </a:tr>
              <a:tr h="2429487">
                <a:tc>
                  <a:txBody>
                    <a:bodyPr/>
                    <a:lstStyle/>
                    <a:p>
                      <a:pPr marL="0" marR="0" algn="ctr" fontAlgn="ctr">
                        <a:lnSpc>
                          <a:spcPct val="120000"/>
                        </a:lnSpc>
                        <a:spcBef>
                          <a:spcPts val="0"/>
                        </a:spcBef>
                        <a:spcAft>
                          <a:spcPts val="0"/>
                        </a:spcAft>
                      </a:pPr>
                      <a:r>
                        <a:rPr lang="en-US" sz="1500" b="1" cap="all" spc="-40" dirty="0" smtClean="0">
                          <a:solidFill>
                            <a:schemeClr val="tx1"/>
                          </a:solidFill>
                          <a:effectLst/>
                        </a:rPr>
                        <a:t>Yasmeen Mahmoud </a:t>
                      </a:r>
                      <a:r>
                        <a:rPr lang="en-US" sz="1500" b="1" cap="all" spc="-40" dirty="0" err="1" smtClean="0">
                          <a:solidFill>
                            <a:schemeClr val="tx1"/>
                          </a:solidFill>
                          <a:effectLst/>
                        </a:rPr>
                        <a:t>ali</a:t>
                      </a:r>
                      <a:endParaRPr lang="en-US" sz="1500" b="1" dirty="0" smtClean="0">
                        <a:solidFill>
                          <a:schemeClr val="tx1"/>
                        </a:solidFill>
                        <a:effectLst/>
                      </a:endParaRPr>
                    </a:p>
                    <a:p>
                      <a:pPr marL="0" marR="0" algn="ctr">
                        <a:lnSpc>
                          <a:spcPct val="150000"/>
                        </a:lnSpc>
                        <a:spcBef>
                          <a:spcPts val="0"/>
                        </a:spcBef>
                        <a:spcAft>
                          <a:spcPts val="0"/>
                        </a:spcAft>
                      </a:pPr>
                      <a:r>
                        <a:rPr lang="en-US" sz="1100" b="1" dirty="0" smtClean="0">
                          <a:solidFill>
                            <a:schemeClr val="tx1"/>
                          </a:solidFill>
                          <a:effectLst/>
                        </a:rPr>
                        <a:t>EMAIL : yasmeenmahmoud220@gmail.com</a:t>
                      </a:r>
                      <a:endParaRPr lang="en-US" sz="1600" b="1" dirty="0" smtClean="0">
                        <a:solidFill>
                          <a:schemeClr val="tx1"/>
                        </a:solidFill>
                        <a:effectLst/>
                      </a:endParaRPr>
                    </a:p>
                    <a:p>
                      <a:pPr marL="0" marR="0" algn="ctr">
                        <a:lnSpc>
                          <a:spcPct val="150000"/>
                        </a:lnSpc>
                        <a:spcBef>
                          <a:spcPts val="0"/>
                        </a:spcBef>
                        <a:spcAft>
                          <a:spcPts val="0"/>
                        </a:spcAft>
                      </a:pPr>
                      <a:endParaRPr lang="en-US" sz="600" b="1" dirty="0" smtClean="0">
                        <a:solidFill>
                          <a:schemeClr val="tx1"/>
                        </a:solidFill>
                        <a:effectLst/>
                      </a:endParaRPr>
                    </a:p>
                  </a:txBody>
                  <a:tcPr marL="55532" marR="5553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900" dirty="0">
                        <a:effectLst/>
                      </a:endParaRPr>
                    </a:p>
                    <a:p>
                      <a:pPr marL="0" marR="0" algn="ctr">
                        <a:lnSpc>
                          <a:spcPct val="115000"/>
                        </a:lnSpc>
                        <a:spcBef>
                          <a:spcPts val="0"/>
                        </a:spcBef>
                        <a:spcAft>
                          <a:spcPts val="0"/>
                        </a:spcAft>
                      </a:pPr>
                      <a:r>
                        <a:rPr lang="en-US" sz="900" dirty="0">
                          <a:effectLst/>
                        </a:rPr>
                        <a:t> </a:t>
                      </a:r>
                      <a:endParaRPr lang="en-US" sz="800" dirty="0" smtClean="0">
                        <a:effectLst/>
                      </a:endParaRP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endParaRPr lang="en-US" sz="80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fontAlgn="ctr">
                        <a:lnSpc>
                          <a:spcPct val="120000"/>
                        </a:lnSpc>
                        <a:spcBef>
                          <a:spcPts val="0"/>
                        </a:spcBef>
                        <a:spcAft>
                          <a:spcPts val="0"/>
                        </a:spcAft>
                      </a:pPr>
                      <a:endParaRPr lang="en-GB" sz="1100" cap="all" spc="-40" dirty="0" smtClean="0">
                        <a:effectLst/>
                      </a:endParaRPr>
                    </a:p>
                    <a:p>
                      <a:pPr marL="0" marR="0" algn="ctr">
                        <a:lnSpc>
                          <a:spcPct val="115000"/>
                        </a:lnSpc>
                        <a:spcBef>
                          <a:spcPts val="0"/>
                        </a:spcBef>
                        <a:spcAft>
                          <a:spcPts val="0"/>
                        </a:spcAft>
                      </a:pPr>
                      <a:r>
                        <a:rPr lang="en-US" sz="800" dirty="0" smtClean="0">
                          <a:effectLst/>
                        </a:rPr>
                        <a:t> </a:t>
                      </a:r>
                    </a:p>
                    <a:p>
                      <a:pPr marL="0" marR="0" algn="ctr">
                        <a:lnSpc>
                          <a:spcPct val="115000"/>
                        </a:lnSpc>
                        <a:spcBef>
                          <a:spcPts val="0"/>
                        </a:spcBef>
                        <a:spcAft>
                          <a:spcPts val="0"/>
                        </a:spcAft>
                      </a:pPr>
                      <a:endParaRPr lang="en-US" sz="800" dirty="0" smtClean="0">
                        <a:effectLst/>
                        <a:latin typeface="Calibri" panose="020F0502020204030204" pitchFamily="34" charset="0"/>
                        <a:ea typeface="Calibri" panose="020F0502020204030204" pitchFamily="34" charset="0"/>
                        <a:cs typeface="Arial" panose="020B0604020202020204" pitchFamily="34" charset="0"/>
                      </a:endParaRPr>
                    </a:p>
                    <a:p>
                      <a:pPr marL="0" marR="0" algn="ctr" fontAlgn="ctr">
                        <a:lnSpc>
                          <a:spcPct val="120000"/>
                        </a:lnSpc>
                        <a:spcBef>
                          <a:spcPts val="0"/>
                        </a:spcBef>
                        <a:spcAft>
                          <a:spcPts val="0"/>
                        </a:spcAft>
                      </a:pPr>
                      <a:r>
                        <a:rPr lang="en-US" sz="1500" b="1" cap="all" spc="-40" dirty="0" smtClean="0">
                          <a:solidFill>
                            <a:schemeClr val="tx1"/>
                          </a:solidFill>
                          <a:effectLst/>
                        </a:rPr>
                        <a:t>Ahmed Mohamed </a:t>
                      </a:r>
                      <a:r>
                        <a:rPr lang="en-US" sz="1500" b="1" cap="all" spc="-40" dirty="0" err="1" smtClean="0">
                          <a:solidFill>
                            <a:schemeClr val="tx1"/>
                          </a:solidFill>
                          <a:effectLst/>
                        </a:rPr>
                        <a:t>tawheed</a:t>
                      </a:r>
                      <a:endParaRPr lang="en-US" sz="1500" b="1" dirty="0" smtClean="0">
                        <a:solidFill>
                          <a:schemeClr val="tx1"/>
                        </a:solidFill>
                        <a:effectLst/>
                      </a:endParaRPr>
                    </a:p>
                    <a:p>
                      <a:pPr marL="0" marR="0" algn="ctr">
                        <a:lnSpc>
                          <a:spcPct val="150000"/>
                        </a:lnSpc>
                        <a:spcBef>
                          <a:spcPts val="0"/>
                        </a:spcBef>
                        <a:spcAft>
                          <a:spcPts val="0"/>
                        </a:spcAft>
                      </a:pPr>
                      <a:r>
                        <a:rPr lang="en-US" sz="1100" b="1" dirty="0" smtClean="0">
                          <a:solidFill>
                            <a:schemeClr val="tx1"/>
                          </a:solidFill>
                          <a:effectLst/>
                        </a:rPr>
                        <a:t>EMAIL : ahmedtawheed976@gmail.com</a:t>
                      </a:r>
                    </a:p>
                    <a:p>
                      <a:pPr marL="0" marR="0" algn="ctr">
                        <a:lnSpc>
                          <a:spcPct val="115000"/>
                        </a:lnSpc>
                        <a:spcBef>
                          <a:spcPts val="0"/>
                        </a:spcBef>
                        <a:spcAft>
                          <a:spcPts val="0"/>
                        </a:spcAft>
                      </a:pPr>
                      <a:endParaRPr lang="en-US" sz="800" dirty="0" smtClean="0">
                        <a:effectLst/>
                        <a:latin typeface="Calibri" panose="020F0502020204030204" pitchFamily="34" charset="0"/>
                        <a:ea typeface="Calibri" panose="020F0502020204030204" pitchFamily="34" charset="0"/>
                        <a:cs typeface="Arial" panose="020B0604020202020204" pitchFamily="34" charset="0"/>
                      </a:endParaRPr>
                    </a:p>
                  </a:txBody>
                  <a:tcPr marL="55532" marR="5553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800" dirty="0" smtClean="0">
                        <a:effectLst/>
                      </a:endParaRPr>
                    </a:p>
                    <a:p>
                      <a:pPr marL="0" marR="0" algn="ctr">
                        <a:lnSpc>
                          <a:spcPct val="115000"/>
                        </a:lnSpc>
                        <a:spcBef>
                          <a:spcPts val="0"/>
                        </a:spcBef>
                        <a:spcAft>
                          <a:spcPts val="0"/>
                        </a:spcAft>
                      </a:pPr>
                      <a:r>
                        <a:rPr lang="en-US" sz="800" dirty="0" smtClean="0">
                          <a:effectLst/>
                        </a:rPr>
                        <a:t> </a:t>
                      </a:r>
                      <a:endParaRPr lang="en-US" sz="500" dirty="0" smtClean="0">
                        <a:effectLst/>
                      </a:endParaRPr>
                    </a:p>
                    <a:p>
                      <a:pPr marL="0" marR="0" algn="ctr">
                        <a:lnSpc>
                          <a:spcPct val="115000"/>
                        </a:lnSpc>
                        <a:spcBef>
                          <a:spcPts val="0"/>
                        </a:spcBef>
                        <a:spcAft>
                          <a:spcPts val="0"/>
                        </a:spcAft>
                      </a:pPr>
                      <a:r>
                        <a:rPr lang="en-US" sz="500" dirty="0" smtClean="0">
                          <a:effectLst/>
                        </a:rPr>
                        <a:t> </a:t>
                      </a:r>
                    </a:p>
                    <a:p>
                      <a:pPr marL="0" marR="0" algn="ctr">
                        <a:lnSpc>
                          <a:spcPct val="115000"/>
                        </a:lnSpc>
                        <a:spcBef>
                          <a:spcPts val="0"/>
                        </a:spcBef>
                        <a:spcAft>
                          <a:spcPts val="0"/>
                        </a:spcAft>
                      </a:pPr>
                      <a:r>
                        <a:rPr lang="en-US" sz="500" dirty="0" smtClean="0">
                          <a:effectLst/>
                        </a:rPr>
                        <a:t> </a:t>
                      </a:r>
                    </a:p>
                    <a:p>
                      <a:pPr marL="0" marR="0" algn="ctr">
                        <a:lnSpc>
                          <a:spcPct val="115000"/>
                        </a:lnSpc>
                        <a:spcBef>
                          <a:spcPts val="0"/>
                        </a:spcBef>
                        <a:spcAft>
                          <a:spcPts val="0"/>
                        </a:spcAft>
                      </a:pPr>
                      <a:endParaRPr lang="en-US" sz="500" dirty="0" smtClean="0">
                        <a:effectLst/>
                      </a:endParaRPr>
                    </a:p>
                    <a:p>
                      <a:pPr marL="0" marR="0" algn="ctr" fontAlgn="ctr">
                        <a:lnSpc>
                          <a:spcPct val="120000"/>
                        </a:lnSpc>
                        <a:spcBef>
                          <a:spcPts val="0"/>
                        </a:spcBef>
                        <a:spcAft>
                          <a:spcPts val="0"/>
                        </a:spcAft>
                      </a:pPr>
                      <a:endParaRPr lang="en-GB" sz="900" cap="all" spc="-40" dirty="0" smtClean="0">
                        <a:effectLst/>
                      </a:endParaRPr>
                    </a:p>
                    <a:p>
                      <a:pPr marL="0" marR="0" algn="ctr" fontAlgn="ctr">
                        <a:lnSpc>
                          <a:spcPct val="120000"/>
                        </a:lnSpc>
                        <a:spcBef>
                          <a:spcPts val="0"/>
                        </a:spcBef>
                        <a:spcAft>
                          <a:spcPts val="0"/>
                        </a:spcAft>
                      </a:pPr>
                      <a:endParaRPr lang="en-GB" sz="900" cap="all" spc="-40" dirty="0" smtClean="0">
                        <a:effectLst/>
                      </a:endParaRPr>
                    </a:p>
                    <a:p>
                      <a:pPr marL="0" marR="0" algn="ctr" fontAlgn="ctr">
                        <a:lnSpc>
                          <a:spcPct val="120000"/>
                        </a:lnSpc>
                        <a:spcBef>
                          <a:spcPts val="0"/>
                        </a:spcBef>
                        <a:spcAft>
                          <a:spcPts val="0"/>
                        </a:spcAft>
                      </a:pPr>
                      <a:endParaRPr lang="en-GB" sz="900" cap="all" spc="-40" dirty="0" smtClean="0">
                        <a:effectLst/>
                      </a:endParaRPr>
                    </a:p>
                    <a:p>
                      <a:pPr marL="0" marR="0" algn="ctr">
                        <a:lnSpc>
                          <a:spcPct val="115000"/>
                        </a:lnSpc>
                        <a:spcBef>
                          <a:spcPts val="0"/>
                        </a:spcBef>
                        <a:spcAft>
                          <a:spcPts val="0"/>
                        </a:spcAft>
                      </a:pPr>
                      <a:endParaRPr lang="en-GB" sz="900" cap="all" spc="-40" dirty="0" smtClean="0">
                        <a:effectLst/>
                      </a:endParaRPr>
                    </a:p>
                    <a:p>
                      <a:pPr marL="0" marR="0" algn="ctr">
                        <a:lnSpc>
                          <a:spcPct val="115000"/>
                        </a:lnSpc>
                        <a:spcBef>
                          <a:spcPts val="0"/>
                        </a:spcBef>
                        <a:spcAft>
                          <a:spcPts val="0"/>
                        </a:spcAft>
                      </a:pPr>
                      <a:endParaRPr lang="en-GB" sz="1100" cap="all" spc="-40" dirty="0" smtClean="0">
                        <a:effectLst/>
                      </a:endParaRPr>
                    </a:p>
                    <a:p>
                      <a:pPr marL="0" marR="0" algn="ctr">
                        <a:lnSpc>
                          <a:spcPct val="115000"/>
                        </a:lnSpc>
                        <a:spcBef>
                          <a:spcPts val="0"/>
                        </a:spcBef>
                        <a:spcAft>
                          <a:spcPts val="0"/>
                        </a:spcAft>
                      </a:pPr>
                      <a:r>
                        <a:rPr lang="en-US" sz="500" dirty="0" smtClean="0">
                          <a:effectLst/>
                        </a:rPr>
                        <a:t> </a:t>
                      </a:r>
                    </a:p>
                    <a:p>
                      <a:pPr marL="0" marR="0" algn="ctr">
                        <a:lnSpc>
                          <a:spcPct val="115000"/>
                        </a:lnSpc>
                        <a:spcBef>
                          <a:spcPts val="0"/>
                        </a:spcBef>
                        <a:spcAft>
                          <a:spcPts val="0"/>
                        </a:spcAft>
                      </a:pPr>
                      <a:endParaRPr lang="en-US" sz="500" dirty="0" smtClean="0">
                        <a:effectLst/>
                        <a:latin typeface="Calibri" panose="020F0502020204030204" pitchFamily="34" charset="0"/>
                        <a:ea typeface="Calibri" panose="020F0502020204030204" pitchFamily="34" charset="0"/>
                        <a:cs typeface="Arial" panose="020B0604020202020204" pitchFamily="34" charset="0"/>
                      </a:endParaRPr>
                    </a:p>
                    <a:p>
                      <a:pPr marL="0" marR="0" algn="ctr" fontAlgn="ctr">
                        <a:lnSpc>
                          <a:spcPct val="120000"/>
                        </a:lnSpc>
                        <a:spcBef>
                          <a:spcPts val="0"/>
                        </a:spcBef>
                        <a:spcAft>
                          <a:spcPts val="0"/>
                        </a:spcAft>
                      </a:pPr>
                      <a:r>
                        <a:rPr lang="en-US" sz="1500" b="1" cap="all" spc="-40" dirty="0" err="1" smtClean="0">
                          <a:solidFill>
                            <a:schemeClr val="tx1"/>
                          </a:solidFill>
                          <a:effectLst/>
                        </a:rPr>
                        <a:t>Youseef</a:t>
                      </a:r>
                      <a:r>
                        <a:rPr lang="en-US" sz="1500" b="1" cap="all" spc="-40" baseline="0" dirty="0" smtClean="0">
                          <a:solidFill>
                            <a:schemeClr val="tx1"/>
                          </a:solidFill>
                          <a:effectLst/>
                        </a:rPr>
                        <a:t> Mohamed </a:t>
                      </a:r>
                      <a:r>
                        <a:rPr lang="en-US" sz="1500" b="1" cap="all" spc="-40" baseline="0" dirty="0" err="1" smtClean="0">
                          <a:solidFill>
                            <a:schemeClr val="tx1"/>
                          </a:solidFill>
                          <a:effectLst/>
                        </a:rPr>
                        <a:t>abou</a:t>
                      </a:r>
                      <a:r>
                        <a:rPr lang="en-US" sz="1500" b="1" cap="all" spc="-40" baseline="0" dirty="0" smtClean="0">
                          <a:solidFill>
                            <a:schemeClr val="tx1"/>
                          </a:solidFill>
                          <a:effectLst/>
                        </a:rPr>
                        <a:t> el-</a:t>
                      </a:r>
                      <a:r>
                        <a:rPr lang="en-US" sz="1500" b="1" cap="all" spc="-40" baseline="0" dirty="0" err="1" smtClean="0">
                          <a:solidFill>
                            <a:schemeClr val="tx1"/>
                          </a:solidFill>
                          <a:effectLst/>
                        </a:rPr>
                        <a:t>saad</a:t>
                      </a:r>
                      <a:endParaRPr lang="en-US" sz="1500" b="1" dirty="0" smtClean="0">
                        <a:solidFill>
                          <a:schemeClr val="tx1"/>
                        </a:solidFill>
                        <a:effectLst/>
                      </a:endParaRPr>
                    </a:p>
                    <a:p>
                      <a:pPr marL="0" marR="0" algn="ctr">
                        <a:lnSpc>
                          <a:spcPct val="150000"/>
                        </a:lnSpc>
                        <a:spcBef>
                          <a:spcPts val="0"/>
                        </a:spcBef>
                        <a:spcAft>
                          <a:spcPts val="0"/>
                        </a:spcAft>
                      </a:pPr>
                      <a:r>
                        <a:rPr lang="en-US" sz="1100" b="1" dirty="0" smtClean="0">
                          <a:solidFill>
                            <a:schemeClr val="tx1"/>
                          </a:solidFill>
                          <a:effectLst/>
                        </a:rPr>
                        <a:t>EMAIL : </a:t>
                      </a:r>
                      <a:r>
                        <a:rPr lang="en-US" sz="1100" b="1" dirty="0" smtClean="0">
                          <a:solidFill>
                            <a:schemeClr val="tx1"/>
                          </a:solidFill>
                          <a:effectLst/>
                        </a:rPr>
                        <a:t>youseefmohamed2022@alexu.edu.eg</a:t>
                      </a:r>
                      <a:endParaRPr lang="en-US" sz="1400" b="1" dirty="0" smtClean="0">
                        <a:solidFill>
                          <a:schemeClr val="tx1"/>
                        </a:solidFill>
                        <a:effectLst/>
                      </a:endParaRPr>
                    </a:p>
                    <a:p>
                      <a:pPr marL="0" marR="0" algn="ctr">
                        <a:lnSpc>
                          <a:spcPct val="115000"/>
                        </a:lnSpc>
                        <a:spcBef>
                          <a:spcPts val="0"/>
                        </a:spcBef>
                        <a:spcAft>
                          <a:spcPts val="0"/>
                        </a:spcAft>
                      </a:pPr>
                      <a:endParaRPr lang="en-US" sz="800" dirty="0" smtClean="0">
                        <a:effectLst/>
                        <a:latin typeface="Calibri" panose="020F0502020204030204" pitchFamily="34" charset="0"/>
                        <a:ea typeface="Calibri" panose="020F0502020204030204" pitchFamily="34" charset="0"/>
                        <a:cs typeface="Arial" panose="020B0604020202020204" pitchFamily="34" charset="0"/>
                      </a:endParaRPr>
                    </a:p>
                  </a:txBody>
                  <a:tcPr marL="55532" marR="55532"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25602197"/>
                  </a:ext>
                </a:extLst>
              </a:tr>
            </a:tbl>
          </a:graphicData>
        </a:graphic>
      </p:graphicFrame>
      <p:sp>
        <p:nvSpPr>
          <p:cNvPr id="8" name="Rectangle 15"/>
          <p:cNvSpPr>
            <a:spLocks noChangeArrowheads="1"/>
          </p:cNvSpPr>
          <p:nvPr/>
        </p:nvSpPr>
        <p:spPr bwMode="auto">
          <a:xfrm>
            <a:off x="1029695" y="603838"/>
            <a:ext cx="103124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ctr" hangingPunct="0">
              <a:spcBef>
                <a:spcPct val="0"/>
              </a:spcBef>
              <a:spcAft>
                <a:spcPct val="0"/>
              </a:spcAft>
            </a:pPr>
            <a:r>
              <a:rPr lang="en-US" altLang="en-US" sz="3600" dirty="0" smtClean="0">
                <a:latin typeface="Tahoma" panose="020B0604030504040204" pitchFamily="34" charset="0"/>
                <a:ea typeface="Tahoma" panose="020B0604030504040204" pitchFamily="34" charset="0"/>
                <a:cs typeface="Tahoma" panose="020B0604030504040204" pitchFamily="34" charset="0"/>
              </a:rPr>
              <a:t>Our Team</a:t>
            </a:r>
            <a:endParaRPr kumimoji="0" lang="en-US" altLang="en-US" sz="11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16"/>
          <p:cNvSpPr>
            <a:spLocks noChangeArrowheads="1"/>
          </p:cNvSpPr>
          <p:nvPr/>
        </p:nvSpPr>
        <p:spPr bwMode="auto">
          <a:xfrm>
            <a:off x="1846996" y="13175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3" name="Picture 22"/>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842367" y="1363741"/>
            <a:ext cx="1691640" cy="1536192"/>
          </a:xfrm>
          <a:prstGeom prst="rect">
            <a:avLst/>
          </a:prstGeom>
          <a:noFill/>
          <a:ln>
            <a:noFill/>
          </a:ln>
        </p:spPr>
      </p:pic>
      <p:pic>
        <p:nvPicPr>
          <p:cNvPr id="28" name="Picture 27"/>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779632" y="1368729"/>
            <a:ext cx="1689565" cy="1531204"/>
          </a:xfrm>
          <a:prstGeom prst="rect">
            <a:avLst/>
          </a:prstGeom>
          <a:noFill/>
        </p:spPr>
      </p:pic>
      <p:pic>
        <p:nvPicPr>
          <p:cNvPr id="31" name="Picture 30"/>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95373" y="3733837"/>
            <a:ext cx="1689565" cy="1531204"/>
          </a:xfrm>
          <a:prstGeom prst="rect">
            <a:avLst/>
          </a:prstGeom>
          <a:noFill/>
        </p:spPr>
      </p:pic>
      <p:pic>
        <p:nvPicPr>
          <p:cNvPr id="32" name="Picture 3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779632" y="3787468"/>
            <a:ext cx="1689565" cy="1531204"/>
          </a:xfrm>
          <a:prstGeom prst="rect">
            <a:avLst/>
          </a:prstGeom>
          <a:noFill/>
        </p:spPr>
      </p:pic>
      <p:pic>
        <p:nvPicPr>
          <p:cNvPr id="33" name="Picture 32"/>
          <p:cNvPicPr/>
          <p:nvPr/>
        </p:nvPicPr>
        <p:blipFill>
          <a:blip r:embed="rId6">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83239" y="1381784"/>
            <a:ext cx="1689565" cy="1531204"/>
          </a:xfrm>
          <a:prstGeom prst="rect">
            <a:avLst/>
          </a:prstGeom>
          <a:noFill/>
        </p:spPr>
      </p:pic>
      <p:pic>
        <p:nvPicPr>
          <p:cNvPr id="34" name="Picture 33"/>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842367" y="3782480"/>
            <a:ext cx="1691640" cy="1536192"/>
          </a:xfrm>
          <a:prstGeom prst="rect">
            <a:avLst/>
          </a:prstGeom>
          <a:noFill/>
          <a:ln>
            <a:noFill/>
          </a:ln>
        </p:spPr>
      </p:pic>
    </p:spTree>
    <p:extLst>
      <p:ext uri="{BB962C8B-B14F-4D97-AF65-F5344CB8AC3E}">
        <p14:creationId xmlns:p14="http://schemas.microsoft.com/office/powerpoint/2010/main" val="1575917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cap="none" dirty="0" smtClean="0">
                <a:latin typeface="Tahoma" panose="020B0604030504040204" pitchFamily="34" charset="0"/>
                <a:ea typeface="Tahoma" panose="020B0604030504040204" pitchFamily="34" charset="0"/>
                <a:cs typeface="Tahoma" panose="020B0604030504040204" pitchFamily="34" charset="0"/>
              </a:rPr>
              <a:t>DIO Driver</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just"/>
            <a:r>
              <a:rPr lang="en-US" dirty="0"/>
              <a:t>In this driver we set all the </a:t>
            </a:r>
            <a:r>
              <a:rPr lang="en-US" dirty="0" smtClean="0"/>
              <a:t>pins </a:t>
            </a:r>
            <a:r>
              <a:rPr lang="en-US" dirty="0"/>
              <a:t>in the ports </a:t>
            </a:r>
            <a:r>
              <a:rPr lang="en-US" dirty="0" smtClean="0"/>
              <a:t>to 0 or 1 depending on whether </a:t>
            </a:r>
            <a:r>
              <a:rPr lang="en-US" dirty="0"/>
              <a:t>they are </a:t>
            </a:r>
            <a:r>
              <a:rPr lang="en-US" dirty="0" smtClean="0"/>
              <a:t>input or output </a:t>
            </a:r>
            <a:r>
              <a:rPr lang="en-US" dirty="0"/>
              <a:t>pins</a:t>
            </a:r>
            <a:r>
              <a:rPr lang="en-US" dirty="0" smtClean="0"/>
              <a:t>,  we set the </a:t>
            </a:r>
            <a:r>
              <a:rPr lang="en-US" dirty="0"/>
              <a:t>high/low voltage and the direction of the pin.</a:t>
            </a:r>
          </a:p>
          <a:p>
            <a:pPr algn="just"/>
            <a:r>
              <a:rPr lang="en-US" dirty="0" smtClean="0"/>
              <a:t>This driver is mainly used in the initialization of other drivers such as </a:t>
            </a:r>
            <a:r>
              <a:rPr lang="en-US" dirty="0"/>
              <a:t>the Switch and </a:t>
            </a:r>
            <a:r>
              <a:rPr lang="en-US" dirty="0" smtClean="0"/>
              <a:t>is also </a:t>
            </a:r>
            <a:r>
              <a:rPr lang="en-US" dirty="0"/>
              <a:t>used in the </a:t>
            </a:r>
            <a:r>
              <a:rPr lang="en-US" u="sng" dirty="0" err="1" smtClean="0"/>
              <a:t>Is_pressed</a:t>
            </a:r>
            <a:r>
              <a:rPr lang="en-US" u="sng" dirty="0" smtClean="0"/>
              <a:t>()</a:t>
            </a:r>
            <a:r>
              <a:rPr lang="en-US" dirty="0" smtClean="0"/>
              <a:t> </a:t>
            </a:r>
            <a:r>
              <a:rPr lang="en-US" dirty="0"/>
              <a:t>function in the Switch driver </a:t>
            </a:r>
            <a:r>
              <a:rPr lang="en-US" dirty="0" smtClean="0"/>
              <a:t>to </a:t>
            </a:r>
            <a:r>
              <a:rPr lang="en-US" dirty="0"/>
              <a:t>get the pin value.  </a:t>
            </a:r>
          </a:p>
          <a:p>
            <a:endParaRPr lang="en-US" dirty="0"/>
          </a:p>
        </p:txBody>
      </p:sp>
    </p:spTree>
    <p:extLst>
      <p:ext uri="{BB962C8B-B14F-4D97-AF65-F5344CB8AC3E}">
        <p14:creationId xmlns:p14="http://schemas.microsoft.com/office/powerpoint/2010/main" val="1159743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latin typeface="Tahoma" panose="020B0604030504040204" pitchFamily="34" charset="0"/>
                <a:ea typeface="Tahoma" panose="020B0604030504040204" pitchFamily="34" charset="0"/>
                <a:cs typeface="Tahoma" panose="020B0604030504040204" pitchFamily="34" charset="0"/>
              </a:rPr>
              <a:t>UART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2097088"/>
            <a:ext cx="9905999" cy="4148436"/>
          </a:xfrm>
        </p:spPr>
        <p:txBody>
          <a:bodyPr>
            <a:normAutofit fontScale="55000" lnSpcReduction="20000"/>
          </a:bodyPr>
          <a:lstStyle/>
          <a:p>
            <a:pPr algn="just"/>
            <a:r>
              <a:rPr lang="en-US" sz="4000" dirty="0" smtClean="0"/>
              <a:t>This driver is used to </a:t>
            </a:r>
            <a:r>
              <a:rPr lang="en-US" sz="4000" dirty="0"/>
              <a:t>send and the receive the data form microcontroller 2 to 1.</a:t>
            </a:r>
          </a:p>
          <a:p>
            <a:pPr algn="just"/>
            <a:r>
              <a:rPr lang="en-US" sz="4000" dirty="0" smtClean="0"/>
              <a:t>We create </a:t>
            </a:r>
            <a:r>
              <a:rPr lang="en-US" sz="4000" dirty="0"/>
              <a:t>a </a:t>
            </a:r>
            <a:r>
              <a:rPr lang="en-US" sz="4000" dirty="0" err="1"/>
              <a:t>struct</a:t>
            </a:r>
            <a:r>
              <a:rPr lang="en-US" sz="4000" dirty="0"/>
              <a:t> UART </a:t>
            </a:r>
            <a:r>
              <a:rPr lang="en-US" sz="4000" dirty="0" smtClean="0"/>
              <a:t>object then </a:t>
            </a:r>
            <a:r>
              <a:rPr lang="en-US" sz="4000" dirty="0"/>
              <a:t>we </a:t>
            </a:r>
            <a:r>
              <a:rPr lang="en-US" sz="4000" dirty="0" smtClean="0"/>
              <a:t>initialize </a:t>
            </a:r>
            <a:r>
              <a:rPr lang="en-US" sz="4000" dirty="0"/>
              <a:t>the </a:t>
            </a:r>
            <a:r>
              <a:rPr lang="en-US" sz="4000" dirty="0" smtClean="0"/>
              <a:t>attributes </a:t>
            </a:r>
            <a:r>
              <a:rPr lang="en-US" sz="4000" dirty="0"/>
              <a:t>related to the objects in the </a:t>
            </a:r>
            <a:r>
              <a:rPr lang="en-US" sz="4000" dirty="0" err="1"/>
              <a:t>struct</a:t>
            </a:r>
            <a:r>
              <a:rPr lang="en-US" sz="4000" dirty="0"/>
              <a:t>. </a:t>
            </a:r>
            <a:r>
              <a:rPr lang="en-US" sz="4000" dirty="0" smtClean="0"/>
              <a:t>Afterwards we call the </a:t>
            </a:r>
            <a:r>
              <a:rPr lang="en-US" sz="4000" u="sng" dirty="0" err="1" smtClean="0"/>
              <a:t>UART_init</a:t>
            </a:r>
            <a:r>
              <a:rPr lang="en-US" sz="4000" u="sng" dirty="0" smtClean="0"/>
              <a:t>()</a:t>
            </a:r>
            <a:r>
              <a:rPr lang="en-US" sz="4000" dirty="0" smtClean="0"/>
              <a:t> </a:t>
            </a:r>
            <a:r>
              <a:rPr lang="en-US" sz="4000" dirty="0" smtClean="0"/>
              <a:t>function to initialize the UART object.</a:t>
            </a:r>
            <a:endParaRPr lang="en-US" sz="4000" dirty="0"/>
          </a:p>
          <a:p>
            <a:pPr algn="just"/>
            <a:r>
              <a:rPr lang="en-US" sz="4000" dirty="0" smtClean="0"/>
              <a:t>We use </a:t>
            </a:r>
            <a:r>
              <a:rPr lang="en-US" sz="4000" dirty="0"/>
              <a:t>the </a:t>
            </a:r>
            <a:r>
              <a:rPr lang="en-US" sz="4000" u="sng" dirty="0" err="1" smtClean="0"/>
              <a:t>UART_sendByte</a:t>
            </a:r>
            <a:r>
              <a:rPr lang="en-US" sz="4000" u="sng" dirty="0" smtClean="0"/>
              <a:t>(data)</a:t>
            </a:r>
            <a:r>
              <a:rPr lang="en-US" sz="4000" dirty="0" smtClean="0"/>
              <a:t> </a:t>
            </a:r>
            <a:r>
              <a:rPr lang="en-US" sz="4000" dirty="0" smtClean="0"/>
              <a:t>function in the ISR(INT0</a:t>
            </a:r>
            <a:r>
              <a:rPr lang="en-US" sz="4000" dirty="0"/>
              <a:t>) and </a:t>
            </a:r>
            <a:r>
              <a:rPr lang="en-US" sz="4000" dirty="0" smtClean="0"/>
              <a:t>ISR(INT1</a:t>
            </a:r>
            <a:r>
              <a:rPr lang="en-US" sz="4000" dirty="0"/>
              <a:t>) to </a:t>
            </a:r>
            <a:r>
              <a:rPr lang="en-US" sz="4000" dirty="0" smtClean="0"/>
              <a:t>transmit the </a:t>
            </a:r>
            <a:r>
              <a:rPr lang="en-US" sz="4000" dirty="0"/>
              <a:t>data from </a:t>
            </a:r>
            <a:r>
              <a:rPr lang="en-US" sz="4000" dirty="0" smtClean="0"/>
              <a:t>microcontroller </a:t>
            </a:r>
            <a:r>
              <a:rPr lang="en-US" sz="4000" dirty="0"/>
              <a:t>2 to microcontroller </a:t>
            </a:r>
            <a:r>
              <a:rPr lang="en-US" sz="4000" dirty="0" smtClean="0"/>
              <a:t>1. </a:t>
            </a:r>
            <a:endParaRPr lang="en-US" sz="4000" dirty="0"/>
          </a:p>
          <a:p>
            <a:pPr algn="just"/>
            <a:r>
              <a:rPr lang="en-US" sz="4000" dirty="0"/>
              <a:t>The same goes for the microcontroller 1 where we </a:t>
            </a:r>
            <a:r>
              <a:rPr lang="en-US" sz="4000" dirty="0" smtClean="0"/>
              <a:t>use </a:t>
            </a:r>
            <a:r>
              <a:rPr lang="en-US" sz="4000" dirty="0"/>
              <a:t>the receive flag to know </a:t>
            </a:r>
            <a:r>
              <a:rPr lang="en-US" sz="4000" dirty="0" smtClean="0"/>
              <a:t>whether or not data was received and </a:t>
            </a:r>
            <a:r>
              <a:rPr lang="en-US" sz="4000" dirty="0"/>
              <a:t>display this received data on the </a:t>
            </a:r>
            <a:r>
              <a:rPr lang="en-US" sz="4000" dirty="0" smtClean="0"/>
              <a:t>LCD.</a:t>
            </a:r>
            <a:endParaRPr lang="en-US" sz="4000" dirty="0"/>
          </a:p>
          <a:p>
            <a:endParaRPr lang="en-US" dirty="0"/>
          </a:p>
        </p:txBody>
      </p:sp>
    </p:spTree>
    <p:extLst>
      <p:ext uri="{BB962C8B-B14F-4D97-AF65-F5344CB8AC3E}">
        <p14:creationId xmlns:p14="http://schemas.microsoft.com/office/powerpoint/2010/main" val="2698211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latin typeface="Tahoma" panose="020B0604030504040204" pitchFamily="34" charset="0"/>
                <a:ea typeface="Tahoma" panose="020B0604030504040204" pitchFamily="34" charset="0"/>
                <a:cs typeface="Tahoma" panose="020B0604030504040204" pitchFamily="34" charset="0"/>
              </a:rPr>
              <a:t>PWM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92500"/>
          </a:bodyPr>
          <a:lstStyle/>
          <a:p>
            <a:pPr algn="just"/>
            <a:r>
              <a:rPr lang="en-US" dirty="0"/>
              <a:t>PWM stands for pulse width modulation </a:t>
            </a:r>
            <a:r>
              <a:rPr lang="en-US" dirty="0" smtClean="0"/>
              <a:t>and it </a:t>
            </a:r>
            <a:r>
              <a:rPr lang="en-US" dirty="0"/>
              <a:t>imitates an analogue signal.</a:t>
            </a:r>
          </a:p>
          <a:p>
            <a:pPr algn="just"/>
            <a:r>
              <a:rPr lang="en-US" dirty="0" smtClean="0"/>
              <a:t>In this project we </a:t>
            </a:r>
            <a:r>
              <a:rPr lang="en-US" dirty="0"/>
              <a:t>presented the functionality of the PWM as a software.</a:t>
            </a:r>
          </a:p>
          <a:p>
            <a:pPr algn="just"/>
            <a:r>
              <a:rPr lang="en-US" dirty="0"/>
              <a:t>we represented the speed of the motor as the duty </a:t>
            </a:r>
            <a:r>
              <a:rPr lang="en-US" dirty="0" smtClean="0"/>
              <a:t>cycle since it is essential in PWM to work with duty cycles.</a:t>
            </a:r>
          </a:p>
          <a:p>
            <a:pPr algn="just"/>
            <a:r>
              <a:rPr lang="en-US" dirty="0" smtClean="0"/>
              <a:t>This means that instead of representing the speed from 0 to 100, we represent it as duty cycles from 0% to 100%.</a:t>
            </a:r>
          </a:p>
          <a:p>
            <a:endParaRPr lang="en-US" dirty="0"/>
          </a:p>
          <a:p>
            <a:endParaRPr lang="en-US" dirty="0"/>
          </a:p>
        </p:txBody>
      </p:sp>
    </p:spTree>
    <p:extLst>
      <p:ext uri="{BB962C8B-B14F-4D97-AF65-F5344CB8AC3E}">
        <p14:creationId xmlns:p14="http://schemas.microsoft.com/office/powerpoint/2010/main" val="3254206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Cont. PWM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92500"/>
          </a:bodyPr>
          <a:lstStyle/>
          <a:p>
            <a:pPr algn="just"/>
            <a:r>
              <a:rPr lang="en-US" dirty="0" smtClean="0"/>
              <a:t>Meaning that, when the data gets displayed on </a:t>
            </a:r>
            <a:r>
              <a:rPr lang="en-US" dirty="0"/>
              <a:t>the </a:t>
            </a:r>
            <a:r>
              <a:rPr lang="en-US" dirty="0" smtClean="0"/>
              <a:t>LCD, it </a:t>
            </a:r>
            <a:r>
              <a:rPr lang="en-US" dirty="0"/>
              <a:t>is actually the percentage of the speed from the max speed of the motor</a:t>
            </a:r>
            <a:r>
              <a:rPr lang="en-US" dirty="0" smtClean="0"/>
              <a:t>.</a:t>
            </a:r>
          </a:p>
          <a:p>
            <a:pPr algn="just"/>
            <a:r>
              <a:rPr lang="en-US" dirty="0"/>
              <a:t>T</a:t>
            </a:r>
            <a:r>
              <a:rPr lang="en-US" dirty="0" smtClean="0"/>
              <a:t>he </a:t>
            </a:r>
            <a:r>
              <a:rPr lang="en-US" dirty="0"/>
              <a:t>output of the PWM signal </a:t>
            </a:r>
            <a:r>
              <a:rPr lang="en-US" dirty="0" smtClean="0"/>
              <a:t>is obtained through </a:t>
            </a:r>
            <a:r>
              <a:rPr lang="en-US" dirty="0" err="1" smtClean="0"/>
              <a:t>portB</a:t>
            </a:r>
            <a:r>
              <a:rPr lang="en-US" dirty="0" smtClean="0"/>
              <a:t> in microcontroller 2.</a:t>
            </a:r>
          </a:p>
          <a:p>
            <a:pPr algn="just"/>
            <a:r>
              <a:rPr lang="en-US" dirty="0" smtClean="0"/>
              <a:t>Afterwards, </a:t>
            </a:r>
            <a:r>
              <a:rPr lang="en-US" dirty="0"/>
              <a:t>the data is sent to the motor driver in </a:t>
            </a:r>
            <a:r>
              <a:rPr lang="en-US" dirty="0" smtClean="0"/>
              <a:t>pin </a:t>
            </a:r>
            <a:r>
              <a:rPr lang="en-US" dirty="0"/>
              <a:t>(IN1</a:t>
            </a:r>
            <a:r>
              <a:rPr lang="en-US" dirty="0" smtClean="0"/>
              <a:t>).</a:t>
            </a:r>
          </a:p>
          <a:p>
            <a:pPr algn="just"/>
            <a:r>
              <a:rPr lang="en-US" dirty="0" smtClean="0"/>
              <a:t>The number of ticks defines the number of time the signal is 1 and 0 </a:t>
            </a:r>
          </a:p>
          <a:p>
            <a:pPr algn="just"/>
            <a:r>
              <a:rPr lang="en-US" dirty="0" smtClean="0"/>
              <a:t>So if we want to represent 10% duty cycle so this is 26 ticks out of 255, so the signal is 1 during the 26 ticks and 0 in the remaining 229 ticks.</a:t>
            </a:r>
            <a:endParaRPr lang="en-US" dirty="0"/>
          </a:p>
        </p:txBody>
      </p:sp>
    </p:spTree>
    <p:extLst>
      <p:ext uri="{BB962C8B-B14F-4D97-AF65-F5344CB8AC3E}">
        <p14:creationId xmlns:p14="http://schemas.microsoft.com/office/powerpoint/2010/main" val="4199234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latin typeface="Tahoma" panose="020B0604030504040204" pitchFamily="34" charset="0"/>
                <a:ea typeface="Tahoma" panose="020B0604030504040204" pitchFamily="34" charset="0"/>
                <a:cs typeface="Tahoma" panose="020B0604030504040204" pitchFamily="34" charset="0"/>
              </a:rPr>
              <a:t>HW Register Layer</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algn="just"/>
            <a:r>
              <a:rPr lang="en-US" sz="2200" dirty="0"/>
              <a:t>Hardware registers are used in the </a:t>
            </a:r>
            <a:r>
              <a:rPr lang="en-US" sz="2200" dirty="0" smtClean="0"/>
              <a:t>interfacing</a:t>
            </a:r>
            <a:r>
              <a:rPr lang="en-US" sz="2200" dirty="0"/>
              <a:t> between software </a:t>
            </a:r>
            <a:r>
              <a:rPr lang="en-US" sz="2200" dirty="0" smtClean="0"/>
              <a:t>and </a:t>
            </a:r>
            <a:r>
              <a:rPr lang="en-US" sz="2200" dirty="0"/>
              <a:t>peripherals. Software writes </a:t>
            </a:r>
            <a:r>
              <a:rPr lang="en-US" sz="2200" dirty="0" smtClean="0"/>
              <a:t>these registers </a:t>
            </a:r>
            <a:r>
              <a:rPr lang="en-US" sz="2200" dirty="0"/>
              <a:t>to send information to </a:t>
            </a:r>
            <a:r>
              <a:rPr lang="en-US" sz="2200" dirty="0" smtClean="0"/>
              <a:t>the desired device, it then reads these registers </a:t>
            </a:r>
            <a:r>
              <a:rPr lang="en-US" sz="2200" dirty="0"/>
              <a:t>to get information from </a:t>
            </a:r>
            <a:r>
              <a:rPr lang="en-US" sz="2200" dirty="0" smtClean="0"/>
              <a:t>the device. </a:t>
            </a:r>
            <a:r>
              <a:rPr lang="en-US" sz="2200" dirty="0"/>
              <a:t> </a:t>
            </a:r>
            <a:r>
              <a:rPr lang="en-US" sz="2200" dirty="0" smtClean="0"/>
              <a:t>Some </a:t>
            </a:r>
            <a:r>
              <a:rPr lang="en-US" sz="2200" dirty="0"/>
              <a:t>hardware devices also include registers that are not visible to software, for their internal use</a:t>
            </a:r>
            <a:r>
              <a:rPr lang="en-US" sz="2200" dirty="0" smtClean="0"/>
              <a:t>.</a:t>
            </a:r>
          </a:p>
          <a:p>
            <a:pPr algn="just"/>
            <a:r>
              <a:rPr lang="en-US" sz="2200" dirty="0" smtClean="0"/>
              <a:t>In this </a:t>
            </a:r>
            <a:r>
              <a:rPr lang="en-US" sz="2200" dirty="0"/>
              <a:t>layer we add the addresses of the registers </a:t>
            </a:r>
            <a:r>
              <a:rPr lang="en-US" sz="2200" dirty="0" smtClean="0"/>
              <a:t>in the </a:t>
            </a:r>
            <a:r>
              <a:rPr lang="en-US" sz="2200" dirty="0"/>
              <a:t>AVR register </a:t>
            </a:r>
            <a:r>
              <a:rPr lang="en-US" sz="2200" dirty="0" smtClean="0"/>
              <a:t>file. It is also where </a:t>
            </a:r>
            <a:r>
              <a:rPr lang="en-US" sz="2200" dirty="0"/>
              <a:t>we define the PORTs, PINs and DDRs </a:t>
            </a:r>
            <a:r>
              <a:rPr lang="en-US" sz="2200" dirty="0" smtClean="0"/>
              <a:t>before they are </a:t>
            </a:r>
            <a:r>
              <a:rPr lang="en-US" sz="2200" dirty="0"/>
              <a:t>used in the </a:t>
            </a:r>
            <a:r>
              <a:rPr lang="en-US" sz="2200" dirty="0" err="1"/>
              <a:t>file.h</a:t>
            </a:r>
            <a:r>
              <a:rPr lang="en-US" sz="2200" dirty="0"/>
              <a:t> format to be able to use them in the </a:t>
            </a:r>
            <a:r>
              <a:rPr lang="en-US" sz="2200" dirty="0" err="1"/>
              <a:t>file.c</a:t>
            </a:r>
            <a:r>
              <a:rPr lang="en-US" sz="2200" dirty="0"/>
              <a:t> </a:t>
            </a:r>
            <a:r>
              <a:rPr lang="en-US" sz="2200" dirty="0" smtClean="0"/>
              <a:t>format of </a:t>
            </a:r>
            <a:r>
              <a:rPr lang="en-US" sz="2200" dirty="0"/>
              <a:t>each </a:t>
            </a:r>
            <a:r>
              <a:rPr lang="en-US" sz="2200" dirty="0" smtClean="0"/>
              <a:t>driver.</a:t>
            </a:r>
            <a:endParaRPr lang="en-US" sz="2200" dirty="0"/>
          </a:p>
          <a:p>
            <a:pPr algn="just"/>
            <a:endParaRPr lang="en-US" dirty="0"/>
          </a:p>
          <a:p>
            <a:endParaRPr lang="en-US" dirty="0"/>
          </a:p>
        </p:txBody>
      </p:sp>
    </p:spTree>
    <p:extLst>
      <p:ext uri="{BB962C8B-B14F-4D97-AF65-F5344CB8AC3E}">
        <p14:creationId xmlns:p14="http://schemas.microsoft.com/office/powerpoint/2010/main" val="455173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Cont. HW </a:t>
            </a:r>
            <a:r>
              <a:rPr lang="en-US" cap="none" dirty="0">
                <a:latin typeface="Tahoma" panose="020B0604030504040204" pitchFamily="34" charset="0"/>
                <a:ea typeface="Tahoma" panose="020B0604030504040204" pitchFamily="34" charset="0"/>
                <a:cs typeface="Tahoma" panose="020B0604030504040204" pitchFamily="34" charset="0"/>
              </a:rPr>
              <a:t>L</a:t>
            </a:r>
            <a:r>
              <a:rPr lang="en-US" cap="none" dirty="0" smtClean="0">
                <a:latin typeface="Tahoma" panose="020B0604030504040204" pitchFamily="34" charset="0"/>
                <a:ea typeface="Tahoma" panose="020B0604030504040204" pitchFamily="34" charset="0"/>
                <a:cs typeface="Tahoma" panose="020B0604030504040204" pitchFamily="34" charset="0"/>
              </a:rPr>
              <a:t>ayer</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pPr algn="just"/>
            <a:r>
              <a:rPr lang="en-US" dirty="0"/>
              <a:t>We also define the interrupt registers to be </a:t>
            </a:r>
            <a:r>
              <a:rPr lang="en-US" dirty="0" smtClean="0"/>
              <a:t>used. For example, we </a:t>
            </a:r>
            <a:r>
              <a:rPr lang="en-US" dirty="0"/>
              <a:t>enable the SREG global </a:t>
            </a:r>
            <a:r>
              <a:rPr lang="en-US" dirty="0" smtClean="0"/>
              <a:t>register in the switch.</a:t>
            </a:r>
            <a:endParaRPr lang="en-US" dirty="0"/>
          </a:p>
          <a:p>
            <a:pPr algn="just"/>
            <a:r>
              <a:rPr lang="en-US" dirty="0" smtClean="0"/>
              <a:t>This layer is also responsible for defining </a:t>
            </a:r>
            <a:r>
              <a:rPr lang="en-US" dirty="0"/>
              <a:t>the </a:t>
            </a:r>
            <a:r>
              <a:rPr lang="en-US" dirty="0" smtClean="0"/>
              <a:t>all-time </a:t>
            </a:r>
            <a:r>
              <a:rPr lang="en-US" dirty="0"/>
              <a:t>registers(timer0, timer1, timer2) to use it in the TIMER </a:t>
            </a:r>
            <a:r>
              <a:rPr lang="en-US" dirty="0" smtClean="0"/>
              <a:t>driver.</a:t>
            </a:r>
            <a:endParaRPr lang="en-US" dirty="0"/>
          </a:p>
          <a:p>
            <a:pPr algn="just"/>
            <a:r>
              <a:rPr lang="en-US" dirty="0"/>
              <a:t>The UART registers are </a:t>
            </a:r>
            <a:r>
              <a:rPr lang="en-US" dirty="0" smtClean="0"/>
              <a:t>also defined to be used in </a:t>
            </a:r>
            <a:r>
              <a:rPr lang="en-US" dirty="0"/>
              <a:t>the </a:t>
            </a:r>
            <a:r>
              <a:rPr lang="en-US" dirty="0" err="1"/>
              <a:t>UART.h</a:t>
            </a:r>
            <a:r>
              <a:rPr lang="en-US" dirty="0"/>
              <a:t> and </a:t>
            </a:r>
            <a:r>
              <a:rPr lang="en-US" dirty="0" err="1"/>
              <a:t>UART.c</a:t>
            </a:r>
            <a:r>
              <a:rPr lang="en-US" dirty="0"/>
              <a:t> as well.</a:t>
            </a:r>
          </a:p>
          <a:p>
            <a:endParaRPr lang="en-US" dirty="0"/>
          </a:p>
        </p:txBody>
      </p:sp>
    </p:spTree>
    <p:extLst>
      <p:ext uri="{BB962C8B-B14F-4D97-AF65-F5344CB8AC3E}">
        <p14:creationId xmlns:p14="http://schemas.microsoft.com/office/powerpoint/2010/main" val="1052087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12" y="2104418"/>
            <a:ext cx="10352087" cy="2378682"/>
          </a:xfrm>
        </p:spPr>
        <p:txBody>
          <a:bodyPr>
            <a:normAutofit/>
          </a:bodyPr>
          <a:lstStyle/>
          <a:p>
            <a:pPr algn="ctr"/>
            <a:r>
              <a:rPr lang="en-US" sz="5400" cap="none" dirty="0">
                <a:latin typeface="Tahoma" panose="020B0604030504040204" pitchFamily="34" charset="0"/>
                <a:ea typeface="Tahoma" panose="020B0604030504040204" pitchFamily="34" charset="0"/>
                <a:cs typeface="Tahoma" panose="020B0604030504040204" pitchFamily="34" charset="0"/>
              </a:rPr>
              <a:t>Schematic of the Project</a:t>
            </a:r>
            <a:endParaRPr lang="en-US" sz="5400" dirty="0"/>
          </a:p>
        </p:txBody>
      </p:sp>
    </p:spTree>
    <p:extLst>
      <p:ext uri="{BB962C8B-B14F-4D97-AF65-F5344CB8AC3E}">
        <p14:creationId xmlns:p14="http://schemas.microsoft.com/office/powerpoint/2010/main" val="52867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280"/>
          <p:cNvGrpSpPr/>
          <p:nvPr/>
        </p:nvGrpSpPr>
        <p:grpSpPr>
          <a:xfrm>
            <a:off x="1875702" y="634227"/>
            <a:ext cx="7875099" cy="2565399"/>
            <a:chOff x="0" y="0"/>
            <a:chExt cx="7482819" cy="2365756"/>
          </a:xfrm>
        </p:grpSpPr>
        <p:sp>
          <p:nvSpPr>
            <p:cNvPr id="282" name="Shape 19"/>
            <p:cNvSpPr/>
            <p:nvPr/>
          </p:nvSpPr>
          <p:spPr>
            <a:xfrm>
              <a:off x="6778244" y="731520"/>
              <a:ext cx="182880" cy="0"/>
            </a:xfrm>
            <a:custGeom>
              <a:avLst/>
              <a:gdLst/>
              <a:ahLst/>
              <a:cxnLst/>
              <a:rect l="0" t="0" r="0" b="0"/>
              <a:pathLst>
                <a:path w="182880">
                  <a:moveTo>
                    <a:pt x="0" y="0"/>
                  </a:moveTo>
                  <a:lnTo>
                    <a:pt x="1828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3" name="Shape 20"/>
            <p:cNvSpPr/>
            <p:nvPr/>
          </p:nvSpPr>
          <p:spPr>
            <a:xfrm>
              <a:off x="6595364" y="182880"/>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4" name="Shape 21"/>
            <p:cNvSpPr/>
            <p:nvPr/>
          </p:nvSpPr>
          <p:spPr>
            <a:xfrm>
              <a:off x="6595364" y="274320"/>
              <a:ext cx="0" cy="182880"/>
            </a:xfrm>
            <a:custGeom>
              <a:avLst/>
              <a:gdLst/>
              <a:ahLst/>
              <a:cxnLst/>
              <a:rect l="0" t="0" r="0" b="0"/>
              <a:pathLst>
                <a:path h="182880">
                  <a:moveTo>
                    <a:pt x="0" y="18288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5" name="Shape 22"/>
            <p:cNvSpPr/>
            <p:nvPr/>
          </p:nvSpPr>
          <p:spPr>
            <a:xfrm>
              <a:off x="6595364" y="274320"/>
              <a:ext cx="365761" cy="0"/>
            </a:xfrm>
            <a:custGeom>
              <a:avLst/>
              <a:gdLst/>
              <a:ahLst/>
              <a:cxnLst/>
              <a:rect l="0" t="0" r="0" b="0"/>
              <a:pathLst>
                <a:path w="365761">
                  <a:moveTo>
                    <a:pt x="365761"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6" name="Shape 23"/>
            <p:cNvSpPr/>
            <p:nvPr/>
          </p:nvSpPr>
          <p:spPr>
            <a:xfrm>
              <a:off x="6595364" y="1188720"/>
              <a:ext cx="0" cy="91440"/>
            </a:xfrm>
            <a:custGeom>
              <a:avLst/>
              <a:gdLst/>
              <a:ahLst/>
              <a:cxnLst/>
              <a:rect l="0" t="0" r="0" b="0"/>
              <a:pathLst>
                <a:path h="91440">
                  <a:moveTo>
                    <a:pt x="0" y="9144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7" name="Shape 24"/>
            <p:cNvSpPr/>
            <p:nvPr/>
          </p:nvSpPr>
          <p:spPr>
            <a:xfrm>
              <a:off x="6595364" y="1005840"/>
              <a:ext cx="0" cy="182880"/>
            </a:xfrm>
            <a:custGeom>
              <a:avLst/>
              <a:gdLst/>
              <a:ahLst/>
              <a:cxnLst/>
              <a:rect l="0" t="0" r="0" b="0"/>
              <a:pathLst>
                <a:path h="182880">
                  <a:moveTo>
                    <a:pt x="0" y="0"/>
                  </a:move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88" name="Shape 25"/>
            <p:cNvSpPr/>
            <p:nvPr/>
          </p:nvSpPr>
          <p:spPr>
            <a:xfrm>
              <a:off x="6595364" y="1188720"/>
              <a:ext cx="457200" cy="0"/>
            </a:xfrm>
            <a:custGeom>
              <a:avLst/>
              <a:gdLst/>
              <a:ahLst/>
              <a:cxnLst/>
              <a:rect l="0" t="0" r="0" b="0"/>
              <a:pathLst>
                <a:path w="457200">
                  <a:moveTo>
                    <a:pt x="457200"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pic>
          <p:nvPicPr>
            <p:cNvPr id="289" name="Picture 288"/>
            <p:cNvPicPr/>
            <p:nvPr/>
          </p:nvPicPr>
          <p:blipFill>
            <a:blip r:embed="rId2"/>
            <a:stretch>
              <a:fillRect/>
            </a:stretch>
          </p:blipFill>
          <p:spPr>
            <a:xfrm>
              <a:off x="0" y="64516"/>
              <a:ext cx="5391913" cy="2301240"/>
            </a:xfrm>
            <a:prstGeom prst="rect">
              <a:avLst/>
            </a:prstGeom>
          </p:spPr>
        </p:pic>
        <p:sp>
          <p:nvSpPr>
            <p:cNvPr id="290" name="Shape 420"/>
            <p:cNvSpPr/>
            <p:nvPr/>
          </p:nvSpPr>
          <p:spPr>
            <a:xfrm>
              <a:off x="6549644" y="0"/>
              <a:ext cx="91440" cy="91440"/>
            </a:xfrm>
            <a:custGeom>
              <a:avLst/>
              <a:gdLst/>
              <a:ahLst/>
              <a:cxnLst/>
              <a:rect l="0" t="0" r="0" b="0"/>
              <a:pathLst>
                <a:path w="91440" h="91440">
                  <a:moveTo>
                    <a:pt x="0" y="91440"/>
                  </a:moveTo>
                  <a:lnTo>
                    <a:pt x="45720" y="0"/>
                  </a:lnTo>
                  <a:lnTo>
                    <a:pt x="91440" y="91440"/>
                  </a:lnTo>
                  <a:lnTo>
                    <a:pt x="0" y="91440"/>
                  </a:ln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1" name="Shape 421"/>
            <p:cNvSpPr/>
            <p:nvPr/>
          </p:nvSpPr>
          <p:spPr>
            <a:xfrm>
              <a:off x="6595364" y="0"/>
              <a:ext cx="0" cy="182880"/>
            </a:xfrm>
            <a:custGeom>
              <a:avLst/>
              <a:gdLst/>
              <a:ahLst/>
              <a:cxnLst/>
              <a:rect l="0" t="0" r="0" b="0"/>
              <a:pathLst>
                <a:path h="182880">
                  <a:moveTo>
                    <a:pt x="0" y="18288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2" name="Shape 422"/>
            <p:cNvSpPr/>
            <p:nvPr/>
          </p:nvSpPr>
          <p:spPr>
            <a:xfrm>
              <a:off x="6595364" y="1280160"/>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3" name="Shape 423"/>
            <p:cNvSpPr/>
            <p:nvPr/>
          </p:nvSpPr>
          <p:spPr>
            <a:xfrm>
              <a:off x="6503924" y="1371600"/>
              <a:ext cx="182880" cy="0"/>
            </a:xfrm>
            <a:custGeom>
              <a:avLst/>
              <a:gdLst/>
              <a:ahLst/>
              <a:cxnLst/>
              <a:rect l="0" t="0" r="0" b="0"/>
              <a:pathLst>
                <a:path w="182880">
                  <a:moveTo>
                    <a:pt x="0" y="0"/>
                  </a:moveTo>
                  <a:lnTo>
                    <a:pt x="1828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4" name="Shape 424"/>
            <p:cNvSpPr/>
            <p:nvPr/>
          </p:nvSpPr>
          <p:spPr>
            <a:xfrm>
              <a:off x="6549644" y="1417320"/>
              <a:ext cx="91440" cy="0"/>
            </a:xfrm>
            <a:custGeom>
              <a:avLst/>
              <a:gdLst/>
              <a:ahLst/>
              <a:cxnLst/>
              <a:rect l="0" t="0" r="0" b="0"/>
              <a:pathLst>
                <a:path w="91440">
                  <a:moveTo>
                    <a:pt x="0" y="0"/>
                  </a:moveTo>
                  <a:lnTo>
                    <a:pt x="914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5" name="Shape 425"/>
            <p:cNvSpPr/>
            <p:nvPr/>
          </p:nvSpPr>
          <p:spPr>
            <a:xfrm>
              <a:off x="6586220" y="1463040"/>
              <a:ext cx="18288" cy="0"/>
            </a:xfrm>
            <a:custGeom>
              <a:avLst/>
              <a:gdLst/>
              <a:ahLst/>
              <a:cxnLst/>
              <a:rect l="0" t="0" r="0" b="0"/>
              <a:pathLst>
                <a:path w="18288">
                  <a:moveTo>
                    <a:pt x="0" y="0"/>
                  </a:moveTo>
                  <a:lnTo>
                    <a:pt x="18288"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296" name="Shape 3503"/>
            <p:cNvSpPr/>
            <p:nvPr/>
          </p:nvSpPr>
          <p:spPr>
            <a:xfrm>
              <a:off x="6558788" y="594360"/>
              <a:ext cx="73152" cy="274320"/>
            </a:xfrm>
            <a:custGeom>
              <a:avLst/>
              <a:gdLst/>
              <a:ahLst/>
              <a:cxnLst/>
              <a:rect l="0" t="0" r="0" b="0"/>
              <a:pathLst>
                <a:path w="73152" h="274320">
                  <a:moveTo>
                    <a:pt x="0" y="0"/>
                  </a:moveTo>
                  <a:lnTo>
                    <a:pt x="73152" y="0"/>
                  </a:lnTo>
                  <a:lnTo>
                    <a:pt x="73152" y="274320"/>
                  </a:lnTo>
                  <a:lnTo>
                    <a:pt x="0" y="274320"/>
                  </a:lnTo>
                  <a:lnTo>
                    <a:pt x="0" y="0"/>
                  </a:lnTo>
                </a:path>
              </a:pathLst>
            </a:custGeom>
            <a:ln w="15240" cap="rnd">
              <a:miter lim="127000"/>
            </a:ln>
          </p:spPr>
          <p:style>
            <a:lnRef idx="1">
              <a:srgbClr val="800000"/>
            </a:lnRef>
            <a:fillRef idx="1">
              <a:srgbClr val="C8C8AA"/>
            </a:fillRef>
            <a:effectRef idx="0">
              <a:scrgbClr r="0" g="0" b="0"/>
            </a:effectRef>
            <a:fontRef idx="none"/>
          </p:style>
          <p:txBody>
            <a:bodyPr/>
            <a:lstStyle/>
            <a:p>
              <a:endParaRPr lang="en-US"/>
            </a:p>
          </p:txBody>
        </p:sp>
        <p:sp>
          <p:nvSpPr>
            <p:cNvPr id="297" name="Shape 427"/>
            <p:cNvSpPr/>
            <p:nvPr/>
          </p:nvSpPr>
          <p:spPr>
            <a:xfrm>
              <a:off x="6595364" y="868680"/>
              <a:ext cx="0" cy="45720"/>
            </a:xfrm>
            <a:custGeom>
              <a:avLst/>
              <a:gdLst/>
              <a:ahLst/>
              <a:cxnLst/>
              <a:rect l="0" t="0" r="0" b="0"/>
              <a:pathLst>
                <a:path h="45720">
                  <a:moveTo>
                    <a:pt x="0" y="4572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298" name="Shape 428"/>
            <p:cNvSpPr/>
            <p:nvPr/>
          </p:nvSpPr>
          <p:spPr>
            <a:xfrm>
              <a:off x="6595364" y="548640"/>
              <a:ext cx="0" cy="45720"/>
            </a:xfrm>
            <a:custGeom>
              <a:avLst/>
              <a:gdLst/>
              <a:ahLst/>
              <a:cxnLst/>
              <a:rect l="0" t="0" r="0" b="0"/>
              <a:pathLst>
                <a:path h="45720">
                  <a:moveTo>
                    <a:pt x="0" y="4572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299" name="Shape 429"/>
            <p:cNvSpPr/>
            <p:nvPr/>
          </p:nvSpPr>
          <p:spPr>
            <a:xfrm>
              <a:off x="6641084" y="758952"/>
              <a:ext cx="27432" cy="18288"/>
            </a:xfrm>
            <a:custGeom>
              <a:avLst/>
              <a:gdLst/>
              <a:ahLst/>
              <a:cxnLst/>
              <a:rect l="0" t="0" r="0" b="0"/>
              <a:pathLst>
                <a:path w="27432" h="18288">
                  <a:moveTo>
                    <a:pt x="0" y="0"/>
                  </a:moveTo>
                  <a:lnTo>
                    <a:pt x="27432" y="18288"/>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0" name="Shape 430"/>
            <p:cNvSpPr/>
            <p:nvPr/>
          </p:nvSpPr>
          <p:spPr>
            <a:xfrm>
              <a:off x="6641084" y="740664"/>
              <a:ext cx="27432" cy="18288"/>
            </a:xfrm>
            <a:custGeom>
              <a:avLst/>
              <a:gdLst/>
              <a:ahLst/>
              <a:cxnLst/>
              <a:rect l="0" t="0" r="0" b="0"/>
              <a:pathLst>
                <a:path w="27432" h="18288">
                  <a:moveTo>
                    <a:pt x="0" y="18288"/>
                  </a:moveTo>
                  <a:lnTo>
                    <a:pt x="27432"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1" name="Shape 431"/>
            <p:cNvSpPr/>
            <p:nvPr/>
          </p:nvSpPr>
          <p:spPr>
            <a:xfrm>
              <a:off x="6641084" y="758952"/>
              <a:ext cx="45720" cy="0"/>
            </a:xfrm>
            <a:custGeom>
              <a:avLst/>
              <a:gdLst/>
              <a:ahLst/>
              <a:cxnLst/>
              <a:rect l="0" t="0" r="0" b="0"/>
              <a:pathLst>
                <a:path w="45720">
                  <a:moveTo>
                    <a:pt x="0" y="0"/>
                  </a:moveTo>
                  <a:lnTo>
                    <a:pt x="4572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2" name="Shape 432"/>
            <p:cNvSpPr/>
            <p:nvPr/>
          </p:nvSpPr>
          <p:spPr>
            <a:xfrm>
              <a:off x="6686804" y="731520"/>
              <a:ext cx="0" cy="27432"/>
            </a:xfrm>
            <a:custGeom>
              <a:avLst/>
              <a:gdLst/>
              <a:ahLst/>
              <a:cxnLst/>
              <a:rect l="0" t="0" r="0" b="0"/>
              <a:pathLst>
                <a:path h="27432">
                  <a:moveTo>
                    <a:pt x="0" y="27432"/>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3" name="Rectangle 302"/>
            <p:cNvSpPr/>
            <p:nvPr/>
          </p:nvSpPr>
          <p:spPr>
            <a:xfrm rot="-5399999">
              <a:off x="6508591" y="652501"/>
              <a:ext cx="138714" cy="6477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400">
                  <a:solidFill>
                    <a:srgbClr val="C00000"/>
                  </a:solidFill>
                  <a:effectLst/>
                  <a:latin typeface="Times New Roman" panose="02020603050405020304" pitchFamily="18" charset="0"/>
                  <a:ea typeface="Times New Roman" panose="02020603050405020304" pitchFamily="18" charset="0"/>
                </a:rPr>
                <a:t>%</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04" name="Rectangle 303"/>
            <p:cNvSpPr/>
            <p:nvPr/>
          </p:nvSpPr>
          <p:spPr>
            <a:xfrm rot="-5399999">
              <a:off x="6560843" y="704753"/>
              <a:ext cx="138713" cy="6477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400">
                  <a:solidFill>
                    <a:srgbClr val="C00000"/>
                  </a:solidFill>
                  <a:effectLst/>
                  <a:latin typeface="Times New Roman" panose="02020603050405020304" pitchFamily="18" charset="0"/>
                  <a:ea typeface="Times New Roman" panose="02020603050405020304" pitchFamily="18" charset="0"/>
                </a:rPr>
                <a:t>44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05" name="Shape 434"/>
            <p:cNvSpPr/>
            <p:nvPr/>
          </p:nvSpPr>
          <p:spPr>
            <a:xfrm>
              <a:off x="6595364" y="914400"/>
              <a:ext cx="0" cy="91440"/>
            </a:xfrm>
            <a:custGeom>
              <a:avLst/>
              <a:gdLst/>
              <a:ahLst/>
              <a:cxnLst/>
              <a:rect l="0" t="0" r="0" b="0"/>
              <a:pathLst>
                <a:path h="91440">
                  <a:moveTo>
                    <a:pt x="0" y="9144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6" name="Rectangle 305"/>
            <p:cNvSpPr/>
            <p:nvPr/>
          </p:nvSpPr>
          <p:spPr>
            <a:xfrm rot="-5399999">
              <a:off x="6540984" y="972620"/>
              <a:ext cx="56455"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07" name="Shape 436"/>
            <p:cNvSpPr/>
            <p:nvPr/>
          </p:nvSpPr>
          <p:spPr>
            <a:xfrm>
              <a:off x="6595364" y="457200"/>
              <a:ext cx="0" cy="91440"/>
            </a:xfrm>
            <a:custGeom>
              <a:avLst/>
              <a:gdLst/>
              <a:ahLst/>
              <a:cxnLst/>
              <a:rect l="0" t="0" r="0" b="0"/>
              <a:pathLst>
                <a:path h="91440">
                  <a:moveTo>
                    <a:pt x="0" y="0"/>
                  </a:moveTo>
                  <a:lnTo>
                    <a:pt x="0" y="9144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08" name="Rectangle 307"/>
            <p:cNvSpPr/>
            <p:nvPr/>
          </p:nvSpPr>
          <p:spPr>
            <a:xfrm rot="-5399999">
              <a:off x="6540984" y="381331"/>
              <a:ext cx="56455"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09" name="Shape 438"/>
            <p:cNvSpPr/>
            <p:nvPr/>
          </p:nvSpPr>
          <p:spPr>
            <a:xfrm>
              <a:off x="6686804" y="731520"/>
              <a:ext cx="91440" cy="0"/>
            </a:xfrm>
            <a:custGeom>
              <a:avLst/>
              <a:gdLst/>
              <a:ahLst/>
              <a:cxnLst/>
              <a:rect l="0" t="0" r="0" b="0"/>
              <a:pathLst>
                <a:path w="91440">
                  <a:moveTo>
                    <a:pt x="9144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10" name="Rectangle 309"/>
            <p:cNvSpPr/>
            <p:nvPr/>
          </p:nvSpPr>
          <p:spPr>
            <a:xfrm>
              <a:off x="6778244" y="746043"/>
              <a:ext cx="5645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11" name="Shape 440"/>
            <p:cNvSpPr/>
            <p:nvPr/>
          </p:nvSpPr>
          <p:spPr>
            <a:xfrm>
              <a:off x="6449060" y="594360"/>
              <a:ext cx="73152" cy="73152"/>
            </a:xfrm>
            <a:custGeom>
              <a:avLst/>
              <a:gdLst/>
              <a:ahLst/>
              <a:cxnLst/>
              <a:rect l="0" t="0" r="0" b="0"/>
              <a:pathLst>
                <a:path w="73152" h="73152">
                  <a:moveTo>
                    <a:pt x="36576" y="0"/>
                  </a:moveTo>
                  <a:cubicBezTo>
                    <a:pt x="56865" y="0"/>
                    <a:pt x="73152" y="16383"/>
                    <a:pt x="73152" y="36576"/>
                  </a:cubicBezTo>
                  <a:cubicBezTo>
                    <a:pt x="73152" y="56769"/>
                    <a:pt x="56865" y="73152"/>
                    <a:pt x="36576" y="73152"/>
                  </a:cubicBezTo>
                  <a:cubicBezTo>
                    <a:pt x="16288" y="73152"/>
                    <a:pt x="0" y="56769"/>
                    <a:pt x="0" y="36576"/>
                  </a:cubicBezTo>
                  <a:cubicBezTo>
                    <a:pt x="0" y="16383"/>
                    <a:pt x="16288" y="0"/>
                    <a:pt x="36576" y="0"/>
                  </a:cubicBezTo>
                  <a:close/>
                </a:path>
              </a:pathLst>
            </a:custGeom>
            <a:ln w="7620" cap="rnd">
              <a:round/>
            </a:ln>
          </p:spPr>
          <p:style>
            <a:lnRef idx="1">
              <a:srgbClr val="FF0000"/>
            </a:lnRef>
            <a:fillRef idx="1">
              <a:srgbClr val="400000"/>
            </a:fillRef>
            <a:effectRef idx="0">
              <a:scrgbClr r="0" g="0" b="0"/>
            </a:effectRef>
            <a:fontRef idx="none"/>
          </p:style>
          <p:txBody>
            <a:bodyPr/>
            <a:lstStyle/>
            <a:p>
              <a:endParaRPr lang="en-US"/>
            </a:p>
          </p:txBody>
        </p:sp>
        <p:sp>
          <p:nvSpPr>
            <p:cNvPr id="312" name="Shape 441"/>
            <p:cNvSpPr/>
            <p:nvPr/>
          </p:nvSpPr>
          <p:spPr>
            <a:xfrm>
              <a:off x="6476492" y="612648"/>
              <a:ext cx="9144" cy="9144"/>
            </a:xfrm>
            <a:custGeom>
              <a:avLst/>
              <a:gdLst/>
              <a:ahLst/>
              <a:cxnLst/>
              <a:rect l="0" t="0" r="0" b="0"/>
              <a:pathLst>
                <a:path w="9144" h="9144">
                  <a:moveTo>
                    <a:pt x="9144" y="0"/>
                  </a:moveTo>
                  <a:lnTo>
                    <a:pt x="0" y="9144"/>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3" name="Shape 442"/>
            <p:cNvSpPr/>
            <p:nvPr/>
          </p:nvSpPr>
          <p:spPr>
            <a:xfrm>
              <a:off x="6485637" y="612648"/>
              <a:ext cx="9144" cy="9144"/>
            </a:xfrm>
            <a:custGeom>
              <a:avLst/>
              <a:gdLst/>
              <a:ahLst/>
              <a:cxnLst/>
              <a:rect l="0" t="0" r="0" b="0"/>
              <a:pathLst>
                <a:path w="9144" h="9144">
                  <a:moveTo>
                    <a:pt x="0" y="0"/>
                  </a:moveTo>
                  <a:lnTo>
                    <a:pt x="9144" y="9144"/>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4" name="Shape 443"/>
            <p:cNvSpPr/>
            <p:nvPr/>
          </p:nvSpPr>
          <p:spPr>
            <a:xfrm>
              <a:off x="6485637" y="612648"/>
              <a:ext cx="0" cy="36576"/>
            </a:xfrm>
            <a:custGeom>
              <a:avLst/>
              <a:gdLst/>
              <a:ahLst/>
              <a:cxnLst/>
              <a:rect l="0" t="0" r="0" b="0"/>
              <a:pathLst>
                <a:path h="36576">
                  <a:moveTo>
                    <a:pt x="0" y="0"/>
                  </a:moveTo>
                  <a:lnTo>
                    <a:pt x="0" y="36576"/>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5" name="Shape 444"/>
            <p:cNvSpPr/>
            <p:nvPr/>
          </p:nvSpPr>
          <p:spPr>
            <a:xfrm>
              <a:off x="6449060" y="795528"/>
              <a:ext cx="73152" cy="73152"/>
            </a:xfrm>
            <a:custGeom>
              <a:avLst/>
              <a:gdLst/>
              <a:ahLst/>
              <a:cxnLst/>
              <a:rect l="0" t="0" r="0" b="0"/>
              <a:pathLst>
                <a:path w="73152" h="73152">
                  <a:moveTo>
                    <a:pt x="36576" y="0"/>
                  </a:moveTo>
                  <a:cubicBezTo>
                    <a:pt x="56865" y="0"/>
                    <a:pt x="73152" y="16383"/>
                    <a:pt x="73152" y="36576"/>
                  </a:cubicBezTo>
                  <a:cubicBezTo>
                    <a:pt x="73152" y="56769"/>
                    <a:pt x="56865" y="73152"/>
                    <a:pt x="36576" y="73152"/>
                  </a:cubicBezTo>
                  <a:cubicBezTo>
                    <a:pt x="16288" y="73152"/>
                    <a:pt x="0" y="56769"/>
                    <a:pt x="0" y="36576"/>
                  </a:cubicBezTo>
                  <a:cubicBezTo>
                    <a:pt x="0" y="16383"/>
                    <a:pt x="16288" y="0"/>
                    <a:pt x="36576" y="0"/>
                  </a:cubicBezTo>
                  <a:close/>
                </a:path>
              </a:pathLst>
            </a:custGeom>
            <a:ln w="7620" cap="rnd">
              <a:round/>
            </a:ln>
          </p:spPr>
          <p:style>
            <a:lnRef idx="1">
              <a:srgbClr val="FF0000"/>
            </a:lnRef>
            <a:fillRef idx="1">
              <a:srgbClr val="400000"/>
            </a:fillRef>
            <a:effectRef idx="0">
              <a:scrgbClr r="0" g="0" b="0"/>
            </a:effectRef>
            <a:fontRef idx="none"/>
          </p:style>
          <p:txBody>
            <a:bodyPr/>
            <a:lstStyle/>
            <a:p>
              <a:endParaRPr lang="en-US"/>
            </a:p>
          </p:txBody>
        </p:sp>
        <p:sp>
          <p:nvSpPr>
            <p:cNvPr id="316" name="Shape 445"/>
            <p:cNvSpPr/>
            <p:nvPr/>
          </p:nvSpPr>
          <p:spPr>
            <a:xfrm>
              <a:off x="6476492" y="841248"/>
              <a:ext cx="9144" cy="9144"/>
            </a:xfrm>
            <a:custGeom>
              <a:avLst/>
              <a:gdLst/>
              <a:ahLst/>
              <a:cxnLst/>
              <a:rect l="0" t="0" r="0" b="0"/>
              <a:pathLst>
                <a:path w="9144" h="9144">
                  <a:moveTo>
                    <a:pt x="9144" y="9144"/>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7" name="Shape 446"/>
            <p:cNvSpPr/>
            <p:nvPr/>
          </p:nvSpPr>
          <p:spPr>
            <a:xfrm>
              <a:off x="6485637" y="841248"/>
              <a:ext cx="9144" cy="9144"/>
            </a:xfrm>
            <a:custGeom>
              <a:avLst/>
              <a:gdLst/>
              <a:ahLst/>
              <a:cxnLst/>
              <a:rect l="0" t="0" r="0" b="0"/>
              <a:pathLst>
                <a:path w="9144" h="9144">
                  <a:moveTo>
                    <a:pt x="0" y="9144"/>
                  </a:moveTo>
                  <a:lnTo>
                    <a:pt x="9144"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8" name="Shape 447"/>
            <p:cNvSpPr/>
            <p:nvPr/>
          </p:nvSpPr>
          <p:spPr>
            <a:xfrm>
              <a:off x="6485637" y="813816"/>
              <a:ext cx="0" cy="36576"/>
            </a:xfrm>
            <a:custGeom>
              <a:avLst/>
              <a:gdLst/>
              <a:ahLst/>
              <a:cxnLst/>
              <a:rect l="0" t="0" r="0" b="0"/>
              <a:pathLst>
                <a:path h="36576">
                  <a:moveTo>
                    <a:pt x="0" y="36576"/>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19" name="Rectangle 318"/>
            <p:cNvSpPr/>
            <p:nvPr/>
          </p:nvSpPr>
          <p:spPr>
            <a:xfrm>
              <a:off x="6694424" y="342935"/>
              <a:ext cx="290484" cy="14125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RV1</a:t>
              </a:r>
            </a:p>
          </p:txBody>
        </p:sp>
        <p:sp>
          <p:nvSpPr>
            <p:cNvPr id="320" name="Rectangle 319"/>
            <p:cNvSpPr/>
            <p:nvPr/>
          </p:nvSpPr>
          <p:spPr>
            <a:xfrm>
              <a:off x="6694424" y="1027983"/>
              <a:ext cx="5645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21" name="Rectangle 320"/>
            <p:cNvSpPr/>
            <p:nvPr/>
          </p:nvSpPr>
          <p:spPr>
            <a:xfrm>
              <a:off x="6736884" y="1027983"/>
              <a:ext cx="50769"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k</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22" name="Shape 474"/>
            <p:cNvSpPr/>
            <p:nvPr/>
          </p:nvSpPr>
          <p:spPr>
            <a:xfrm>
              <a:off x="7070852" y="694944"/>
              <a:ext cx="73152" cy="73152"/>
            </a:xfrm>
            <a:custGeom>
              <a:avLst/>
              <a:gdLst/>
              <a:ahLst/>
              <a:cxnLst/>
              <a:rect l="0" t="0" r="0" b="0"/>
              <a:pathLst>
                <a:path w="73152" h="73152">
                  <a:moveTo>
                    <a:pt x="73152" y="36576"/>
                  </a:moveTo>
                  <a:cubicBezTo>
                    <a:pt x="73152" y="16383"/>
                    <a:pt x="56865" y="0"/>
                    <a:pt x="36576" y="0"/>
                  </a:cubicBezTo>
                  <a:cubicBezTo>
                    <a:pt x="16288" y="0"/>
                    <a:pt x="0" y="16383"/>
                    <a:pt x="0" y="36576"/>
                  </a:cubicBezTo>
                  <a:cubicBezTo>
                    <a:pt x="0" y="56769"/>
                    <a:pt x="16288" y="73152"/>
                    <a:pt x="36576" y="73152"/>
                  </a:cubicBezTo>
                  <a:cubicBezTo>
                    <a:pt x="56865"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23" name="Shape 475"/>
            <p:cNvSpPr/>
            <p:nvPr/>
          </p:nvSpPr>
          <p:spPr>
            <a:xfrm>
              <a:off x="6961124" y="731520"/>
              <a:ext cx="109728" cy="0"/>
            </a:xfrm>
            <a:custGeom>
              <a:avLst/>
              <a:gdLst/>
              <a:ahLst/>
              <a:cxnLst/>
              <a:rect l="0" t="0" r="0" b="0"/>
              <a:pathLst>
                <a:path w="109728">
                  <a:moveTo>
                    <a:pt x="109728"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24" name="Rectangle 323"/>
            <p:cNvSpPr/>
            <p:nvPr/>
          </p:nvSpPr>
          <p:spPr>
            <a:xfrm>
              <a:off x="7189724" y="703370"/>
              <a:ext cx="2016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spc="-5">
                  <a:solidFill>
                    <a:srgbClr val="000000"/>
                  </a:solidFill>
                  <a:effectLst/>
                  <a:latin typeface="Times New Roman" panose="02020603050405020304" pitchFamily="18" charset="0"/>
                  <a:ea typeface="Times New Roman" panose="02020603050405020304" pitchFamily="18" charset="0"/>
                </a:rPr>
                <a:t>VEE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25" name="Shape 477"/>
            <p:cNvSpPr/>
            <p:nvPr/>
          </p:nvSpPr>
          <p:spPr>
            <a:xfrm>
              <a:off x="7162292" y="1152144"/>
              <a:ext cx="73152" cy="73152"/>
            </a:xfrm>
            <a:custGeom>
              <a:avLst/>
              <a:gdLst/>
              <a:ahLst/>
              <a:cxnLst/>
              <a:rect l="0" t="0" r="0" b="0"/>
              <a:pathLst>
                <a:path w="73152" h="73152">
                  <a:moveTo>
                    <a:pt x="73152" y="36576"/>
                  </a:moveTo>
                  <a:cubicBezTo>
                    <a:pt x="73152" y="16383"/>
                    <a:pt x="56865" y="0"/>
                    <a:pt x="36576" y="0"/>
                  </a:cubicBezTo>
                  <a:cubicBezTo>
                    <a:pt x="16288" y="0"/>
                    <a:pt x="0" y="16383"/>
                    <a:pt x="0" y="36576"/>
                  </a:cubicBezTo>
                  <a:cubicBezTo>
                    <a:pt x="0" y="56769"/>
                    <a:pt x="16288" y="73152"/>
                    <a:pt x="36576" y="73152"/>
                  </a:cubicBezTo>
                  <a:cubicBezTo>
                    <a:pt x="56865"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26" name="Shape 478"/>
            <p:cNvSpPr/>
            <p:nvPr/>
          </p:nvSpPr>
          <p:spPr>
            <a:xfrm>
              <a:off x="7052564" y="1188720"/>
              <a:ext cx="109728" cy="0"/>
            </a:xfrm>
            <a:custGeom>
              <a:avLst/>
              <a:gdLst/>
              <a:ahLst/>
              <a:cxnLst/>
              <a:rect l="0" t="0" r="0" b="0"/>
              <a:pathLst>
                <a:path w="109728">
                  <a:moveTo>
                    <a:pt x="109728"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27" name="Rectangle 326"/>
            <p:cNvSpPr/>
            <p:nvPr/>
          </p:nvSpPr>
          <p:spPr>
            <a:xfrm>
              <a:off x="7281164" y="1160571"/>
              <a:ext cx="2016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spc="-5">
                  <a:solidFill>
                    <a:srgbClr val="000000"/>
                  </a:solidFill>
                  <a:effectLst/>
                  <a:latin typeface="Times New Roman" panose="02020603050405020304" pitchFamily="18" charset="0"/>
                  <a:ea typeface="Times New Roman" panose="02020603050405020304" pitchFamily="18" charset="0"/>
                </a:rPr>
                <a:t>VSS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28" name="Shape 480"/>
            <p:cNvSpPr/>
            <p:nvPr/>
          </p:nvSpPr>
          <p:spPr>
            <a:xfrm>
              <a:off x="7070852" y="237744"/>
              <a:ext cx="73152" cy="73152"/>
            </a:xfrm>
            <a:custGeom>
              <a:avLst/>
              <a:gdLst/>
              <a:ahLst/>
              <a:cxnLst/>
              <a:rect l="0" t="0" r="0" b="0"/>
              <a:pathLst>
                <a:path w="73152" h="73152">
                  <a:moveTo>
                    <a:pt x="73152" y="36576"/>
                  </a:moveTo>
                  <a:cubicBezTo>
                    <a:pt x="73152" y="16383"/>
                    <a:pt x="56865" y="0"/>
                    <a:pt x="36576" y="0"/>
                  </a:cubicBezTo>
                  <a:cubicBezTo>
                    <a:pt x="16288" y="0"/>
                    <a:pt x="0" y="16383"/>
                    <a:pt x="0" y="36576"/>
                  </a:cubicBezTo>
                  <a:cubicBezTo>
                    <a:pt x="0" y="56769"/>
                    <a:pt x="16288" y="73152"/>
                    <a:pt x="36576" y="73152"/>
                  </a:cubicBezTo>
                  <a:cubicBezTo>
                    <a:pt x="56865"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29" name="Shape 481"/>
            <p:cNvSpPr/>
            <p:nvPr/>
          </p:nvSpPr>
          <p:spPr>
            <a:xfrm>
              <a:off x="6961124" y="274320"/>
              <a:ext cx="109728" cy="0"/>
            </a:xfrm>
            <a:custGeom>
              <a:avLst/>
              <a:gdLst/>
              <a:ahLst/>
              <a:cxnLst/>
              <a:rect l="0" t="0" r="0" b="0"/>
              <a:pathLst>
                <a:path w="109728">
                  <a:moveTo>
                    <a:pt x="109728"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0" name="Rectangle 329"/>
            <p:cNvSpPr/>
            <p:nvPr/>
          </p:nvSpPr>
          <p:spPr>
            <a:xfrm>
              <a:off x="7189724" y="246170"/>
              <a:ext cx="21365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VDD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31" name="Shape 483"/>
            <p:cNvSpPr/>
            <p:nvPr/>
          </p:nvSpPr>
          <p:spPr>
            <a:xfrm>
              <a:off x="6577076" y="256032"/>
              <a:ext cx="36576" cy="36576"/>
            </a:xfrm>
            <a:custGeom>
              <a:avLst/>
              <a:gdLst/>
              <a:ahLst/>
              <a:cxnLst/>
              <a:rect l="0" t="0" r="0" b="0"/>
              <a:pathLst>
                <a:path w="36576" h="36576">
                  <a:moveTo>
                    <a:pt x="18288" y="0"/>
                  </a:moveTo>
                  <a:cubicBezTo>
                    <a:pt x="28480" y="0"/>
                    <a:pt x="36576" y="8192"/>
                    <a:pt x="36576" y="18288"/>
                  </a:cubicBezTo>
                  <a:cubicBezTo>
                    <a:pt x="36576" y="28385"/>
                    <a:pt x="28480" y="36576"/>
                    <a:pt x="18288" y="36576"/>
                  </a:cubicBezTo>
                  <a:cubicBezTo>
                    <a:pt x="8096" y="36576"/>
                    <a:pt x="0" y="28385"/>
                    <a:pt x="0" y="18288"/>
                  </a:cubicBezTo>
                  <a:cubicBezTo>
                    <a:pt x="0" y="8192"/>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sp>
          <p:nvSpPr>
            <p:cNvPr id="332" name="Shape 484"/>
            <p:cNvSpPr/>
            <p:nvPr/>
          </p:nvSpPr>
          <p:spPr>
            <a:xfrm>
              <a:off x="6577076" y="1170432"/>
              <a:ext cx="36576" cy="36576"/>
            </a:xfrm>
            <a:custGeom>
              <a:avLst/>
              <a:gdLst/>
              <a:ahLst/>
              <a:cxnLst/>
              <a:rect l="0" t="0" r="0" b="0"/>
              <a:pathLst>
                <a:path w="36576" h="36576">
                  <a:moveTo>
                    <a:pt x="18288" y="0"/>
                  </a:moveTo>
                  <a:cubicBezTo>
                    <a:pt x="28480" y="0"/>
                    <a:pt x="36576" y="8192"/>
                    <a:pt x="36576" y="18288"/>
                  </a:cubicBezTo>
                  <a:cubicBezTo>
                    <a:pt x="36576" y="28385"/>
                    <a:pt x="28480" y="36576"/>
                    <a:pt x="18288" y="36576"/>
                  </a:cubicBezTo>
                  <a:cubicBezTo>
                    <a:pt x="8096" y="36576"/>
                    <a:pt x="0" y="28385"/>
                    <a:pt x="0" y="18288"/>
                  </a:cubicBezTo>
                  <a:cubicBezTo>
                    <a:pt x="0" y="8192"/>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grpSp>
      <p:grpSp>
        <p:nvGrpSpPr>
          <p:cNvPr id="333" name="Group 332"/>
          <p:cNvGrpSpPr/>
          <p:nvPr/>
        </p:nvGrpSpPr>
        <p:grpSpPr>
          <a:xfrm>
            <a:off x="1978227" y="3254138"/>
            <a:ext cx="7966798" cy="3219357"/>
            <a:chOff x="0" y="0"/>
            <a:chExt cx="6049185" cy="2827737"/>
          </a:xfrm>
        </p:grpSpPr>
        <p:sp>
          <p:nvSpPr>
            <p:cNvPr id="334" name="Shape 7"/>
            <p:cNvSpPr/>
            <p:nvPr/>
          </p:nvSpPr>
          <p:spPr>
            <a:xfrm>
              <a:off x="91440" y="2553417"/>
              <a:ext cx="0" cy="91440"/>
            </a:xfrm>
            <a:custGeom>
              <a:avLst/>
              <a:gdLst/>
              <a:ahLst/>
              <a:cxnLst/>
              <a:rect l="0" t="0" r="0" b="0"/>
              <a:pathLst>
                <a:path h="91440">
                  <a:moveTo>
                    <a:pt x="0" y="9144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5" name="Shape 8"/>
            <p:cNvSpPr/>
            <p:nvPr/>
          </p:nvSpPr>
          <p:spPr>
            <a:xfrm>
              <a:off x="0" y="2004777"/>
              <a:ext cx="502920" cy="548640"/>
            </a:xfrm>
            <a:custGeom>
              <a:avLst/>
              <a:gdLst/>
              <a:ahLst/>
              <a:cxnLst/>
              <a:rect l="0" t="0" r="0" b="0"/>
              <a:pathLst>
                <a:path w="502920" h="548640">
                  <a:moveTo>
                    <a:pt x="91440" y="548640"/>
                  </a:moveTo>
                  <a:lnTo>
                    <a:pt x="0" y="548640"/>
                  </a:lnTo>
                  <a:lnTo>
                    <a:pt x="0" y="0"/>
                  </a:lnTo>
                  <a:lnTo>
                    <a:pt x="50292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6" name="Shape 9"/>
            <p:cNvSpPr/>
            <p:nvPr/>
          </p:nvSpPr>
          <p:spPr>
            <a:xfrm>
              <a:off x="91440" y="2461977"/>
              <a:ext cx="411480" cy="91440"/>
            </a:xfrm>
            <a:custGeom>
              <a:avLst/>
              <a:gdLst/>
              <a:ahLst/>
              <a:cxnLst/>
              <a:rect l="0" t="0" r="0" b="0"/>
              <a:pathLst>
                <a:path w="411480" h="91440">
                  <a:moveTo>
                    <a:pt x="0" y="91440"/>
                  </a:moveTo>
                  <a:lnTo>
                    <a:pt x="0" y="0"/>
                  </a:lnTo>
                  <a:lnTo>
                    <a:pt x="4114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7" name="Shape 10"/>
            <p:cNvSpPr/>
            <p:nvPr/>
          </p:nvSpPr>
          <p:spPr>
            <a:xfrm>
              <a:off x="4114800" y="450297"/>
              <a:ext cx="182880" cy="365760"/>
            </a:xfrm>
            <a:custGeom>
              <a:avLst/>
              <a:gdLst/>
              <a:ahLst/>
              <a:cxnLst/>
              <a:rect l="0" t="0" r="0" b="0"/>
              <a:pathLst>
                <a:path w="182880" h="365760">
                  <a:moveTo>
                    <a:pt x="182880" y="365760"/>
                  </a:moveTo>
                  <a:lnTo>
                    <a:pt x="182880" y="274320"/>
                  </a:lnTo>
                  <a:lnTo>
                    <a:pt x="0" y="274320"/>
                  </a:lnTo>
                  <a:lnTo>
                    <a:pt x="0" y="0"/>
                  </a:lnTo>
                  <a:lnTo>
                    <a:pt x="914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8" name="Shape 11"/>
            <p:cNvSpPr/>
            <p:nvPr/>
          </p:nvSpPr>
          <p:spPr>
            <a:xfrm>
              <a:off x="960120" y="2461977"/>
              <a:ext cx="228600" cy="0"/>
            </a:xfrm>
            <a:custGeom>
              <a:avLst/>
              <a:gdLst/>
              <a:ahLst/>
              <a:cxnLst/>
              <a:rect l="0" t="0" r="0" b="0"/>
              <a:pathLst>
                <a:path w="228600">
                  <a:moveTo>
                    <a:pt x="0" y="0"/>
                  </a:moveTo>
                  <a:lnTo>
                    <a:pt x="22860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39" name="Shape 12"/>
            <p:cNvSpPr/>
            <p:nvPr/>
          </p:nvSpPr>
          <p:spPr>
            <a:xfrm>
              <a:off x="960120" y="2004777"/>
              <a:ext cx="228600" cy="0"/>
            </a:xfrm>
            <a:custGeom>
              <a:avLst/>
              <a:gdLst/>
              <a:ahLst/>
              <a:cxnLst/>
              <a:rect l="0" t="0" r="0" b="0"/>
              <a:pathLst>
                <a:path w="228600">
                  <a:moveTo>
                    <a:pt x="0" y="0"/>
                  </a:moveTo>
                  <a:lnTo>
                    <a:pt x="22860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0" name="Shape 18"/>
            <p:cNvSpPr/>
            <p:nvPr/>
          </p:nvSpPr>
          <p:spPr>
            <a:xfrm>
              <a:off x="3200400" y="1090377"/>
              <a:ext cx="274320" cy="0"/>
            </a:xfrm>
            <a:custGeom>
              <a:avLst/>
              <a:gdLst/>
              <a:ahLst/>
              <a:cxnLst/>
              <a:rect l="0" t="0" r="0" b="0"/>
              <a:pathLst>
                <a:path w="274320">
                  <a:moveTo>
                    <a:pt x="274320"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1" name="Shape 26"/>
            <p:cNvSpPr/>
            <p:nvPr/>
          </p:nvSpPr>
          <p:spPr>
            <a:xfrm>
              <a:off x="27432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2" name="Shape 27"/>
            <p:cNvSpPr/>
            <p:nvPr/>
          </p:nvSpPr>
          <p:spPr>
            <a:xfrm>
              <a:off x="36576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3" name="Shape 28"/>
            <p:cNvSpPr/>
            <p:nvPr/>
          </p:nvSpPr>
          <p:spPr>
            <a:xfrm>
              <a:off x="45720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4" name="Shape 29"/>
            <p:cNvSpPr/>
            <p:nvPr/>
          </p:nvSpPr>
          <p:spPr>
            <a:xfrm>
              <a:off x="1371600" y="1090377"/>
              <a:ext cx="0" cy="182880"/>
            </a:xfrm>
            <a:custGeom>
              <a:avLst/>
              <a:gdLst/>
              <a:ahLst/>
              <a:cxnLst/>
              <a:rect l="0" t="0" r="0" b="0"/>
              <a:pathLst>
                <a:path h="182880">
                  <a:moveTo>
                    <a:pt x="0" y="0"/>
                  </a:move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5" name="Shape 30"/>
            <p:cNvSpPr/>
            <p:nvPr/>
          </p:nvSpPr>
          <p:spPr>
            <a:xfrm>
              <a:off x="1463040" y="1090377"/>
              <a:ext cx="0" cy="182880"/>
            </a:xfrm>
            <a:custGeom>
              <a:avLst/>
              <a:gdLst/>
              <a:ahLst/>
              <a:cxnLst/>
              <a:rect l="0" t="0" r="0" b="0"/>
              <a:pathLst>
                <a:path h="182880">
                  <a:moveTo>
                    <a:pt x="0" y="0"/>
                  </a:move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6" name="Shape 31"/>
            <p:cNvSpPr/>
            <p:nvPr/>
          </p:nvSpPr>
          <p:spPr>
            <a:xfrm>
              <a:off x="1554480" y="1090377"/>
              <a:ext cx="0" cy="182880"/>
            </a:xfrm>
            <a:custGeom>
              <a:avLst/>
              <a:gdLst/>
              <a:ahLst/>
              <a:cxnLst/>
              <a:rect l="0" t="0" r="0" b="0"/>
              <a:pathLst>
                <a:path h="182880">
                  <a:moveTo>
                    <a:pt x="0" y="0"/>
                  </a:move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7" name="Shape 32"/>
            <p:cNvSpPr/>
            <p:nvPr/>
          </p:nvSpPr>
          <p:spPr>
            <a:xfrm>
              <a:off x="1645920" y="1090377"/>
              <a:ext cx="0" cy="182880"/>
            </a:xfrm>
            <a:custGeom>
              <a:avLst/>
              <a:gdLst/>
              <a:ahLst/>
              <a:cxnLst/>
              <a:rect l="0" t="0" r="0" b="0"/>
              <a:pathLst>
                <a:path h="182880">
                  <a:moveTo>
                    <a:pt x="0" y="0"/>
                  </a:move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8" name="Shape 33"/>
            <p:cNvSpPr/>
            <p:nvPr/>
          </p:nvSpPr>
          <p:spPr>
            <a:xfrm>
              <a:off x="64008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49" name="Shape 34"/>
            <p:cNvSpPr/>
            <p:nvPr/>
          </p:nvSpPr>
          <p:spPr>
            <a:xfrm>
              <a:off x="73152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0" name="Shape 35"/>
            <p:cNvSpPr/>
            <p:nvPr/>
          </p:nvSpPr>
          <p:spPr>
            <a:xfrm>
              <a:off x="822960" y="109037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1" name="Shape 43"/>
            <p:cNvSpPr/>
            <p:nvPr/>
          </p:nvSpPr>
          <p:spPr>
            <a:xfrm>
              <a:off x="5303520" y="816057"/>
              <a:ext cx="0" cy="91440"/>
            </a:xfrm>
            <a:custGeom>
              <a:avLst/>
              <a:gdLst/>
              <a:ahLst/>
              <a:cxnLst/>
              <a:rect l="0" t="0" r="0" b="0"/>
              <a:pathLst>
                <a:path h="91440">
                  <a:moveTo>
                    <a:pt x="0" y="9144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2" name="Shape 44"/>
            <p:cNvSpPr/>
            <p:nvPr/>
          </p:nvSpPr>
          <p:spPr>
            <a:xfrm>
              <a:off x="4846320" y="816057"/>
              <a:ext cx="457200" cy="274320"/>
            </a:xfrm>
            <a:custGeom>
              <a:avLst/>
              <a:gdLst/>
              <a:ahLst/>
              <a:cxnLst/>
              <a:rect l="0" t="0" r="0" b="0"/>
              <a:pathLst>
                <a:path w="457200" h="274320">
                  <a:moveTo>
                    <a:pt x="0" y="274320"/>
                  </a:moveTo>
                  <a:lnTo>
                    <a:pt x="91440" y="274320"/>
                  </a:lnTo>
                  <a:lnTo>
                    <a:pt x="91440" y="0"/>
                  </a:lnTo>
                  <a:lnTo>
                    <a:pt x="45720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3" name="Shape 45"/>
            <p:cNvSpPr/>
            <p:nvPr/>
          </p:nvSpPr>
          <p:spPr>
            <a:xfrm>
              <a:off x="5303520" y="1456137"/>
              <a:ext cx="0" cy="91441"/>
            </a:xfrm>
            <a:custGeom>
              <a:avLst/>
              <a:gdLst/>
              <a:ahLst/>
              <a:cxnLst/>
              <a:rect l="0" t="0" r="0" b="0"/>
              <a:pathLst>
                <a:path h="91441">
                  <a:moveTo>
                    <a:pt x="0" y="0"/>
                  </a:moveTo>
                  <a:lnTo>
                    <a:pt x="0" y="91441"/>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4" name="Shape 46"/>
            <p:cNvSpPr/>
            <p:nvPr/>
          </p:nvSpPr>
          <p:spPr>
            <a:xfrm>
              <a:off x="4846320" y="1181817"/>
              <a:ext cx="457200" cy="365760"/>
            </a:xfrm>
            <a:custGeom>
              <a:avLst/>
              <a:gdLst/>
              <a:ahLst/>
              <a:cxnLst/>
              <a:rect l="0" t="0" r="0" b="0"/>
              <a:pathLst>
                <a:path w="457200" h="365760">
                  <a:moveTo>
                    <a:pt x="0" y="0"/>
                  </a:moveTo>
                  <a:lnTo>
                    <a:pt x="91440" y="0"/>
                  </a:lnTo>
                  <a:lnTo>
                    <a:pt x="91440" y="365760"/>
                  </a:lnTo>
                  <a:lnTo>
                    <a:pt x="457200" y="36576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5" name="Shape 47"/>
            <p:cNvSpPr/>
            <p:nvPr/>
          </p:nvSpPr>
          <p:spPr>
            <a:xfrm>
              <a:off x="5303520" y="1456137"/>
              <a:ext cx="548640" cy="91441"/>
            </a:xfrm>
            <a:custGeom>
              <a:avLst/>
              <a:gdLst/>
              <a:ahLst/>
              <a:cxnLst/>
              <a:rect l="0" t="0" r="0" b="0"/>
              <a:pathLst>
                <a:path w="548640" h="91441">
                  <a:moveTo>
                    <a:pt x="0" y="91441"/>
                  </a:moveTo>
                  <a:lnTo>
                    <a:pt x="548640" y="91441"/>
                  </a:lnTo>
                  <a:lnTo>
                    <a:pt x="5486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6" name="Shape 48"/>
            <p:cNvSpPr/>
            <p:nvPr/>
          </p:nvSpPr>
          <p:spPr>
            <a:xfrm>
              <a:off x="5303520" y="816057"/>
              <a:ext cx="548640" cy="91440"/>
            </a:xfrm>
            <a:custGeom>
              <a:avLst/>
              <a:gdLst/>
              <a:ahLst/>
              <a:cxnLst/>
              <a:rect l="0" t="0" r="0" b="0"/>
              <a:pathLst>
                <a:path w="548640" h="91440">
                  <a:moveTo>
                    <a:pt x="0" y="0"/>
                  </a:moveTo>
                  <a:lnTo>
                    <a:pt x="548640" y="0"/>
                  </a:lnTo>
                  <a:lnTo>
                    <a:pt x="54864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7" name="Shape 49"/>
            <p:cNvSpPr/>
            <p:nvPr/>
          </p:nvSpPr>
          <p:spPr>
            <a:xfrm>
              <a:off x="4206240" y="2004777"/>
              <a:ext cx="91439" cy="91440"/>
            </a:xfrm>
            <a:custGeom>
              <a:avLst/>
              <a:gdLst/>
              <a:ahLst/>
              <a:cxnLst/>
              <a:rect l="0" t="0" r="0" b="0"/>
              <a:pathLst>
                <a:path w="91439" h="91440">
                  <a:moveTo>
                    <a:pt x="91439" y="0"/>
                  </a:moveTo>
                  <a:lnTo>
                    <a:pt x="91439" y="91440"/>
                  </a:ln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8" name="Shape 50"/>
            <p:cNvSpPr/>
            <p:nvPr/>
          </p:nvSpPr>
          <p:spPr>
            <a:xfrm>
              <a:off x="4023360" y="2004777"/>
              <a:ext cx="182880" cy="91440"/>
            </a:xfrm>
            <a:custGeom>
              <a:avLst/>
              <a:gdLst/>
              <a:ahLst/>
              <a:cxnLst/>
              <a:rect l="0" t="0" r="0" b="0"/>
              <a:pathLst>
                <a:path w="182880" h="91440">
                  <a:moveTo>
                    <a:pt x="0" y="0"/>
                  </a:moveTo>
                  <a:lnTo>
                    <a:pt x="0" y="91440"/>
                  </a:lnTo>
                  <a:lnTo>
                    <a:pt x="18288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59" name="Shape 51"/>
            <p:cNvSpPr/>
            <p:nvPr/>
          </p:nvSpPr>
          <p:spPr>
            <a:xfrm>
              <a:off x="4206240" y="2096217"/>
              <a:ext cx="0" cy="91440"/>
            </a:xfrm>
            <a:custGeom>
              <a:avLst/>
              <a:gdLst/>
              <a:ahLst/>
              <a:cxnLst/>
              <a:rect l="0" t="0" r="0" b="0"/>
              <a:pathLst>
                <a:path h="91440">
                  <a:moveTo>
                    <a:pt x="0" y="9144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0" name="Shape 52"/>
            <p:cNvSpPr/>
            <p:nvPr/>
          </p:nvSpPr>
          <p:spPr>
            <a:xfrm>
              <a:off x="2651760" y="1181817"/>
              <a:ext cx="822960" cy="91440"/>
            </a:xfrm>
            <a:custGeom>
              <a:avLst/>
              <a:gdLst/>
              <a:ahLst/>
              <a:cxnLst/>
              <a:rect l="0" t="0" r="0" b="0"/>
              <a:pathLst>
                <a:path w="822960" h="91440">
                  <a:moveTo>
                    <a:pt x="822960" y="0"/>
                  </a:moveTo>
                  <a:lnTo>
                    <a:pt x="0" y="0"/>
                  </a:ln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1" name="Shape 53"/>
            <p:cNvSpPr/>
            <p:nvPr/>
          </p:nvSpPr>
          <p:spPr>
            <a:xfrm>
              <a:off x="3657600" y="633177"/>
              <a:ext cx="365760" cy="182880"/>
            </a:xfrm>
            <a:custGeom>
              <a:avLst/>
              <a:gdLst/>
              <a:ahLst/>
              <a:cxnLst/>
              <a:rect l="0" t="0" r="0" b="0"/>
              <a:pathLst>
                <a:path w="365760" h="182880">
                  <a:moveTo>
                    <a:pt x="365760" y="182880"/>
                  </a:moveTo>
                  <a:lnTo>
                    <a:pt x="365760" y="91440"/>
                  </a:lnTo>
                  <a:lnTo>
                    <a:pt x="0" y="91440"/>
                  </a:ln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2" name="Shape 54"/>
            <p:cNvSpPr/>
            <p:nvPr/>
          </p:nvSpPr>
          <p:spPr>
            <a:xfrm>
              <a:off x="3108960" y="1273257"/>
              <a:ext cx="365760" cy="274320"/>
            </a:xfrm>
            <a:custGeom>
              <a:avLst/>
              <a:gdLst/>
              <a:ahLst/>
              <a:cxnLst/>
              <a:rect l="0" t="0" r="0" b="0"/>
              <a:pathLst>
                <a:path w="365760" h="274320">
                  <a:moveTo>
                    <a:pt x="365760" y="0"/>
                  </a:moveTo>
                  <a:lnTo>
                    <a:pt x="91440" y="0"/>
                  </a:lnTo>
                  <a:lnTo>
                    <a:pt x="91440" y="274320"/>
                  </a:lnTo>
                  <a:lnTo>
                    <a:pt x="0" y="274320"/>
                  </a:lnTo>
                  <a:lnTo>
                    <a:pt x="0" y="18288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3" name="Shape 171"/>
            <p:cNvSpPr/>
            <p:nvPr/>
          </p:nvSpPr>
          <p:spPr>
            <a:xfrm>
              <a:off x="91440" y="264485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4" name="Shape 172"/>
            <p:cNvSpPr/>
            <p:nvPr/>
          </p:nvSpPr>
          <p:spPr>
            <a:xfrm>
              <a:off x="0" y="2736297"/>
              <a:ext cx="182880" cy="0"/>
            </a:xfrm>
            <a:custGeom>
              <a:avLst/>
              <a:gdLst/>
              <a:ahLst/>
              <a:cxnLst/>
              <a:rect l="0" t="0" r="0" b="0"/>
              <a:pathLst>
                <a:path w="182880">
                  <a:moveTo>
                    <a:pt x="0" y="0"/>
                  </a:moveTo>
                  <a:lnTo>
                    <a:pt x="1828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5" name="Shape 173"/>
            <p:cNvSpPr/>
            <p:nvPr/>
          </p:nvSpPr>
          <p:spPr>
            <a:xfrm>
              <a:off x="45720" y="2782017"/>
              <a:ext cx="91440" cy="0"/>
            </a:xfrm>
            <a:custGeom>
              <a:avLst/>
              <a:gdLst/>
              <a:ahLst/>
              <a:cxnLst/>
              <a:rect l="0" t="0" r="0" b="0"/>
              <a:pathLst>
                <a:path w="91440">
                  <a:moveTo>
                    <a:pt x="0" y="0"/>
                  </a:moveTo>
                  <a:lnTo>
                    <a:pt x="914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6" name="Shape 174"/>
            <p:cNvSpPr/>
            <p:nvPr/>
          </p:nvSpPr>
          <p:spPr>
            <a:xfrm>
              <a:off x="82296" y="2827737"/>
              <a:ext cx="18288" cy="0"/>
            </a:xfrm>
            <a:custGeom>
              <a:avLst/>
              <a:gdLst/>
              <a:ahLst/>
              <a:cxnLst/>
              <a:rect l="0" t="0" r="0" b="0"/>
              <a:pathLst>
                <a:path w="18288">
                  <a:moveTo>
                    <a:pt x="0" y="0"/>
                  </a:moveTo>
                  <a:lnTo>
                    <a:pt x="18288"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367" name="Shape 175"/>
            <p:cNvSpPr/>
            <p:nvPr/>
          </p:nvSpPr>
          <p:spPr>
            <a:xfrm>
              <a:off x="73152" y="2535129"/>
              <a:ext cx="36576" cy="36576"/>
            </a:xfrm>
            <a:custGeom>
              <a:avLst/>
              <a:gdLst/>
              <a:ahLst/>
              <a:cxnLst/>
              <a:rect l="0" t="0" r="0" b="0"/>
              <a:pathLst>
                <a:path w="36576" h="36576">
                  <a:moveTo>
                    <a:pt x="18288" y="0"/>
                  </a:moveTo>
                  <a:cubicBezTo>
                    <a:pt x="28480" y="0"/>
                    <a:pt x="36576" y="8192"/>
                    <a:pt x="36576" y="18288"/>
                  </a:cubicBezTo>
                  <a:cubicBezTo>
                    <a:pt x="36576" y="28384"/>
                    <a:pt x="28480" y="36576"/>
                    <a:pt x="18288" y="36576"/>
                  </a:cubicBezTo>
                  <a:cubicBezTo>
                    <a:pt x="8096" y="36576"/>
                    <a:pt x="0" y="28384"/>
                    <a:pt x="0" y="18288"/>
                  </a:cubicBezTo>
                  <a:cubicBezTo>
                    <a:pt x="0" y="8192"/>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sp>
          <p:nvSpPr>
            <p:cNvPr id="368" name="Shape 176"/>
            <p:cNvSpPr/>
            <p:nvPr/>
          </p:nvSpPr>
          <p:spPr>
            <a:xfrm>
              <a:off x="813816" y="1977345"/>
              <a:ext cx="54864" cy="54864"/>
            </a:xfrm>
            <a:custGeom>
              <a:avLst/>
              <a:gdLst/>
              <a:ahLst/>
              <a:cxnLst/>
              <a:rect l="0" t="0" r="0" b="0"/>
              <a:pathLst>
                <a:path w="54864" h="54864">
                  <a:moveTo>
                    <a:pt x="27432" y="0"/>
                  </a:moveTo>
                  <a:cubicBezTo>
                    <a:pt x="42672" y="0"/>
                    <a:pt x="54864" y="12287"/>
                    <a:pt x="54864" y="27432"/>
                  </a:cubicBezTo>
                  <a:cubicBezTo>
                    <a:pt x="54864" y="42577"/>
                    <a:pt x="42672" y="54864"/>
                    <a:pt x="27432" y="54864"/>
                  </a:cubicBezTo>
                  <a:cubicBezTo>
                    <a:pt x="12192" y="54864"/>
                    <a:pt x="0" y="42577"/>
                    <a:pt x="0" y="27432"/>
                  </a:cubicBezTo>
                  <a:cubicBezTo>
                    <a:pt x="0" y="12287"/>
                    <a:pt x="12192" y="0"/>
                    <a:pt x="27432"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369" name="Shape 177"/>
            <p:cNvSpPr/>
            <p:nvPr/>
          </p:nvSpPr>
          <p:spPr>
            <a:xfrm>
              <a:off x="594360" y="1977345"/>
              <a:ext cx="54864" cy="54864"/>
            </a:xfrm>
            <a:custGeom>
              <a:avLst/>
              <a:gdLst/>
              <a:ahLst/>
              <a:cxnLst/>
              <a:rect l="0" t="0" r="0" b="0"/>
              <a:pathLst>
                <a:path w="54864" h="54864">
                  <a:moveTo>
                    <a:pt x="27432" y="0"/>
                  </a:moveTo>
                  <a:cubicBezTo>
                    <a:pt x="42672" y="0"/>
                    <a:pt x="54864" y="12287"/>
                    <a:pt x="54864" y="27432"/>
                  </a:cubicBezTo>
                  <a:cubicBezTo>
                    <a:pt x="54864" y="42577"/>
                    <a:pt x="42672" y="54864"/>
                    <a:pt x="27432" y="54864"/>
                  </a:cubicBezTo>
                  <a:cubicBezTo>
                    <a:pt x="12192" y="54864"/>
                    <a:pt x="0" y="42577"/>
                    <a:pt x="0" y="27432"/>
                  </a:cubicBezTo>
                  <a:cubicBezTo>
                    <a:pt x="0" y="12287"/>
                    <a:pt x="12192" y="0"/>
                    <a:pt x="27432"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370" name="Shape 178"/>
            <p:cNvSpPr/>
            <p:nvPr/>
          </p:nvSpPr>
          <p:spPr>
            <a:xfrm>
              <a:off x="603504" y="1931626"/>
              <a:ext cx="256032" cy="0"/>
            </a:xfrm>
            <a:custGeom>
              <a:avLst/>
              <a:gdLst/>
              <a:ahLst/>
              <a:cxnLst/>
              <a:rect l="0" t="0" r="0" b="0"/>
              <a:pathLst>
                <a:path w="256032">
                  <a:moveTo>
                    <a:pt x="0" y="0"/>
                  </a:moveTo>
                  <a:lnTo>
                    <a:pt x="256032"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71" name="Shape 3525"/>
            <p:cNvSpPr/>
            <p:nvPr/>
          </p:nvSpPr>
          <p:spPr>
            <a:xfrm>
              <a:off x="658368" y="1885905"/>
              <a:ext cx="146304" cy="45720"/>
            </a:xfrm>
            <a:custGeom>
              <a:avLst/>
              <a:gdLst/>
              <a:ahLst/>
              <a:cxnLst/>
              <a:rect l="0" t="0" r="0" b="0"/>
              <a:pathLst>
                <a:path w="146304" h="45720">
                  <a:moveTo>
                    <a:pt x="0" y="0"/>
                  </a:moveTo>
                  <a:lnTo>
                    <a:pt x="146304" y="0"/>
                  </a:lnTo>
                  <a:lnTo>
                    <a:pt x="146304" y="45720"/>
                  </a:lnTo>
                  <a:lnTo>
                    <a:pt x="0" y="45720"/>
                  </a:lnTo>
                  <a:lnTo>
                    <a:pt x="0" y="0"/>
                  </a:lnTo>
                </a:path>
              </a:pathLst>
            </a:custGeom>
            <a:ln w="15240" cap="rnd">
              <a:miter lim="127000"/>
            </a:ln>
          </p:spPr>
          <p:style>
            <a:lnRef idx="1">
              <a:srgbClr val="800000"/>
            </a:lnRef>
            <a:fillRef idx="1">
              <a:srgbClr val="C8C8AA"/>
            </a:fillRef>
            <a:effectRef idx="0">
              <a:scrgbClr r="0" g="0" b="0"/>
            </a:effectRef>
            <a:fontRef idx="none"/>
          </p:style>
          <p:txBody>
            <a:bodyPr/>
            <a:lstStyle/>
            <a:p>
              <a:endParaRPr lang="en-US"/>
            </a:p>
          </p:txBody>
        </p:sp>
        <p:sp>
          <p:nvSpPr>
            <p:cNvPr id="372" name="Shape 180"/>
            <p:cNvSpPr/>
            <p:nvPr/>
          </p:nvSpPr>
          <p:spPr>
            <a:xfrm>
              <a:off x="502920" y="2004777"/>
              <a:ext cx="91440" cy="0"/>
            </a:xfrm>
            <a:custGeom>
              <a:avLst/>
              <a:gdLst/>
              <a:ahLst/>
              <a:cxnLst/>
              <a:rect l="0" t="0" r="0" b="0"/>
              <a:pathLst>
                <a:path w="91440">
                  <a:moveTo>
                    <a:pt x="0" y="0"/>
                  </a:moveTo>
                  <a:lnTo>
                    <a:pt x="9144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73" name="Shape 181"/>
            <p:cNvSpPr/>
            <p:nvPr/>
          </p:nvSpPr>
          <p:spPr>
            <a:xfrm>
              <a:off x="868680" y="2004777"/>
              <a:ext cx="91440" cy="0"/>
            </a:xfrm>
            <a:custGeom>
              <a:avLst/>
              <a:gdLst/>
              <a:ahLst/>
              <a:cxnLst/>
              <a:rect l="0" t="0" r="0" b="0"/>
              <a:pathLst>
                <a:path w="91440">
                  <a:moveTo>
                    <a:pt x="9144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74" name="Shape 182"/>
            <p:cNvSpPr/>
            <p:nvPr/>
          </p:nvSpPr>
          <p:spPr>
            <a:xfrm>
              <a:off x="877824" y="1876761"/>
              <a:ext cx="73152" cy="73152"/>
            </a:xfrm>
            <a:custGeom>
              <a:avLst/>
              <a:gdLst/>
              <a:ahLst/>
              <a:cxnLst/>
              <a:rect l="0" t="0" r="0" b="0"/>
              <a:pathLst>
                <a:path w="73152" h="73152">
                  <a:moveTo>
                    <a:pt x="36576" y="0"/>
                  </a:moveTo>
                  <a:cubicBezTo>
                    <a:pt x="56864" y="0"/>
                    <a:pt x="73152" y="16383"/>
                    <a:pt x="73152" y="36576"/>
                  </a:cubicBezTo>
                  <a:cubicBezTo>
                    <a:pt x="73152" y="56769"/>
                    <a:pt x="56864" y="73152"/>
                    <a:pt x="36576" y="73152"/>
                  </a:cubicBezTo>
                  <a:cubicBezTo>
                    <a:pt x="16288" y="73152"/>
                    <a:pt x="0" y="56769"/>
                    <a:pt x="0" y="36576"/>
                  </a:cubicBezTo>
                  <a:cubicBezTo>
                    <a:pt x="0" y="16383"/>
                    <a:pt x="16288" y="0"/>
                    <a:pt x="36576" y="0"/>
                  </a:cubicBezTo>
                  <a:close/>
                </a:path>
              </a:pathLst>
            </a:custGeom>
            <a:ln w="7620" cap="rnd">
              <a:round/>
            </a:ln>
          </p:spPr>
          <p:style>
            <a:lnRef idx="1">
              <a:srgbClr val="FF0000"/>
            </a:lnRef>
            <a:fillRef idx="1">
              <a:srgbClr val="400000"/>
            </a:fillRef>
            <a:effectRef idx="0">
              <a:scrgbClr r="0" g="0" b="0"/>
            </a:effectRef>
            <a:fontRef idx="none"/>
          </p:style>
          <p:txBody>
            <a:bodyPr/>
            <a:lstStyle/>
            <a:p>
              <a:endParaRPr lang="en-US"/>
            </a:p>
          </p:txBody>
        </p:sp>
        <p:sp>
          <p:nvSpPr>
            <p:cNvPr id="375" name="Shape 183"/>
            <p:cNvSpPr/>
            <p:nvPr/>
          </p:nvSpPr>
          <p:spPr>
            <a:xfrm>
              <a:off x="914400" y="1895049"/>
              <a:ext cx="0" cy="36576"/>
            </a:xfrm>
            <a:custGeom>
              <a:avLst/>
              <a:gdLst/>
              <a:ahLst/>
              <a:cxnLst/>
              <a:rect l="0" t="0" r="0" b="0"/>
              <a:pathLst>
                <a:path h="36576">
                  <a:moveTo>
                    <a:pt x="0" y="36576"/>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76" name="Shape 184"/>
            <p:cNvSpPr/>
            <p:nvPr/>
          </p:nvSpPr>
          <p:spPr>
            <a:xfrm>
              <a:off x="905256" y="1922481"/>
              <a:ext cx="9144" cy="9144"/>
            </a:xfrm>
            <a:custGeom>
              <a:avLst/>
              <a:gdLst/>
              <a:ahLst/>
              <a:cxnLst/>
              <a:rect l="0" t="0" r="0" b="0"/>
              <a:pathLst>
                <a:path w="9144" h="9144">
                  <a:moveTo>
                    <a:pt x="9144" y="9144"/>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77" name="Shape 185"/>
            <p:cNvSpPr/>
            <p:nvPr/>
          </p:nvSpPr>
          <p:spPr>
            <a:xfrm>
              <a:off x="914400" y="1922481"/>
              <a:ext cx="9144" cy="9144"/>
            </a:xfrm>
            <a:custGeom>
              <a:avLst/>
              <a:gdLst/>
              <a:ahLst/>
              <a:cxnLst/>
              <a:rect l="0" t="0" r="0" b="0"/>
              <a:pathLst>
                <a:path w="9144" h="9144">
                  <a:moveTo>
                    <a:pt x="0" y="9144"/>
                  </a:moveTo>
                  <a:lnTo>
                    <a:pt x="9144"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78" name="Shape 186"/>
            <p:cNvSpPr/>
            <p:nvPr/>
          </p:nvSpPr>
          <p:spPr>
            <a:xfrm>
              <a:off x="905256" y="1895049"/>
              <a:ext cx="9144" cy="9144"/>
            </a:xfrm>
            <a:custGeom>
              <a:avLst/>
              <a:gdLst/>
              <a:ahLst/>
              <a:cxnLst/>
              <a:rect l="0" t="0" r="0" b="0"/>
              <a:pathLst>
                <a:path w="9144" h="9144">
                  <a:moveTo>
                    <a:pt x="0" y="9144"/>
                  </a:moveTo>
                  <a:lnTo>
                    <a:pt x="9144"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79" name="Shape 187"/>
            <p:cNvSpPr/>
            <p:nvPr/>
          </p:nvSpPr>
          <p:spPr>
            <a:xfrm>
              <a:off x="914400" y="1895049"/>
              <a:ext cx="9144" cy="9144"/>
            </a:xfrm>
            <a:custGeom>
              <a:avLst/>
              <a:gdLst/>
              <a:ahLst/>
              <a:cxnLst/>
              <a:rect l="0" t="0" r="0" b="0"/>
              <a:pathLst>
                <a:path w="9144" h="9144">
                  <a:moveTo>
                    <a:pt x="0" y="0"/>
                  </a:moveTo>
                  <a:lnTo>
                    <a:pt x="9144" y="9144"/>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80" name="Shape 188"/>
            <p:cNvSpPr/>
            <p:nvPr/>
          </p:nvSpPr>
          <p:spPr>
            <a:xfrm>
              <a:off x="813816" y="2434545"/>
              <a:ext cx="54864" cy="54864"/>
            </a:xfrm>
            <a:custGeom>
              <a:avLst/>
              <a:gdLst/>
              <a:ahLst/>
              <a:cxnLst/>
              <a:rect l="0" t="0" r="0" b="0"/>
              <a:pathLst>
                <a:path w="54864" h="54864">
                  <a:moveTo>
                    <a:pt x="27432" y="0"/>
                  </a:moveTo>
                  <a:cubicBezTo>
                    <a:pt x="42672" y="0"/>
                    <a:pt x="54864" y="12287"/>
                    <a:pt x="54864" y="27432"/>
                  </a:cubicBezTo>
                  <a:cubicBezTo>
                    <a:pt x="54864" y="42577"/>
                    <a:pt x="42672" y="54864"/>
                    <a:pt x="27432" y="54864"/>
                  </a:cubicBezTo>
                  <a:cubicBezTo>
                    <a:pt x="12192" y="54864"/>
                    <a:pt x="0" y="42577"/>
                    <a:pt x="0" y="27432"/>
                  </a:cubicBezTo>
                  <a:cubicBezTo>
                    <a:pt x="0" y="12287"/>
                    <a:pt x="12192" y="0"/>
                    <a:pt x="27432"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381" name="Shape 189"/>
            <p:cNvSpPr/>
            <p:nvPr/>
          </p:nvSpPr>
          <p:spPr>
            <a:xfrm>
              <a:off x="594360" y="2434545"/>
              <a:ext cx="54864" cy="54864"/>
            </a:xfrm>
            <a:custGeom>
              <a:avLst/>
              <a:gdLst/>
              <a:ahLst/>
              <a:cxnLst/>
              <a:rect l="0" t="0" r="0" b="0"/>
              <a:pathLst>
                <a:path w="54864" h="54864">
                  <a:moveTo>
                    <a:pt x="27432" y="0"/>
                  </a:moveTo>
                  <a:cubicBezTo>
                    <a:pt x="42672" y="0"/>
                    <a:pt x="54864" y="12287"/>
                    <a:pt x="54864" y="27432"/>
                  </a:cubicBezTo>
                  <a:cubicBezTo>
                    <a:pt x="54864" y="42577"/>
                    <a:pt x="42672" y="54864"/>
                    <a:pt x="27432" y="54864"/>
                  </a:cubicBezTo>
                  <a:cubicBezTo>
                    <a:pt x="12192" y="54864"/>
                    <a:pt x="0" y="42577"/>
                    <a:pt x="0" y="27432"/>
                  </a:cubicBezTo>
                  <a:cubicBezTo>
                    <a:pt x="0" y="12287"/>
                    <a:pt x="12192" y="0"/>
                    <a:pt x="27432"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382" name="Shape 190"/>
            <p:cNvSpPr/>
            <p:nvPr/>
          </p:nvSpPr>
          <p:spPr>
            <a:xfrm>
              <a:off x="603504" y="2388826"/>
              <a:ext cx="256032" cy="0"/>
            </a:xfrm>
            <a:custGeom>
              <a:avLst/>
              <a:gdLst/>
              <a:ahLst/>
              <a:cxnLst/>
              <a:rect l="0" t="0" r="0" b="0"/>
              <a:pathLst>
                <a:path w="256032">
                  <a:moveTo>
                    <a:pt x="0" y="0"/>
                  </a:moveTo>
                  <a:lnTo>
                    <a:pt x="256032"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83" name="Shape 3526"/>
            <p:cNvSpPr/>
            <p:nvPr/>
          </p:nvSpPr>
          <p:spPr>
            <a:xfrm>
              <a:off x="658368" y="2343105"/>
              <a:ext cx="146304" cy="45720"/>
            </a:xfrm>
            <a:custGeom>
              <a:avLst/>
              <a:gdLst/>
              <a:ahLst/>
              <a:cxnLst/>
              <a:rect l="0" t="0" r="0" b="0"/>
              <a:pathLst>
                <a:path w="146304" h="45720">
                  <a:moveTo>
                    <a:pt x="0" y="0"/>
                  </a:moveTo>
                  <a:lnTo>
                    <a:pt x="146304" y="0"/>
                  </a:lnTo>
                  <a:lnTo>
                    <a:pt x="146304" y="45720"/>
                  </a:lnTo>
                  <a:lnTo>
                    <a:pt x="0" y="45720"/>
                  </a:lnTo>
                  <a:lnTo>
                    <a:pt x="0" y="0"/>
                  </a:lnTo>
                </a:path>
              </a:pathLst>
            </a:custGeom>
            <a:ln w="15240" cap="rnd">
              <a:miter lim="127000"/>
            </a:ln>
          </p:spPr>
          <p:style>
            <a:lnRef idx="1">
              <a:srgbClr val="800000"/>
            </a:lnRef>
            <a:fillRef idx="1">
              <a:srgbClr val="C8C8AA"/>
            </a:fillRef>
            <a:effectRef idx="0">
              <a:scrgbClr r="0" g="0" b="0"/>
            </a:effectRef>
            <a:fontRef idx="none"/>
          </p:style>
          <p:txBody>
            <a:bodyPr/>
            <a:lstStyle/>
            <a:p>
              <a:endParaRPr lang="en-US"/>
            </a:p>
          </p:txBody>
        </p:sp>
        <p:sp>
          <p:nvSpPr>
            <p:cNvPr id="384" name="Shape 192"/>
            <p:cNvSpPr/>
            <p:nvPr/>
          </p:nvSpPr>
          <p:spPr>
            <a:xfrm>
              <a:off x="502920" y="2461977"/>
              <a:ext cx="91440" cy="0"/>
            </a:xfrm>
            <a:custGeom>
              <a:avLst/>
              <a:gdLst/>
              <a:ahLst/>
              <a:cxnLst/>
              <a:rect l="0" t="0" r="0" b="0"/>
              <a:pathLst>
                <a:path w="91440">
                  <a:moveTo>
                    <a:pt x="0" y="0"/>
                  </a:moveTo>
                  <a:lnTo>
                    <a:pt x="9144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85" name="Shape 193"/>
            <p:cNvSpPr/>
            <p:nvPr/>
          </p:nvSpPr>
          <p:spPr>
            <a:xfrm>
              <a:off x="868680" y="2461977"/>
              <a:ext cx="91440" cy="0"/>
            </a:xfrm>
            <a:custGeom>
              <a:avLst/>
              <a:gdLst/>
              <a:ahLst/>
              <a:cxnLst/>
              <a:rect l="0" t="0" r="0" b="0"/>
              <a:pathLst>
                <a:path w="91440">
                  <a:moveTo>
                    <a:pt x="9144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86" name="Shape 194"/>
            <p:cNvSpPr/>
            <p:nvPr/>
          </p:nvSpPr>
          <p:spPr>
            <a:xfrm>
              <a:off x="877824" y="2333961"/>
              <a:ext cx="73152" cy="73152"/>
            </a:xfrm>
            <a:custGeom>
              <a:avLst/>
              <a:gdLst/>
              <a:ahLst/>
              <a:cxnLst/>
              <a:rect l="0" t="0" r="0" b="0"/>
              <a:pathLst>
                <a:path w="73152" h="73152">
                  <a:moveTo>
                    <a:pt x="36576" y="0"/>
                  </a:moveTo>
                  <a:cubicBezTo>
                    <a:pt x="56864" y="0"/>
                    <a:pt x="73152" y="16383"/>
                    <a:pt x="73152" y="36576"/>
                  </a:cubicBezTo>
                  <a:cubicBezTo>
                    <a:pt x="73152" y="56769"/>
                    <a:pt x="56864" y="73152"/>
                    <a:pt x="36576" y="73152"/>
                  </a:cubicBezTo>
                  <a:cubicBezTo>
                    <a:pt x="16288" y="73152"/>
                    <a:pt x="0" y="56769"/>
                    <a:pt x="0" y="36576"/>
                  </a:cubicBezTo>
                  <a:cubicBezTo>
                    <a:pt x="0" y="16383"/>
                    <a:pt x="16288" y="0"/>
                    <a:pt x="36576" y="0"/>
                  </a:cubicBezTo>
                  <a:close/>
                </a:path>
              </a:pathLst>
            </a:custGeom>
            <a:ln w="7620" cap="rnd">
              <a:round/>
            </a:ln>
          </p:spPr>
          <p:style>
            <a:lnRef idx="1">
              <a:srgbClr val="FF0000"/>
            </a:lnRef>
            <a:fillRef idx="1">
              <a:srgbClr val="400000"/>
            </a:fillRef>
            <a:effectRef idx="0">
              <a:scrgbClr r="0" g="0" b="0"/>
            </a:effectRef>
            <a:fontRef idx="none"/>
          </p:style>
          <p:txBody>
            <a:bodyPr/>
            <a:lstStyle/>
            <a:p>
              <a:endParaRPr lang="en-US"/>
            </a:p>
          </p:txBody>
        </p:sp>
        <p:sp>
          <p:nvSpPr>
            <p:cNvPr id="387" name="Shape 195"/>
            <p:cNvSpPr/>
            <p:nvPr/>
          </p:nvSpPr>
          <p:spPr>
            <a:xfrm>
              <a:off x="914400" y="2352249"/>
              <a:ext cx="0" cy="36576"/>
            </a:xfrm>
            <a:custGeom>
              <a:avLst/>
              <a:gdLst/>
              <a:ahLst/>
              <a:cxnLst/>
              <a:rect l="0" t="0" r="0" b="0"/>
              <a:pathLst>
                <a:path h="36576">
                  <a:moveTo>
                    <a:pt x="0" y="36576"/>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88" name="Shape 196"/>
            <p:cNvSpPr/>
            <p:nvPr/>
          </p:nvSpPr>
          <p:spPr>
            <a:xfrm>
              <a:off x="905256" y="2379681"/>
              <a:ext cx="9144" cy="9144"/>
            </a:xfrm>
            <a:custGeom>
              <a:avLst/>
              <a:gdLst/>
              <a:ahLst/>
              <a:cxnLst/>
              <a:rect l="0" t="0" r="0" b="0"/>
              <a:pathLst>
                <a:path w="9144" h="9144">
                  <a:moveTo>
                    <a:pt x="9144" y="9144"/>
                  </a:moveTo>
                  <a:lnTo>
                    <a:pt x="0"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89" name="Shape 197"/>
            <p:cNvSpPr/>
            <p:nvPr/>
          </p:nvSpPr>
          <p:spPr>
            <a:xfrm>
              <a:off x="914400" y="2379681"/>
              <a:ext cx="9144" cy="9144"/>
            </a:xfrm>
            <a:custGeom>
              <a:avLst/>
              <a:gdLst/>
              <a:ahLst/>
              <a:cxnLst/>
              <a:rect l="0" t="0" r="0" b="0"/>
              <a:pathLst>
                <a:path w="9144" h="9144">
                  <a:moveTo>
                    <a:pt x="0" y="9144"/>
                  </a:moveTo>
                  <a:lnTo>
                    <a:pt x="9144"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90" name="Shape 198"/>
            <p:cNvSpPr/>
            <p:nvPr/>
          </p:nvSpPr>
          <p:spPr>
            <a:xfrm>
              <a:off x="905256" y="2352249"/>
              <a:ext cx="9144" cy="9144"/>
            </a:xfrm>
            <a:custGeom>
              <a:avLst/>
              <a:gdLst/>
              <a:ahLst/>
              <a:cxnLst/>
              <a:rect l="0" t="0" r="0" b="0"/>
              <a:pathLst>
                <a:path w="9144" h="9144">
                  <a:moveTo>
                    <a:pt x="0" y="9144"/>
                  </a:moveTo>
                  <a:lnTo>
                    <a:pt x="9144" y="0"/>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91" name="Shape 199"/>
            <p:cNvSpPr/>
            <p:nvPr/>
          </p:nvSpPr>
          <p:spPr>
            <a:xfrm>
              <a:off x="914400" y="2352249"/>
              <a:ext cx="9144" cy="9144"/>
            </a:xfrm>
            <a:custGeom>
              <a:avLst/>
              <a:gdLst/>
              <a:ahLst/>
              <a:cxnLst/>
              <a:rect l="0" t="0" r="0" b="0"/>
              <a:pathLst>
                <a:path w="9144" h="9144">
                  <a:moveTo>
                    <a:pt x="0" y="0"/>
                  </a:moveTo>
                  <a:lnTo>
                    <a:pt x="9144" y="9144"/>
                  </a:lnTo>
                </a:path>
              </a:pathLst>
            </a:custGeom>
            <a:ln w="7620" cap="rnd">
              <a:round/>
            </a:ln>
          </p:spPr>
          <p:style>
            <a:lnRef idx="1">
              <a:srgbClr val="FF0000"/>
            </a:lnRef>
            <a:fillRef idx="0">
              <a:srgbClr val="000000">
                <a:alpha val="0"/>
              </a:srgbClr>
            </a:fillRef>
            <a:effectRef idx="0">
              <a:scrgbClr r="0" g="0" b="0"/>
            </a:effectRef>
            <a:fontRef idx="none"/>
          </p:style>
          <p:txBody>
            <a:bodyPr/>
            <a:lstStyle/>
            <a:p>
              <a:endParaRPr lang="en-US"/>
            </a:p>
          </p:txBody>
        </p:sp>
        <p:sp>
          <p:nvSpPr>
            <p:cNvPr id="392" name="Shape 3527"/>
            <p:cNvSpPr/>
            <p:nvPr/>
          </p:nvSpPr>
          <p:spPr>
            <a:xfrm>
              <a:off x="3657600" y="998937"/>
              <a:ext cx="1005840" cy="822961"/>
            </a:xfrm>
            <a:custGeom>
              <a:avLst/>
              <a:gdLst/>
              <a:ahLst/>
              <a:cxnLst/>
              <a:rect l="0" t="0" r="0" b="0"/>
              <a:pathLst>
                <a:path w="1005840" h="822961">
                  <a:moveTo>
                    <a:pt x="0" y="0"/>
                  </a:moveTo>
                  <a:lnTo>
                    <a:pt x="1005840" y="0"/>
                  </a:lnTo>
                  <a:lnTo>
                    <a:pt x="1005840" y="822961"/>
                  </a:lnTo>
                  <a:lnTo>
                    <a:pt x="0" y="822961"/>
                  </a:lnTo>
                  <a:lnTo>
                    <a:pt x="0" y="0"/>
                  </a:lnTo>
                </a:path>
              </a:pathLst>
            </a:custGeom>
            <a:ln w="15240" cap="rnd">
              <a:miter lim="127000"/>
            </a:ln>
          </p:spPr>
          <p:style>
            <a:lnRef idx="1">
              <a:srgbClr val="800000"/>
            </a:lnRef>
            <a:fillRef idx="1">
              <a:srgbClr val="C8C8AA"/>
            </a:fillRef>
            <a:effectRef idx="0">
              <a:scrgbClr r="0" g="0" b="0"/>
            </a:effectRef>
            <a:fontRef idx="none"/>
          </p:style>
          <p:txBody>
            <a:bodyPr/>
            <a:lstStyle/>
            <a:p>
              <a:endParaRPr lang="en-US"/>
            </a:p>
          </p:txBody>
        </p:sp>
        <p:sp>
          <p:nvSpPr>
            <p:cNvPr id="393" name="Shape 201"/>
            <p:cNvSpPr/>
            <p:nvPr/>
          </p:nvSpPr>
          <p:spPr>
            <a:xfrm>
              <a:off x="3474720" y="109037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94" name="Rectangle 393"/>
            <p:cNvSpPr/>
            <p:nvPr/>
          </p:nvSpPr>
          <p:spPr>
            <a:xfrm>
              <a:off x="3703320" y="1062228"/>
              <a:ext cx="15799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IN1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95" name="Rectangle 394"/>
            <p:cNvSpPr/>
            <p:nvPr/>
          </p:nvSpPr>
          <p:spPr>
            <a:xfrm>
              <a:off x="3523488" y="1021080"/>
              <a:ext cx="564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96" name="Shape 204"/>
            <p:cNvSpPr/>
            <p:nvPr/>
          </p:nvSpPr>
          <p:spPr>
            <a:xfrm>
              <a:off x="4663440" y="1090377"/>
              <a:ext cx="182880" cy="0"/>
            </a:xfrm>
            <a:custGeom>
              <a:avLst/>
              <a:gdLst/>
              <a:ahLst/>
              <a:cxnLst/>
              <a:rect l="0" t="0" r="0" b="0"/>
              <a:pathLst>
                <a:path w="182880">
                  <a:moveTo>
                    <a:pt x="18288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397" name="Rectangle 396"/>
            <p:cNvSpPr/>
            <p:nvPr/>
          </p:nvSpPr>
          <p:spPr>
            <a:xfrm>
              <a:off x="4416552" y="1062228"/>
              <a:ext cx="26968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OUT1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98" name="Rectangle 397"/>
            <p:cNvSpPr/>
            <p:nvPr/>
          </p:nvSpPr>
          <p:spPr>
            <a:xfrm>
              <a:off x="4754880" y="1021080"/>
              <a:ext cx="5645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399" name="Shape 207"/>
            <p:cNvSpPr/>
            <p:nvPr/>
          </p:nvSpPr>
          <p:spPr>
            <a:xfrm>
              <a:off x="4663440" y="1181817"/>
              <a:ext cx="182880" cy="0"/>
            </a:xfrm>
            <a:custGeom>
              <a:avLst/>
              <a:gdLst/>
              <a:ahLst/>
              <a:cxnLst/>
              <a:rect l="0" t="0" r="0" b="0"/>
              <a:pathLst>
                <a:path w="182880">
                  <a:moveTo>
                    <a:pt x="18288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00" name="Rectangle 399"/>
            <p:cNvSpPr/>
            <p:nvPr/>
          </p:nvSpPr>
          <p:spPr>
            <a:xfrm>
              <a:off x="4416552" y="1153668"/>
              <a:ext cx="26968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OUT2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01" name="Rectangle 400"/>
            <p:cNvSpPr/>
            <p:nvPr/>
          </p:nvSpPr>
          <p:spPr>
            <a:xfrm>
              <a:off x="4754880" y="1112520"/>
              <a:ext cx="5645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6</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02" name="Shape 210"/>
            <p:cNvSpPr/>
            <p:nvPr/>
          </p:nvSpPr>
          <p:spPr>
            <a:xfrm>
              <a:off x="4663440" y="1639017"/>
              <a:ext cx="182880" cy="0"/>
            </a:xfrm>
            <a:custGeom>
              <a:avLst/>
              <a:gdLst/>
              <a:ahLst/>
              <a:cxnLst/>
              <a:rect l="0" t="0" r="0" b="0"/>
              <a:pathLst>
                <a:path w="182880">
                  <a:moveTo>
                    <a:pt x="18288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03" name="Rectangle 402"/>
            <p:cNvSpPr/>
            <p:nvPr/>
          </p:nvSpPr>
          <p:spPr>
            <a:xfrm>
              <a:off x="4416552" y="1610868"/>
              <a:ext cx="26968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dirty="0">
                  <a:solidFill>
                    <a:srgbClr val="000000"/>
                  </a:solidFill>
                  <a:effectLst/>
                  <a:latin typeface="Times New Roman" panose="02020603050405020304" pitchFamily="18" charset="0"/>
                  <a:ea typeface="Times New Roman" panose="02020603050405020304" pitchFamily="18" charset="0"/>
                </a:rPr>
                <a:t>OUT3</a:t>
              </a:r>
              <a:endParaRPr lang="en-US" sz="900" dirty="0">
                <a:solidFill>
                  <a:srgbClr val="000000"/>
                </a:solidFill>
                <a:effectLst/>
                <a:latin typeface="Times New Roman" panose="02020603050405020304" pitchFamily="18" charset="0"/>
                <a:ea typeface="Times New Roman" panose="02020603050405020304" pitchFamily="18" charset="0"/>
              </a:endParaRPr>
            </a:p>
          </p:txBody>
        </p:sp>
        <p:sp>
          <p:nvSpPr>
            <p:cNvPr id="404" name="Rectangle 403"/>
            <p:cNvSpPr/>
            <p:nvPr/>
          </p:nvSpPr>
          <p:spPr>
            <a:xfrm>
              <a:off x="4754880" y="1569720"/>
              <a:ext cx="11292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05" name="Shape 213"/>
            <p:cNvSpPr/>
            <p:nvPr/>
          </p:nvSpPr>
          <p:spPr>
            <a:xfrm>
              <a:off x="4663440" y="1730457"/>
              <a:ext cx="182880" cy="0"/>
            </a:xfrm>
            <a:custGeom>
              <a:avLst/>
              <a:gdLst/>
              <a:ahLst/>
              <a:cxnLst/>
              <a:rect l="0" t="0" r="0" b="0"/>
              <a:pathLst>
                <a:path w="182880">
                  <a:moveTo>
                    <a:pt x="182880" y="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06" name="Rectangle 405"/>
            <p:cNvSpPr/>
            <p:nvPr/>
          </p:nvSpPr>
          <p:spPr>
            <a:xfrm>
              <a:off x="4416552" y="1702308"/>
              <a:ext cx="26968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OUT4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07" name="Rectangle 406"/>
            <p:cNvSpPr/>
            <p:nvPr/>
          </p:nvSpPr>
          <p:spPr>
            <a:xfrm>
              <a:off x="4754880" y="1661161"/>
              <a:ext cx="11292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08" name="Shape 216"/>
            <p:cNvSpPr/>
            <p:nvPr/>
          </p:nvSpPr>
          <p:spPr>
            <a:xfrm>
              <a:off x="3474720" y="118181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09" name="Rectangle 408"/>
            <p:cNvSpPr/>
            <p:nvPr/>
          </p:nvSpPr>
          <p:spPr>
            <a:xfrm>
              <a:off x="3703320" y="1153668"/>
              <a:ext cx="157994"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IN2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0" name="Rectangle 409"/>
            <p:cNvSpPr/>
            <p:nvPr/>
          </p:nvSpPr>
          <p:spPr>
            <a:xfrm>
              <a:off x="3523488" y="1112520"/>
              <a:ext cx="56455"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7</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1" name="Shape 219"/>
            <p:cNvSpPr/>
            <p:nvPr/>
          </p:nvSpPr>
          <p:spPr>
            <a:xfrm>
              <a:off x="3474720" y="163901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12" name="Rectangle 411"/>
            <p:cNvSpPr/>
            <p:nvPr/>
          </p:nvSpPr>
          <p:spPr>
            <a:xfrm>
              <a:off x="3703320" y="1610868"/>
              <a:ext cx="157994"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IN3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3" name="Rectangle 412"/>
            <p:cNvSpPr/>
            <p:nvPr/>
          </p:nvSpPr>
          <p:spPr>
            <a:xfrm>
              <a:off x="3482340" y="1569720"/>
              <a:ext cx="11292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10</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4" name="Shape 222"/>
            <p:cNvSpPr/>
            <p:nvPr/>
          </p:nvSpPr>
          <p:spPr>
            <a:xfrm>
              <a:off x="3474720" y="173045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15" name="Rectangle 414"/>
            <p:cNvSpPr/>
            <p:nvPr/>
          </p:nvSpPr>
          <p:spPr>
            <a:xfrm>
              <a:off x="3703320" y="1702308"/>
              <a:ext cx="15799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IN4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6" name="Rectangle 415"/>
            <p:cNvSpPr/>
            <p:nvPr/>
          </p:nvSpPr>
          <p:spPr>
            <a:xfrm>
              <a:off x="3482340" y="1661161"/>
              <a:ext cx="112926"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15</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7" name="Shape 225"/>
            <p:cNvSpPr/>
            <p:nvPr/>
          </p:nvSpPr>
          <p:spPr>
            <a:xfrm>
              <a:off x="3474720" y="127325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18" name="Rectangle 417"/>
            <p:cNvSpPr/>
            <p:nvPr/>
          </p:nvSpPr>
          <p:spPr>
            <a:xfrm>
              <a:off x="3703320" y="1245108"/>
              <a:ext cx="196798"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EN1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19" name="Rectangle 418"/>
            <p:cNvSpPr/>
            <p:nvPr/>
          </p:nvSpPr>
          <p:spPr>
            <a:xfrm>
              <a:off x="3523488" y="1203961"/>
              <a:ext cx="56455" cy="9543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0" name="Shape 228"/>
            <p:cNvSpPr/>
            <p:nvPr/>
          </p:nvSpPr>
          <p:spPr>
            <a:xfrm>
              <a:off x="3474720" y="1547577"/>
              <a:ext cx="182880" cy="0"/>
            </a:xfrm>
            <a:custGeom>
              <a:avLst/>
              <a:gdLst/>
              <a:ahLst/>
              <a:cxnLst/>
              <a:rect l="0" t="0" r="0" b="0"/>
              <a:pathLst>
                <a:path w="182880">
                  <a:moveTo>
                    <a:pt x="0" y="0"/>
                  </a:moveTo>
                  <a:lnTo>
                    <a:pt x="18288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21" name="Rectangle 420"/>
            <p:cNvSpPr/>
            <p:nvPr/>
          </p:nvSpPr>
          <p:spPr>
            <a:xfrm>
              <a:off x="3703320" y="1519428"/>
              <a:ext cx="196798"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EN2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2" name="Rectangle 421"/>
            <p:cNvSpPr/>
            <p:nvPr/>
          </p:nvSpPr>
          <p:spPr>
            <a:xfrm>
              <a:off x="3523488" y="1478280"/>
              <a:ext cx="564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9</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3" name="Shape 231"/>
            <p:cNvSpPr/>
            <p:nvPr/>
          </p:nvSpPr>
          <p:spPr>
            <a:xfrm>
              <a:off x="4297680" y="816057"/>
              <a:ext cx="0" cy="182880"/>
            </a:xfrm>
            <a:custGeom>
              <a:avLst/>
              <a:gdLst/>
              <a:ahLst/>
              <a:cxnLst/>
              <a:rect l="0" t="0" r="0" b="0"/>
              <a:pathLst>
                <a:path h="182880">
                  <a:moveTo>
                    <a:pt x="0" y="0"/>
                  </a:moveTo>
                  <a:lnTo>
                    <a:pt x="0" y="18288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24" name="Rectangle 423"/>
            <p:cNvSpPr/>
            <p:nvPr/>
          </p:nvSpPr>
          <p:spPr>
            <a:xfrm>
              <a:off x="4247388" y="1059180"/>
              <a:ext cx="134640"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spc="-5">
                  <a:solidFill>
                    <a:srgbClr val="000000"/>
                  </a:solidFill>
                  <a:effectLst/>
                  <a:latin typeface="Times New Roman" panose="02020603050405020304" pitchFamily="18" charset="0"/>
                  <a:ea typeface="Times New Roman" panose="02020603050405020304" pitchFamily="18" charset="0"/>
                </a:rPr>
                <a:t>VS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5" name="Rectangle 424"/>
            <p:cNvSpPr/>
            <p:nvPr/>
          </p:nvSpPr>
          <p:spPr>
            <a:xfrm>
              <a:off x="4320540" y="838200"/>
              <a:ext cx="564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8</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6" name="Shape 234"/>
            <p:cNvSpPr/>
            <p:nvPr/>
          </p:nvSpPr>
          <p:spPr>
            <a:xfrm>
              <a:off x="4023360" y="816057"/>
              <a:ext cx="0" cy="182880"/>
            </a:xfrm>
            <a:custGeom>
              <a:avLst/>
              <a:gdLst/>
              <a:ahLst/>
              <a:cxnLst/>
              <a:rect l="0" t="0" r="0" b="0"/>
              <a:pathLst>
                <a:path h="182880">
                  <a:moveTo>
                    <a:pt x="0" y="0"/>
                  </a:moveTo>
                  <a:lnTo>
                    <a:pt x="0" y="18288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27" name="Rectangle 426"/>
            <p:cNvSpPr/>
            <p:nvPr/>
          </p:nvSpPr>
          <p:spPr>
            <a:xfrm>
              <a:off x="3947160" y="1059180"/>
              <a:ext cx="20165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spc="-5">
                  <a:solidFill>
                    <a:srgbClr val="000000"/>
                  </a:solidFill>
                  <a:effectLst/>
                  <a:latin typeface="Times New Roman" panose="02020603050405020304" pitchFamily="18" charset="0"/>
                  <a:ea typeface="Times New Roman" panose="02020603050405020304" pitchFamily="18" charset="0"/>
                </a:rPr>
                <a:t>VSS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8" name="Rectangle 427"/>
            <p:cNvSpPr/>
            <p:nvPr/>
          </p:nvSpPr>
          <p:spPr>
            <a:xfrm>
              <a:off x="4046220" y="838200"/>
              <a:ext cx="112926"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16</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29" name="Shape 237"/>
            <p:cNvSpPr/>
            <p:nvPr/>
          </p:nvSpPr>
          <p:spPr>
            <a:xfrm>
              <a:off x="4023360" y="18218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30" name="Rectangle 429"/>
            <p:cNvSpPr/>
            <p:nvPr/>
          </p:nvSpPr>
          <p:spPr>
            <a:xfrm>
              <a:off x="3939540" y="1706880"/>
              <a:ext cx="225618"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GND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31" name="Shape 239"/>
            <p:cNvSpPr/>
            <p:nvPr/>
          </p:nvSpPr>
          <p:spPr>
            <a:xfrm>
              <a:off x="4297680" y="18218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32" name="Rectangle 431"/>
            <p:cNvSpPr/>
            <p:nvPr/>
          </p:nvSpPr>
          <p:spPr>
            <a:xfrm>
              <a:off x="4213860" y="1706880"/>
              <a:ext cx="225618"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GND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33" name="Rectangle 432"/>
            <p:cNvSpPr/>
            <p:nvPr/>
          </p:nvSpPr>
          <p:spPr>
            <a:xfrm>
              <a:off x="4671060" y="793233"/>
              <a:ext cx="190251" cy="14125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spc="-10">
                  <a:solidFill>
                    <a:srgbClr val="000000"/>
                  </a:solidFill>
                  <a:effectLst/>
                  <a:latin typeface="Times New Roman" panose="02020603050405020304" pitchFamily="18" charset="0"/>
                  <a:ea typeface="Times New Roman" panose="02020603050405020304" pitchFamily="18" charset="0"/>
                </a:rPr>
                <a:t>U2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34" name="Rectangle 433"/>
            <p:cNvSpPr/>
            <p:nvPr/>
          </p:nvSpPr>
          <p:spPr>
            <a:xfrm>
              <a:off x="4671060" y="1935480"/>
              <a:ext cx="298960"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L293D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35" name="Shape 243"/>
            <p:cNvSpPr/>
            <p:nvPr/>
          </p:nvSpPr>
          <p:spPr>
            <a:xfrm>
              <a:off x="5120640" y="998937"/>
              <a:ext cx="365760" cy="365760"/>
            </a:xfrm>
            <a:custGeom>
              <a:avLst/>
              <a:gdLst/>
              <a:ahLst/>
              <a:cxnLst/>
              <a:rect l="0" t="0" r="0" b="0"/>
              <a:pathLst>
                <a:path w="365760" h="365760">
                  <a:moveTo>
                    <a:pt x="182880" y="0"/>
                  </a:moveTo>
                  <a:cubicBezTo>
                    <a:pt x="283940" y="0"/>
                    <a:pt x="365760" y="81915"/>
                    <a:pt x="365760" y="182880"/>
                  </a:cubicBezTo>
                  <a:cubicBezTo>
                    <a:pt x="365760" y="283845"/>
                    <a:pt x="283940" y="365760"/>
                    <a:pt x="182880" y="365760"/>
                  </a:cubicBezTo>
                  <a:cubicBezTo>
                    <a:pt x="81820" y="365760"/>
                    <a:pt x="0" y="283845"/>
                    <a:pt x="0" y="182880"/>
                  </a:cubicBezTo>
                  <a:cubicBezTo>
                    <a:pt x="0" y="81915"/>
                    <a:pt x="81820" y="0"/>
                    <a:pt x="182880" y="0"/>
                  </a:cubicBezTo>
                  <a:close/>
                </a:path>
              </a:pathLst>
            </a:custGeom>
            <a:ln w="15240" cap="rnd">
              <a:round/>
            </a:ln>
          </p:spPr>
          <p:style>
            <a:lnRef idx="1">
              <a:srgbClr val="800000"/>
            </a:lnRef>
            <a:fillRef idx="1">
              <a:srgbClr val="000000"/>
            </a:fillRef>
            <a:effectRef idx="0">
              <a:scrgbClr r="0" g="0" b="0"/>
            </a:effectRef>
            <a:fontRef idx="none"/>
          </p:style>
          <p:txBody>
            <a:bodyPr/>
            <a:lstStyle/>
            <a:p>
              <a:endParaRPr lang="en-US"/>
            </a:p>
          </p:txBody>
        </p:sp>
        <p:sp>
          <p:nvSpPr>
            <p:cNvPr id="436" name="Shape 244"/>
            <p:cNvSpPr/>
            <p:nvPr/>
          </p:nvSpPr>
          <p:spPr>
            <a:xfrm>
              <a:off x="5152645" y="1084281"/>
              <a:ext cx="86868" cy="195072"/>
            </a:xfrm>
            <a:custGeom>
              <a:avLst/>
              <a:gdLst/>
              <a:ahLst/>
              <a:cxnLst/>
              <a:rect l="0" t="0" r="0" b="0"/>
              <a:pathLst>
                <a:path w="86868" h="195072">
                  <a:moveTo>
                    <a:pt x="53340" y="195072"/>
                  </a:moveTo>
                  <a:cubicBezTo>
                    <a:pt x="0" y="140208"/>
                    <a:pt x="0" y="54864"/>
                    <a:pt x="53340" y="0"/>
                  </a:cubicBezTo>
                  <a:lnTo>
                    <a:pt x="86868" y="33528"/>
                  </a:lnTo>
                  <a:cubicBezTo>
                    <a:pt x="50292" y="68580"/>
                    <a:pt x="50292" y="126492"/>
                    <a:pt x="86868" y="161544"/>
                  </a:cubicBezTo>
                  <a:lnTo>
                    <a:pt x="53340" y="195072"/>
                  </a:lnTo>
                  <a:close/>
                </a:path>
              </a:pathLst>
            </a:custGeom>
            <a:ln w="4763"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37" name="Shape 245"/>
            <p:cNvSpPr/>
            <p:nvPr/>
          </p:nvSpPr>
          <p:spPr>
            <a:xfrm>
              <a:off x="5367528" y="1084281"/>
              <a:ext cx="86868" cy="195072"/>
            </a:xfrm>
            <a:custGeom>
              <a:avLst/>
              <a:gdLst/>
              <a:ahLst/>
              <a:cxnLst/>
              <a:rect l="0" t="0" r="0" b="0"/>
              <a:pathLst>
                <a:path w="86868" h="195072">
                  <a:moveTo>
                    <a:pt x="33528" y="195072"/>
                  </a:moveTo>
                  <a:cubicBezTo>
                    <a:pt x="86868" y="140208"/>
                    <a:pt x="86868" y="54864"/>
                    <a:pt x="33528" y="0"/>
                  </a:cubicBezTo>
                  <a:lnTo>
                    <a:pt x="0" y="33528"/>
                  </a:lnTo>
                  <a:cubicBezTo>
                    <a:pt x="36576" y="68580"/>
                    <a:pt x="36576" y="126492"/>
                    <a:pt x="0" y="161544"/>
                  </a:cubicBezTo>
                  <a:lnTo>
                    <a:pt x="33528" y="195072"/>
                  </a:lnTo>
                  <a:close/>
                </a:path>
              </a:pathLst>
            </a:custGeom>
            <a:ln w="4763"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38" name="Shape 246"/>
            <p:cNvSpPr/>
            <p:nvPr/>
          </p:nvSpPr>
          <p:spPr>
            <a:xfrm>
              <a:off x="5257800" y="1136097"/>
              <a:ext cx="91440" cy="91440"/>
            </a:xfrm>
            <a:custGeom>
              <a:avLst/>
              <a:gdLst/>
              <a:ahLst/>
              <a:cxnLst/>
              <a:rect l="0" t="0" r="0" b="0"/>
              <a:pathLst>
                <a:path w="91440" h="91440">
                  <a:moveTo>
                    <a:pt x="45720" y="0"/>
                  </a:moveTo>
                  <a:cubicBezTo>
                    <a:pt x="71057" y="0"/>
                    <a:pt x="91440" y="20479"/>
                    <a:pt x="91440" y="45720"/>
                  </a:cubicBezTo>
                  <a:cubicBezTo>
                    <a:pt x="91440" y="70961"/>
                    <a:pt x="71057" y="91440"/>
                    <a:pt x="45720" y="91440"/>
                  </a:cubicBezTo>
                  <a:cubicBezTo>
                    <a:pt x="20384" y="91440"/>
                    <a:pt x="0" y="70961"/>
                    <a:pt x="0" y="45720"/>
                  </a:cubicBezTo>
                  <a:cubicBezTo>
                    <a:pt x="0" y="20479"/>
                    <a:pt x="20384" y="0"/>
                    <a:pt x="45720"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439" name="Shape 247"/>
            <p:cNvSpPr/>
            <p:nvPr/>
          </p:nvSpPr>
          <p:spPr>
            <a:xfrm>
              <a:off x="5303520" y="907497"/>
              <a:ext cx="0" cy="91439"/>
            </a:xfrm>
            <a:custGeom>
              <a:avLst/>
              <a:gdLst/>
              <a:ahLst/>
              <a:cxnLst/>
              <a:rect l="0" t="0" r="0" b="0"/>
              <a:pathLst>
                <a:path h="91439">
                  <a:moveTo>
                    <a:pt x="0" y="0"/>
                  </a:moveTo>
                  <a:lnTo>
                    <a:pt x="0" y="91439"/>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40" name="Shape 248"/>
            <p:cNvSpPr/>
            <p:nvPr/>
          </p:nvSpPr>
          <p:spPr>
            <a:xfrm>
              <a:off x="5303520" y="1364697"/>
              <a:ext cx="0" cy="91439"/>
            </a:xfrm>
            <a:custGeom>
              <a:avLst/>
              <a:gdLst/>
              <a:ahLst/>
              <a:cxnLst/>
              <a:rect l="0" t="0" r="0" b="0"/>
              <a:pathLst>
                <a:path h="91439">
                  <a:moveTo>
                    <a:pt x="0" y="91439"/>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41" name="Shape 249"/>
            <p:cNvSpPr/>
            <p:nvPr/>
          </p:nvSpPr>
          <p:spPr>
            <a:xfrm>
              <a:off x="4069080" y="313137"/>
              <a:ext cx="91441" cy="91440"/>
            </a:xfrm>
            <a:custGeom>
              <a:avLst/>
              <a:gdLst/>
              <a:ahLst/>
              <a:cxnLst/>
              <a:rect l="0" t="0" r="0" b="0"/>
              <a:pathLst>
                <a:path w="91441" h="91440">
                  <a:moveTo>
                    <a:pt x="91441" y="91440"/>
                  </a:moveTo>
                  <a:lnTo>
                    <a:pt x="0" y="45720"/>
                  </a:lnTo>
                  <a:lnTo>
                    <a:pt x="45720" y="0"/>
                  </a:lnTo>
                  <a:lnTo>
                    <a:pt x="91441" y="91440"/>
                  </a:lnTo>
                  <a:close/>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2" name="Shape 250"/>
            <p:cNvSpPr/>
            <p:nvPr/>
          </p:nvSpPr>
          <p:spPr>
            <a:xfrm>
              <a:off x="4160520" y="404577"/>
              <a:ext cx="45720" cy="45720"/>
            </a:xfrm>
            <a:custGeom>
              <a:avLst/>
              <a:gdLst/>
              <a:ahLst/>
              <a:cxnLst/>
              <a:rect l="0" t="0" r="0" b="0"/>
              <a:pathLst>
                <a:path w="45720" h="45720">
                  <a:moveTo>
                    <a:pt x="45720" y="45720"/>
                  </a:moveTo>
                  <a:lnTo>
                    <a:pt x="0"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3" name="Shape 251"/>
            <p:cNvSpPr/>
            <p:nvPr/>
          </p:nvSpPr>
          <p:spPr>
            <a:xfrm>
              <a:off x="4206240" y="368001"/>
              <a:ext cx="18288" cy="0"/>
            </a:xfrm>
            <a:custGeom>
              <a:avLst/>
              <a:gdLst/>
              <a:ahLst/>
              <a:cxnLst/>
              <a:rect l="0" t="0" r="0" b="0"/>
              <a:pathLst>
                <a:path w="18288">
                  <a:moveTo>
                    <a:pt x="0" y="0"/>
                  </a:moveTo>
                  <a:lnTo>
                    <a:pt x="18288"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4" name="Shape 252"/>
            <p:cNvSpPr/>
            <p:nvPr/>
          </p:nvSpPr>
          <p:spPr>
            <a:xfrm>
              <a:off x="4242816" y="368001"/>
              <a:ext cx="18288" cy="0"/>
            </a:xfrm>
            <a:custGeom>
              <a:avLst/>
              <a:gdLst/>
              <a:ahLst/>
              <a:cxnLst/>
              <a:rect l="0" t="0" r="0" b="0"/>
              <a:pathLst>
                <a:path w="18288">
                  <a:moveTo>
                    <a:pt x="0" y="0"/>
                  </a:moveTo>
                  <a:lnTo>
                    <a:pt x="18288"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5" name="Shape 253"/>
            <p:cNvSpPr/>
            <p:nvPr/>
          </p:nvSpPr>
          <p:spPr>
            <a:xfrm>
              <a:off x="4279392" y="368001"/>
              <a:ext cx="18288" cy="0"/>
            </a:xfrm>
            <a:custGeom>
              <a:avLst/>
              <a:gdLst/>
              <a:ahLst/>
              <a:cxnLst/>
              <a:rect l="0" t="0" r="0" b="0"/>
              <a:pathLst>
                <a:path w="18288">
                  <a:moveTo>
                    <a:pt x="0" y="0"/>
                  </a:moveTo>
                  <a:lnTo>
                    <a:pt x="18288"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6" name="Shape 254"/>
            <p:cNvSpPr/>
            <p:nvPr/>
          </p:nvSpPr>
          <p:spPr>
            <a:xfrm>
              <a:off x="4315969" y="368001"/>
              <a:ext cx="18288" cy="0"/>
            </a:xfrm>
            <a:custGeom>
              <a:avLst/>
              <a:gdLst/>
              <a:ahLst/>
              <a:cxnLst/>
              <a:rect l="0" t="0" r="0" b="0"/>
              <a:pathLst>
                <a:path w="18288">
                  <a:moveTo>
                    <a:pt x="0" y="0"/>
                  </a:moveTo>
                  <a:lnTo>
                    <a:pt x="18288"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7" name="Shape 255"/>
            <p:cNvSpPr/>
            <p:nvPr/>
          </p:nvSpPr>
          <p:spPr>
            <a:xfrm>
              <a:off x="4206240" y="395433"/>
              <a:ext cx="164592" cy="0"/>
            </a:xfrm>
            <a:custGeom>
              <a:avLst/>
              <a:gdLst/>
              <a:ahLst/>
              <a:cxnLst/>
              <a:rect l="0" t="0" r="0" b="0"/>
              <a:pathLst>
                <a:path w="164592">
                  <a:moveTo>
                    <a:pt x="0" y="0"/>
                  </a:moveTo>
                  <a:lnTo>
                    <a:pt x="164592"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8" name="Shape 256"/>
            <p:cNvSpPr/>
            <p:nvPr/>
          </p:nvSpPr>
          <p:spPr>
            <a:xfrm>
              <a:off x="4352544" y="368001"/>
              <a:ext cx="18288" cy="0"/>
            </a:xfrm>
            <a:custGeom>
              <a:avLst/>
              <a:gdLst/>
              <a:ahLst/>
              <a:cxnLst/>
              <a:rect l="0" t="0" r="0" b="0"/>
              <a:pathLst>
                <a:path w="18288">
                  <a:moveTo>
                    <a:pt x="0" y="0"/>
                  </a:moveTo>
                  <a:lnTo>
                    <a:pt x="18288" y="0"/>
                  </a:lnTo>
                </a:path>
              </a:pathLst>
            </a:custGeom>
            <a:ln w="7620" cap="rnd">
              <a:round/>
            </a:ln>
          </p:spPr>
          <p:style>
            <a:lnRef idx="1">
              <a:srgbClr val="0000C0"/>
            </a:lnRef>
            <a:fillRef idx="0">
              <a:srgbClr val="000000">
                <a:alpha val="0"/>
              </a:srgbClr>
            </a:fillRef>
            <a:effectRef idx="0">
              <a:scrgbClr r="0" g="0" b="0"/>
            </a:effectRef>
            <a:fontRef idx="none"/>
          </p:style>
          <p:txBody>
            <a:bodyPr/>
            <a:lstStyle/>
            <a:p>
              <a:endParaRPr lang="en-US"/>
            </a:p>
          </p:txBody>
        </p:sp>
        <p:sp>
          <p:nvSpPr>
            <p:cNvPr id="449" name="Rectangle 448"/>
            <p:cNvSpPr/>
            <p:nvPr/>
          </p:nvSpPr>
          <p:spPr>
            <a:xfrm>
              <a:off x="3793236" y="284988"/>
              <a:ext cx="33216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C0"/>
                  </a:solidFill>
                  <a:effectLst/>
                  <a:latin typeface="Times New Roman" panose="02020603050405020304" pitchFamily="18" charset="0"/>
                  <a:ea typeface="Times New Roman" panose="02020603050405020304" pitchFamily="18" charset="0"/>
                </a:rPr>
                <a:t>U2(VS)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50" name="Shape 3572"/>
            <p:cNvSpPr/>
            <p:nvPr/>
          </p:nvSpPr>
          <p:spPr>
            <a:xfrm>
              <a:off x="91440" y="175977"/>
              <a:ext cx="1828800" cy="731520"/>
            </a:xfrm>
            <a:custGeom>
              <a:avLst/>
              <a:gdLst/>
              <a:ahLst/>
              <a:cxnLst/>
              <a:rect l="0" t="0" r="0" b="0"/>
              <a:pathLst>
                <a:path w="1828800" h="731520">
                  <a:moveTo>
                    <a:pt x="0" y="0"/>
                  </a:moveTo>
                  <a:lnTo>
                    <a:pt x="1828800" y="0"/>
                  </a:lnTo>
                  <a:lnTo>
                    <a:pt x="1828800" y="731520"/>
                  </a:lnTo>
                  <a:lnTo>
                    <a:pt x="0" y="731520"/>
                  </a:lnTo>
                  <a:lnTo>
                    <a:pt x="0" y="0"/>
                  </a:lnTo>
                </a:path>
              </a:pathLst>
            </a:custGeom>
            <a:ln w="15240" cap="rnd">
              <a:miter lim="127000"/>
            </a:ln>
          </p:spPr>
          <p:style>
            <a:lnRef idx="1">
              <a:srgbClr val="800000"/>
            </a:lnRef>
            <a:fillRef idx="1">
              <a:srgbClr val="C8C8AA"/>
            </a:fillRef>
            <a:effectRef idx="0">
              <a:scrgbClr r="0" g="0" b="0"/>
            </a:effectRef>
            <a:fontRef idx="none"/>
          </p:style>
          <p:txBody>
            <a:bodyPr/>
            <a:lstStyle/>
            <a:p>
              <a:endParaRPr lang="en-US"/>
            </a:p>
          </p:txBody>
        </p:sp>
        <p:sp>
          <p:nvSpPr>
            <p:cNvPr id="451" name="Shape 3573"/>
            <p:cNvSpPr/>
            <p:nvPr/>
          </p:nvSpPr>
          <p:spPr>
            <a:xfrm>
              <a:off x="182880" y="249129"/>
              <a:ext cx="1645920" cy="402336"/>
            </a:xfrm>
            <a:custGeom>
              <a:avLst/>
              <a:gdLst/>
              <a:ahLst/>
              <a:cxnLst/>
              <a:rect l="0" t="0" r="0" b="0"/>
              <a:pathLst>
                <a:path w="1645920" h="402336">
                  <a:moveTo>
                    <a:pt x="0" y="0"/>
                  </a:moveTo>
                  <a:lnTo>
                    <a:pt x="1645920" y="0"/>
                  </a:lnTo>
                  <a:lnTo>
                    <a:pt x="1645920" y="402336"/>
                  </a:lnTo>
                  <a:lnTo>
                    <a:pt x="0" y="402336"/>
                  </a:lnTo>
                  <a:lnTo>
                    <a:pt x="0" y="0"/>
                  </a:lnTo>
                </a:path>
              </a:pathLst>
            </a:custGeom>
            <a:ln w="9144" cap="rnd">
              <a:miter lim="127000"/>
            </a:ln>
          </p:spPr>
          <p:style>
            <a:lnRef idx="1">
              <a:srgbClr val="000000"/>
            </a:lnRef>
            <a:fillRef idx="1">
              <a:srgbClr val="324600"/>
            </a:fillRef>
            <a:effectRef idx="0">
              <a:scrgbClr r="0" g="0" b="0"/>
            </a:effectRef>
            <a:fontRef idx="none"/>
          </p:style>
          <p:txBody>
            <a:bodyPr/>
            <a:lstStyle/>
            <a:p>
              <a:endParaRPr lang="en-US"/>
            </a:p>
          </p:txBody>
        </p:sp>
        <p:sp>
          <p:nvSpPr>
            <p:cNvPr id="452" name="Shape 376"/>
            <p:cNvSpPr/>
            <p:nvPr/>
          </p:nvSpPr>
          <p:spPr>
            <a:xfrm>
              <a:off x="164592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53" name="Rectangle 452"/>
            <p:cNvSpPr/>
            <p:nvPr/>
          </p:nvSpPr>
          <p:spPr>
            <a:xfrm rot="-5399999">
              <a:off x="1598682"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D7</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54" name="Rectangle 453"/>
            <p:cNvSpPr/>
            <p:nvPr/>
          </p:nvSpPr>
          <p:spPr>
            <a:xfrm rot="-5399999">
              <a:off x="1564132" y="979403"/>
              <a:ext cx="11128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55" name="Shape 379"/>
            <p:cNvSpPr/>
            <p:nvPr/>
          </p:nvSpPr>
          <p:spPr>
            <a:xfrm>
              <a:off x="155448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56" name="Rectangle 455"/>
            <p:cNvSpPr/>
            <p:nvPr/>
          </p:nvSpPr>
          <p:spPr>
            <a:xfrm rot="-5399999">
              <a:off x="1507269"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D6</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57" name="Rectangle 456"/>
            <p:cNvSpPr/>
            <p:nvPr/>
          </p:nvSpPr>
          <p:spPr>
            <a:xfrm rot="-5399999">
              <a:off x="1472696" y="979403"/>
              <a:ext cx="11128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58" name="Shape 382"/>
            <p:cNvSpPr/>
            <p:nvPr/>
          </p:nvSpPr>
          <p:spPr>
            <a:xfrm>
              <a:off x="146304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59" name="Rectangle 458"/>
            <p:cNvSpPr/>
            <p:nvPr/>
          </p:nvSpPr>
          <p:spPr>
            <a:xfrm rot="-5399999">
              <a:off x="1415809"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D5</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0" name="Rectangle 459"/>
            <p:cNvSpPr/>
            <p:nvPr/>
          </p:nvSpPr>
          <p:spPr>
            <a:xfrm rot="-5399999">
              <a:off x="1381260" y="979404"/>
              <a:ext cx="11128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1" name="Shape 385"/>
            <p:cNvSpPr/>
            <p:nvPr/>
          </p:nvSpPr>
          <p:spPr>
            <a:xfrm>
              <a:off x="137160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62" name="Rectangle 461"/>
            <p:cNvSpPr/>
            <p:nvPr/>
          </p:nvSpPr>
          <p:spPr>
            <a:xfrm rot="-5399999">
              <a:off x="1324350"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3" name="Rectangle 462"/>
            <p:cNvSpPr/>
            <p:nvPr/>
          </p:nvSpPr>
          <p:spPr>
            <a:xfrm rot="-5399999">
              <a:off x="1292871" y="977907"/>
              <a:ext cx="105192"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4" name="Shape 388"/>
            <p:cNvSpPr/>
            <p:nvPr/>
          </p:nvSpPr>
          <p:spPr>
            <a:xfrm>
              <a:off x="128016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65" name="Rectangle 464"/>
            <p:cNvSpPr/>
            <p:nvPr/>
          </p:nvSpPr>
          <p:spPr>
            <a:xfrm rot="-5399999">
              <a:off x="1232938"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6" name="Rectangle 465"/>
            <p:cNvSpPr/>
            <p:nvPr/>
          </p:nvSpPr>
          <p:spPr>
            <a:xfrm rot="-5399999">
              <a:off x="1198389" y="979403"/>
              <a:ext cx="11128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10</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7" name="Shape 391"/>
            <p:cNvSpPr/>
            <p:nvPr/>
          </p:nvSpPr>
          <p:spPr>
            <a:xfrm>
              <a:off x="118872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68" name="Rectangle 467"/>
            <p:cNvSpPr/>
            <p:nvPr/>
          </p:nvSpPr>
          <p:spPr>
            <a:xfrm rot="-5399999">
              <a:off x="1141479"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69" name="Rectangle 468"/>
            <p:cNvSpPr/>
            <p:nvPr/>
          </p:nvSpPr>
          <p:spPr>
            <a:xfrm rot="-5399999">
              <a:off x="1134344"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9</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0" name="Shape 394"/>
            <p:cNvSpPr/>
            <p:nvPr/>
          </p:nvSpPr>
          <p:spPr>
            <a:xfrm>
              <a:off x="109728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71" name="Rectangle 470"/>
            <p:cNvSpPr/>
            <p:nvPr/>
          </p:nvSpPr>
          <p:spPr>
            <a:xfrm rot="-5399999">
              <a:off x="1050066"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2" name="Rectangle 471"/>
            <p:cNvSpPr/>
            <p:nvPr/>
          </p:nvSpPr>
          <p:spPr>
            <a:xfrm rot="-5399999">
              <a:off x="1042931"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8</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3" name="Shape 397"/>
            <p:cNvSpPr/>
            <p:nvPr/>
          </p:nvSpPr>
          <p:spPr>
            <a:xfrm>
              <a:off x="100584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74" name="Rectangle 473"/>
            <p:cNvSpPr/>
            <p:nvPr/>
          </p:nvSpPr>
          <p:spPr>
            <a:xfrm rot="-5399999">
              <a:off x="958606" y="750298"/>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D0</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5" name="Rectangle 474"/>
            <p:cNvSpPr/>
            <p:nvPr/>
          </p:nvSpPr>
          <p:spPr>
            <a:xfrm rot="-5399999">
              <a:off x="951472"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7</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6" name="Shape 400"/>
            <p:cNvSpPr/>
            <p:nvPr/>
          </p:nvSpPr>
          <p:spPr>
            <a:xfrm>
              <a:off x="82296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77" name="Rectangle 476"/>
            <p:cNvSpPr/>
            <p:nvPr/>
          </p:nvSpPr>
          <p:spPr>
            <a:xfrm rot="-5399999">
              <a:off x="805687" y="780251"/>
              <a:ext cx="6762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8" name="Rectangle 477"/>
            <p:cNvSpPr/>
            <p:nvPr/>
          </p:nvSpPr>
          <p:spPr>
            <a:xfrm rot="-5399999">
              <a:off x="768600"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6</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79" name="Shape 403"/>
            <p:cNvSpPr/>
            <p:nvPr/>
          </p:nvSpPr>
          <p:spPr>
            <a:xfrm>
              <a:off x="73152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80" name="Rectangle 479"/>
            <p:cNvSpPr/>
            <p:nvPr/>
          </p:nvSpPr>
          <p:spPr>
            <a:xfrm rot="-5399999">
              <a:off x="667673" y="733696"/>
              <a:ext cx="160733"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dirty="0">
                  <a:solidFill>
                    <a:srgbClr val="000000"/>
                  </a:solidFill>
                  <a:effectLst/>
                  <a:latin typeface="Times New Roman" panose="02020603050405020304" pitchFamily="18" charset="0"/>
                  <a:ea typeface="Times New Roman" panose="02020603050405020304" pitchFamily="18" charset="0"/>
                </a:rPr>
                <a:t>RW</a:t>
              </a:r>
              <a:endParaRPr lang="en-US" sz="900" dirty="0">
                <a:solidFill>
                  <a:srgbClr val="000000"/>
                </a:solidFill>
                <a:effectLst/>
                <a:latin typeface="Times New Roman" panose="02020603050405020304" pitchFamily="18" charset="0"/>
                <a:ea typeface="Times New Roman" panose="02020603050405020304" pitchFamily="18" charset="0"/>
              </a:endParaRPr>
            </a:p>
          </p:txBody>
        </p:sp>
        <p:sp>
          <p:nvSpPr>
            <p:cNvPr id="481" name="Rectangle 480"/>
            <p:cNvSpPr/>
            <p:nvPr/>
          </p:nvSpPr>
          <p:spPr>
            <a:xfrm rot="-5399999">
              <a:off x="677141"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5</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82" name="Shape 406"/>
            <p:cNvSpPr/>
            <p:nvPr/>
          </p:nvSpPr>
          <p:spPr>
            <a:xfrm>
              <a:off x="64008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83" name="Rectangle 482"/>
            <p:cNvSpPr/>
            <p:nvPr/>
          </p:nvSpPr>
          <p:spPr>
            <a:xfrm rot="-5399999">
              <a:off x="586262" y="743698"/>
              <a:ext cx="1407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RS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84" name="Rectangle 483"/>
            <p:cNvSpPr/>
            <p:nvPr/>
          </p:nvSpPr>
          <p:spPr>
            <a:xfrm rot="-5399999">
              <a:off x="585728"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85" name="Shape 409"/>
            <p:cNvSpPr/>
            <p:nvPr/>
          </p:nvSpPr>
          <p:spPr>
            <a:xfrm>
              <a:off x="27432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86" name="Rectangle 485"/>
            <p:cNvSpPr/>
            <p:nvPr/>
          </p:nvSpPr>
          <p:spPr>
            <a:xfrm rot="-5399999">
              <a:off x="190020" y="713236"/>
              <a:ext cx="201652"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VSS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87" name="Rectangle 486"/>
            <p:cNvSpPr/>
            <p:nvPr/>
          </p:nvSpPr>
          <p:spPr>
            <a:xfrm rot="-5399999">
              <a:off x="219942"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1</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88" name="Shape 412"/>
            <p:cNvSpPr/>
            <p:nvPr/>
          </p:nvSpPr>
          <p:spPr>
            <a:xfrm>
              <a:off x="36576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89" name="Rectangle 488"/>
            <p:cNvSpPr/>
            <p:nvPr/>
          </p:nvSpPr>
          <p:spPr>
            <a:xfrm rot="-5399999">
              <a:off x="275586" y="707348"/>
              <a:ext cx="2134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VDD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0" name="Rectangle 489"/>
            <p:cNvSpPr/>
            <p:nvPr/>
          </p:nvSpPr>
          <p:spPr>
            <a:xfrm rot="-5399999">
              <a:off x="311396"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2</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1" name="Shape 415"/>
            <p:cNvSpPr/>
            <p:nvPr/>
          </p:nvSpPr>
          <p:spPr>
            <a:xfrm>
              <a:off x="457200" y="907497"/>
              <a:ext cx="0" cy="182880"/>
            </a:xfrm>
            <a:custGeom>
              <a:avLst/>
              <a:gdLst/>
              <a:ahLst/>
              <a:cxnLst/>
              <a:rect l="0" t="0" r="0" b="0"/>
              <a:pathLst>
                <a:path h="182880">
                  <a:moveTo>
                    <a:pt x="0" y="182880"/>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492" name="Rectangle 491"/>
            <p:cNvSpPr/>
            <p:nvPr/>
          </p:nvSpPr>
          <p:spPr>
            <a:xfrm rot="-5399999">
              <a:off x="372891" y="713236"/>
              <a:ext cx="201652"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VEE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3" name="Rectangle 492"/>
            <p:cNvSpPr/>
            <p:nvPr/>
          </p:nvSpPr>
          <p:spPr>
            <a:xfrm rot="-5399999">
              <a:off x="402851" y="965650"/>
              <a:ext cx="5645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3</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4" name="Rectangle 493"/>
            <p:cNvSpPr/>
            <p:nvPr/>
          </p:nvSpPr>
          <p:spPr>
            <a:xfrm>
              <a:off x="83820" y="0"/>
              <a:ext cx="364350"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LM016L</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5" name="Shape 450"/>
            <p:cNvSpPr/>
            <p:nvPr/>
          </p:nvSpPr>
          <p:spPr>
            <a:xfrm>
              <a:off x="1298448" y="2425401"/>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496" name="Shape 451"/>
            <p:cNvSpPr/>
            <p:nvPr/>
          </p:nvSpPr>
          <p:spPr>
            <a:xfrm>
              <a:off x="1188720" y="2461977"/>
              <a:ext cx="109728" cy="0"/>
            </a:xfrm>
            <a:custGeom>
              <a:avLst/>
              <a:gdLst/>
              <a:ahLst/>
              <a:cxnLst/>
              <a:rect l="0" t="0" r="0" b="0"/>
              <a:pathLst>
                <a:path w="109728">
                  <a:moveTo>
                    <a:pt x="109728"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497" name="Rectangle 496"/>
            <p:cNvSpPr/>
            <p:nvPr/>
          </p:nvSpPr>
          <p:spPr>
            <a:xfrm>
              <a:off x="1417320" y="2433828"/>
              <a:ext cx="41574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decrease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498" name="Shape 453"/>
            <p:cNvSpPr/>
            <p:nvPr/>
          </p:nvSpPr>
          <p:spPr>
            <a:xfrm>
              <a:off x="1298448" y="1968201"/>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499" name="Shape 454"/>
            <p:cNvSpPr/>
            <p:nvPr/>
          </p:nvSpPr>
          <p:spPr>
            <a:xfrm>
              <a:off x="1188720" y="2004777"/>
              <a:ext cx="109728" cy="0"/>
            </a:xfrm>
            <a:custGeom>
              <a:avLst/>
              <a:gdLst/>
              <a:ahLst/>
              <a:cxnLst/>
              <a:rect l="0" t="0" r="0" b="0"/>
              <a:pathLst>
                <a:path w="109728">
                  <a:moveTo>
                    <a:pt x="109728" y="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0" name="Rectangle 499"/>
            <p:cNvSpPr/>
            <p:nvPr/>
          </p:nvSpPr>
          <p:spPr>
            <a:xfrm>
              <a:off x="1417320" y="1976628"/>
              <a:ext cx="38677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Increase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01" name="Shape 471"/>
            <p:cNvSpPr/>
            <p:nvPr/>
          </p:nvSpPr>
          <p:spPr>
            <a:xfrm>
              <a:off x="3017520" y="1053801"/>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2" name="Shape 472"/>
            <p:cNvSpPr/>
            <p:nvPr/>
          </p:nvSpPr>
          <p:spPr>
            <a:xfrm>
              <a:off x="3090672" y="1090377"/>
              <a:ext cx="109728" cy="0"/>
            </a:xfrm>
            <a:custGeom>
              <a:avLst/>
              <a:gdLst/>
              <a:ahLst/>
              <a:cxnLst/>
              <a:rect l="0" t="0" r="0" b="0"/>
              <a:pathLst>
                <a:path w="109728">
                  <a:moveTo>
                    <a:pt x="0" y="0"/>
                  </a:moveTo>
                  <a:lnTo>
                    <a:pt x="109728"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3" name="Rectangle 502"/>
            <p:cNvSpPr/>
            <p:nvPr/>
          </p:nvSpPr>
          <p:spPr>
            <a:xfrm>
              <a:off x="2787396" y="1062228"/>
              <a:ext cx="249074"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PWM</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04" name="Shape 485"/>
            <p:cNvSpPr/>
            <p:nvPr/>
          </p:nvSpPr>
          <p:spPr>
            <a:xfrm>
              <a:off x="23774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5" name="Shape 486"/>
            <p:cNvSpPr/>
            <p:nvPr/>
          </p:nvSpPr>
          <p:spPr>
            <a:xfrm>
              <a:off x="27432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6" name="Rectangle 505"/>
            <p:cNvSpPr/>
            <p:nvPr/>
          </p:nvSpPr>
          <p:spPr>
            <a:xfrm rot="-5399999">
              <a:off x="190019" y="1412740"/>
              <a:ext cx="201652"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VSS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07" name="Shape 488"/>
            <p:cNvSpPr/>
            <p:nvPr/>
          </p:nvSpPr>
          <p:spPr>
            <a:xfrm>
              <a:off x="32918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8" name="Shape 489"/>
            <p:cNvSpPr/>
            <p:nvPr/>
          </p:nvSpPr>
          <p:spPr>
            <a:xfrm>
              <a:off x="36576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09" name="Rectangle 508"/>
            <p:cNvSpPr/>
            <p:nvPr/>
          </p:nvSpPr>
          <p:spPr>
            <a:xfrm rot="-5399999">
              <a:off x="275585" y="1416030"/>
              <a:ext cx="2134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VDD</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10" name="Shape 491"/>
            <p:cNvSpPr/>
            <p:nvPr/>
          </p:nvSpPr>
          <p:spPr>
            <a:xfrm>
              <a:off x="42062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1" name="Shape 492"/>
            <p:cNvSpPr/>
            <p:nvPr/>
          </p:nvSpPr>
          <p:spPr>
            <a:xfrm>
              <a:off x="45720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2" name="Rectangle 511"/>
            <p:cNvSpPr/>
            <p:nvPr/>
          </p:nvSpPr>
          <p:spPr>
            <a:xfrm rot="-5399999">
              <a:off x="372891" y="1412740"/>
              <a:ext cx="201652"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VEE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13" name="Shape 494"/>
            <p:cNvSpPr/>
            <p:nvPr/>
          </p:nvSpPr>
          <p:spPr>
            <a:xfrm>
              <a:off x="1335024" y="138298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4" name="Shape 495"/>
            <p:cNvSpPr/>
            <p:nvPr/>
          </p:nvSpPr>
          <p:spPr>
            <a:xfrm>
              <a:off x="1371600" y="127325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5" name="Rectangle 514"/>
            <p:cNvSpPr/>
            <p:nvPr/>
          </p:nvSpPr>
          <p:spPr>
            <a:xfrm rot="-5399999">
              <a:off x="1324350" y="1486379"/>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D4</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16" name="Shape 497"/>
            <p:cNvSpPr/>
            <p:nvPr/>
          </p:nvSpPr>
          <p:spPr>
            <a:xfrm>
              <a:off x="1426464" y="138298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7" name="Shape 498"/>
            <p:cNvSpPr/>
            <p:nvPr/>
          </p:nvSpPr>
          <p:spPr>
            <a:xfrm>
              <a:off x="1463040" y="127325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18" name="Rectangle 517"/>
            <p:cNvSpPr/>
            <p:nvPr/>
          </p:nvSpPr>
          <p:spPr>
            <a:xfrm rot="-5399999">
              <a:off x="1415809" y="1486379"/>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D5</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19" name="Shape 500"/>
            <p:cNvSpPr/>
            <p:nvPr/>
          </p:nvSpPr>
          <p:spPr>
            <a:xfrm>
              <a:off x="1517904" y="138298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0" name="Shape 501"/>
            <p:cNvSpPr/>
            <p:nvPr/>
          </p:nvSpPr>
          <p:spPr>
            <a:xfrm>
              <a:off x="1554480" y="127325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1" name="Rectangle 520"/>
            <p:cNvSpPr/>
            <p:nvPr/>
          </p:nvSpPr>
          <p:spPr>
            <a:xfrm rot="-5399999">
              <a:off x="1507269" y="1486379"/>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D6</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22" name="Shape 503"/>
            <p:cNvSpPr/>
            <p:nvPr/>
          </p:nvSpPr>
          <p:spPr>
            <a:xfrm>
              <a:off x="1609344" y="138298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3" name="Shape 504"/>
            <p:cNvSpPr/>
            <p:nvPr/>
          </p:nvSpPr>
          <p:spPr>
            <a:xfrm>
              <a:off x="1645920" y="127325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4" name="Rectangle 523"/>
            <p:cNvSpPr/>
            <p:nvPr/>
          </p:nvSpPr>
          <p:spPr>
            <a:xfrm rot="-5399999">
              <a:off x="1598681" y="1486379"/>
              <a:ext cx="1275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D7</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25" name="Shape 506"/>
            <p:cNvSpPr/>
            <p:nvPr/>
          </p:nvSpPr>
          <p:spPr>
            <a:xfrm>
              <a:off x="60350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6" name="Shape 507"/>
            <p:cNvSpPr/>
            <p:nvPr/>
          </p:nvSpPr>
          <p:spPr>
            <a:xfrm>
              <a:off x="64008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7" name="Rectangle 526"/>
            <p:cNvSpPr/>
            <p:nvPr/>
          </p:nvSpPr>
          <p:spPr>
            <a:xfrm rot="-5399999">
              <a:off x="586262" y="1397490"/>
              <a:ext cx="140730"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RS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28" name="Shape 509"/>
            <p:cNvSpPr/>
            <p:nvPr/>
          </p:nvSpPr>
          <p:spPr>
            <a:xfrm>
              <a:off x="69494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29" name="Shape 510"/>
            <p:cNvSpPr/>
            <p:nvPr/>
          </p:nvSpPr>
          <p:spPr>
            <a:xfrm>
              <a:off x="73152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30" name="Rectangle 529"/>
            <p:cNvSpPr/>
            <p:nvPr/>
          </p:nvSpPr>
          <p:spPr>
            <a:xfrm rot="-5399999">
              <a:off x="667673" y="1407292"/>
              <a:ext cx="160733"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RW</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31" name="Shape 512"/>
            <p:cNvSpPr/>
            <p:nvPr/>
          </p:nvSpPr>
          <p:spPr>
            <a:xfrm>
              <a:off x="786384" y="1291545"/>
              <a:ext cx="73152" cy="73152"/>
            </a:xfrm>
            <a:custGeom>
              <a:avLst/>
              <a:gdLst/>
              <a:ahLst/>
              <a:cxnLst/>
              <a:rect l="0" t="0" r="0" b="0"/>
              <a:pathLst>
                <a:path w="73152" h="73152">
                  <a:moveTo>
                    <a:pt x="73152" y="36576"/>
                  </a:moveTo>
                  <a:cubicBezTo>
                    <a:pt x="73152" y="16383"/>
                    <a:pt x="56864" y="0"/>
                    <a:pt x="36576" y="0"/>
                  </a:cubicBezTo>
                  <a:cubicBezTo>
                    <a:pt x="16288" y="0"/>
                    <a:pt x="0" y="16383"/>
                    <a:pt x="0" y="36576"/>
                  </a:cubicBezTo>
                  <a:cubicBezTo>
                    <a:pt x="0" y="56769"/>
                    <a:pt x="16288" y="73152"/>
                    <a:pt x="36576" y="73152"/>
                  </a:cubicBezTo>
                  <a:cubicBezTo>
                    <a:pt x="56864" y="73152"/>
                    <a:pt x="73152" y="56769"/>
                    <a:pt x="73152" y="36576"/>
                  </a:cubicBez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32" name="Shape 513"/>
            <p:cNvSpPr/>
            <p:nvPr/>
          </p:nvSpPr>
          <p:spPr>
            <a:xfrm>
              <a:off x="822960" y="1181817"/>
              <a:ext cx="0" cy="109728"/>
            </a:xfrm>
            <a:custGeom>
              <a:avLst/>
              <a:gdLst/>
              <a:ahLst/>
              <a:cxnLst/>
              <a:rect l="0" t="0" r="0" b="0"/>
              <a:pathLst>
                <a:path h="109728">
                  <a:moveTo>
                    <a:pt x="0" y="109728"/>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33" name="Rectangle 532"/>
            <p:cNvSpPr/>
            <p:nvPr/>
          </p:nvSpPr>
          <p:spPr>
            <a:xfrm rot="-5399999">
              <a:off x="805687" y="1379176"/>
              <a:ext cx="67624" cy="9525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0000"/>
                  </a:solidFill>
                  <a:effectLst/>
                  <a:latin typeface="Times New Roman" panose="02020603050405020304" pitchFamily="18" charset="0"/>
                  <a:ea typeface="Times New Roman" panose="02020603050405020304" pitchFamily="18" charset="0"/>
                </a:rPr>
                <a:t>E</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34" name="Shape 536"/>
            <p:cNvSpPr/>
            <p:nvPr/>
          </p:nvSpPr>
          <p:spPr>
            <a:xfrm>
              <a:off x="5285232" y="797769"/>
              <a:ext cx="36576" cy="36576"/>
            </a:xfrm>
            <a:custGeom>
              <a:avLst/>
              <a:gdLst/>
              <a:ahLst/>
              <a:cxnLst/>
              <a:rect l="0" t="0" r="0" b="0"/>
              <a:pathLst>
                <a:path w="36576" h="36576">
                  <a:moveTo>
                    <a:pt x="18288" y="0"/>
                  </a:moveTo>
                  <a:cubicBezTo>
                    <a:pt x="28480" y="0"/>
                    <a:pt x="36576" y="8191"/>
                    <a:pt x="36576" y="18288"/>
                  </a:cubicBezTo>
                  <a:cubicBezTo>
                    <a:pt x="36576" y="28385"/>
                    <a:pt x="28480" y="36576"/>
                    <a:pt x="18288" y="36576"/>
                  </a:cubicBezTo>
                  <a:cubicBezTo>
                    <a:pt x="8096" y="36576"/>
                    <a:pt x="0" y="28385"/>
                    <a:pt x="0" y="18288"/>
                  </a:cubicBezTo>
                  <a:cubicBezTo>
                    <a:pt x="0" y="8191"/>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sp>
          <p:nvSpPr>
            <p:cNvPr id="535" name="Shape 537"/>
            <p:cNvSpPr/>
            <p:nvPr/>
          </p:nvSpPr>
          <p:spPr>
            <a:xfrm>
              <a:off x="5285232" y="1529289"/>
              <a:ext cx="36576" cy="36576"/>
            </a:xfrm>
            <a:custGeom>
              <a:avLst/>
              <a:gdLst/>
              <a:ahLst/>
              <a:cxnLst/>
              <a:rect l="0" t="0" r="0" b="0"/>
              <a:pathLst>
                <a:path w="36576" h="36576">
                  <a:moveTo>
                    <a:pt x="18288" y="0"/>
                  </a:moveTo>
                  <a:cubicBezTo>
                    <a:pt x="28480" y="0"/>
                    <a:pt x="36576" y="8191"/>
                    <a:pt x="36576" y="18288"/>
                  </a:cubicBezTo>
                  <a:cubicBezTo>
                    <a:pt x="36576" y="28385"/>
                    <a:pt x="28480" y="36576"/>
                    <a:pt x="18288" y="36576"/>
                  </a:cubicBezTo>
                  <a:cubicBezTo>
                    <a:pt x="8096" y="36576"/>
                    <a:pt x="0" y="28385"/>
                    <a:pt x="0" y="18288"/>
                  </a:cubicBezTo>
                  <a:cubicBezTo>
                    <a:pt x="0" y="8191"/>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sp>
          <p:nvSpPr>
            <p:cNvPr id="536" name="Shape 538"/>
            <p:cNvSpPr/>
            <p:nvPr/>
          </p:nvSpPr>
          <p:spPr>
            <a:xfrm>
              <a:off x="5669281" y="998937"/>
              <a:ext cx="365760" cy="365760"/>
            </a:xfrm>
            <a:custGeom>
              <a:avLst/>
              <a:gdLst/>
              <a:ahLst/>
              <a:cxnLst/>
              <a:rect l="0" t="0" r="0" b="0"/>
              <a:pathLst>
                <a:path w="365760" h="365760">
                  <a:moveTo>
                    <a:pt x="182880" y="0"/>
                  </a:moveTo>
                  <a:cubicBezTo>
                    <a:pt x="283940" y="0"/>
                    <a:pt x="365760" y="81915"/>
                    <a:pt x="365760" y="182880"/>
                  </a:cubicBezTo>
                  <a:cubicBezTo>
                    <a:pt x="365760" y="283845"/>
                    <a:pt x="283940" y="365760"/>
                    <a:pt x="182880" y="365760"/>
                  </a:cubicBezTo>
                  <a:cubicBezTo>
                    <a:pt x="81820" y="365760"/>
                    <a:pt x="0" y="283845"/>
                    <a:pt x="0" y="182880"/>
                  </a:cubicBezTo>
                  <a:cubicBezTo>
                    <a:pt x="0" y="81915"/>
                    <a:pt x="81820" y="0"/>
                    <a:pt x="182880" y="0"/>
                  </a:cubicBezTo>
                  <a:close/>
                </a:path>
              </a:pathLst>
            </a:custGeom>
            <a:ln w="15240" cap="rnd">
              <a:round/>
            </a:ln>
          </p:spPr>
          <p:style>
            <a:lnRef idx="1">
              <a:srgbClr val="800000"/>
            </a:lnRef>
            <a:fillRef idx="1">
              <a:srgbClr val="C8C8AA"/>
            </a:fillRef>
            <a:effectRef idx="0">
              <a:scrgbClr r="0" g="0" b="0"/>
            </a:effectRef>
            <a:fontRef idx="none"/>
          </p:style>
          <p:txBody>
            <a:bodyPr/>
            <a:lstStyle/>
            <a:p>
              <a:endParaRPr lang="en-US"/>
            </a:p>
          </p:txBody>
        </p:sp>
        <p:sp>
          <p:nvSpPr>
            <p:cNvPr id="537" name="Shape 539"/>
            <p:cNvSpPr/>
            <p:nvPr/>
          </p:nvSpPr>
          <p:spPr>
            <a:xfrm>
              <a:off x="5779008" y="934929"/>
              <a:ext cx="36577" cy="0"/>
            </a:xfrm>
            <a:custGeom>
              <a:avLst/>
              <a:gdLst/>
              <a:ahLst/>
              <a:cxnLst/>
              <a:rect l="0" t="0" r="0" b="0"/>
              <a:pathLst>
                <a:path w="36577">
                  <a:moveTo>
                    <a:pt x="36577" y="0"/>
                  </a:moveTo>
                  <a:lnTo>
                    <a:pt x="0" y="0"/>
                  </a:lnTo>
                </a:path>
              </a:pathLst>
            </a:custGeom>
            <a:ln w="4572"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538" name="Shape 540"/>
            <p:cNvSpPr/>
            <p:nvPr/>
          </p:nvSpPr>
          <p:spPr>
            <a:xfrm>
              <a:off x="5797296" y="916641"/>
              <a:ext cx="0" cy="36576"/>
            </a:xfrm>
            <a:custGeom>
              <a:avLst/>
              <a:gdLst/>
              <a:ahLst/>
              <a:cxnLst/>
              <a:rect l="0" t="0" r="0" b="0"/>
              <a:pathLst>
                <a:path h="36576">
                  <a:moveTo>
                    <a:pt x="0" y="0"/>
                  </a:moveTo>
                  <a:lnTo>
                    <a:pt x="0" y="36576"/>
                  </a:lnTo>
                </a:path>
              </a:pathLst>
            </a:custGeom>
            <a:ln w="4572"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539" name="Shape 541"/>
            <p:cNvSpPr/>
            <p:nvPr/>
          </p:nvSpPr>
          <p:spPr>
            <a:xfrm>
              <a:off x="5779008" y="1428705"/>
              <a:ext cx="36577" cy="0"/>
            </a:xfrm>
            <a:custGeom>
              <a:avLst/>
              <a:gdLst/>
              <a:ahLst/>
              <a:cxnLst/>
              <a:rect l="0" t="0" r="0" b="0"/>
              <a:pathLst>
                <a:path w="36577">
                  <a:moveTo>
                    <a:pt x="36577" y="0"/>
                  </a:moveTo>
                  <a:lnTo>
                    <a:pt x="0" y="0"/>
                  </a:lnTo>
                </a:path>
              </a:pathLst>
            </a:custGeom>
            <a:ln w="4572"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540" name="Rectangle 539"/>
            <p:cNvSpPr/>
            <p:nvPr/>
          </p:nvSpPr>
          <p:spPr>
            <a:xfrm>
              <a:off x="5756148" y="1126236"/>
              <a:ext cx="257515" cy="954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008000"/>
                  </a:solidFill>
                  <a:effectLst/>
                  <a:latin typeface="Times New Roman" panose="02020603050405020304" pitchFamily="18" charset="0"/>
                  <a:ea typeface="Times New Roman" panose="02020603050405020304" pitchFamily="18" charset="0"/>
                </a:rPr>
                <a:t>+88.8</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41" name="Rectangle 540"/>
            <p:cNvSpPr/>
            <p:nvPr/>
          </p:nvSpPr>
          <p:spPr>
            <a:xfrm>
              <a:off x="5734812" y="1240984"/>
              <a:ext cx="314373" cy="7635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500">
                  <a:solidFill>
                    <a:srgbClr val="800000"/>
                  </a:solidFill>
                  <a:effectLst/>
                  <a:latin typeface="Times New Roman" panose="02020603050405020304" pitchFamily="18" charset="0"/>
                  <a:ea typeface="Times New Roman" panose="02020603050405020304" pitchFamily="18" charset="0"/>
                </a:rPr>
                <a:t>AC</a:t>
              </a:r>
              <a:r>
                <a:rPr lang="en-US" sz="500" spc="5">
                  <a:solidFill>
                    <a:srgbClr val="800000"/>
                  </a:solidFill>
                  <a:effectLst/>
                  <a:latin typeface="Times New Roman" panose="02020603050405020304" pitchFamily="18" charset="0"/>
                  <a:ea typeface="Times New Roman" panose="02020603050405020304" pitchFamily="18" charset="0"/>
                </a:rPr>
                <a:t> </a:t>
              </a:r>
              <a:r>
                <a:rPr lang="en-US" sz="500">
                  <a:solidFill>
                    <a:srgbClr val="800000"/>
                  </a:solidFill>
                  <a:effectLst/>
                  <a:latin typeface="Times New Roman" panose="02020603050405020304" pitchFamily="18" charset="0"/>
                  <a:ea typeface="Times New Roman" panose="02020603050405020304" pitchFamily="18" charset="0"/>
                </a:rPr>
                <a:t>Volts</a:t>
              </a:r>
              <a:endParaRPr lang="en-US" sz="900">
                <a:solidFill>
                  <a:srgbClr val="000000"/>
                </a:solidFill>
                <a:effectLst/>
                <a:latin typeface="Times New Roman" panose="02020603050405020304" pitchFamily="18" charset="0"/>
                <a:ea typeface="Times New Roman" panose="02020603050405020304" pitchFamily="18" charset="0"/>
              </a:endParaRPr>
            </a:p>
          </p:txBody>
        </p:sp>
        <p:sp>
          <p:nvSpPr>
            <p:cNvPr id="542" name="Shape 545"/>
            <p:cNvSpPr/>
            <p:nvPr/>
          </p:nvSpPr>
          <p:spPr>
            <a:xfrm>
              <a:off x="5852160" y="1364697"/>
              <a:ext cx="0" cy="91439"/>
            </a:xfrm>
            <a:custGeom>
              <a:avLst/>
              <a:gdLst/>
              <a:ahLst/>
              <a:cxnLst/>
              <a:rect l="0" t="0" r="0" b="0"/>
              <a:pathLst>
                <a:path h="91439">
                  <a:moveTo>
                    <a:pt x="0" y="91439"/>
                  </a:moveTo>
                  <a:lnTo>
                    <a:pt x="0" y="0"/>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543" name="Shape 546"/>
            <p:cNvSpPr/>
            <p:nvPr/>
          </p:nvSpPr>
          <p:spPr>
            <a:xfrm>
              <a:off x="5852160" y="907497"/>
              <a:ext cx="0" cy="91439"/>
            </a:xfrm>
            <a:custGeom>
              <a:avLst/>
              <a:gdLst/>
              <a:ahLst/>
              <a:cxnLst/>
              <a:rect l="0" t="0" r="0" b="0"/>
              <a:pathLst>
                <a:path h="91439">
                  <a:moveTo>
                    <a:pt x="0" y="0"/>
                  </a:moveTo>
                  <a:lnTo>
                    <a:pt x="0" y="91439"/>
                  </a:lnTo>
                </a:path>
              </a:pathLst>
            </a:custGeom>
            <a:ln w="15240" cap="rnd">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544" name="Shape 547"/>
            <p:cNvSpPr/>
            <p:nvPr/>
          </p:nvSpPr>
          <p:spPr>
            <a:xfrm>
              <a:off x="4206240" y="218765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45" name="Shape 548"/>
            <p:cNvSpPr/>
            <p:nvPr/>
          </p:nvSpPr>
          <p:spPr>
            <a:xfrm>
              <a:off x="4114800" y="2279097"/>
              <a:ext cx="182880" cy="0"/>
            </a:xfrm>
            <a:custGeom>
              <a:avLst/>
              <a:gdLst/>
              <a:ahLst/>
              <a:cxnLst/>
              <a:rect l="0" t="0" r="0" b="0"/>
              <a:pathLst>
                <a:path w="182880">
                  <a:moveTo>
                    <a:pt x="0" y="0"/>
                  </a:moveTo>
                  <a:lnTo>
                    <a:pt x="1828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46" name="Shape 549"/>
            <p:cNvSpPr/>
            <p:nvPr/>
          </p:nvSpPr>
          <p:spPr>
            <a:xfrm>
              <a:off x="4160520" y="2324817"/>
              <a:ext cx="91440" cy="0"/>
            </a:xfrm>
            <a:custGeom>
              <a:avLst/>
              <a:gdLst/>
              <a:ahLst/>
              <a:cxnLst/>
              <a:rect l="0" t="0" r="0" b="0"/>
              <a:pathLst>
                <a:path w="91440">
                  <a:moveTo>
                    <a:pt x="0" y="0"/>
                  </a:moveTo>
                  <a:lnTo>
                    <a:pt x="914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47" name="Shape 550"/>
            <p:cNvSpPr/>
            <p:nvPr/>
          </p:nvSpPr>
          <p:spPr>
            <a:xfrm>
              <a:off x="4197096" y="2370537"/>
              <a:ext cx="18288" cy="0"/>
            </a:xfrm>
            <a:custGeom>
              <a:avLst/>
              <a:gdLst/>
              <a:ahLst/>
              <a:cxnLst/>
              <a:rect l="0" t="0" r="0" b="0"/>
              <a:pathLst>
                <a:path w="18288">
                  <a:moveTo>
                    <a:pt x="0" y="0"/>
                  </a:moveTo>
                  <a:lnTo>
                    <a:pt x="18288"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48" name="Shape 551"/>
            <p:cNvSpPr/>
            <p:nvPr/>
          </p:nvSpPr>
          <p:spPr>
            <a:xfrm>
              <a:off x="4187952" y="2077929"/>
              <a:ext cx="36576" cy="36576"/>
            </a:xfrm>
            <a:custGeom>
              <a:avLst/>
              <a:gdLst/>
              <a:ahLst/>
              <a:cxnLst/>
              <a:rect l="0" t="0" r="0" b="0"/>
              <a:pathLst>
                <a:path w="36576" h="36576">
                  <a:moveTo>
                    <a:pt x="18288" y="0"/>
                  </a:moveTo>
                  <a:cubicBezTo>
                    <a:pt x="28480" y="0"/>
                    <a:pt x="36576" y="8191"/>
                    <a:pt x="36576" y="18288"/>
                  </a:cubicBezTo>
                  <a:cubicBezTo>
                    <a:pt x="36576" y="28385"/>
                    <a:pt x="28480" y="36576"/>
                    <a:pt x="18288" y="36576"/>
                  </a:cubicBezTo>
                  <a:cubicBezTo>
                    <a:pt x="8096" y="36576"/>
                    <a:pt x="0" y="28385"/>
                    <a:pt x="0" y="18288"/>
                  </a:cubicBezTo>
                  <a:cubicBezTo>
                    <a:pt x="0" y="8191"/>
                    <a:pt x="8096" y="0"/>
                    <a:pt x="18288" y="0"/>
                  </a:cubicBezTo>
                  <a:close/>
                </a:path>
              </a:pathLst>
            </a:custGeom>
            <a:ln w="15240" cap="rnd">
              <a:round/>
            </a:ln>
          </p:spPr>
          <p:style>
            <a:lnRef idx="1">
              <a:srgbClr val="004000"/>
            </a:lnRef>
            <a:fillRef idx="1">
              <a:srgbClr val="004000"/>
            </a:fillRef>
            <a:effectRef idx="0">
              <a:scrgbClr r="0" g="0" b="0"/>
            </a:effectRef>
            <a:fontRef idx="none"/>
          </p:style>
          <p:txBody>
            <a:bodyPr/>
            <a:lstStyle/>
            <a:p>
              <a:endParaRPr lang="en-US"/>
            </a:p>
          </p:txBody>
        </p:sp>
        <p:sp>
          <p:nvSpPr>
            <p:cNvPr id="549" name="Shape 552"/>
            <p:cNvSpPr/>
            <p:nvPr/>
          </p:nvSpPr>
          <p:spPr>
            <a:xfrm>
              <a:off x="2651760" y="1273257"/>
              <a:ext cx="0" cy="91440"/>
            </a:xfrm>
            <a:custGeom>
              <a:avLst/>
              <a:gdLst/>
              <a:ahLst/>
              <a:cxnLst/>
              <a:rect l="0" t="0" r="0" b="0"/>
              <a:pathLst>
                <a:path h="91440">
                  <a:moveTo>
                    <a:pt x="0" y="0"/>
                  </a:moveTo>
                  <a:lnTo>
                    <a:pt x="0" y="9144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0" name="Shape 553"/>
            <p:cNvSpPr/>
            <p:nvPr/>
          </p:nvSpPr>
          <p:spPr>
            <a:xfrm>
              <a:off x="2560320" y="1364697"/>
              <a:ext cx="182880" cy="0"/>
            </a:xfrm>
            <a:custGeom>
              <a:avLst/>
              <a:gdLst/>
              <a:ahLst/>
              <a:cxnLst/>
              <a:rect l="0" t="0" r="0" b="0"/>
              <a:pathLst>
                <a:path w="182880">
                  <a:moveTo>
                    <a:pt x="0" y="0"/>
                  </a:moveTo>
                  <a:lnTo>
                    <a:pt x="18288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1" name="Shape 554"/>
            <p:cNvSpPr/>
            <p:nvPr/>
          </p:nvSpPr>
          <p:spPr>
            <a:xfrm>
              <a:off x="2606040" y="1410417"/>
              <a:ext cx="91440" cy="0"/>
            </a:xfrm>
            <a:custGeom>
              <a:avLst/>
              <a:gdLst/>
              <a:ahLst/>
              <a:cxnLst/>
              <a:rect l="0" t="0" r="0" b="0"/>
              <a:pathLst>
                <a:path w="91440">
                  <a:moveTo>
                    <a:pt x="0" y="0"/>
                  </a:moveTo>
                  <a:lnTo>
                    <a:pt x="9144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2" name="Shape 555"/>
            <p:cNvSpPr/>
            <p:nvPr/>
          </p:nvSpPr>
          <p:spPr>
            <a:xfrm>
              <a:off x="2642616" y="1456137"/>
              <a:ext cx="18288" cy="0"/>
            </a:xfrm>
            <a:custGeom>
              <a:avLst/>
              <a:gdLst/>
              <a:ahLst/>
              <a:cxnLst/>
              <a:rect l="0" t="0" r="0" b="0"/>
              <a:pathLst>
                <a:path w="18288">
                  <a:moveTo>
                    <a:pt x="0" y="0"/>
                  </a:moveTo>
                  <a:lnTo>
                    <a:pt x="18288"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3" name="Shape 556"/>
            <p:cNvSpPr/>
            <p:nvPr/>
          </p:nvSpPr>
          <p:spPr>
            <a:xfrm>
              <a:off x="3611880" y="450297"/>
              <a:ext cx="91441" cy="91440"/>
            </a:xfrm>
            <a:custGeom>
              <a:avLst/>
              <a:gdLst/>
              <a:ahLst/>
              <a:cxnLst/>
              <a:rect l="0" t="0" r="0" b="0"/>
              <a:pathLst>
                <a:path w="91441" h="91440">
                  <a:moveTo>
                    <a:pt x="0" y="91440"/>
                  </a:moveTo>
                  <a:lnTo>
                    <a:pt x="45720" y="0"/>
                  </a:lnTo>
                  <a:lnTo>
                    <a:pt x="91441" y="91440"/>
                  </a:lnTo>
                  <a:lnTo>
                    <a:pt x="0" y="91440"/>
                  </a:ln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4" name="Shape 557"/>
            <p:cNvSpPr/>
            <p:nvPr/>
          </p:nvSpPr>
          <p:spPr>
            <a:xfrm>
              <a:off x="3657600" y="450297"/>
              <a:ext cx="0" cy="182880"/>
            </a:xfrm>
            <a:custGeom>
              <a:avLst/>
              <a:gdLst/>
              <a:ahLst/>
              <a:cxnLst/>
              <a:rect l="0" t="0" r="0" b="0"/>
              <a:pathLst>
                <a:path h="182880">
                  <a:moveTo>
                    <a:pt x="0" y="18288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5" name="Shape 558"/>
            <p:cNvSpPr/>
            <p:nvPr/>
          </p:nvSpPr>
          <p:spPr>
            <a:xfrm>
              <a:off x="3063240" y="1273257"/>
              <a:ext cx="91439" cy="91440"/>
            </a:xfrm>
            <a:custGeom>
              <a:avLst/>
              <a:gdLst/>
              <a:ahLst/>
              <a:cxnLst/>
              <a:rect l="0" t="0" r="0" b="0"/>
              <a:pathLst>
                <a:path w="91439" h="91440">
                  <a:moveTo>
                    <a:pt x="0" y="91440"/>
                  </a:moveTo>
                  <a:lnTo>
                    <a:pt x="45720" y="0"/>
                  </a:lnTo>
                  <a:lnTo>
                    <a:pt x="91439" y="91440"/>
                  </a:lnTo>
                  <a:lnTo>
                    <a:pt x="0" y="91440"/>
                  </a:lnTo>
                  <a:close/>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sp>
          <p:nvSpPr>
            <p:cNvPr id="556" name="Shape 559"/>
            <p:cNvSpPr/>
            <p:nvPr/>
          </p:nvSpPr>
          <p:spPr>
            <a:xfrm>
              <a:off x="3108960" y="1273257"/>
              <a:ext cx="0" cy="182880"/>
            </a:xfrm>
            <a:custGeom>
              <a:avLst/>
              <a:gdLst/>
              <a:ahLst/>
              <a:cxnLst/>
              <a:rect l="0" t="0" r="0" b="0"/>
              <a:pathLst>
                <a:path h="182880">
                  <a:moveTo>
                    <a:pt x="0" y="182880"/>
                  </a:moveTo>
                  <a:lnTo>
                    <a:pt x="0" y="0"/>
                  </a:lnTo>
                </a:path>
              </a:pathLst>
            </a:custGeom>
            <a:ln w="15240" cap="rnd">
              <a:round/>
            </a:ln>
          </p:spPr>
          <p:style>
            <a:lnRef idx="1">
              <a:srgbClr val="004000"/>
            </a:lnRef>
            <a:fillRef idx="0">
              <a:srgbClr val="000000">
                <a:alpha val="0"/>
              </a:srgbClr>
            </a:fillRef>
            <a:effectRef idx="0">
              <a:scrgbClr r="0" g="0" b="0"/>
            </a:effectRef>
            <a:fontRef idx="none"/>
          </p:style>
          <p:txBody>
            <a:bodyPr/>
            <a:lstStyle/>
            <a:p>
              <a:endParaRPr lang="en-US"/>
            </a:p>
          </p:txBody>
        </p:sp>
      </p:grpSp>
      <p:sp>
        <p:nvSpPr>
          <p:cNvPr id="279" name="Rectangle 278"/>
          <p:cNvSpPr/>
          <p:nvPr/>
        </p:nvSpPr>
        <p:spPr>
          <a:xfrm>
            <a:off x="4158799" y="5279939"/>
            <a:ext cx="1793511"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External Switch </a:t>
            </a:r>
            <a:r>
              <a:rPr lang="en-US" sz="1600" dirty="0" smtClean="0"/>
              <a:t>1</a:t>
            </a:r>
            <a:endParaRPr lang="en-US" sz="1600" dirty="0"/>
          </a:p>
        </p:txBody>
      </p:sp>
      <p:sp>
        <p:nvSpPr>
          <p:cNvPr id="280" name="Rectangle 279"/>
          <p:cNvSpPr/>
          <p:nvPr/>
        </p:nvSpPr>
        <p:spPr>
          <a:xfrm>
            <a:off x="4154974" y="5804945"/>
            <a:ext cx="1797336"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External Switch 2</a:t>
            </a:r>
          </a:p>
        </p:txBody>
      </p:sp>
      <p:sp>
        <p:nvSpPr>
          <p:cNvPr id="557" name="Rectangle 556"/>
          <p:cNvSpPr/>
          <p:nvPr/>
        </p:nvSpPr>
        <p:spPr>
          <a:xfrm>
            <a:off x="6718309" y="5973801"/>
            <a:ext cx="1619172"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L293D</a:t>
            </a:r>
          </a:p>
          <a:p>
            <a:pPr algn="ctr"/>
            <a:r>
              <a:rPr lang="en-US" sz="1600" dirty="0" smtClean="0"/>
              <a:t>Motor driver</a:t>
            </a:r>
            <a:endParaRPr lang="en-US" sz="1600" dirty="0"/>
          </a:p>
        </p:txBody>
      </p:sp>
      <p:sp>
        <p:nvSpPr>
          <p:cNvPr id="558" name="Rectangle 557"/>
          <p:cNvSpPr/>
          <p:nvPr/>
        </p:nvSpPr>
        <p:spPr>
          <a:xfrm>
            <a:off x="8578532" y="3552097"/>
            <a:ext cx="920929"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Motor</a:t>
            </a:r>
            <a:endParaRPr lang="en-US" sz="1600" dirty="0"/>
          </a:p>
        </p:txBody>
      </p:sp>
      <p:sp>
        <p:nvSpPr>
          <p:cNvPr id="559" name="Rectangle 558"/>
          <p:cNvSpPr/>
          <p:nvPr/>
        </p:nvSpPr>
        <p:spPr>
          <a:xfrm>
            <a:off x="1358821" y="3694741"/>
            <a:ext cx="634832"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LCD</a:t>
            </a:r>
            <a:endParaRPr lang="en-US" sz="1600" dirty="0"/>
          </a:p>
        </p:txBody>
      </p:sp>
      <p:sp>
        <p:nvSpPr>
          <p:cNvPr id="560" name="Rectangle 559"/>
          <p:cNvSpPr/>
          <p:nvPr/>
        </p:nvSpPr>
        <p:spPr>
          <a:xfrm>
            <a:off x="2020675" y="185468"/>
            <a:ext cx="1911096"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Microcontroller 2</a:t>
            </a:r>
            <a:endParaRPr lang="en-US" sz="1600" dirty="0"/>
          </a:p>
        </p:txBody>
      </p:sp>
      <p:sp>
        <p:nvSpPr>
          <p:cNvPr id="561" name="Rectangle 560"/>
          <p:cNvSpPr/>
          <p:nvPr/>
        </p:nvSpPr>
        <p:spPr>
          <a:xfrm>
            <a:off x="4997803" y="156890"/>
            <a:ext cx="1909015"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Microcontroller 1</a:t>
            </a:r>
            <a:endParaRPr lang="en-US" sz="1600" dirty="0"/>
          </a:p>
        </p:txBody>
      </p:sp>
      <p:sp>
        <p:nvSpPr>
          <p:cNvPr id="562" name="Rectangle 561"/>
          <p:cNvSpPr/>
          <p:nvPr/>
        </p:nvSpPr>
        <p:spPr>
          <a:xfrm>
            <a:off x="9637372" y="1163892"/>
            <a:ext cx="1678327" cy="4491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potentiometer</a:t>
            </a:r>
          </a:p>
        </p:txBody>
      </p:sp>
    </p:spTree>
    <p:extLst>
      <p:ext uri="{BB962C8B-B14F-4D97-AF65-F5344CB8AC3E}">
        <p14:creationId xmlns:p14="http://schemas.microsoft.com/office/powerpoint/2010/main" val="1882529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16012" y="1752600"/>
            <a:ext cx="9905999" cy="4368800"/>
          </a:xfrm>
        </p:spPr>
        <p:txBody>
          <a:bodyPr>
            <a:normAutofit fontScale="92500"/>
          </a:bodyPr>
          <a:lstStyle/>
          <a:p>
            <a:pPr algn="just"/>
            <a:r>
              <a:rPr lang="en-US" dirty="0"/>
              <a:t>E</a:t>
            </a:r>
            <a:r>
              <a:rPr lang="en-US" dirty="0" smtClean="0"/>
              <a:t>mbedded </a:t>
            </a:r>
            <a:r>
              <a:rPr lang="en-US" dirty="0"/>
              <a:t>systems are rapidly </a:t>
            </a:r>
            <a:r>
              <a:rPr lang="en-US" dirty="0" smtClean="0"/>
              <a:t>making </a:t>
            </a:r>
            <a:r>
              <a:rPr lang="en-US" dirty="0"/>
              <a:t>a </a:t>
            </a:r>
            <a:r>
              <a:rPr lang="en-US" dirty="0" smtClean="0"/>
              <a:t>highly significant </a:t>
            </a:r>
            <a:r>
              <a:rPr lang="en-US" dirty="0"/>
              <a:t>change in the computing, data communications, </a:t>
            </a:r>
            <a:r>
              <a:rPr lang="en-US" dirty="0" smtClean="0"/>
              <a:t>industrial control and telecommunications sectors In this project we learned about interfacing microcontrollers with Hardware devices and also connecting multiple ones using UART.</a:t>
            </a:r>
          </a:p>
          <a:p>
            <a:pPr algn="just"/>
            <a:r>
              <a:rPr lang="en-US" dirty="0" smtClean="0"/>
              <a:t>In this project we have covered the usage of all the layers starting form the hardware register layer leading up to the application layer and how each layer communicates with it’s higher level until finally establishing the final design.</a:t>
            </a:r>
          </a:p>
          <a:p>
            <a:pPr algn="just"/>
            <a:r>
              <a:rPr lang="en-US" dirty="0" smtClean="0"/>
              <a:t>Through this course we were able </a:t>
            </a:r>
            <a:r>
              <a:rPr lang="en-US" dirty="0"/>
              <a:t>to </a:t>
            </a:r>
            <a:r>
              <a:rPr lang="en-US" dirty="0" smtClean="0"/>
              <a:t>interface microcontrollers </a:t>
            </a:r>
            <a:r>
              <a:rPr lang="en-US" dirty="0"/>
              <a:t>with other hardware devices to achieve a specific </a:t>
            </a:r>
            <a:r>
              <a:rPr lang="en-US" dirty="0" smtClean="0"/>
              <a:t>task using Proteus.</a:t>
            </a:r>
            <a:endParaRPr lang="en-US" dirty="0"/>
          </a:p>
        </p:txBody>
      </p:sp>
    </p:spTree>
    <p:extLst>
      <p:ext uri="{BB962C8B-B14F-4D97-AF65-F5344CB8AC3E}">
        <p14:creationId xmlns:p14="http://schemas.microsoft.com/office/powerpoint/2010/main" val="4087752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603499"/>
            <a:ext cx="9905999" cy="2311401"/>
          </a:xfrm>
        </p:spPr>
        <p:txBody>
          <a:bodyPr>
            <a:normAutofit/>
          </a:bodyPr>
          <a:lstStyle/>
          <a:p>
            <a:pPr marL="0" indent="0" algn="ctr">
              <a:buNone/>
            </a:pPr>
            <a:r>
              <a:rPr lang="en-US" sz="7200" dirty="0" smtClean="0"/>
              <a:t>Any Questions?</a:t>
            </a:r>
          </a:p>
        </p:txBody>
      </p:sp>
    </p:spTree>
    <p:extLst>
      <p:ext uri="{BB962C8B-B14F-4D97-AF65-F5344CB8AC3E}">
        <p14:creationId xmlns:p14="http://schemas.microsoft.com/office/powerpoint/2010/main" val="221683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618518"/>
            <a:ext cx="9905999" cy="1478570"/>
          </a:xfrm>
        </p:spPr>
        <p:txBody>
          <a:bodyPr>
            <a:normAutofit/>
          </a:bodyPr>
          <a:lstStyle/>
          <a:p>
            <a:r>
              <a:rPr lang="en-US" cap="none" dirty="0">
                <a:latin typeface="Tahoma" panose="020B0604030504040204" pitchFamily="34" charset="0"/>
                <a:ea typeface="Tahoma" panose="020B0604030504040204" pitchFamily="34" charset="0"/>
                <a:cs typeface="Tahoma" panose="020B0604030504040204" pitchFamily="34" charset="0"/>
              </a:rPr>
              <a:t/>
            </a:r>
            <a:br>
              <a:rPr lang="en-US" cap="none" dirty="0">
                <a:latin typeface="Tahoma" panose="020B0604030504040204" pitchFamily="34" charset="0"/>
                <a:ea typeface="Tahoma" panose="020B0604030504040204" pitchFamily="34" charset="0"/>
                <a:cs typeface="Tahoma" panose="020B0604030504040204" pitchFamily="34" charset="0"/>
              </a:rPr>
            </a:br>
            <a:r>
              <a:rPr lang="en-US" cap="none" dirty="0" smtClean="0">
                <a:latin typeface="Tahoma" panose="020B0604030504040204" pitchFamily="34" charset="0"/>
                <a:ea typeface="Tahoma" panose="020B0604030504040204" pitchFamily="34" charset="0"/>
                <a:cs typeface="Tahoma" panose="020B0604030504040204" pitchFamily="34" charset="0"/>
              </a:rPr>
              <a:t>Abstract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normAutofit/>
          </a:bodyPr>
          <a:lstStyle/>
          <a:p>
            <a:pPr algn="just"/>
            <a:r>
              <a:rPr lang="en-US" dirty="0" smtClean="0">
                <a:ea typeface="Tahoma" panose="020B0604030504040204" pitchFamily="34" charset="0"/>
                <a:cs typeface="Tahoma" panose="020B0604030504040204" pitchFamily="34" charset="0"/>
              </a:rPr>
              <a:t>In this project, we practice interfacing Atmega32 microcontrollers with LCD and a motor. We control the speed of the motor and display this speed on the LCD. we also practice connecting two microcontrollers using the UART.</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xmlns="" id="{42143FDC-E2A0-4F0B-8F86-68057392883B}"/>
              </a:ext>
            </a:extLst>
          </p:cNvPr>
          <p:cNvSpPr/>
          <p:nvPr/>
        </p:nvSpPr>
        <p:spPr>
          <a:xfrm>
            <a:off x="4044948" y="4122823"/>
            <a:ext cx="4055979" cy="1167619"/>
          </a:xfrm>
          <a:custGeom>
            <a:avLst/>
            <a:gdLst/>
            <a:ahLst/>
            <a:cxnLst>
              <a:cxn ang="0">
                <a:pos x="wd2" y="hd2"/>
              </a:cxn>
              <a:cxn ang="5400000">
                <a:pos x="wd2" y="hd2"/>
              </a:cxn>
              <a:cxn ang="10800000">
                <a:pos x="wd2" y="hd2"/>
              </a:cxn>
              <a:cxn ang="16200000">
                <a:pos x="wd2" y="hd2"/>
              </a:cxn>
            </a:cxnLst>
            <a:rect l="0" t="0" r="r" b="b"/>
            <a:pathLst>
              <a:path w="21600" h="21600" extrusionOk="0">
                <a:moveTo>
                  <a:pt x="7506" y="1077"/>
                </a:moveTo>
                <a:lnTo>
                  <a:pt x="12686" y="15238"/>
                </a:lnTo>
                <a:cubicBezTo>
                  <a:pt x="12686" y="15238"/>
                  <a:pt x="12686" y="15289"/>
                  <a:pt x="12686" y="15289"/>
                </a:cubicBezTo>
                <a:cubicBezTo>
                  <a:pt x="12686" y="18778"/>
                  <a:pt x="13718" y="21600"/>
                  <a:pt x="14994" y="21600"/>
                </a:cubicBezTo>
                <a:cubicBezTo>
                  <a:pt x="16233" y="21600"/>
                  <a:pt x="17246" y="18932"/>
                  <a:pt x="17303" y="15546"/>
                </a:cubicBezTo>
                <a:lnTo>
                  <a:pt x="21018" y="15546"/>
                </a:lnTo>
                <a:cubicBezTo>
                  <a:pt x="21056" y="15905"/>
                  <a:pt x="21168" y="16110"/>
                  <a:pt x="21300" y="16110"/>
                </a:cubicBezTo>
                <a:cubicBezTo>
                  <a:pt x="21469" y="16110"/>
                  <a:pt x="21600" y="15751"/>
                  <a:pt x="21600" y="15289"/>
                </a:cubicBezTo>
                <a:cubicBezTo>
                  <a:pt x="21600" y="14828"/>
                  <a:pt x="21469" y="14468"/>
                  <a:pt x="21300" y="14468"/>
                </a:cubicBezTo>
                <a:cubicBezTo>
                  <a:pt x="21168" y="14468"/>
                  <a:pt x="21056" y="14725"/>
                  <a:pt x="21018" y="15033"/>
                </a:cubicBezTo>
                <a:lnTo>
                  <a:pt x="17303" y="15033"/>
                </a:lnTo>
                <a:cubicBezTo>
                  <a:pt x="17246" y="11647"/>
                  <a:pt x="16233" y="8979"/>
                  <a:pt x="14994" y="8979"/>
                </a:cubicBezTo>
                <a:cubicBezTo>
                  <a:pt x="13812" y="8979"/>
                  <a:pt x="12836" y="11390"/>
                  <a:pt x="12705" y="14571"/>
                </a:cubicBezTo>
                <a:lnTo>
                  <a:pt x="7582" y="564"/>
                </a:lnTo>
                <a:lnTo>
                  <a:pt x="582" y="564"/>
                </a:lnTo>
                <a:cubicBezTo>
                  <a:pt x="544" y="205"/>
                  <a:pt x="432" y="0"/>
                  <a:pt x="300" y="0"/>
                </a:cubicBezTo>
                <a:cubicBezTo>
                  <a:pt x="131" y="0"/>
                  <a:pt x="0" y="359"/>
                  <a:pt x="0" y="821"/>
                </a:cubicBezTo>
                <a:cubicBezTo>
                  <a:pt x="0" y="1283"/>
                  <a:pt x="131" y="1642"/>
                  <a:pt x="300" y="1642"/>
                </a:cubicBezTo>
                <a:cubicBezTo>
                  <a:pt x="432" y="1642"/>
                  <a:pt x="544" y="1385"/>
                  <a:pt x="582" y="1077"/>
                </a:cubicBezTo>
                <a:lnTo>
                  <a:pt x="7506" y="1077"/>
                </a:lnTo>
                <a:close/>
                <a:moveTo>
                  <a:pt x="14994" y="20830"/>
                </a:moveTo>
                <a:cubicBezTo>
                  <a:pt x="13925" y="20830"/>
                  <a:pt x="13043" y="18522"/>
                  <a:pt x="12986" y="15597"/>
                </a:cubicBezTo>
                <a:lnTo>
                  <a:pt x="13211" y="15597"/>
                </a:lnTo>
                <a:cubicBezTo>
                  <a:pt x="13268" y="18163"/>
                  <a:pt x="14037" y="20215"/>
                  <a:pt x="14994" y="20215"/>
                </a:cubicBezTo>
                <a:cubicBezTo>
                  <a:pt x="15951" y="20215"/>
                  <a:pt x="16721" y="18163"/>
                  <a:pt x="16777" y="15597"/>
                </a:cubicBezTo>
                <a:lnTo>
                  <a:pt x="17002" y="15597"/>
                </a:lnTo>
                <a:cubicBezTo>
                  <a:pt x="16965" y="18470"/>
                  <a:pt x="16083" y="20830"/>
                  <a:pt x="14994" y="20830"/>
                </a:cubicBezTo>
                <a:close/>
                <a:moveTo>
                  <a:pt x="14994" y="9800"/>
                </a:moveTo>
                <a:cubicBezTo>
                  <a:pt x="16064" y="9800"/>
                  <a:pt x="16946" y="12108"/>
                  <a:pt x="17002" y="15033"/>
                </a:cubicBezTo>
                <a:lnTo>
                  <a:pt x="16777" y="15033"/>
                </a:lnTo>
                <a:cubicBezTo>
                  <a:pt x="16721" y="12467"/>
                  <a:pt x="15951" y="10415"/>
                  <a:pt x="14994" y="10415"/>
                </a:cubicBezTo>
                <a:cubicBezTo>
                  <a:pt x="14037" y="10415"/>
                  <a:pt x="13268" y="12467"/>
                  <a:pt x="13211" y="15033"/>
                </a:cubicBezTo>
                <a:lnTo>
                  <a:pt x="12986" y="15033"/>
                </a:lnTo>
                <a:cubicBezTo>
                  <a:pt x="13043" y="12160"/>
                  <a:pt x="13925" y="9800"/>
                  <a:pt x="14994" y="9800"/>
                </a:cubicBezTo>
                <a:close/>
              </a:path>
            </a:pathLst>
          </a:custGeom>
          <a:solidFill>
            <a:schemeClr val="bg2">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xmlns="" id="{37297606-5B96-4397-B31F-79FFBA4A4717}"/>
              </a:ext>
            </a:extLst>
          </p:cNvPr>
          <p:cNvSpPr/>
          <p:nvPr/>
        </p:nvSpPr>
        <p:spPr>
          <a:xfrm>
            <a:off x="4050126" y="2501996"/>
            <a:ext cx="4811934" cy="732919"/>
          </a:xfrm>
          <a:custGeom>
            <a:avLst/>
            <a:gdLst/>
            <a:ahLst/>
            <a:cxnLst>
              <a:cxn ang="0">
                <a:pos x="wd2" y="hd2"/>
              </a:cxn>
              <a:cxn ang="5400000">
                <a:pos x="wd2" y="hd2"/>
              </a:cxn>
              <a:cxn ang="10800000">
                <a:pos x="wd2" y="hd2"/>
              </a:cxn>
              <a:cxn ang="16200000">
                <a:pos x="wd2" y="hd2"/>
              </a:cxn>
            </a:cxnLst>
            <a:rect l="0" t="0" r="r" b="b"/>
            <a:pathLst>
              <a:path w="21600" h="21600" extrusionOk="0">
                <a:moveTo>
                  <a:pt x="21177" y="10074"/>
                </a:moveTo>
                <a:lnTo>
                  <a:pt x="19717" y="10074"/>
                </a:lnTo>
                <a:cubicBezTo>
                  <a:pt x="19676" y="4440"/>
                  <a:pt x="18939" y="0"/>
                  <a:pt x="18039" y="0"/>
                </a:cubicBezTo>
                <a:cubicBezTo>
                  <a:pt x="17138" y="0"/>
                  <a:pt x="16401" y="4439"/>
                  <a:pt x="16360" y="10074"/>
                </a:cubicBezTo>
                <a:lnTo>
                  <a:pt x="9565" y="10074"/>
                </a:lnTo>
                <a:lnTo>
                  <a:pt x="8010" y="19807"/>
                </a:lnTo>
                <a:lnTo>
                  <a:pt x="423" y="19807"/>
                </a:lnTo>
                <a:cubicBezTo>
                  <a:pt x="396" y="19210"/>
                  <a:pt x="314" y="18868"/>
                  <a:pt x="218" y="18868"/>
                </a:cubicBezTo>
                <a:cubicBezTo>
                  <a:pt x="96" y="18868"/>
                  <a:pt x="0" y="19466"/>
                  <a:pt x="0" y="20234"/>
                </a:cubicBezTo>
                <a:cubicBezTo>
                  <a:pt x="0" y="21002"/>
                  <a:pt x="96" y="21600"/>
                  <a:pt x="218" y="21600"/>
                </a:cubicBezTo>
                <a:cubicBezTo>
                  <a:pt x="314" y="21600"/>
                  <a:pt x="396" y="21173"/>
                  <a:pt x="423" y="20661"/>
                </a:cubicBezTo>
                <a:lnTo>
                  <a:pt x="8064" y="20661"/>
                </a:lnTo>
                <a:lnTo>
                  <a:pt x="9620" y="10928"/>
                </a:lnTo>
                <a:lnTo>
                  <a:pt x="16360" y="10928"/>
                </a:lnTo>
                <a:cubicBezTo>
                  <a:pt x="16401" y="16563"/>
                  <a:pt x="17138" y="21002"/>
                  <a:pt x="18039" y="21002"/>
                </a:cubicBezTo>
                <a:cubicBezTo>
                  <a:pt x="18939" y="21002"/>
                  <a:pt x="19676" y="16563"/>
                  <a:pt x="19717" y="10928"/>
                </a:cubicBezTo>
                <a:lnTo>
                  <a:pt x="21177" y="10928"/>
                </a:lnTo>
                <a:cubicBezTo>
                  <a:pt x="21204" y="11526"/>
                  <a:pt x="21286" y="11867"/>
                  <a:pt x="21382" y="11867"/>
                </a:cubicBezTo>
                <a:cubicBezTo>
                  <a:pt x="21504" y="11867"/>
                  <a:pt x="21600" y="11270"/>
                  <a:pt x="21600" y="10501"/>
                </a:cubicBezTo>
                <a:cubicBezTo>
                  <a:pt x="21600" y="9733"/>
                  <a:pt x="21504" y="9135"/>
                  <a:pt x="21382" y="9135"/>
                </a:cubicBezTo>
                <a:cubicBezTo>
                  <a:pt x="21286" y="9050"/>
                  <a:pt x="21204" y="9477"/>
                  <a:pt x="21177" y="10074"/>
                </a:cubicBezTo>
                <a:close/>
                <a:moveTo>
                  <a:pt x="18039" y="1366"/>
                </a:moveTo>
                <a:cubicBezTo>
                  <a:pt x="18816" y="1366"/>
                  <a:pt x="19458" y="5208"/>
                  <a:pt x="19499" y="10074"/>
                </a:cubicBezTo>
                <a:lnTo>
                  <a:pt x="19335" y="10074"/>
                </a:lnTo>
                <a:cubicBezTo>
                  <a:pt x="19294" y="5805"/>
                  <a:pt x="18735" y="2390"/>
                  <a:pt x="18039" y="2390"/>
                </a:cubicBezTo>
                <a:cubicBezTo>
                  <a:pt x="17343" y="2390"/>
                  <a:pt x="16783" y="5805"/>
                  <a:pt x="16742" y="10074"/>
                </a:cubicBezTo>
                <a:lnTo>
                  <a:pt x="16579" y="10074"/>
                </a:lnTo>
                <a:cubicBezTo>
                  <a:pt x="16620" y="5208"/>
                  <a:pt x="17261" y="1366"/>
                  <a:pt x="18039" y="1366"/>
                </a:cubicBezTo>
                <a:close/>
                <a:moveTo>
                  <a:pt x="18039" y="19636"/>
                </a:moveTo>
                <a:cubicBezTo>
                  <a:pt x="17261" y="19636"/>
                  <a:pt x="16620" y="15794"/>
                  <a:pt x="16579" y="10928"/>
                </a:cubicBezTo>
                <a:lnTo>
                  <a:pt x="16742" y="10928"/>
                </a:lnTo>
                <a:cubicBezTo>
                  <a:pt x="16783" y="15197"/>
                  <a:pt x="17343" y="18612"/>
                  <a:pt x="18039" y="18612"/>
                </a:cubicBezTo>
                <a:cubicBezTo>
                  <a:pt x="18735" y="18612"/>
                  <a:pt x="19294" y="15197"/>
                  <a:pt x="19335" y="10928"/>
                </a:cubicBezTo>
                <a:lnTo>
                  <a:pt x="19499" y="10928"/>
                </a:lnTo>
                <a:cubicBezTo>
                  <a:pt x="19458" y="15709"/>
                  <a:pt x="18816" y="19636"/>
                  <a:pt x="18039" y="19636"/>
                </a:cubicBez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xmlns="" id="{717C4EC5-AC20-4834-88E1-8D401896A45A}"/>
              </a:ext>
            </a:extLst>
          </p:cNvPr>
          <p:cNvSpPr/>
          <p:nvPr/>
        </p:nvSpPr>
        <p:spPr>
          <a:xfrm>
            <a:off x="4189266" y="3189019"/>
            <a:ext cx="4406993" cy="650801"/>
          </a:xfrm>
          <a:custGeom>
            <a:avLst/>
            <a:gdLst/>
            <a:ahLst/>
            <a:cxnLst>
              <a:cxn ang="0">
                <a:pos x="wd2" y="hd2"/>
              </a:cxn>
              <a:cxn ang="5400000">
                <a:pos x="wd2" y="hd2"/>
              </a:cxn>
              <a:cxn ang="10800000">
                <a:pos x="wd2" y="hd2"/>
              </a:cxn>
              <a:cxn ang="16200000">
                <a:pos x="wd2" y="hd2"/>
              </a:cxn>
            </a:cxnLst>
            <a:rect l="0" t="0" r="r" b="b"/>
            <a:pathLst>
              <a:path w="21600" h="21600" extrusionOk="0">
                <a:moveTo>
                  <a:pt x="21034" y="10361"/>
                </a:moveTo>
                <a:lnTo>
                  <a:pt x="15254" y="10361"/>
                </a:lnTo>
                <a:cubicBezTo>
                  <a:pt x="15201" y="4566"/>
                  <a:pt x="14247" y="0"/>
                  <a:pt x="13080" y="0"/>
                </a:cubicBezTo>
                <a:cubicBezTo>
                  <a:pt x="11914" y="0"/>
                  <a:pt x="10959" y="4566"/>
                  <a:pt x="10906" y="10361"/>
                </a:cubicBezTo>
                <a:lnTo>
                  <a:pt x="548" y="10361"/>
                </a:lnTo>
                <a:cubicBezTo>
                  <a:pt x="513" y="9746"/>
                  <a:pt x="407" y="9395"/>
                  <a:pt x="283" y="9395"/>
                </a:cubicBezTo>
                <a:cubicBezTo>
                  <a:pt x="124" y="9395"/>
                  <a:pt x="0" y="10010"/>
                  <a:pt x="0" y="10800"/>
                </a:cubicBezTo>
                <a:cubicBezTo>
                  <a:pt x="0" y="11590"/>
                  <a:pt x="124" y="12205"/>
                  <a:pt x="283" y="12205"/>
                </a:cubicBezTo>
                <a:cubicBezTo>
                  <a:pt x="407" y="12205"/>
                  <a:pt x="513" y="11766"/>
                  <a:pt x="548" y="11239"/>
                </a:cubicBezTo>
                <a:lnTo>
                  <a:pt x="10906" y="11239"/>
                </a:lnTo>
                <a:cubicBezTo>
                  <a:pt x="10959" y="17034"/>
                  <a:pt x="11914" y="21600"/>
                  <a:pt x="13080" y="21600"/>
                </a:cubicBezTo>
                <a:cubicBezTo>
                  <a:pt x="14247" y="21600"/>
                  <a:pt x="15201" y="17034"/>
                  <a:pt x="15254" y="11239"/>
                </a:cubicBezTo>
                <a:lnTo>
                  <a:pt x="21070" y="11239"/>
                </a:lnTo>
                <a:cubicBezTo>
                  <a:pt x="21123" y="11678"/>
                  <a:pt x="21211" y="11942"/>
                  <a:pt x="21317" y="11942"/>
                </a:cubicBezTo>
                <a:cubicBezTo>
                  <a:pt x="21476" y="11942"/>
                  <a:pt x="21600" y="11327"/>
                  <a:pt x="21600" y="10537"/>
                </a:cubicBezTo>
                <a:cubicBezTo>
                  <a:pt x="21600" y="9746"/>
                  <a:pt x="21476" y="9132"/>
                  <a:pt x="21317" y="9132"/>
                </a:cubicBezTo>
                <a:cubicBezTo>
                  <a:pt x="21176" y="9132"/>
                  <a:pt x="21052" y="9659"/>
                  <a:pt x="21034" y="10361"/>
                </a:cubicBezTo>
                <a:close/>
                <a:moveTo>
                  <a:pt x="13098" y="1405"/>
                </a:moveTo>
                <a:cubicBezTo>
                  <a:pt x="14105" y="1405"/>
                  <a:pt x="14936" y="5356"/>
                  <a:pt x="14989" y="10361"/>
                </a:cubicBezTo>
                <a:lnTo>
                  <a:pt x="14777" y="10361"/>
                </a:lnTo>
                <a:cubicBezTo>
                  <a:pt x="14724" y="5971"/>
                  <a:pt x="13999" y="2459"/>
                  <a:pt x="13098" y="2459"/>
                </a:cubicBezTo>
                <a:cubicBezTo>
                  <a:pt x="12196" y="2459"/>
                  <a:pt x="11472" y="5971"/>
                  <a:pt x="11419" y="10361"/>
                </a:cubicBezTo>
                <a:lnTo>
                  <a:pt x="11207" y="10361"/>
                </a:lnTo>
                <a:cubicBezTo>
                  <a:pt x="11260" y="5356"/>
                  <a:pt x="12073" y="1405"/>
                  <a:pt x="13098" y="1405"/>
                </a:cubicBezTo>
                <a:close/>
                <a:moveTo>
                  <a:pt x="13098" y="20195"/>
                </a:moveTo>
                <a:cubicBezTo>
                  <a:pt x="12090" y="20195"/>
                  <a:pt x="11260" y="16244"/>
                  <a:pt x="11207" y="11239"/>
                </a:cubicBezTo>
                <a:lnTo>
                  <a:pt x="11419" y="11239"/>
                </a:lnTo>
                <a:cubicBezTo>
                  <a:pt x="11472" y="15629"/>
                  <a:pt x="12196" y="19142"/>
                  <a:pt x="13098" y="19142"/>
                </a:cubicBezTo>
                <a:cubicBezTo>
                  <a:pt x="13999" y="19142"/>
                  <a:pt x="14724" y="15629"/>
                  <a:pt x="14777" y="11239"/>
                </a:cubicBezTo>
                <a:lnTo>
                  <a:pt x="14989" y="11239"/>
                </a:lnTo>
                <a:cubicBezTo>
                  <a:pt x="14936" y="16244"/>
                  <a:pt x="14105" y="20195"/>
                  <a:pt x="13098" y="20195"/>
                </a:cubicBez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xmlns="" id="{69B5034A-9F0E-4047-AFEF-34E1905BEDD1}"/>
              </a:ext>
            </a:extLst>
          </p:cNvPr>
          <p:cNvSpPr/>
          <p:nvPr/>
        </p:nvSpPr>
        <p:spPr>
          <a:xfrm>
            <a:off x="4457829" y="3796059"/>
            <a:ext cx="4777611" cy="828582"/>
          </a:xfrm>
          <a:custGeom>
            <a:avLst/>
            <a:gdLst/>
            <a:ahLst/>
            <a:cxnLst>
              <a:cxn ang="0">
                <a:pos x="wd2" y="hd2"/>
              </a:cxn>
              <a:cxn ang="5400000">
                <a:pos x="wd2" y="hd2"/>
              </a:cxn>
              <a:cxn ang="10800000">
                <a:pos x="wd2" y="hd2"/>
              </a:cxn>
              <a:cxn ang="16200000">
                <a:pos x="wd2" y="hd2"/>
              </a:cxn>
            </a:cxnLst>
            <a:rect l="0" t="0" r="r" b="b"/>
            <a:pathLst>
              <a:path w="21600" h="21600" extrusionOk="0">
                <a:moveTo>
                  <a:pt x="21351" y="11946"/>
                </a:moveTo>
                <a:cubicBezTo>
                  <a:pt x="21249" y="11946"/>
                  <a:pt x="21161" y="12293"/>
                  <a:pt x="21132" y="12710"/>
                </a:cubicBezTo>
                <a:lnTo>
                  <a:pt x="18176" y="12710"/>
                </a:lnTo>
                <a:cubicBezTo>
                  <a:pt x="18132" y="8126"/>
                  <a:pt x="17341" y="4514"/>
                  <a:pt x="16376" y="4514"/>
                </a:cubicBezTo>
                <a:cubicBezTo>
                  <a:pt x="15410" y="4514"/>
                  <a:pt x="14619" y="8126"/>
                  <a:pt x="14576" y="12710"/>
                </a:cubicBezTo>
                <a:lnTo>
                  <a:pt x="7932" y="12710"/>
                </a:lnTo>
                <a:lnTo>
                  <a:pt x="5415" y="764"/>
                </a:lnTo>
                <a:lnTo>
                  <a:pt x="454" y="764"/>
                </a:lnTo>
                <a:cubicBezTo>
                  <a:pt x="424" y="278"/>
                  <a:pt x="337" y="0"/>
                  <a:pt x="234" y="0"/>
                </a:cubicBezTo>
                <a:cubicBezTo>
                  <a:pt x="102" y="0"/>
                  <a:pt x="0" y="486"/>
                  <a:pt x="0" y="1111"/>
                </a:cubicBezTo>
                <a:cubicBezTo>
                  <a:pt x="0" y="1736"/>
                  <a:pt x="102" y="2222"/>
                  <a:pt x="234" y="2222"/>
                </a:cubicBezTo>
                <a:cubicBezTo>
                  <a:pt x="337" y="2222"/>
                  <a:pt x="424" y="1875"/>
                  <a:pt x="454" y="1459"/>
                </a:cubicBezTo>
                <a:lnTo>
                  <a:pt x="5356" y="1459"/>
                </a:lnTo>
                <a:lnTo>
                  <a:pt x="7873" y="13404"/>
                </a:lnTo>
                <a:lnTo>
                  <a:pt x="14590" y="13404"/>
                </a:lnTo>
                <a:cubicBezTo>
                  <a:pt x="14634" y="17988"/>
                  <a:pt x="15424" y="21600"/>
                  <a:pt x="16390" y="21600"/>
                </a:cubicBezTo>
                <a:cubicBezTo>
                  <a:pt x="17356" y="21600"/>
                  <a:pt x="18146" y="17988"/>
                  <a:pt x="18190" y="13404"/>
                </a:cubicBezTo>
                <a:lnTo>
                  <a:pt x="21146" y="13404"/>
                </a:lnTo>
                <a:cubicBezTo>
                  <a:pt x="21176" y="13891"/>
                  <a:pt x="21263" y="14168"/>
                  <a:pt x="21366" y="14168"/>
                </a:cubicBezTo>
                <a:cubicBezTo>
                  <a:pt x="21498" y="14168"/>
                  <a:pt x="21600" y="13682"/>
                  <a:pt x="21600" y="13057"/>
                </a:cubicBezTo>
                <a:cubicBezTo>
                  <a:pt x="21600" y="12432"/>
                  <a:pt x="21483" y="11946"/>
                  <a:pt x="21351" y="11946"/>
                </a:cubicBezTo>
                <a:close/>
                <a:moveTo>
                  <a:pt x="16376" y="5626"/>
                </a:moveTo>
                <a:cubicBezTo>
                  <a:pt x="17210" y="5626"/>
                  <a:pt x="17898" y="8751"/>
                  <a:pt x="17941" y="12710"/>
                </a:cubicBezTo>
                <a:lnTo>
                  <a:pt x="17766" y="12710"/>
                </a:lnTo>
                <a:cubicBezTo>
                  <a:pt x="17722" y="9237"/>
                  <a:pt x="17122" y="6459"/>
                  <a:pt x="16376" y="6459"/>
                </a:cubicBezTo>
                <a:cubicBezTo>
                  <a:pt x="15629" y="6459"/>
                  <a:pt x="15029" y="9237"/>
                  <a:pt x="14985" y="12710"/>
                </a:cubicBezTo>
                <a:lnTo>
                  <a:pt x="14810" y="12710"/>
                </a:lnTo>
                <a:cubicBezTo>
                  <a:pt x="14854" y="8821"/>
                  <a:pt x="15527" y="5626"/>
                  <a:pt x="16376" y="5626"/>
                </a:cubicBezTo>
                <a:close/>
                <a:moveTo>
                  <a:pt x="16376" y="20558"/>
                </a:moveTo>
                <a:cubicBezTo>
                  <a:pt x="15541" y="20558"/>
                  <a:pt x="14854" y="17433"/>
                  <a:pt x="14810" y="13474"/>
                </a:cubicBezTo>
                <a:lnTo>
                  <a:pt x="14985" y="13474"/>
                </a:lnTo>
                <a:cubicBezTo>
                  <a:pt x="15029" y="16947"/>
                  <a:pt x="15629" y="19725"/>
                  <a:pt x="16376" y="19725"/>
                </a:cubicBezTo>
                <a:cubicBezTo>
                  <a:pt x="17122" y="19725"/>
                  <a:pt x="17722" y="16947"/>
                  <a:pt x="17766" y="13474"/>
                </a:cubicBezTo>
                <a:lnTo>
                  <a:pt x="17941" y="13474"/>
                </a:lnTo>
                <a:cubicBezTo>
                  <a:pt x="17898" y="17363"/>
                  <a:pt x="17210" y="20558"/>
                  <a:pt x="16376" y="20558"/>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xmlns="" id="{4F80A135-76D3-4824-9973-3E8D4DF8BC14}"/>
              </a:ext>
            </a:extLst>
          </p:cNvPr>
          <p:cNvSpPr/>
          <p:nvPr/>
        </p:nvSpPr>
        <p:spPr>
          <a:xfrm>
            <a:off x="4072758" y="1885031"/>
            <a:ext cx="4028169" cy="1020985"/>
          </a:xfrm>
          <a:custGeom>
            <a:avLst/>
            <a:gdLst/>
            <a:ahLst/>
            <a:cxnLst>
              <a:cxn ang="0">
                <a:pos x="wd2" y="hd2"/>
              </a:cxn>
              <a:cxn ang="5400000">
                <a:pos x="wd2" y="hd2"/>
              </a:cxn>
              <a:cxn ang="10800000">
                <a:pos x="wd2" y="hd2"/>
              </a:cxn>
              <a:cxn ang="16200000">
                <a:pos x="wd2" y="hd2"/>
              </a:cxn>
            </a:cxnLst>
            <a:rect l="0" t="0" r="r" b="b"/>
            <a:pathLst>
              <a:path w="21584" h="21600" extrusionOk="0">
                <a:moveTo>
                  <a:pt x="272" y="21600"/>
                </a:moveTo>
                <a:cubicBezTo>
                  <a:pt x="398" y="21600"/>
                  <a:pt x="506" y="21306"/>
                  <a:pt x="542" y="20953"/>
                </a:cubicBezTo>
                <a:lnTo>
                  <a:pt x="8091" y="20953"/>
                </a:lnTo>
                <a:lnTo>
                  <a:pt x="12198" y="7534"/>
                </a:lnTo>
                <a:lnTo>
                  <a:pt x="14036" y="7534"/>
                </a:lnTo>
                <a:cubicBezTo>
                  <a:pt x="14090" y="11418"/>
                  <a:pt x="15063" y="14479"/>
                  <a:pt x="16252" y="14479"/>
                </a:cubicBezTo>
                <a:cubicBezTo>
                  <a:pt x="17441" y="14479"/>
                  <a:pt x="18413" y="11418"/>
                  <a:pt x="18467" y="7534"/>
                </a:cubicBezTo>
                <a:lnTo>
                  <a:pt x="21026" y="7534"/>
                </a:lnTo>
                <a:cubicBezTo>
                  <a:pt x="21062" y="7945"/>
                  <a:pt x="21170" y="8181"/>
                  <a:pt x="21296" y="8181"/>
                </a:cubicBezTo>
                <a:cubicBezTo>
                  <a:pt x="21458" y="8181"/>
                  <a:pt x="21584" y="7769"/>
                  <a:pt x="21584" y="7239"/>
                </a:cubicBezTo>
                <a:cubicBezTo>
                  <a:pt x="21584" y="6710"/>
                  <a:pt x="21458" y="6298"/>
                  <a:pt x="21296" y="6298"/>
                </a:cubicBezTo>
                <a:cubicBezTo>
                  <a:pt x="21170" y="6298"/>
                  <a:pt x="21062" y="6592"/>
                  <a:pt x="21026" y="6945"/>
                </a:cubicBezTo>
                <a:lnTo>
                  <a:pt x="18467" y="6945"/>
                </a:lnTo>
                <a:cubicBezTo>
                  <a:pt x="18413" y="3061"/>
                  <a:pt x="17441" y="0"/>
                  <a:pt x="16252" y="0"/>
                </a:cubicBezTo>
                <a:cubicBezTo>
                  <a:pt x="15063" y="0"/>
                  <a:pt x="14090" y="3060"/>
                  <a:pt x="14036" y="6945"/>
                </a:cubicBezTo>
                <a:lnTo>
                  <a:pt x="12144" y="6945"/>
                </a:lnTo>
                <a:lnTo>
                  <a:pt x="8037" y="20364"/>
                </a:lnTo>
                <a:lnTo>
                  <a:pt x="560" y="20364"/>
                </a:lnTo>
                <a:cubicBezTo>
                  <a:pt x="524" y="19952"/>
                  <a:pt x="416" y="19717"/>
                  <a:pt x="290" y="19717"/>
                </a:cubicBezTo>
                <a:cubicBezTo>
                  <a:pt x="128" y="19717"/>
                  <a:pt x="2" y="20129"/>
                  <a:pt x="2" y="20658"/>
                </a:cubicBezTo>
                <a:cubicBezTo>
                  <a:pt x="-16" y="21129"/>
                  <a:pt x="110" y="21600"/>
                  <a:pt x="272" y="21600"/>
                </a:cubicBezTo>
                <a:close/>
                <a:moveTo>
                  <a:pt x="16270" y="13478"/>
                </a:moveTo>
                <a:cubicBezTo>
                  <a:pt x="15243" y="13478"/>
                  <a:pt x="14396" y="10829"/>
                  <a:pt x="14342" y="7475"/>
                </a:cubicBezTo>
                <a:lnTo>
                  <a:pt x="14558" y="7475"/>
                </a:lnTo>
                <a:cubicBezTo>
                  <a:pt x="14612" y="10417"/>
                  <a:pt x="15351" y="12772"/>
                  <a:pt x="16270" y="12772"/>
                </a:cubicBezTo>
                <a:cubicBezTo>
                  <a:pt x="17188" y="12772"/>
                  <a:pt x="17927" y="10417"/>
                  <a:pt x="17981" y="7475"/>
                </a:cubicBezTo>
                <a:lnTo>
                  <a:pt x="18197" y="7475"/>
                </a:lnTo>
                <a:cubicBezTo>
                  <a:pt x="18143" y="10829"/>
                  <a:pt x="17296" y="13478"/>
                  <a:pt x="16270" y="13478"/>
                </a:cubicBezTo>
                <a:close/>
                <a:moveTo>
                  <a:pt x="16270" y="883"/>
                </a:moveTo>
                <a:cubicBezTo>
                  <a:pt x="17296" y="883"/>
                  <a:pt x="18143" y="3531"/>
                  <a:pt x="18197" y="6886"/>
                </a:cubicBezTo>
                <a:lnTo>
                  <a:pt x="17981" y="6886"/>
                </a:lnTo>
                <a:cubicBezTo>
                  <a:pt x="17927" y="3943"/>
                  <a:pt x="17188" y="1589"/>
                  <a:pt x="16270" y="1589"/>
                </a:cubicBezTo>
                <a:cubicBezTo>
                  <a:pt x="15351" y="1589"/>
                  <a:pt x="14612" y="3943"/>
                  <a:pt x="14558" y="6886"/>
                </a:cubicBezTo>
                <a:lnTo>
                  <a:pt x="14342" y="6886"/>
                </a:lnTo>
                <a:cubicBezTo>
                  <a:pt x="14396" y="3531"/>
                  <a:pt x="15225" y="883"/>
                  <a:pt x="16270" y="883"/>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xmlns="" id="{B3FD24C7-3094-496B-BCB2-A60FA90C0832}"/>
              </a:ext>
            </a:extLst>
          </p:cNvPr>
          <p:cNvSpPr/>
          <p:nvPr/>
        </p:nvSpPr>
        <p:spPr>
          <a:xfrm>
            <a:off x="4198381" y="971843"/>
            <a:ext cx="4388762" cy="1602945"/>
          </a:xfrm>
          <a:custGeom>
            <a:avLst/>
            <a:gdLst/>
            <a:ahLst/>
            <a:cxnLst>
              <a:cxn ang="0">
                <a:pos x="wd2" y="hd2"/>
              </a:cxn>
              <a:cxn ang="5400000">
                <a:pos x="wd2" y="hd2"/>
              </a:cxn>
              <a:cxn ang="10800000">
                <a:pos x="wd2" y="hd2"/>
              </a:cxn>
              <a:cxn ang="16200000">
                <a:pos x="wd2" y="hd2"/>
              </a:cxn>
            </a:cxnLst>
            <a:rect l="0" t="0" r="r" b="b"/>
            <a:pathLst>
              <a:path w="21587" h="21600" extrusionOk="0">
                <a:moveTo>
                  <a:pt x="227" y="21600"/>
                </a:moveTo>
                <a:cubicBezTo>
                  <a:pt x="326" y="21600"/>
                  <a:pt x="411" y="21400"/>
                  <a:pt x="439" y="21161"/>
                </a:cubicBezTo>
                <a:lnTo>
                  <a:pt x="3785" y="21161"/>
                </a:lnTo>
                <a:lnTo>
                  <a:pt x="9460" y="5111"/>
                </a:lnTo>
                <a:lnTo>
                  <a:pt x="14006" y="5111"/>
                </a:lnTo>
                <a:cubicBezTo>
                  <a:pt x="14048" y="7746"/>
                  <a:pt x="14810" y="9822"/>
                  <a:pt x="15742" y="9822"/>
                </a:cubicBezTo>
                <a:cubicBezTo>
                  <a:pt x="16674" y="9822"/>
                  <a:pt x="17436" y="7746"/>
                  <a:pt x="17479" y="5111"/>
                </a:cubicBezTo>
                <a:lnTo>
                  <a:pt x="21149" y="5111"/>
                </a:lnTo>
                <a:cubicBezTo>
                  <a:pt x="21178" y="5390"/>
                  <a:pt x="21262" y="5550"/>
                  <a:pt x="21361" y="5550"/>
                </a:cubicBezTo>
                <a:cubicBezTo>
                  <a:pt x="21488" y="5550"/>
                  <a:pt x="21587" y="5270"/>
                  <a:pt x="21587" y="4911"/>
                </a:cubicBezTo>
                <a:cubicBezTo>
                  <a:pt x="21587" y="4552"/>
                  <a:pt x="21488" y="4272"/>
                  <a:pt x="21361" y="4272"/>
                </a:cubicBezTo>
                <a:cubicBezTo>
                  <a:pt x="21262" y="4272"/>
                  <a:pt x="21178" y="4472"/>
                  <a:pt x="21149" y="4711"/>
                </a:cubicBezTo>
                <a:lnTo>
                  <a:pt x="17479" y="4711"/>
                </a:lnTo>
                <a:cubicBezTo>
                  <a:pt x="17436" y="2076"/>
                  <a:pt x="16674" y="0"/>
                  <a:pt x="15742" y="0"/>
                </a:cubicBezTo>
                <a:cubicBezTo>
                  <a:pt x="14810" y="0"/>
                  <a:pt x="14048" y="2076"/>
                  <a:pt x="14006" y="4711"/>
                </a:cubicBezTo>
                <a:lnTo>
                  <a:pt x="9403" y="4711"/>
                </a:lnTo>
                <a:lnTo>
                  <a:pt x="3728" y="20762"/>
                </a:lnTo>
                <a:lnTo>
                  <a:pt x="439" y="20762"/>
                </a:lnTo>
                <a:cubicBezTo>
                  <a:pt x="410" y="20482"/>
                  <a:pt x="326" y="20322"/>
                  <a:pt x="227" y="20322"/>
                </a:cubicBezTo>
                <a:cubicBezTo>
                  <a:pt x="100" y="20322"/>
                  <a:pt x="1" y="20602"/>
                  <a:pt x="1" y="20961"/>
                </a:cubicBezTo>
                <a:cubicBezTo>
                  <a:pt x="-13" y="21281"/>
                  <a:pt x="100" y="21600"/>
                  <a:pt x="227" y="21600"/>
                </a:cubicBezTo>
                <a:close/>
                <a:moveTo>
                  <a:pt x="15756" y="9143"/>
                </a:moveTo>
                <a:cubicBezTo>
                  <a:pt x="14952" y="9143"/>
                  <a:pt x="14288" y="7346"/>
                  <a:pt x="14246" y="5071"/>
                </a:cubicBezTo>
                <a:lnTo>
                  <a:pt x="14415" y="5071"/>
                </a:lnTo>
                <a:cubicBezTo>
                  <a:pt x="14458" y="7067"/>
                  <a:pt x="15036" y="8664"/>
                  <a:pt x="15756" y="8664"/>
                </a:cubicBezTo>
                <a:cubicBezTo>
                  <a:pt x="16476" y="8664"/>
                  <a:pt x="17055" y="7067"/>
                  <a:pt x="17098" y="5071"/>
                </a:cubicBezTo>
                <a:lnTo>
                  <a:pt x="17267" y="5071"/>
                </a:lnTo>
                <a:cubicBezTo>
                  <a:pt x="17225" y="7346"/>
                  <a:pt x="16561" y="9143"/>
                  <a:pt x="15756" y="9143"/>
                </a:cubicBezTo>
                <a:close/>
                <a:moveTo>
                  <a:pt x="15756" y="599"/>
                </a:moveTo>
                <a:cubicBezTo>
                  <a:pt x="16561" y="599"/>
                  <a:pt x="17225" y="2396"/>
                  <a:pt x="17267" y="4671"/>
                </a:cubicBezTo>
                <a:lnTo>
                  <a:pt x="17098" y="4671"/>
                </a:lnTo>
                <a:cubicBezTo>
                  <a:pt x="17055" y="2675"/>
                  <a:pt x="16476" y="1078"/>
                  <a:pt x="15756" y="1078"/>
                </a:cubicBezTo>
                <a:cubicBezTo>
                  <a:pt x="15036" y="1078"/>
                  <a:pt x="14458" y="2675"/>
                  <a:pt x="14415" y="4671"/>
                </a:cubicBezTo>
                <a:lnTo>
                  <a:pt x="14246" y="4671"/>
                </a:lnTo>
                <a:cubicBezTo>
                  <a:pt x="14288" y="2396"/>
                  <a:pt x="14938" y="599"/>
                  <a:pt x="15756" y="599"/>
                </a:cubicBezTo>
                <a:close/>
              </a:path>
            </a:pathLst>
          </a:custGeom>
          <a:solidFill>
            <a:schemeClr val="accent5">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xmlns="" id="{C2DFAE54-5EE6-424B-9B4C-F6C6716D7421}"/>
              </a:ext>
            </a:extLst>
          </p:cNvPr>
          <p:cNvSpPr/>
          <p:nvPr/>
        </p:nvSpPr>
        <p:spPr>
          <a:xfrm>
            <a:off x="677290" y="1878837"/>
            <a:ext cx="3239402" cy="32394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4" y="0"/>
                  <a:pt x="0" y="4819"/>
                  <a:pt x="0" y="10800"/>
                </a:cubicBezTo>
                <a:cubicBezTo>
                  <a:pt x="0" y="16756"/>
                  <a:pt x="4819" y="21600"/>
                  <a:pt x="10800" y="21600"/>
                </a:cubicBezTo>
                <a:cubicBezTo>
                  <a:pt x="16781" y="21600"/>
                  <a:pt x="21600" y="16781"/>
                  <a:pt x="21600" y="10800"/>
                </a:cubicBezTo>
                <a:cubicBezTo>
                  <a:pt x="21600" y="4844"/>
                  <a:pt x="16756" y="0"/>
                  <a:pt x="10800" y="0"/>
                </a:cubicBezTo>
                <a:close/>
                <a:moveTo>
                  <a:pt x="10800" y="20191"/>
                </a:moveTo>
                <a:cubicBezTo>
                  <a:pt x="5610" y="20191"/>
                  <a:pt x="1409" y="15990"/>
                  <a:pt x="1409" y="10800"/>
                </a:cubicBezTo>
                <a:cubicBezTo>
                  <a:pt x="1409" y="5610"/>
                  <a:pt x="5610" y="1409"/>
                  <a:pt x="10800" y="1409"/>
                </a:cubicBezTo>
                <a:cubicBezTo>
                  <a:pt x="15990" y="1409"/>
                  <a:pt x="20191" y="5610"/>
                  <a:pt x="20191" y="10800"/>
                </a:cubicBezTo>
                <a:cubicBezTo>
                  <a:pt x="20191" y="15990"/>
                  <a:pt x="15990" y="20191"/>
                  <a:pt x="10800" y="20191"/>
                </a:cubicBezTo>
                <a:close/>
              </a:path>
            </a:pathLst>
          </a:custGeom>
          <a:solidFill>
            <a:schemeClr val="bg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1" name="Circle">
            <a:extLst>
              <a:ext uri="{FF2B5EF4-FFF2-40B4-BE49-F238E27FC236}">
                <a16:creationId xmlns:a16="http://schemas.microsoft.com/office/drawing/2014/main" xmlns="" id="{5D386862-7B60-4AA1-A239-F7F6B59A7BB8}"/>
              </a:ext>
            </a:extLst>
          </p:cNvPr>
          <p:cNvSpPr/>
          <p:nvPr/>
        </p:nvSpPr>
        <p:spPr>
          <a:xfrm>
            <a:off x="1044221" y="2255928"/>
            <a:ext cx="2505541" cy="2505541"/>
          </a:xfrm>
          <a:prstGeom prst="ellipse">
            <a:avLst/>
          </a:prstGeom>
          <a:ln/>
        </p:spPr>
        <p:style>
          <a:lnRef idx="1">
            <a:schemeClr val="accent6"/>
          </a:lnRef>
          <a:fillRef idx="3">
            <a:schemeClr val="accent6"/>
          </a:fillRef>
          <a:effectRef idx="2">
            <a:schemeClr val="accent6"/>
          </a:effectRef>
          <a:fontRef idx="minor">
            <a:schemeClr val="lt1"/>
          </a:fontRef>
        </p:style>
        <p:txBody>
          <a:bodyPr lIns="38100" tIns="38100" rIns="38100" bIns="38100" anchor="ctr"/>
          <a:lstStyle/>
          <a:p>
            <a:pPr>
              <a:defRPr sz="3000">
                <a:solidFill>
                  <a:srgbClr val="FFFFFF"/>
                </a:solidFill>
              </a:defRPr>
            </a:pPr>
            <a:endParaRPr/>
          </a:p>
        </p:txBody>
      </p:sp>
      <p:sp>
        <p:nvSpPr>
          <p:cNvPr id="19" name="TextBox 18">
            <a:extLst>
              <a:ext uri="{FF2B5EF4-FFF2-40B4-BE49-F238E27FC236}">
                <a16:creationId xmlns:a16="http://schemas.microsoft.com/office/drawing/2014/main" xmlns="" id="{D7C668BB-D9F5-48D4-A52B-D91264EE7A99}"/>
              </a:ext>
            </a:extLst>
          </p:cNvPr>
          <p:cNvSpPr txBox="1"/>
          <p:nvPr/>
        </p:nvSpPr>
        <p:spPr>
          <a:xfrm>
            <a:off x="8229183" y="2025548"/>
            <a:ext cx="1565057" cy="369332"/>
          </a:xfrm>
          <a:prstGeom prst="rect">
            <a:avLst/>
          </a:prstGeom>
          <a:noFill/>
        </p:spPr>
        <p:txBody>
          <a:bodyPr wrap="square" lIns="0" rIns="0" rtlCol="0" anchor="b">
            <a:spAutoFit/>
          </a:bodyPr>
          <a:lstStyle/>
          <a:p>
            <a:r>
              <a:rPr lang="en-US" b="1" noProof="1" smtClean="0"/>
              <a:t>Project layout</a:t>
            </a:r>
            <a:endParaRPr lang="en-US" b="1" noProof="1"/>
          </a:p>
        </p:txBody>
      </p:sp>
      <p:sp>
        <p:nvSpPr>
          <p:cNvPr id="20" name="TextBox 19">
            <a:extLst>
              <a:ext uri="{FF2B5EF4-FFF2-40B4-BE49-F238E27FC236}">
                <a16:creationId xmlns:a16="http://schemas.microsoft.com/office/drawing/2014/main" xmlns="" id="{6254C3B1-1F79-483C-851C-9BCBDA2F2CA4}"/>
              </a:ext>
            </a:extLst>
          </p:cNvPr>
          <p:cNvSpPr txBox="1"/>
          <p:nvPr/>
        </p:nvSpPr>
        <p:spPr>
          <a:xfrm>
            <a:off x="8767740" y="1148556"/>
            <a:ext cx="1402420" cy="369332"/>
          </a:xfrm>
          <a:prstGeom prst="rect">
            <a:avLst/>
          </a:prstGeom>
          <a:noFill/>
        </p:spPr>
        <p:txBody>
          <a:bodyPr wrap="square" lIns="0" rIns="0" rtlCol="0" anchor="b">
            <a:spAutoFit/>
          </a:bodyPr>
          <a:lstStyle/>
          <a:p>
            <a:r>
              <a:rPr lang="en-US" b="1" noProof="1" smtClean="0"/>
              <a:t>Introduction</a:t>
            </a:r>
            <a:endParaRPr lang="en-US" b="1" noProof="1"/>
          </a:p>
        </p:txBody>
      </p:sp>
      <p:sp>
        <p:nvSpPr>
          <p:cNvPr id="21" name="TextBox 20">
            <a:extLst>
              <a:ext uri="{FF2B5EF4-FFF2-40B4-BE49-F238E27FC236}">
                <a16:creationId xmlns:a16="http://schemas.microsoft.com/office/drawing/2014/main" xmlns="" id="{ACD537B1-457A-460C-A3BC-CDF224024877}"/>
              </a:ext>
            </a:extLst>
          </p:cNvPr>
          <p:cNvSpPr txBox="1"/>
          <p:nvPr/>
        </p:nvSpPr>
        <p:spPr>
          <a:xfrm>
            <a:off x="9018126" y="2645876"/>
            <a:ext cx="1527954" cy="369332"/>
          </a:xfrm>
          <a:prstGeom prst="rect">
            <a:avLst/>
          </a:prstGeom>
          <a:noFill/>
        </p:spPr>
        <p:txBody>
          <a:bodyPr wrap="square" lIns="0" rIns="0" rtlCol="0" anchor="b">
            <a:spAutoFit/>
          </a:bodyPr>
          <a:lstStyle/>
          <a:p>
            <a:r>
              <a:rPr lang="en-US" b="1" noProof="1" smtClean="0"/>
              <a:t>Design layout</a:t>
            </a:r>
            <a:endParaRPr lang="en-US" b="1" noProof="1"/>
          </a:p>
        </p:txBody>
      </p:sp>
      <p:sp>
        <p:nvSpPr>
          <p:cNvPr id="22" name="TextBox 21">
            <a:extLst>
              <a:ext uri="{FF2B5EF4-FFF2-40B4-BE49-F238E27FC236}">
                <a16:creationId xmlns:a16="http://schemas.microsoft.com/office/drawing/2014/main" xmlns="" id="{2F1179D3-EFC6-47E8-A0EB-EF831C0C5530}"/>
              </a:ext>
            </a:extLst>
          </p:cNvPr>
          <p:cNvSpPr txBox="1"/>
          <p:nvPr/>
        </p:nvSpPr>
        <p:spPr>
          <a:xfrm>
            <a:off x="8767740" y="3267514"/>
            <a:ext cx="1314919" cy="369332"/>
          </a:xfrm>
          <a:prstGeom prst="rect">
            <a:avLst/>
          </a:prstGeom>
          <a:noFill/>
        </p:spPr>
        <p:txBody>
          <a:bodyPr wrap="square" lIns="0" rIns="0" rtlCol="0" anchor="b">
            <a:spAutoFit/>
          </a:bodyPr>
          <a:lstStyle/>
          <a:p>
            <a:r>
              <a:rPr lang="en-US" b="1" noProof="1" smtClean="0"/>
              <a:t>Layers</a:t>
            </a:r>
            <a:endParaRPr lang="en-US" b="1" noProof="1"/>
          </a:p>
        </p:txBody>
      </p:sp>
      <p:sp>
        <p:nvSpPr>
          <p:cNvPr id="23" name="TextBox 22">
            <a:extLst>
              <a:ext uri="{FF2B5EF4-FFF2-40B4-BE49-F238E27FC236}">
                <a16:creationId xmlns:a16="http://schemas.microsoft.com/office/drawing/2014/main" xmlns="" id="{7B132AE0-169C-4E36-8D43-08ACD44AFAB0}"/>
              </a:ext>
            </a:extLst>
          </p:cNvPr>
          <p:cNvSpPr txBox="1"/>
          <p:nvPr/>
        </p:nvSpPr>
        <p:spPr>
          <a:xfrm>
            <a:off x="9356134" y="4092328"/>
            <a:ext cx="2033226" cy="369332"/>
          </a:xfrm>
          <a:prstGeom prst="rect">
            <a:avLst/>
          </a:prstGeom>
          <a:noFill/>
        </p:spPr>
        <p:txBody>
          <a:bodyPr wrap="square" lIns="0" rIns="0" rtlCol="0" anchor="b">
            <a:spAutoFit/>
          </a:bodyPr>
          <a:lstStyle/>
          <a:p>
            <a:r>
              <a:rPr lang="en-US" b="1" noProof="1" smtClean="0"/>
              <a:t>Project schematic</a:t>
            </a:r>
            <a:endParaRPr lang="en-US" b="1" noProof="1"/>
          </a:p>
        </p:txBody>
      </p:sp>
      <p:sp>
        <p:nvSpPr>
          <p:cNvPr id="24" name="TextBox 23">
            <a:extLst>
              <a:ext uri="{FF2B5EF4-FFF2-40B4-BE49-F238E27FC236}">
                <a16:creationId xmlns:a16="http://schemas.microsoft.com/office/drawing/2014/main" xmlns="" id="{08D55B6F-C9D7-49DA-A668-8B7D2535B388}"/>
              </a:ext>
            </a:extLst>
          </p:cNvPr>
          <p:cNvSpPr txBox="1"/>
          <p:nvPr/>
        </p:nvSpPr>
        <p:spPr>
          <a:xfrm>
            <a:off x="8229183" y="4738119"/>
            <a:ext cx="1314919" cy="369332"/>
          </a:xfrm>
          <a:prstGeom prst="rect">
            <a:avLst/>
          </a:prstGeom>
          <a:noFill/>
        </p:spPr>
        <p:txBody>
          <a:bodyPr wrap="square" lIns="0" rIns="0" rtlCol="0" anchor="b">
            <a:spAutoFit/>
          </a:bodyPr>
          <a:lstStyle/>
          <a:p>
            <a:r>
              <a:rPr lang="en-US" b="1" noProof="1" smtClean="0"/>
              <a:t>Conclusion</a:t>
            </a:r>
            <a:endParaRPr lang="en-US" b="1" noProof="1"/>
          </a:p>
        </p:txBody>
      </p:sp>
      <p:sp>
        <p:nvSpPr>
          <p:cNvPr id="27" name="TextBox 26">
            <a:extLst>
              <a:ext uri="{FF2B5EF4-FFF2-40B4-BE49-F238E27FC236}">
                <a16:creationId xmlns:a16="http://schemas.microsoft.com/office/drawing/2014/main" xmlns="" id="{CA5E9E2B-8337-497D-B22B-32BAFA83E550}"/>
              </a:ext>
            </a:extLst>
          </p:cNvPr>
          <p:cNvSpPr txBox="1"/>
          <p:nvPr/>
        </p:nvSpPr>
        <p:spPr>
          <a:xfrm>
            <a:off x="1297576" y="3034543"/>
            <a:ext cx="1921517" cy="646331"/>
          </a:xfrm>
          <a:prstGeom prst="rect">
            <a:avLst/>
          </a:prstGeom>
          <a:noFill/>
        </p:spPr>
        <p:txBody>
          <a:bodyPr wrap="square" lIns="0" rIns="0" rtlCol="0" anchor="b">
            <a:spAutoFit/>
          </a:bodyPr>
          <a:lstStyle/>
          <a:p>
            <a:pPr algn="ctr"/>
            <a:r>
              <a:rPr lang="en-US" sz="3600" noProof="1" smtClean="0">
                <a:latin typeface="Tahoma" panose="020B0604030504040204" pitchFamily="34" charset="0"/>
                <a:ea typeface="Tahoma" panose="020B0604030504040204" pitchFamily="34" charset="0"/>
                <a:cs typeface="Tahoma" panose="020B0604030504040204" pitchFamily="34" charset="0"/>
              </a:rPr>
              <a:t>Agenda</a:t>
            </a:r>
            <a:endParaRPr lang="en-US" sz="3600" noProof="1">
              <a:latin typeface="Tahoma" panose="020B0604030504040204" pitchFamily="34" charset="0"/>
              <a:ea typeface="Tahoma" panose="020B0604030504040204" pitchFamily="34" charset="0"/>
              <a:cs typeface="Tahoma" panose="020B0604030504040204" pitchFamily="34" charset="0"/>
            </a:endParaRPr>
          </a:p>
        </p:txBody>
      </p:sp>
      <p:sp>
        <p:nvSpPr>
          <p:cNvPr id="56" name="TextBox 55">
            <a:extLst>
              <a:ext uri="{FF2B5EF4-FFF2-40B4-BE49-F238E27FC236}">
                <a16:creationId xmlns:a16="http://schemas.microsoft.com/office/drawing/2014/main" xmlns="" id="{CA5E9E2B-8337-497D-B22B-32BAFA83E550}"/>
              </a:ext>
            </a:extLst>
          </p:cNvPr>
          <p:cNvSpPr txBox="1"/>
          <p:nvPr/>
        </p:nvSpPr>
        <p:spPr>
          <a:xfrm>
            <a:off x="7110374" y="1051032"/>
            <a:ext cx="547726" cy="461665"/>
          </a:xfrm>
          <a:prstGeom prst="rect">
            <a:avLst/>
          </a:prstGeom>
          <a:noFill/>
        </p:spPr>
        <p:txBody>
          <a:bodyPr wrap="square" lIns="0" rIns="0" rtlCol="0" anchor="b">
            <a:spAutoFit/>
          </a:bodyPr>
          <a:lstStyle/>
          <a:p>
            <a:pPr algn="ctr"/>
            <a:r>
              <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1</a:t>
            </a:r>
            <a:endPar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endParaRPr>
          </a:p>
        </p:txBody>
      </p:sp>
      <p:sp>
        <p:nvSpPr>
          <p:cNvPr id="57" name="TextBox 56">
            <a:extLst>
              <a:ext uri="{FF2B5EF4-FFF2-40B4-BE49-F238E27FC236}">
                <a16:creationId xmlns:a16="http://schemas.microsoft.com/office/drawing/2014/main" xmlns="" id="{CA5E9E2B-8337-497D-B22B-32BAFA83E550}"/>
              </a:ext>
            </a:extLst>
          </p:cNvPr>
          <p:cNvSpPr txBox="1"/>
          <p:nvPr/>
        </p:nvSpPr>
        <p:spPr>
          <a:xfrm>
            <a:off x="6871440" y="1992203"/>
            <a:ext cx="457315" cy="461665"/>
          </a:xfrm>
          <a:prstGeom prst="rect">
            <a:avLst/>
          </a:prstGeom>
          <a:noFill/>
        </p:spPr>
        <p:txBody>
          <a:bodyPr wrap="square" lIns="0" rIns="0" rtlCol="0" anchor="b">
            <a:spAutoFit/>
          </a:bodyPr>
          <a:lstStyle/>
          <a:p>
            <a:pPr algn="ctr"/>
            <a:r>
              <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2</a:t>
            </a:r>
          </a:p>
        </p:txBody>
      </p:sp>
      <p:sp>
        <p:nvSpPr>
          <p:cNvPr id="58" name="TextBox 57">
            <a:extLst>
              <a:ext uri="{FF2B5EF4-FFF2-40B4-BE49-F238E27FC236}">
                <a16:creationId xmlns:a16="http://schemas.microsoft.com/office/drawing/2014/main" xmlns="" id="{CA5E9E2B-8337-497D-B22B-32BAFA83E550}"/>
              </a:ext>
            </a:extLst>
          </p:cNvPr>
          <p:cNvSpPr txBox="1"/>
          <p:nvPr/>
        </p:nvSpPr>
        <p:spPr>
          <a:xfrm>
            <a:off x="7843726" y="2605929"/>
            <a:ext cx="457315" cy="461665"/>
          </a:xfrm>
          <a:prstGeom prst="rect">
            <a:avLst/>
          </a:prstGeom>
          <a:noFill/>
        </p:spPr>
        <p:txBody>
          <a:bodyPr wrap="square" lIns="0" rIns="0" rtlCol="0" anchor="b">
            <a:spAutoFit/>
          </a:bodyPr>
          <a:lstStyle/>
          <a:p>
            <a:pPr algn="ctr"/>
            <a:r>
              <a:rPr lang="en-US" sz="2400" noProof="1" smtClean="0">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3</a:t>
            </a:r>
            <a:endPar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endParaRPr>
          </a:p>
        </p:txBody>
      </p:sp>
      <p:sp>
        <p:nvSpPr>
          <p:cNvPr id="59" name="TextBox 58">
            <a:extLst>
              <a:ext uri="{FF2B5EF4-FFF2-40B4-BE49-F238E27FC236}">
                <a16:creationId xmlns:a16="http://schemas.microsoft.com/office/drawing/2014/main" xmlns="" id="{CA5E9E2B-8337-497D-B22B-32BAFA83E550}"/>
              </a:ext>
            </a:extLst>
          </p:cNvPr>
          <p:cNvSpPr txBox="1"/>
          <p:nvPr/>
        </p:nvSpPr>
        <p:spPr>
          <a:xfrm>
            <a:off x="6617976" y="3264498"/>
            <a:ext cx="457315" cy="461665"/>
          </a:xfrm>
          <a:prstGeom prst="rect">
            <a:avLst/>
          </a:prstGeom>
          <a:noFill/>
        </p:spPr>
        <p:txBody>
          <a:bodyPr wrap="square" lIns="0" rIns="0" rtlCol="0" anchor="b">
            <a:spAutoFit/>
          </a:bodyPr>
          <a:lstStyle/>
          <a:p>
            <a:pPr algn="ctr"/>
            <a:r>
              <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4</a:t>
            </a:r>
          </a:p>
        </p:txBody>
      </p:sp>
      <p:sp>
        <p:nvSpPr>
          <p:cNvPr id="60" name="TextBox 59">
            <a:extLst>
              <a:ext uri="{FF2B5EF4-FFF2-40B4-BE49-F238E27FC236}">
                <a16:creationId xmlns:a16="http://schemas.microsoft.com/office/drawing/2014/main" xmlns="" id="{CA5E9E2B-8337-497D-B22B-32BAFA83E550}"/>
              </a:ext>
            </a:extLst>
          </p:cNvPr>
          <p:cNvSpPr txBox="1"/>
          <p:nvPr/>
        </p:nvSpPr>
        <p:spPr>
          <a:xfrm>
            <a:off x="7843726" y="4046161"/>
            <a:ext cx="457315" cy="461665"/>
          </a:xfrm>
          <a:prstGeom prst="rect">
            <a:avLst/>
          </a:prstGeom>
          <a:noFill/>
        </p:spPr>
        <p:txBody>
          <a:bodyPr wrap="square" lIns="0" rIns="0" rtlCol="0" anchor="b">
            <a:spAutoFit/>
          </a:bodyPr>
          <a:lstStyle/>
          <a:p>
            <a:pPr algn="ctr"/>
            <a:r>
              <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5</a:t>
            </a:r>
          </a:p>
        </p:txBody>
      </p:sp>
      <p:sp>
        <p:nvSpPr>
          <p:cNvPr id="61" name="TextBox 60">
            <a:extLst>
              <a:ext uri="{FF2B5EF4-FFF2-40B4-BE49-F238E27FC236}">
                <a16:creationId xmlns:a16="http://schemas.microsoft.com/office/drawing/2014/main" xmlns="" id="{CA5E9E2B-8337-497D-B22B-32BAFA83E550}"/>
              </a:ext>
            </a:extLst>
          </p:cNvPr>
          <p:cNvSpPr txBox="1"/>
          <p:nvPr/>
        </p:nvSpPr>
        <p:spPr>
          <a:xfrm>
            <a:off x="6617976" y="4691952"/>
            <a:ext cx="457315" cy="461665"/>
          </a:xfrm>
          <a:prstGeom prst="rect">
            <a:avLst/>
          </a:prstGeom>
          <a:noFill/>
        </p:spPr>
        <p:txBody>
          <a:bodyPr wrap="square" lIns="0" rIns="0" rtlCol="0" anchor="b">
            <a:spAutoFit/>
          </a:bodyPr>
          <a:lstStyle/>
          <a:p>
            <a:pPr algn="ctr"/>
            <a:r>
              <a:rPr lang="en-US" sz="2400" noProof="1">
                <a:ln w="0"/>
                <a:effectLst>
                  <a:outerShdw blurRad="38100" dist="19050" dir="2700000" algn="tl" rotWithShape="0">
                    <a:schemeClr val="dk1">
                      <a:alpha val="40000"/>
                    </a:schemeClr>
                  </a:outerShdw>
                </a:effectLst>
                <a:latin typeface="Bahnschrift Condensed" panose="020B0502040204020203" pitchFamily="34" charset="0"/>
                <a:ea typeface="Tahoma" panose="020B0604030504040204" pitchFamily="34" charset="0"/>
                <a:cs typeface="Tahoma" panose="020B0604030504040204" pitchFamily="34" charset="0"/>
              </a:rPr>
              <a:t>6</a:t>
            </a:r>
          </a:p>
        </p:txBody>
      </p:sp>
    </p:spTree>
    <p:extLst>
      <p:ext uri="{BB962C8B-B14F-4D97-AF65-F5344CB8AC3E}">
        <p14:creationId xmlns:p14="http://schemas.microsoft.com/office/powerpoint/2010/main" val="271410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cap="none" dirty="0" smtClean="0">
                <a:latin typeface="Rockwell" panose="02060603020205020403" pitchFamily="18" charset="0"/>
              </a:rPr>
              <a:t/>
            </a:r>
            <a:br>
              <a:rPr lang="en-US" cap="none" dirty="0" smtClean="0">
                <a:latin typeface="Rockwell" panose="02060603020205020403" pitchFamily="18" charset="0"/>
              </a:rPr>
            </a:br>
            <a:r>
              <a:rPr lang="en-US" cap="none" dirty="0" smtClean="0">
                <a:latin typeface="Tahoma" panose="020B0604030504040204" pitchFamily="34" charset="0"/>
                <a:ea typeface="Tahoma" panose="020B0604030504040204" pitchFamily="34" charset="0"/>
                <a:cs typeface="Tahoma" panose="020B0604030504040204" pitchFamily="34" charset="0"/>
              </a:rPr>
              <a:t>Introduction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normAutofit lnSpcReduction="10000"/>
          </a:bodyPr>
          <a:lstStyle/>
          <a:p>
            <a:pPr algn="just"/>
            <a:r>
              <a:rPr lang="en-US" dirty="0"/>
              <a:t>An embedded system can </a:t>
            </a:r>
            <a:r>
              <a:rPr lang="en-US" dirty="0" smtClean="0"/>
              <a:t>be </a:t>
            </a:r>
            <a:r>
              <a:rPr lang="en-US" dirty="0"/>
              <a:t>defined as a device that </a:t>
            </a:r>
            <a:r>
              <a:rPr lang="en-US" dirty="0" smtClean="0"/>
              <a:t>combines hardware and software methods to </a:t>
            </a:r>
            <a:r>
              <a:rPr lang="en-US" dirty="0"/>
              <a:t>perform a single </a:t>
            </a:r>
            <a:r>
              <a:rPr lang="en-US" dirty="0" smtClean="0"/>
              <a:t>task, </a:t>
            </a:r>
            <a:r>
              <a:rPr lang="en-US" dirty="0"/>
              <a:t>which </a:t>
            </a:r>
            <a:r>
              <a:rPr lang="en-US" dirty="0" smtClean="0"/>
              <a:t>is </a:t>
            </a:r>
            <a:r>
              <a:rPr lang="en-US" dirty="0"/>
              <a:t>part of a larger </a:t>
            </a:r>
            <a:r>
              <a:rPr lang="en-US" dirty="0" smtClean="0"/>
              <a:t>system. Interfacing microcontrollers such as the </a:t>
            </a:r>
            <a:r>
              <a:rPr lang="en-US" dirty="0"/>
              <a:t/>
            </a:r>
            <a:br>
              <a:rPr lang="en-US" dirty="0"/>
            </a:br>
            <a:r>
              <a:rPr lang="en-US" dirty="0" err="1" smtClean="0"/>
              <a:t>ATmega</a:t>
            </a:r>
            <a:r>
              <a:rPr lang="en-US" dirty="0" smtClean="0"/>
              <a:t> </a:t>
            </a:r>
            <a:r>
              <a:rPr lang="en-US" dirty="0" smtClean="0"/>
              <a:t>32 with other hardware components allows us to do just that. </a:t>
            </a:r>
            <a:endParaRPr lang="en-US" dirty="0"/>
          </a:p>
          <a:p>
            <a:pPr algn="just"/>
            <a:r>
              <a:rPr lang="en-US" dirty="0" smtClean="0">
                <a:ea typeface="Tahoma" panose="020B0604030504040204" pitchFamily="34" charset="0"/>
                <a:cs typeface="Tahoma" panose="020B0604030504040204" pitchFamily="34" charset="0"/>
              </a:rPr>
              <a:t>In this presentation we illustrate how to interface a microcontroller with a motor and LCD. We also practice the UART technique by connecting two microcontrollers where one works as the transmitter of data and the other receives.</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9587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Project Layout</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4" name="Oval 3"/>
          <p:cNvSpPr/>
          <p:nvPr/>
        </p:nvSpPr>
        <p:spPr>
          <a:xfrm>
            <a:off x="3128996" y="1668480"/>
            <a:ext cx="1392382"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IDEL</a:t>
            </a:r>
          </a:p>
        </p:txBody>
      </p:sp>
      <p:sp>
        <p:nvSpPr>
          <p:cNvPr id="5" name="Oval 4"/>
          <p:cNvSpPr/>
          <p:nvPr/>
        </p:nvSpPr>
        <p:spPr>
          <a:xfrm>
            <a:off x="4554962" y="3084218"/>
            <a:ext cx="1676400"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Sending Byte Complete</a:t>
            </a:r>
          </a:p>
        </p:txBody>
      </p:sp>
      <p:sp>
        <p:nvSpPr>
          <p:cNvPr id="6" name="Oval 5"/>
          <p:cNvSpPr/>
          <p:nvPr/>
        </p:nvSpPr>
        <p:spPr>
          <a:xfrm>
            <a:off x="1562582" y="3040925"/>
            <a:ext cx="1714019" cy="11187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700" dirty="0" smtClean="0"/>
              <a:t>Change Speed(</a:t>
            </a:r>
            <a:r>
              <a:rPr lang="en-US" sz="1700" dirty="0" err="1" smtClean="0"/>
              <a:t>ptr</a:t>
            </a:r>
            <a:r>
              <a:rPr lang="en-US" sz="1700" dirty="0" smtClean="0"/>
              <a:t>)</a:t>
            </a:r>
            <a:endParaRPr lang="en-US" sz="1700" dirty="0"/>
          </a:p>
        </p:txBody>
      </p:sp>
      <p:sp>
        <p:nvSpPr>
          <p:cNvPr id="7" name="Oval 6"/>
          <p:cNvSpPr/>
          <p:nvPr/>
        </p:nvSpPr>
        <p:spPr>
          <a:xfrm>
            <a:off x="6665770" y="3217029"/>
            <a:ext cx="1392382"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Change Motor Speed</a:t>
            </a:r>
          </a:p>
        </p:txBody>
      </p:sp>
      <p:sp>
        <p:nvSpPr>
          <p:cNvPr id="8" name="Oval 7"/>
          <p:cNvSpPr/>
          <p:nvPr/>
        </p:nvSpPr>
        <p:spPr>
          <a:xfrm>
            <a:off x="9327577" y="3217029"/>
            <a:ext cx="1392382"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Update </a:t>
            </a:r>
          </a:p>
          <a:p>
            <a:pPr algn="ctr"/>
            <a:r>
              <a:rPr lang="en-US" dirty="0"/>
              <a:t>LCD</a:t>
            </a:r>
          </a:p>
        </p:txBody>
      </p:sp>
      <p:sp>
        <p:nvSpPr>
          <p:cNvPr id="9" name="Oval 8"/>
          <p:cNvSpPr/>
          <p:nvPr/>
        </p:nvSpPr>
        <p:spPr>
          <a:xfrm>
            <a:off x="7935195" y="1753321"/>
            <a:ext cx="1392382"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IDEL</a:t>
            </a:r>
          </a:p>
        </p:txBody>
      </p:sp>
      <p:sp>
        <p:nvSpPr>
          <p:cNvPr id="11" name="Oval 10"/>
          <p:cNvSpPr/>
          <p:nvPr/>
        </p:nvSpPr>
        <p:spPr>
          <a:xfrm>
            <a:off x="3020992" y="4484765"/>
            <a:ext cx="1493505" cy="103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Sending Byte</a:t>
            </a:r>
          </a:p>
        </p:txBody>
      </p:sp>
      <p:cxnSp>
        <p:nvCxnSpPr>
          <p:cNvPr id="13" name="Curved Connector 12"/>
          <p:cNvCxnSpPr/>
          <p:nvPr/>
        </p:nvCxnSpPr>
        <p:spPr>
          <a:xfrm>
            <a:off x="4465652" y="2095803"/>
            <a:ext cx="1555589" cy="1100199"/>
          </a:xfrm>
          <a:prstGeom prst="curved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8" name="Curved Connector 17"/>
          <p:cNvCxnSpPr/>
          <p:nvPr/>
        </p:nvCxnSpPr>
        <p:spPr>
          <a:xfrm rot="10800000">
            <a:off x="3960010" y="2716495"/>
            <a:ext cx="540325" cy="819135"/>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flipV="1">
            <a:off x="4537365" y="4159675"/>
            <a:ext cx="736023" cy="869365"/>
          </a:xfrm>
          <a:prstGeom prst="curved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7" name="Curved Connector 26"/>
          <p:cNvCxnSpPr/>
          <p:nvPr/>
        </p:nvCxnSpPr>
        <p:spPr>
          <a:xfrm rot="16200000" flipH="1">
            <a:off x="2415534" y="4294265"/>
            <a:ext cx="782780" cy="630383"/>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flipV="1">
            <a:off x="3266014" y="2715835"/>
            <a:ext cx="494437" cy="86243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flipV="1">
            <a:off x="1836834" y="2151974"/>
            <a:ext cx="1299281" cy="11128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6604" y="1918712"/>
            <a:ext cx="838199" cy="5230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INT1</a:t>
            </a:r>
          </a:p>
          <a:p>
            <a:pPr algn="ctr"/>
            <a:r>
              <a:rPr lang="en-US" dirty="0"/>
              <a:t>INT0</a:t>
            </a:r>
          </a:p>
        </p:txBody>
      </p:sp>
      <p:sp>
        <p:nvSpPr>
          <p:cNvPr id="52" name="Rectangle 51"/>
          <p:cNvSpPr/>
          <p:nvPr/>
        </p:nvSpPr>
        <p:spPr>
          <a:xfrm>
            <a:off x="2264803" y="5635456"/>
            <a:ext cx="3352800" cy="699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Microcontroller 2</a:t>
            </a:r>
          </a:p>
        </p:txBody>
      </p:sp>
      <p:sp>
        <p:nvSpPr>
          <p:cNvPr id="53" name="Rectangle 52"/>
          <p:cNvSpPr/>
          <p:nvPr/>
        </p:nvSpPr>
        <p:spPr>
          <a:xfrm>
            <a:off x="6896100" y="5669281"/>
            <a:ext cx="3352800" cy="6115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Microcontroller 1</a:t>
            </a:r>
          </a:p>
        </p:txBody>
      </p:sp>
      <p:cxnSp>
        <p:nvCxnSpPr>
          <p:cNvPr id="54" name="Curved Connector 53"/>
          <p:cNvCxnSpPr/>
          <p:nvPr/>
        </p:nvCxnSpPr>
        <p:spPr>
          <a:xfrm rot="16200000" flipV="1">
            <a:off x="9367290" y="2265209"/>
            <a:ext cx="1022453" cy="11018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flipV="1">
            <a:off x="6903651" y="2309457"/>
            <a:ext cx="1074618" cy="1025904"/>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p:nvPr/>
        </p:nvCxnSpPr>
        <p:spPr>
          <a:xfrm rot="5400000" flipH="1" flipV="1">
            <a:off x="8660832" y="2966576"/>
            <a:ext cx="3451" cy="2556164"/>
          </a:xfrm>
          <a:prstGeom prst="curvedConnector3">
            <a:avLst>
              <a:gd name="adj1" fmla="val -1987255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Right Arrow 90"/>
          <p:cNvSpPr/>
          <p:nvPr/>
        </p:nvSpPr>
        <p:spPr>
          <a:xfrm>
            <a:off x="5631458" y="5625296"/>
            <a:ext cx="1250787" cy="74121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UART</a:t>
            </a:r>
          </a:p>
        </p:txBody>
      </p:sp>
    </p:spTree>
    <p:extLst>
      <p:ext uri="{BB962C8B-B14F-4D97-AF65-F5344CB8AC3E}">
        <p14:creationId xmlns:p14="http://schemas.microsoft.com/office/powerpoint/2010/main" val="196181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5066" y="1784865"/>
            <a:ext cx="1524000" cy="2057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External Switch 1</a:t>
            </a:r>
          </a:p>
          <a:p>
            <a:pPr algn="ctr"/>
            <a:r>
              <a:rPr lang="en-US" dirty="0"/>
              <a:t>(</a:t>
            </a:r>
            <a:r>
              <a:rPr lang="en-US" dirty="0" smtClean="0"/>
              <a:t>Increases </a:t>
            </a:r>
            <a:r>
              <a:rPr lang="en-US" dirty="0"/>
              <a:t>Motor speed)</a:t>
            </a:r>
          </a:p>
        </p:txBody>
      </p:sp>
      <p:sp>
        <p:nvSpPr>
          <p:cNvPr id="5" name="Rectangle 4"/>
          <p:cNvSpPr/>
          <p:nvPr/>
        </p:nvSpPr>
        <p:spPr>
          <a:xfrm>
            <a:off x="1525066" y="4147065"/>
            <a:ext cx="1524000" cy="2057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External Switch 2</a:t>
            </a:r>
          </a:p>
          <a:p>
            <a:pPr algn="ctr"/>
            <a:r>
              <a:rPr lang="en-US" dirty="0"/>
              <a:t>(</a:t>
            </a:r>
            <a:r>
              <a:rPr lang="en-US" dirty="0" smtClean="0"/>
              <a:t>Decreases </a:t>
            </a:r>
            <a:r>
              <a:rPr lang="en-US" dirty="0"/>
              <a:t>Motor speed)</a:t>
            </a:r>
          </a:p>
        </p:txBody>
      </p:sp>
      <p:sp>
        <p:nvSpPr>
          <p:cNvPr id="6" name="Rectangle 5"/>
          <p:cNvSpPr/>
          <p:nvPr/>
        </p:nvSpPr>
        <p:spPr>
          <a:xfrm>
            <a:off x="3745481" y="1784865"/>
            <a:ext cx="2057400" cy="441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smtClean="0"/>
          </a:p>
          <a:p>
            <a:pPr algn="ctr"/>
            <a:endParaRPr lang="en-US" dirty="0" smtClean="0"/>
          </a:p>
          <a:p>
            <a:pPr algn="ctr"/>
            <a:r>
              <a:rPr lang="en-US" dirty="0" smtClean="0"/>
              <a:t>Microcontroller </a:t>
            </a:r>
            <a:r>
              <a:rPr lang="en-US" dirty="0"/>
              <a:t>2</a:t>
            </a:r>
            <a:endParaRPr lang="en-US" dirty="0"/>
          </a:p>
        </p:txBody>
      </p:sp>
      <p:sp>
        <p:nvSpPr>
          <p:cNvPr id="7" name="Rectangle 6"/>
          <p:cNvSpPr/>
          <p:nvPr/>
        </p:nvSpPr>
        <p:spPr>
          <a:xfrm>
            <a:off x="7195711" y="1784865"/>
            <a:ext cx="2133600" cy="441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smtClean="0"/>
          </a:p>
          <a:p>
            <a:pPr algn="ctr"/>
            <a:endParaRPr lang="en-US" dirty="0"/>
          </a:p>
          <a:p>
            <a:pPr algn="ctr"/>
            <a:r>
              <a:rPr lang="en-US" dirty="0" smtClean="0"/>
              <a:t>Microcontroller </a:t>
            </a:r>
            <a:r>
              <a:rPr lang="en-US" dirty="0"/>
              <a:t>1</a:t>
            </a:r>
            <a:endParaRPr lang="en-US" dirty="0"/>
          </a:p>
        </p:txBody>
      </p:sp>
      <p:sp>
        <p:nvSpPr>
          <p:cNvPr id="8" name="Right Arrow 7"/>
          <p:cNvSpPr/>
          <p:nvPr/>
        </p:nvSpPr>
        <p:spPr>
          <a:xfrm>
            <a:off x="5972513" y="3471655"/>
            <a:ext cx="1143000" cy="74121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UART</a:t>
            </a:r>
          </a:p>
        </p:txBody>
      </p:sp>
      <p:sp>
        <p:nvSpPr>
          <p:cNvPr id="9" name="Rectangle 8"/>
          <p:cNvSpPr/>
          <p:nvPr/>
        </p:nvSpPr>
        <p:spPr>
          <a:xfrm>
            <a:off x="9686660" y="2076450"/>
            <a:ext cx="1129352" cy="1104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LCD</a:t>
            </a:r>
          </a:p>
        </p:txBody>
      </p:sp>
      <p:sp>
        <p:nvSpPr>
          <p:cNvPr id="10" name="Rectangle 9"/>
          <p:cNvSpPr/>
          <p:nvPr/>
        </p:nvSpPr>
        <p:spPr>
          <a:xfrm>
            <a:off x="9686660" y="4450225"/>
            <a:ext cx="1129352" cy="1104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MOTOR</a:t>
            </a:r>
          </a:p>
        </p:txBody>
      </p:sp>
      <p:sp>
        <p:nvSpPr>
          <p:cNvPr id="11" name="Rectangle 10"/>
          <p:cNvSpPr/>
          <p:nvPr/>
        </p:nvSpPr>
        <p:spPr>
          <a:xfrm>
            <a:off x="4254413" y="1923474"/>
            <a:ext cx="914400" cy="205739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r>
              <a:rPr lang="en-US" dirty="0" smtClean="0"/>
              <a:t>0</a:t>
            </a:r>
            <a:endParaRPr lang="en-US" dirty="0"/>
          </a:p>
          <a:p>
            <a:pPr algn="ctr"/>
            <a:r>
              <a:rPr lang="en-US" dirty="0"/>
              <a:t>10</a:t>
            </a:r>
          </a:p>
          <a:p>
            <a:pPr algn="ctr"/>
            <a:r>
              <a:rPr lang="en-US" dirty="0"/>
              <a:t>.</a:t>
            </a:r>
          </a:p>
          <a:p>
            <a:pPr algn="ctr"/>
            <a:r>
              <a:rPr lang="en-US" dirty="0"/>
              <a:t>.</a:t>
            </a:r>
          </a:p>
          <a:p>
            <a:pPr algn="ctr"/>
            <a:r>
              <a:rPr lang="en-US" dirty="0"/>
              <a:t>90</a:t>
            </a:r>
          </a:p>
          <a:p>
            <a:pPr algn="ctr"/>
            <a:r>
              <a:rPr lang="en-US" dirty="0"/>
              <a:t>100</a:t>
            </a:r>
          </a:p>
        </p:txBody>
      </p:sp>
      <p:sp>
        <p:nvSpPr>
          <p:cNvPr id="12" name="TextBox 11"/>
          <p:cNvSpPr txBox="1"/>
          <p:nvPr/>
        </p:nvSpPr>
        <p:spPr>
          <a:xfrm>
            <a:off x="4269199" y="1912422"/>
            <a:ext cx="899614" cy="369332"/>
          </a:xfrm>
          <a:prstGeom prst="rect">
            <a:avLst/>
          </a:prstGeom>
          <a:noFill/>
          <a:ln w="57150">
            <a:noFill/>
          </a:ln>
        </p:spPr>
        <p:txBody>
          <a:bodyPr wrap="square" rtlCol="0">
            <a:spAutoFit/>
          </a:bodyPr>
          <a:lstStyle/>
          <a:p>
            <a:pPr algn="ctr"/>
            <a:r>
              <a:rPr lang="en-US" dirty="0">
                <a:solidFill>
                  <a:schemeClr val="bg1"/>
                </a:solidFill>
              </a:rPr>
              <a:t>Speed</a:t>
            </a:r>
          </a:p>
        </p:txBody>
      </p:sp>
      <p:sp>
        <p:nvSpPr>
          <p:cNvPr id="14" name="TextBox 13"/>
          <p:cNvSpPr txBox="1"/>
          <p:nvPr/>
        </p:nvSpPr>
        <p:spPr>
          <a:xfrm>
            <a:off x="6064721" y="2996684"/>
            <a:ext cx="899614" cy="369332"/>
          </a:xfrm>
          <a:prstGeom prst="rect">
            <a:avLst/>
          </a:prstGeom>
          <a:noFill/>
          <a:ln w="57150">
            <a:noFill/>
          </a:ln>
        </p:spPr>
        <p:txBody>
          <a:bodyPr wrap="square" rtlCol="0">
            <a:spAutoFit/>
          </a:bodyPr>
          <a:lstStyle/>
          <a:p>
            <a:pPr algn="ctr"/>
            <a:r>
              <a:rPr lang="en-US" dirty="0"/>
              <a:t>Speed</a:t>
            </a:r>
          </a:p>
        </p:txBody>
      </p:sp>
      <p:sp>
        <p:nvSpPr>
          <p:cNvPr id="3" name="Title 2"/>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Design Layout</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127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atin typeface="Tahoma" panose="020B0604030504040204" pitchFamily="34" charset="0"/>
                <a:ea typeface="Tahoma" panose="020B0604030504040204" pitchFamily="34" charset="0"/>
                <a:cs typeface="Tahoma" panose="020B0604030504040204" pitchFamily="34" charset="0"/>
              </a:rPr>
              <a:t>Layers</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sp>
        <p:nvSpPr>
          <p:cNvPr id="4" name="Flowchart: Process 3"/>
          <p:cNvSpPr/>
          <p:nvPr/>
        </p:nvSpPr>
        <p:spPr>
          <a:xfrm>
            <a:off x="2523622" y="1840376"/>
            <a:ext cx="7141580" cy="8681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en-US" dirty="0"/>
          </a:p>
        </p:txBody>
      </p:sp>
      <p:sp>
        <p:nvSpPr>
          <p:cNvPr id="5" name="Flowchart: Process 4"/>
          <p:cNvSpPr/>
          <p:nvPr/>
        </p:nvSpPr>
        <p:spPr>
          <a:xfrm>
            <a:off x="2523622" y="2921688"/>
            <a:ext cx="7141580" cy="8681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HAL</a:t>
            </a:r>
            <a:endParaRPr lang="en-US" dirty="0"/>
          </a:p>
        </p:txBody>
      </p:sp>
      <p:sp>
        <p:nvSpPr>
          <p:cNvPr id="6" name="Flowchart: Process 5"/>
          <p:cNvSpPr/>
          <p:nvPr/>
        </p:nvSpPr>
        <p:spPr>
          <a:xfrm>
            <a:off x="2777922" y="3008497"/>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S</a:t>
            </a:r>
            <a:r>
              <a:rPr lang="en-US" sz="1600" dirty="0" smtClean="0"/>
              <a:t>witch</a:t>
            </a:r>
            <a:endParaRPr lang="en-US" sz="1600" dirty="0"/>
          </a:p>
        </p:txBody>
      </p:sp>
      <p:sp>
        <p:nvSpPr>
          <p:cNvPr id="7" name="Flowchart: Process 6"/>
          <p:cNvSpPr/>
          <p:nvPr/>
        </p:nvSpPr>
        <p:spPr>
          <a:xfrm>
            <a:off x="4203538" y="3008497"/>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LCD</a:t>
            </a:r>
            <a:endParaRPr lang="en-US" dirty="0"/>
          </a:p>
        </p:txBody>
      </p:sp>
      <p:sp>
        <p:nvSpPr>
          <p:cNvPr id="8" name="Flowchart: Process 7"/>
          <p:cNvSpPr/>
          <p:nvPr/>
        </p:nvSpPr>
        <p:spPr>
          <a:xfrm>
            <a:off x="7618069" y="3008497"/>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Motor</a:t>
            </a:r>
            <a:endParaRPr lang="en-US" dirty="0"/>
          </a:p>
        </p:txBody>
      </p:sp>
      <p:sp>
        <p:nvSpPr>
          <p:cNvPr id="9" name="Flowchart: Process 8"/>
          <p:cNvSpPr/>
          <p:nvPr/>
        </p:nvSpPr>
        <p:spPr>
          <a:xfrm>
            <a:off x="2523622" y="4003000"/>
            <a:ext cx="7141580" cy="8681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MCAL</a:t>
            </a:r>
            <a:endParaRPr lang="en-US" dirty="0"/>
          </a:p>
        </p:txBody>
      </p:sp>
      <p:sp>
        <p:nvSpPr>
          <p:cNvPr id="10" name="Flowchart: Process 9"/>
          <p:cNvSpPr/>
          <p:nvPr/>
        </p:nvSpPr>
        <p:spPr>
          <a:xfrm>
            <a:off x="2777922" y="4086125"/>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DIO</a:t>
            </a:r>
            <a:endParaRPr lang="en-US" dirty="0"/>
          </a:p>
        </p:txBody>
      </p:sp>
      <p:sp>
        <p:nvSpPr>
          <p:cNvPr id="11" name="Flowchart: Process 10"/>
          <p:cNvSpPr/>
          <p:nvPr/>
        </p:nvSpPr>
        <p:spPr>
          <a:xfrm>
            <a:off x="4203537" y="4088887"/>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PWM</a:t>
            </a:r>
            <a:endParaRPr lang="en-US" dirty="0"/>
          </a:p>
        </p:txBody>
      </p:sp>
      <p:sp>
        <p:nvSpPr>
          <p:cNvPr id="12" name="Flowchart: Process 11"/>
          <p:cNvSpPr/>
          <p:nvPr/>
        </p:nvSpPr>
        <p:spPr>
          <a:xfrm>
            <a:off x="6807840" y="4088887"/>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Timers</a:t>
            </a:r>
            <a:endParaRPr lang="en-US" sz="1600" dirty="0"/>
          </a:p>
        </p:txBody>
      </p:sp>
      <p:sp>
        <p:nvSpPr>
          <p:cNvPr id="13" name="Flowchart: Process 12"/>
          <p:cNvSpPr/>
          <p:nvPr/>
        </p:nvSpPr>
        <p:spPr>
          <a:xfrm>
            <a:off x="8428298" y="4059952"/>
            <a:ext cx="810229" cy="6944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USART</a:t>
            </a:r>
            <a:endParaRPr lang="en-US" sz="1400" dirty="0"/>
          </a:p>
        </p:txBody>
      </p:sp>
      <p:sp>
        <p:nvSpPr>
          <p:cNvPr id="14" name="Flowchart: Process 13"/>
          <p:cNvSpPr/>
          <p:nvPr/>
        </p:nvSpPr>
        <p:spPr>
          <a:xfrm>
            <a:off x="2523622" y="5084312"/>
            <a:ext cx="7141580" cy="8681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HW Register</a:t>
            </a:r>
            <a:endParaRPr lang="en-US" dirty="0"/>
          </a:p>
        </p:txBody>
      </p:sp>
    </p:spTree>
    <p:extLst>
      <p:ext uri="{BB962C8B-B14F-4D97-AF65-F5344CB8AC3E}">
        <p14:creationId xmlns:p14="http://schemas.microsoft.com/office/powerpoint/2010/main" val="625168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cap="none" dirty="0" smtClean="0">
                <a:latin typeface="Tahoma" panose="020B0604030504040204" pitchFamily="34" charset="0"/>
                <a:ea typeface="Tahoma" panose="020B0604030504040204" pitchFamily="34" charset="0"/>
                <a:cs typeface="Tahoma" panose="020B0604030504040204" pitchFamily="34" charset="0"/>
              </a:rPr>
              <a:t/>
            </a:r>
            <a:br>
              <a:rPr lang="en-US" cap="none" dirty="0" smtClean="0">
                <a:latin typeface="Tahoma" panose="020B0604030504040204" pitchFamily="34" charset="0"/>
                <a:ea typeface="Tahoma" panose="020B0604030504040204" pitchFamily="34" charset="0"/>
                <a:cs typeface="Tahoma" panose="020B0604030504040204" pitchFamily="34" charset="0"/>
              </a:rPr>
            </a:br>
            <a:r>
              <a:rPr lang="en-US" cap="none" dirty="0" smtClean="0">
                <a:latin typeface="Tahoma" panose="020B0604030504040204" pitchFamily="34" charset="0"/>
                <a:ea typeface="Tahoma" panose="020B0604030504040204" pitchFamily="34" charset="0"/>
                <a:cs typeface="Tahoma" panose="020B0604030504040204" pitchFamily="34" charset="0"/>
              </a:rPr>
              <a:t>Application Layer</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p:txBody>
          <a:bodyPr>
            <a:normAutofit fontScale="92500"/>
          </a:bodyPr>
          <a:lstStyle/>
          <a:p>
            <a:pPr algn="just"/>
            <a:r>
              <a:rPr lang="en-US" dirty="0" smtClean="0"/>
              <a:t>The </a:t>
            </a:r>
            <a:r>
              <a:rPr lang="en-US" dirty="0"/>
              <a:t>application layer includes various application specific software components that are designed to execute specific set of tasks, as per the use-case.</a:t>
            </a:r>
          </a:p>
          <a:p>
            <a:pPr algn="just"/>
            <a:r>
              <a:rPr lang="en-US" dirty="0"/>
              <a:t>It basically refers to the </a:t>
            </a:r>
            <a:r>
              <a:rPr lang="en-US" dirty="0" err="1"/>
              <a:t>main.c</a:t>
            </a:r>
            <a:r>
              <a:rPr lang="en-US" dirty="0"/>
              <a:t> </a:t>
            </a:r>
            <a:r>
              <a:rPr lang="en-US" dirty="0" smtClean="0"/>
              <a:t>file that is written </a:t>
            </a:r>
            <a:r>
              <a:rPr lang="en-US" dirty="0"/>
              <a:t>for the two </a:t>
            </a:r>
            <a:r>
              <a:rPr lang="en-US" dirty="0" smtClean="0"/>
              <a:t>microcontrollers.</a:t>
            </a:r>
            <a:endParaRPr lang="en-US" dirty="0"/>
          </a:p>
          <a:p>
            <a:pPr algn="just"/>
            <a:r>
              <a:rPr lang="en-US" dirty="0" smtClean="0"/>
              <a:t>In this </a:t>
            </a:r>
            <a:r>
              <a:rPr lang="en-US" dirty="0"/>
              <a:t>layer we </a:t>
            </a:r>
            <a:r>
              <a:rPr lang="en-US" dirty="0" smtClean="0"/>
              <a:t>also utilize </a:t>
            </a:r>
            <a:r>
              <a:rPr lang="en-US" dirty="0"/>
              <a:t>the driver functions that we implemented.</a:t>
            </a:r>
          </a:p>
          <a:p>
            <a:pPr algn="just"/>
            <a:r>
              <a:rPr lang="en-US" dirty="0" smtClean="0"/>
              <a:t>The next few slides will further explain how </a:t>
            </a:r>
            <a:r>
              <a:rPr lang="en-US" dirty="0"/>
              <a:t>we used the Application layer in Microcontrollers 1 and </a:t>
            </a:r>
            <a:r>
              <a:rPr lang="en-US" dirty="0" smtClean="0"/>
              <a:t>2.</a:t>
            </a:r>
            <a:endParaRPr lang="en-US" dirty="0"/>
          </a:p>
          <a:p>
            <a:pPr algn="just"/>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9619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purl.org/dc/dcmitype/"/>
    <ds:schemaRef ds:uri="http://purl.org/dc/elements/1.1/"/>
    <ds:schemaRef ds:uri="71af3243-3dd4-4a8d-8c0d-dd76da1f02a5"/>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www.w3.org/XML/1998/namespace"/>
    <ds:schemaRef ds:uri="http://purl.org/dc/te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1410</Words>
  <Application>Microsoft Office PowerPoint</Application>
  <PresentationFormat>Widescreen</PresentationFormat>
  <Paragraphs>319</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Bahnschrift Condensed</vt:lpstr>
      <vt:lpstr>Calibri</vt:lpstr>
      <vt:lpstr>Rockwell</vt:lpstr>
      <vt:lpstr>Tahoma</vt:lpstr>
      <vt:lpstr>Times New Roman</vt:lpstr>
      <vt:lpstr>Trebuchet MS</vt:lpstr>
      <vt:lpstr>Tw Cen MT</vt:lpstr>
      <vt:lpstr>Wingdings</vt:lpstr>
      <vt:lpstr>Circuit</vt:lpstr>
      <vt:lpstr>NP Explore Graduation Project</vt:lpstr>
      <vt:lpstr>PowerPoint Presentation</vt:lpstr>
      <vt:lpstr> Abstract</vt:lpstr>
      <vt:lpstr>PowerPoint Presentation</vt:lpstr>
      <vt:lpstr> Introduction</vt:lpstr>
      <vt:lpstr>Project Layout</vt:lpstr>
      <vt:lpstr>Design Layout</vt:lpstr>
      <vt:lpstr>Layers</vt:lpstr>
      <vt:lpstr> Application Layer</vt:lpstr>
      <vt:lpstr>Microcontroller 2</vt:lpstr>
      <vt:lpstr>Cont. Microcontroller 2</vt:lpstr>
      <vt:lpstr>Microcontroller 1</vt:lpstr>
      <vt:lpstr>HAL </vt:lpstr>
      <vt:lpstr>Switch</vt:lpstr>
      <vt:lpstr>Cont. Switch</vt:lpstr>
      <vt:lpstr>LCD</vt:lpstr>
      <vt:lpstr>Cont. LCD</vt:lpstr>
      <vt:lpstr>MCAL</vt:lpstr>
      <vt:lpstr>Timer Driver</vt:lpstr>
      <vt:lpstr>DIO Driver</vt:lpstr>
      <vt:lpstr>UART</vt:lpstr>
      <vt:lpstr>PWM</vt:lpstr>
      <vt:lpstr>Cont. PWM</vt:lpstr>
      <vt:lpstr>HW Register Layer</vt:lpstr>
      <vt:lpstr>Cont. HW Layer</vt:lpstr>
      <vt:lpstr>Schematic of the Project</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2020-09-05T17:38:45Z</dcterms:created>
  <dcterms:modified xsi:type="dcterms:W3CDTF">2020-09-06T11:14:37Z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