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5">
  <p:sldMasterIdLst>
    <p:sldMasterId id="2147483658" r:id="rId1"/>
  </p:sldMasterIdLst>
  <p:notesMasterIdLst>
    <p:notesMasterId r:id="rId23"/>
  </p:notesMasterIdLst>
  <p:sldIdLst>
    <p:sldId id="303" r:id="rId2"/>
    <p:sldId id="256" r:id="rId3"/>
    <p:sldId id="260" r:id="rId4"/>
    <p:sldId id="284" r:id="rId5"/>
    <p:sldId id="258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1" r:id="rId14"/>
    <p:sldId id="305" r:id="rId15"/>
    <p:sldId id="306" r:id="rId16"/>
    <p:sldId id="307" r:id="rId17"/>
    <p:sldId id="308" r:id="rId18"/>
    <p:sldId id="309" r:id="rId19"/>
    <p:sldId id="274" r:id="rId20"/>
    <p:sldId id="266" r:id="rId21"/>
    <p:sldId id="304" r:id="rId22"/>
  </p:sldIdLst>
  <p:sldSz cx="9144000" cy="5143500" type="screen16x9"/>
  <p:notesSz cx="6858000" cy="9144000"/>
  <p:embeddedFontLst>
    <p:embeddedFont>
      <p:font typeface="Oswald" panose="020B0604020202020204" charset="0"/>
      <p:regular r:id="rId24"/>
      <p:bold r:id="rId25"/>
    </p:embeddedFont>
    <p:embeddedFont>
      <p:font typeface="Cambria" panose="02040503050406030204" pitchFamily="18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oboto Condensed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95C13C-1E76-4DD0-BFB6-598D0CBDCC09}">
  <a:tblStyle styleId="{BE95C13C-1E76-4DD0-BFB6-598D0CBDCC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30394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195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780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45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600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701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564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036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28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421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98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857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389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849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11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0" name="Google Shape;10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Google Shape;15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6" name="Google Shape;16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0" name="Google Shape;40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5" name="Google Shape;45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6" name="Google Shape;46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3" name="Google Shape;53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Google Shape;58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59" name="Google Shape;59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5" name="Google Shape;115;p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0" name="Google Shape;120;p9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2" name="Google Shape;122;p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29" name="Google Shape;129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Google Shape;134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35" name="Google Shape;135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42" name="Google Shape;142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Google Shape;147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8" name="Google Shape;148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6" r:id="rId5"/>
    <p:sldLayoutId id="2147483657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563222"/>
              </p:ext>
            </p:extLst>
          </p:nvPr>
        </p:nvGraphicFramePr>
        <p:xfrm>
          <a:off x="2571736" y="2643188"/>
          <a:ext cx="5480050" cy="1194754"/>
        </p:xfrm>
        <a:graphic>
          <a:graphicData uri="http://schemas.openxmlformats.org/drawingml/2006/table">
            <a:tbl>
              <a:tblPr firstRow="1" firstCol="1" bandRow="1">
                <a:tableStyleId>{BE95C13C-1E76-4DD0-BFB6-598D0CBDCC09}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1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20150037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Ahmed Mohamed Abbas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20150032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Ahmed Mohamed Ahmed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20150003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Ibrahim Mohamed Ibrahim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20150013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Ahmed Samir Mohamed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00" y="571486"/>
            <a:ext cx="799288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Disease Prediction System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by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Hesham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Ahmed Hassan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TA. Sabah</a:t>
            </a:r>
            <a:endParaRPr kumimoji="0" lang="ar-EG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Implemented by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371950"/>
            <a:ext cx="2261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Graduation Project</a:t>
            </a:r>
            <a:endParaRPr lang="en-US" sz="600" dirty="0">
              <a:solidFill>
                <a:schemeClr val="tx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Academic Year 2018-2019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Midyear Short presentation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158" y="285734"/>
            <a:ext cx="1351280" cy="1257300"/>
          </a:xfrm>
          <a:prstGeom prst="rect">
            <a:avLst/>
          </a:prstGeom>
        </p:spPr>
      </p:pic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0" y="16430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Cambria" pitchFamily="18" charset="0"/>
              </a:rPr>
              <a:t>       Cairo University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Cambria" pitchFamily="18" charset="0"/>
              </a:rPr>
              <a:t>Faculty of Computers and Information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Arial" pitchFamily="34" charset="0"/>
              </a:rPr>
              <a:t>    Department of Computer Sciences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2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3214678" y="214296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      Class Diagram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098"/>
            <a:ext cx="9144000" cy="40500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3214678" y="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Sequence Diagram</a:t>
            </a:r>
            <a:endParaRPr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857238"/>
            <a:ext cx="5929354" cy="4286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2285984" y="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Entity Relationship Diagram (ERD)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537"/>
            <a:ext cx="9144000" cy="42719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4357686" y="0"/>
            <a:ext cx="4786314" cy="8572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             </a:t>
            </a:r>
            <a:r>
              <a:rPr lang="en-US" sz="3600" dirty="0"/>
              <a:t>Flow Chart</a:t>
            </a:r>
            <a:endParaRPr sz="360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4357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7F036-6C5D-462F-BA28-F99356B06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2427734"/>
            <a:ext cx="5671500" cy="1159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Challenges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sz="1600" b="0" dirty="0" smtClean="0"/>
              <a:t>-</a:t>
            </a:r>
            <a:r>
              <a:rPr lang="en-US" sz="2400" b="0" dirty="0" smtClean="0"/>
              <a:t>data cleaning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803650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275856" y="0"/>
            <a:ext cx="3498300" cy="819900"/>
          </a:xfrm>
        </p:spPr>
        <p:txBody>
          <a:bodyPr/>
          <a:lstStyle/>
          <a:p>
            <a:pPr marL="76200" indent="0">
              <a:buNone/>
            </a:pPr>
            <a:r>
              <a:rPr lang="en-US" sz="4000" b="1" dirty="0" smtClean="0"/>
              <a:t>Row Data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132"/>
            <a:ext cx="914400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59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491880" y="51470"/>
            <a:ext cx="3498300" cy="819900"/>
          </a:xfrm>
        </p:spPr>
        <p:txBody>
          <a:bodyPr/>
          <a:lstStyle/>
          <a:p>
            <a:pPr marL="76200" indent="0">
              <a:buNone/>
            </a:pPr>
            <a:r>
              <a:rPr lang="en-US" sz="4000" b="1" dirty="0"/>
              <a:t>I</a:t>
            </a:r>
            <a:r>
              <a:rPr lang="en-US" sz="4000" b="1" dirty="0" smtClean="0"/>
              <a:t>nformation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27" y="952118"/>
            <a:ext cx="9409399" cy="42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48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707904" y="0"/>
            <a:ext cx="3498300" cy="819900"/>
          </a:xfrm>
        </p:spPr>
        <p:txBody>
          <a:bodyPr/>
          <a:lstStyle/>
          <a:p>
            <a:pPr marL="76200" indent="0">
              <a:buNone/>
            </a:pPr>
            <a:r>
              <a:rPr lang="en-US" sz="4000" b="1" dirty="0" smtClean="0"/>
              <a:t>Information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558"/>
            <a:ext cx="925252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26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707904" y="24775"/>
            <a:ext cx="3498300" cy="819900"/>
          </a:xfrm>
        </p:spPr>
        <p:txBody>
          <a:bodyPr/>
          <a:lstStyle/>
          <a:p>
            <a:pPr marL="76200" indent="0">
              <a:buNone/>
            </a:pPr>
            <a:r>
              <a:rPr lang="en-US" sz="4000" b="1" dirty="0" smtClean="0"/>
              <a:t>Knowledge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058817"/>
            <a:ext cx="9252520" cy="410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1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85734"/>
            <a:ext cx="5671500" cy="2056255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Demo</a:t>
            </a:r>
            <a:r>
              <a:rPr lang="en-US" dirty="0">
                <a:solidFill>
                  <a:schemeClr val="bg2"/>
                </a:solidFill>
              </a:rPr>
              <a:t/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>
            <a:spLocks noGrp="1"/>
          </p:cNvSpPr>
          <p:nvPr>
            <p:ph type="ctrTitle"/>
          </p:nvPr>
        </p:nvSpPr>
        <p:spPr>
          <a:xfrm>
            <a:off x="3779912" y="2427734"/>
            <a:ext cx="5743588" cy="16276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Disease Prediction System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[Doc-bot]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>
            <a:spLocks noGrp="1"/>
          </p:cNvSpPr>
          <p:nvPr>
            <p:ph type="title" idx="4294967295"/>
          </p:nvPr>
        </p:nvSpPr>
        <p:spPr>
          <a:xfrm>
            <a:off x="4499992" y="3507854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6600" b="0" dirty="0">
                <a:solidFill>
                  <a:srgbClr val="FFFFFF"/>
                </a:solidFill>
              </a:rPr>
              <a:t> </a:t>
            </a:r>
            <a:r>
              <a:rPr lang="en-US" sz="6600" dirty="0">
                <a:solidFill>
                  <a:schemeClr val="bg2"/>
                </a:solidFill>
              </a:rPr>
              <a:t>Conclusion</a:t>
            </a:r>
            <a:endParaRPr sz="6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900"/>
                </a:solidFill>
              </a:rPr>
              <a:t>THANKS!</a:t>
            </a:r>
            <a:endParaRPr sz="6000">
              <a:solidFill>
                <a:srgbClr val="FF9900"/>
              </a:solidFill>
            </a:endParaRPr>
          </a:p>
        </p:txBody>
      </p:sp>
      <p:sp>
        <p:nvSpPr>
          <p:cNvPr id="337" name="Google Shape;337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3796BF"/>
                </a:solidFill>
              </a:rPr>
              <a:t>Any questions?</a:t>
            </a:r>
            <a:endParaRPr sz="3600" b="1">
              <a:solidFill>
                <a:srgbClr val="3796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39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>
            <a:spLocks noGrp="1"/>
          </p:cNvSpPr>
          <p:nvPr>
            <p:ph type="body" idx="1"/>
          </p:nvPr>
        </p:nvSpPr>
        <p:spPr>
          <a:xfrm>
            <a:off x="1071538" y="1428742"/>
            <a:ext cx="4357718" cy="292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800" b="1" dirty="0"/>
              <a:t>Project idea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/>
              <a:t>Medical diagnosis is the process of determining the disease that explains a person's symptoms</a:t>
            </a:r>
            <a:r>
              <a:rPr lang="en-US" sz="1800" dirty="0"/>
              <a:t>. 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>
            <a:spLocks noGrp="1"/>
          </p:cNvSpPr>
          <p:nvPr>
            <p:ph type="body" idx="1"/>
          </p:nvPr>
        </p:nvSpPr>
        <p:spPr>
          <a:xfrm>
            <a:off x="1785918" y="1571618"/>
            <a:ext cx="4286280" cy="37147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sz="2800" dirty="0"/>
              <a:t>Problem significance</a:t>
            </a:r>
          </a:p>
          <a:p>
            <a:pPr marL="0" indent="0" algn="l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What is the problem you are going to solve?</a:t>
            </a:r>
          </a:p>
          <a:p>
            <a:pPr marL="0" indent="0" algn="l">
              <a:buNone/>
            </a:pP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Why and how?</a:t>
            </a:r>
          </a:p>
          <a:p>
            <a:pPr marL="0" indent="0" algn="l">
              <a:buNone/>
            </a:pP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What are the previous solutions to the problem, if they exist, and what are their advantages/disadvantage</a:t>
            </a:r>
            <a:r>
              <a:rPr lang="en-US" sz="1600" dirty="0"/>
              <a:t>?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ctrTitle" idx="4294967295"/>
          </p:nvPr>
        </p:nvSpPr>
        <p:spPr>
          <a:xfrm>
            <a:off x="1714480" y="357172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/>
              <a:t>Project specifications</a:t>
            </a:r>
            <a:endParaRPr sz="2800">
              <a:solidFill>
                <a:srgbClr val="FF9900"/>
              </a:solidFill>
            </a:endParaRPr>
          </a:p>
        </p:txBody>
      </p:sp>
      <p:sp>
        <p:nvSpPr>
          <p:cNvPr id="171" name="Google Shape;171;p14"/>
          <p:cNvSpPr txBox="1">
            <a:spLocks noGrp="1"/>
          </p:cNvSpPr>
          <p:nvPr>
            <p:ph type="subTitle" idx="4294967295"/>
          </p:nvPr>
        </p:nvSpPr>
        <p:spPr>
          <a:xfrm>
            <a:off x="179512" y="1088246"/>
            <a:ext cx="4857784" cy="3786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Font typeface="Arial" pitchFamily="34" charset="0"/>
              <a:buChar char="•"/>
            </a:pPr>
            <a:r>
              <a:rPr lang="en-US" dirty="0"/>
              <a:t> Functional Requirements</a:t>
            </a:r>
          </a:p>
          <a:p>
            <a:pPr marL="0" lvl="0" indent="0">
              <a:buFont typeface="Arial" pitchFamily="34" charset="0"/>
              <a:buChar char="•"/>
            </a:pPr>
            <a:r>
              <a:rPr lang="en-US" dirty="0"/>
              <a:t> Non-functional </a:t>
            </a:r>
            <a:r>
              <a:rPr lang="en-US" dirty="0" smtClean="0"/>
              <a:t>Requirements</a:t>
            </a:r>
          </a:p>
          <a:p>
            <a:pPr marL="0" lvl="0" indent="0">
              <a:buFont typeface="Arial" pitchFamily="34" charset="0"/>
              <a:buChar char="•"/>
            </a:pPr>
            <a:r>
              <a:rPr lang="en-US" dirty="0"/>
              <a:t> Use-case Diagram </a:t>
            </a:r>
          </a:p>
          <a:p>
            <a:pPr marL="0" lvl="0" indent="0">
              <a:buFont typeface="Arial" pitchFamily="34" charset="0"/>
              <a:buChar char="•"/>
            </a:pPr>
            <a:r>
              <a:rPr lang="en-US" dirty="0"/>
              <a:t>Architecture </a:t>
            </a:r>
            <a:r>
              <a:rPr lang="en-US" dirty="0" smtClean="0"/>
              <a:t>Design</a:t>
            </a:r>
          </a:p>
          <a:p>
            <a:pPr marL="0" lvl="0" indent="0">
              <a:buFont typeface="Arial" pitchFamily="34" charset="0"/>
              <a:buChar char="•"/>
            </a:pPr>
            <a:r>
              <a:rPr lang="en-US" dirty="0"/>
              <a:t> Class Diagram </a:t>
            </a:r>
          </a:p>
          <a:p>
            <a:pPr marL="0" lvl="0" indent="0">
              <a:buFont typeface="Arial" pitchFamily="34" charset="0"/>
              <a:buChar char="•"/>
            </a:pPr>
            <a:r>
              <a:rPr lang="en-US" dirty="0"/>
              <a:t>Sequence Diagram </a:t>
            </a:r>
          </a:p>
          <a:p>
            <a:pPr marL="0" lvl="0" indent="0">
              <a:buFont typeface="Arial" pitchFamily="34" charset="0"/>
              <a:buChar char="•"/>
            </a:pPr>
            <a:r>
              <a:rPr lang="en-US" dirty="0"/>
              <a:t>Entity Relationship Diagram (ERD) for your Database (if any)</a:t>
            </a:r>
            <a:endParaRPr b="1" dirty="0"/>
          </a:p>
        </p:txBody>
      </p:sp>
      <p:pic>
        <p:nvPicPr>
          <p:cNvPr id="172" name="Google Shape;172;p14" descr="photo-1434030216411-0b793f4b4173.jp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767475" y="0"/>
            <a:ext cx="3376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2500298" y="285734"/>
            <a:ext cx="5760300" cy="10378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            Functional Requirements</a:t>
            </a:r>
            <a:br>
              <a:rPr lang="en-US" dirty="0"/>
            </a:b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11560" y="1131590"/>
            <a:ext cx="671517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dirty="0"/>
              <a:t>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User Register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User login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Select gender (if not logged in)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Select Symptoms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Answer questions related to your condition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Disease prediction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Suggesting medical tips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Suggesting to see specialist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Find nearby hospitals </a:t>
            </a:r>
            <a:endParaRPr lang="ar-EG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Add </a:t>
            </a:r>
            <a:r>
              <a:rPr lang="en-US" sz="2000" dirty="0" smtClean="0"/>
              <a:t>disease</a:t>
            </a:r>
            <a:endParaRPr lang="ar-EG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Find </a:t>
            </a:r>
            <a:r>
              <a:rPr lang="en-US" sz="2000" dirty="0"/>
              <a:t>the </a:t>
            </a:r>
            <a:r>
              <a:rPr lang="en-US" sz="2000" dirty="0" smtClean="0"/>
              <a:t>Symptoms of specific </a:t>
            </a:r>
            <a:r>
              <a:rPr lang="en-US" sz="2000" dirty="0"/>
              <a:t>disease</a:t>
            </a:r>
            <a:endParaRPr lang="ar-EG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Logout</a:t>
            </a: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2357422" y="-285770"/>
            <a:ext cx="5760300" cy="16093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            </a:t>
            </a:r>
            <a:r>
              <a:rPr lang="en-US" sz="2400" dirty="0"/>
              <a:t>Non-Functional   Requirements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428742"/>
            <a:ext cx="671517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dirty="0"/>
              <a:t>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Modifiability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Portability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Reliability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Usability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Security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2571736" y="357172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Use Case Diagram</a:t>
            </a:r>
            <a:endParaRPr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1214428"/>
            <a:ext cx="6286544" cy="3571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3000364" y="142858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Architecture Design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198"/>
            <a:ext cx="9144000" cy="42733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101</Words>
  <Application>Microsoft Office PowerPoint</Application>
  <PresentationFormat>On-screen Show (16:9)</PresentationFormat>
  <Paragraphs>74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Oswald</vt:lpstr>
      <vt:lpstr>Times New Roman</vt:lpstr>
      <vt:lpstr>Cambria</vt:lpstr>
      <vt:lpstr>Calibri</vt:lpstr>
      <vt:lpstr>Roboto Condensed</vt:lpstr>
      <vt:lpstr>Wolsey template</vt:lpstr>
      <vt:lpstr>PowerPoint Presentation</vt:lpstr>
      <vt:lpstr>Disease Prediction System  [Doc-bot]</vt:lpstr>
      <vt:lpstr>PowerPoint Presentation</vt:lpstr>
      <vt:lpstr>PowerPoint Presentation</vt:lpstr>
      <vt:lpstr>Project specifications</vt:lpstr>
      <vt:lpstr>            Functional Requirements </vt:lpstr>
      <vt:lpstr>            Non-Functional   Requirements </vt:lpstr>
      <vt:lpstr>Use Case Diagram</vt:lpstr>
      <vt:lpstr>Architecture Design</vt:lpstr>
      <vt:lpstr>      Class Diagram</vt:lpstr>
      <vt:lpstr>Sequence Diagram</vt:lpstr>
      <vt:lpstr>Entity Relationship Diagram (ERD)</vt:lpstr>
      <vt:lpstr>             Flow Chart</vt:lpstr>
      <vt:lpstr>Challenges! -data cleaning</vt:lpstr>
      <vt:lpstr>PowerPoint Presentation</vt:lpstr>
      <vt:lpstr>PowerPoint Presentation</vt:lpstr>
      <vt:lpstr>PowerPoint Presentation</vt:lpstr>
      <vt:lpstr>PowerPoint Presentation</vt:lpstr>
      <vt:lpstr>Demo </vt:lpstr>
      <vt:lpstr> Conclusion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Ascd</dc:creator>
  <cp:lastModifiedBy>Ascd</cp:lastModifiedBy>
  <cp:revision>28</cp:revision>
  <dcterms:modified xsi:type="dcterms:W3CDTF">2019-06-24T16:57:32Z</dcterms:modified>
</cp:coreProperties>
</file>