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Garet Bold" charset="1" panose="00000000000000000000"/>
      <p:regular r:id="rId38"/>
    </p:embeddedFont>
    <p:embeddedFont>
      <p:font typeface="Garet" charset="1" panose="00000000000000000000"/>
      <p:regular r:id="rId39"/>
    </p:embeddedFont>
    <p:embeddedFont>
      <p:font typeface="Poppins" charset="1" panose="0000050000000000000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4823" y="-898106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8"/>
                </a:lnTo>
                <a:lnTo>
                  <a:pt x="0" y="5655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143384" y="2641869"/>
            <a:ext cx="3749331" cy="946851"/>
            <a:chOff x="0" y="0"/>
            <a:chExt cx="1609259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09259" cy="406400"/>
            </a:xfrm>
            <a:custGeom>
              <a:avLst/>
              <a:gdLst/>
              <a:ahLst/>
              <a:cxnLst/>
              <a:rect r="r" b="b" t="t" l="l"/>
              <a:pathLst>
                <a:path h="406400" w="1609259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59983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65515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42613" y="3188938"/>
            <a:ext cx="12002775" cy="24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b="true" sz="1421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AMANA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93898" y="5373864"/>
            <a:ext cx="6648304" cy="446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7"/>
              </a:lnSpc>
              <a:spcBef>
                <a:spcPct val="0"/>
              </a:spcBef>
            </a:pPr>
            <a:r>
              <a:rPr lang="en-US" sz="2662" spc="213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PRESENTATION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59373" y="2978501"/>
            <a:ext cx="4517353" cy="25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E-COMMERCE PLATFORM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6459" y="9210675"/>
            <a:ext cx="1131703" cy="38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2"/>
              </a:lnSpc>
              <a:spcBef>
                <a:spcPct val="0"/>
              </a:spcBef>
            </a:pPr>
            <a:r>
              <a:rPr lang="en-US" sz="229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2025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7384997">
            <a:off x="-594215" y="-1991275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7"/>
                </a:lnTo>
                <a:lnTo>
                  <a:pt x="0" y="5655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72085" y="1343948"/>
            <a:ext cx="14858177" cy="85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2"/>
              </a:lnSpc>
              <a:spcBef>
                <a:spcPct val="0"/>
              </a:spcBef>
            </a:pPr>
            <a:r>
              <a:rPr lang="en-US" b="true" sz="50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work-breakdown structure - snippet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2819481"/>
            <a:ext cx="23923699" cy="9768737"/>
          </a:xfrm>
          <a:custGeom>
            <a:avLst/>
            <a:gdLst/>
            <a:ahLst/>
            <a:cxnLst/>
            <a:rect r="r" b="b" t="t" l="l"/>
            <a:pathLst>
              <a:path h="9768737" w="23923699">
                <a:moveTo>
                  <a:pt x="0" y="0"/>
                </a:moveTo>
                <a:lnTo>
                  <a:pt x="23923699" y="0"/>
                </a:lnTo>
                <a:lnTo>
                  <a:pt x="23923699" y="9768737"/>
                </a:lnTo>
                <a:lnTo>
                  <a:pt x="0" y="9768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0815" b="-8260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53289" y="245648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WBS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72085" y="1343948"/>
            <a:ext cx="14858177" cy="85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2"/>
              </a:lnSpc>
              <a:spcBef>
                <a:spcPct val="0"/>
              </a:spcBef>
            </a:pPr>
            <a:r>
              <a:rPr lang="en-US" b="true" sz="50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work-breakdown structure - snippet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72085" y="2393376"/>
            <a:ext cx="6813822" cy="7736430"/>
          </a:xfrm>
          <a:custGeom>
            <a:avLst/>
            <a:gdLst/>
            <a:ahLst/>
            <a:cxnLst/>
            <a:rect r="r" b="b" t="t" l="l"/>
            <a:pathLst>
              <a:path h="7736430" w="6813822">
                <a:moveTo>
                  <a:pt x="0" y="0"/>
                </a:moveTo>
                <a:lnTo>
                  <a:pt x="6813821" y="0"/>
                </a:lnTo>
                <a:lnTo>
                  <a:pt x="6813821" y="7736430"/>
                </a:lnTo>
                <a:lnTo>
                  <a:pt x="0" y="77364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2347" t="0" r="-239742" b="-18720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53289" y="245648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WBS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401173" y="3472322"/>
            <a:ext cx="8260050" cy="5186289"/>
          </a:xfrm>
          <a:custGeom>
            <a:avLst/>
            <a:gdLst/>
            <a:ahLst/>
            <a:cxnLst/>
            <a:rect r="r" b="b" t="t" l="l"/>
            <a:pathLst>
              <a:path h="5186289" w="8260050">
                <a:moveTo>
                  <a:pt x="0" y="0"/>
                </a:moveTo>
                <a:lnTo>
                  <a:pt x="8260050" y="0"/>
                </a:lnTo>
                <a:lnTo>
                  <a:pt x="8260050" y="5186289"/>
                </a:lnTo>
                <a:lnTo>
                  <a:pt x="0" y="51862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12603" t="-160240" r="-210872" b="-214983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72085" y="1343948"/>
            <a:ext cx="14858177" cy="85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2"/>
              </a:lnSpc>
              <a:spcBef>
                <a:spcPct val="0"/>
              </a:spcBef>
            </a:pPr>
            <a:r>
              <a:rPr lang="en-US" b="true" sz="50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work-breakdown structure - snippet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5482324" y="2458873"/>
            <a:ext cx="43770324" cy="13504259"/>
          </a:xfrm>
          <a:custGeom>
            <a:avLst/>
            <a:gdLst/>
            <a:ahLst/>
            <a:cxnLst/>
            <a:rect r="r" b="b" t="t" l="l"/>
            <a:pathLst>
              <a:path h="13504259" w="43770324">
                <a:moveTo>
                  <a:pt x="0" y="0"/>
                </a:moveTo>
                <a:lnTo>
                  <a:pt x="43770324" y="0"/>
                </a:lnTo>
                <a:lnTo>
                  <a:pt x="43770324" y="13504258"/>
                </a:lnTo>
                <a:lnTo>
                  <a:pt x="0" y="13504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86" r="0" b="-8416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53289" y="245648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WBS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56989" y="289365"/>
            <a:ext cx="13625642" cy="9708270"/>
          </a:xfrm>
          <a:custGeom>
            <a:avLst/>
            <a:gdLst/>
            <a:ahLst/>
            <a:cxnLst/>
            <a:rect r="r" b="b" t="t" l="l"/>
            <a:pathLst>
              <a:path h="9708270" w="13625642">
                <a:moveTo>
                  <a:pt x="0" y="0"/>
                </a:moveTo>
                <a:lnTo>
                  <a:pt x="13625642" y="0"/>
                </a:lnTo>
                <a:lnTo>
                  <a:pt x="13625642" y="9708270"/>
                </a:lnTo>
                <a:lnTo>
                  <a:pt x="0" y="97082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71531" y="2086022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Chart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64131" y="1131221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Gantt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94514" y="2658532"/>
            <a:ext cx="11068793" cy="6599768"/>
          </a:xfrm>
          <a:custGeom>
            <a:avLst/>
            <a:gdLst/>
            <a:ahLst/>
            <a:cxnLst/>
            <a:rect r="r" b="b" t="t" l="l"/>
            <a:pathLst>
              <a:path h="6599768" w="11068793">
                <a:moveTo>
                  <a:pt x="0" y="0"/>
                </a:moveTo>
                <a:lnTo>
                  <a:pt x="11068793" y="0"/>
                </a:lnTo>
                <a:lnTo>
                  <a:pt x="11068793" y="6599768"/>
                </a:lnTo>
                <a:lnTo>
                  <a:pt x="0" y="65997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19316" y="1131221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chart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94514" y="170038"/>
            <a:ext cx="10330574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Product Burndown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23696" y="3497590"/>
            <a:ext cx="3706777" cy="6260917"/>
          </a:xfrm>
          <a:custGeom>
            <a:avLst/>
            <a:gdLst/>
            <a:ahLst/>
            <a:cxnLst/>
            <a:rect r="r" b="b" t="t" l="l"/>
            <a:pathLst>
              <a:path h="6260917" w="3706777">
                <a:moveTo>
                  <a:pt x="0" y="0"/>
                </a:moveTo>
                <a:lnTo>
                  <a:pt x="3706777" y="0"/>
                </a:lnTo>
                <a:lnTo>
                  <a:pt x="3706777" y="6260917"/>
                </a:lnTo>
                <a:lnTo>
                  <a:pt x="0" y="62609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01725" y="3497590"/>
            <a:ext cx="7321971" cy="6138491"/>
          </a:xfrm>
          <a:custGeom>
            <a:avLst/>
            <a:gdLst/>
            <a:ahLst/>
            <a:cxnLst/>
            <a:rect r="r" b="b" t="t" l="l"/>
            <a:pathLst>
              <a:path h="6138491" w="7321971">
                <a:moveTo>
                  <a:pt x="0" y="0"/>
                </a:moveTo>
                <a:lnTo>
                  <a:pt x="7321971" y="0"/>
                </a:lnTo>
                <a:lnTo>
                  <a:pt x="7321971" y="6138491"/>
                </a:lnTo>
                <a:lnTo>
                  <a:pt x="0" y="61384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996116" y="1638881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Planning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21926" y="677698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Sprint</a:t>
            </a:r>
          </a:p>
        </p:txBody>
      </p:sp>
      <p:sp>
        <p:nvSpPr>
          <p:cNvPr name="TextBox 11" id="11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96116" y="4293383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Stories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1926" y="3332200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User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57716" y="4293383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83526" y="3332200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Buyer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3871" y="2792406"/>
            <a:ext cx="7408792" cy="6679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1"/>
              </a:lnSpc>
              <a:spcBef>
                <a:spcPct val="0"/>
              </a:spcBef>
            </a:pPr>
          </a:p>
          <a:p>
            <a:pPr algn="l">
              <a:lnSpc>
                <a:spcPts val="4051"/>
              </a:lnSpc>
              <a:spcBef>
                <a:spcPct val="0"/>
              </a:spcBef>
            </a:pPr>
            <a:r>
              <a:rPr lang="en-US" b="true" sz="289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Acceptance Criteria - And I know I am done when:</a:t>
            </a:r>
          </a:p>
          <a:p>
            <a:pPr algn="l">
              <a:lnSpc>
                <a:spcPts val="4051"/>
              </a:lnSpc>
              <a:spcBef>
                <a:spcPct val="0"/>
              </a:spcBef>
            </a:pPr>
            <a:r>
              <a:rPr lang="en-US" b="true" sz="289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Scenario: Searching for a product</a:t>
            </a:r>
          </a:p>
          <a:p>
            <a:pPr algn="l" marL="624856" indent="-312428" lvl="1">
              <a:lnSpc>
                <a:spcPts val="4051"/>
              </a:lnSpc>
              <a:buFont typeface="Arial"/>
              <a:buChar char="•"/>
            </a:pPr>
            <a:r>
              <a:rPr lang="en-US" b="true" sz="289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Given the buyer is on the homepage</a:t>
            </a:r>
          </a:p>
          <a:p>
            <a:pPr algn="l" marL="624856" indent="-312428" lvl="1">
              <a:lnSpc>
                <a:spcPts val="4051"/>
              </a:lnSpc>
              <a:buFont typeface="Arial"/>
              <a:buChar char="•"/>
            </a:pPr>
            <a:r>
              <a:rPr lang="en-US" b="true" sz="289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When they enter a product name in the search bar</a:t>
            </a:r>
          </a:p>
          <a:p>
            <a:pPr algn="l" marL="624856" indent="-312428" lvl="1">
              <a:lnSpc>
                <a:spcPts val="4051"/>
              </a:lnSpc>
              <a:buFont typeface="Arial"/>
              <a:buChar char="•"/>
            </a:pPr>
            <a:r>
              <a:rPr lang="en-US" b="true" sz="2894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Then the system displays relevant search results</a:t>
            </a:r>
          </a:p>
          <a:p>
            <a:pPr algn="l">
              <a:lnSpc>
                <a:spcPts val="4051"/>
              </a:lnSpc>
              <a:spcBef>
                <a:spcPct val="0"/>
              </a:spcBef>
            </a:pPr>
          </a:p>
          <a:p>
            <a:pPr algn="l">
              <a:lnSpc>
                <a:spcPts val="4051"/>
              </a:lnSpc>
              <a:spcBef>
                <a:spcPct val="0"/>
              </a:spcBef>
            </a:pPr>
          </a:p>
          <a:p>
            <a:pPr algn="l">
              <a:lnSpc>
                <a:spcPts val="4051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2025"/>
            <a:ext cx="6292453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Story ID: US-B003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Story Title: Product Search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66554" y="577617"/>
            <a:ext cx="714932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User Story - As a buyer,  I want to search for products by name, category, or filters So that I can quickly find what I need.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66554" y="3392875"/>
            <a:ext cx="6744220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Scenario: Using filters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Given the buyer is on the search page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When they apply filters (e.g., price range, brand, rating)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Then the system displays filtered results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28191" y="7812475"/>
            <a:ext cx="347588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Importance: High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Estimate: 5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Type: Search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03515" y="4081323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29326" y="3120140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Seller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83524" y="4458803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1827" y="878887"/>
            <a:ext cx="1193201" cy="945883"/>
          </a:xfrm>
          <a:custGeom>
            <a:avLst/>
            <a:gdLst/>
            <a:ahLst/>
            <a:cxnLst/>
            <a:rect r="r" b="b" t="t" l="l"/>
            <a:pathLst>
              <a:path h="945883" w="1193201">
                <a:moveTo>
                  <a:pt x="0" y="0"/>
                </a:moveTo>
                <a:lnTo>
                  <a:pt x="1193202" y="0"/>
                </a:lnTo>
                <a:lnTo>
                  <a:pt x="1193202" y="945883"/>
                </a:lnTo>
                <a:lnTo>
                  <a:pt x="0" y="94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46147" y="726487"/>
            <a:ext cx="7250569" cy="1329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5400000">
            <a:off x="16912965" y="406573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271368"/>
            <a:ext cx="16015874" cy="531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715" indent="-324358" lvl="1">
              <a:lnSpc>
                <a:spcPts val="4206"/>
              </a:lnSpc>
              <a:buFont typeface="Arial"/>
              <a:buChar char="•"/>
            </a:pPr>
            <a:r>
              <a:rPr lang="en-US" b="true" sz="3004" spc="27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MARKET CHALLENGE</a:t>
            </a:r>
            <a:r>
              <a:rPr lang="en-US" sz="3004" spc="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: RISING POPULATION DENSITY AND LIMITED RETAIL SPACE ARE DRIVING UP SHOP RENTAL RATES</a:t>
            </a:r>
          </a:p>
          <a:p>
            <a:pPr algn="l" marL="648715" indent="-324358" lvl="1">
              <a:lnSpc>
                <a:spcPts val="4206"/>
              </a:lnSpc>
              <a:buFont typeface="Arial"/>
              <a:buChar char="•"/>
            </a:pPr>
            <a:r>
              <a:rPr lang="en-US" b="true" sz="3004" spc="27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IMPACT ON SMES</a:t>
            </a:r>
            <a:r>
              <a:rPr lang="en-US" sz="3004" spc="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: SMALL AND MEDIUM-SIZED BUSINESS OWNERS FACE PROHIBITIVE COSTS FOR PHYSICAL STOREFRONTS, HINDERING START-UPS AND EXPANSION</a:t>
            </a:r>
          </a:p>
          <a:p>
            <a:pPr algn="l" marL="648715" indent="-324358" lvl="1">
              <a:lnSpc>
                <a:spcPts val="4206"/>
              </a:lnSpc>
              <a:buFont typeface="Arial"/>
              <a:buChar char="•"/>
            </a:pPr>
            <a:r>
              <a:rPr lang="en-US" b="true" sz="3004" spc="27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ENTREPRENEURIAL BARRIER</a:t>
            </a:r>
            <a:r>
              <a:rPr lang="en-US" sz="3004" spc="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: HIGH OVERHEAD REDUCES OPPORTUNITIES FOR NEW VENTURES AND LIMITS CONSUMER CHOICE</a:t>
            </a:r>
          </a:p>
          <a:p>
            <a:pPr algn="l" marL="648715" indent="-324358" lvl="1">
              <a:lnSpc>
                <a:spcPts val="4206"/>
              </a:lnSpc>
              <a:buFont typeface="Arial"/>
              <a:buChar char="•"/>
            </a:pPr>
            <a:r>
              <a:rPr lang="en-US" b="true" sz="3004" spc="27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OUR SOLUTION: “AMANA”</a:t>
            </a:r>
            <a:r>
              <a:rPr lang="en-US" sz="3004" spc="27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– AN AMAZON-STYLE ONLINE MARKETPLACE THAT REMOVES THE NEED FOR PHYSICAL SHOPS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1764" y="264739"/>
            <a:ext cx="7462540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Story ID: US-016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Story Title: Adding New Product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6126" y="7808334"/>
            <a:ext cx="480733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Importance: High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Estimate: 8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Type: - Manage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20196" y="650710"/>
            <a:ext cx="730842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User Story As a seller, I want to be able to add new products to my store So that customers can view and purchase them.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1764" y="3068288"/>
            <a:ext cx="8026463" cy="426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6"/>
              </a:lnSpc>
              <a:spcBef>
                <a:spcPct val="0"/>
              </a:spcBef>
            </a:pPr>
            <a:r>
              <a:rPr lang="en-US" b="true" sz="271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Acceptance Criteria</a:t>
            </a:r>
          </a:p>
          <a:p>
            <a:pPr algn="l">
              <a:lnSpc>
                <a:spcPts val="3806"/>
              </a:lnSpc>
              <a:spcBef>
                <a:spcPct val="0"/>
              </a:spcBef>
            </a:pPr>
            <a:r>
              <a:rPr lang="en-US" b="true" sz="271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And I know I am done when:</a:t>
            </a:r>
          </a:p>
          <a:p>
            <a:pPr algn="l">
              <a:lnSpc>
                <a:spcPts val="3806"/>
              </a:lnSpc>
              <a:spcBef>
                <a:spcPct val="0"/>
              </a:spcBef>
            </a:pPr>
            <a:r>
              <a:rPr lang="en-US" b="true" sz="271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Scenario: Successfully adding a product</a:t>
            </a:r>
          </a:p>
          <a:p>
            <a:pPr algn="l" marL="587014" indent="-293507" lvl="1">
              <a:lnSpc>
                <a:spcPts val="3806"/>
              </a:lnSpc>
              <a:buFont typeface="Arial"/>
              <a:buChar char="•"/>
            </a:pPr>
            <a:r>
              <a:rPr lang="en-US" b="true" sz="271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Given the seller is logged in And they navigate to the "Add Product" page</a:t>
            </a:r>
          </a:p>
          <a:p>
            <a:pPr algn="l" marL="587014" indent="-293507" lvl="1">
              <a:lnSpc>
                <a:spcPts val="3806"/>
              </a:lnSpc>
              <a:buFont typeface="Arial"/>
              <a:buChar char="•"/>
            </a:pPr>
            <a:r>
              <a:rPr lang="en-US" b="true" sz="271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When they enter valid product details and submit the form</a:t>
            </a:r>
          </a:p>
          <a:p>
            <a:pPr algn="l" marL="587014" indent="-293507" lvl="1">
              <a:lnSpc>
                <a:spcPts val="3806"/>
              </a:lnSpc>
              <a:buFont typeface="Arial"/>
              <a:buChar char="•"/>
            </a:pPr>
            <a:r>
              <a:rPr lang="en-US" b="true" sz="271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Then the system adds the product to the store and displays a success message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51718" y="3058763"/>
            <a:ext cx="7467124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Scenario: Attempting to add a product with missing details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Given the seller is on the "Add Product" page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When they leave a required field empty and submit the form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Then the system displays an error message specifying the missing details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12783" y="3815848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38593" y="2854665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Admin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81666" y="7808334"/>
            <a:ext cx="467763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Importance: High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 Estimate: 5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 Type: Manage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1526" y="1003135"/>
            <a:ext cx="780439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Story ID: US-001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Story Title: Approving New Sellers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72022" y="734848"/>
            <a:ext cx="795824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User Story - As an admin, I want to review and approve new sellers,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 So that only genuine sellers can sell on the platform.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4361" y="3083934"/>
            <a:ext cx="7371563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Acceptance Criteria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And I know I am done when: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Scenario: Viewing pending seller applications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Given the admin is on the seller approval dashboard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When they access the list of pending applications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Then they can see seller details and uploaded documents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57849" y="3201685"/>
            <a:ext cx="8372412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Scenario: Approving a seller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Given a seller has submitted a valid application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When the admin verifies the documents and business details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Then they can approve the seller’s account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0E1"/>
                </a:solidFill>
                <a:latin typeface="Garet Bold"/>
                <a:ea typeface="Garet Bold"/>
                <a:cs typeface="Garet Bold"/>
                <a:sym typeface="Garet Bold"/>
              </a:rPr>
              <a:t>And the seller receives a confirmation email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31773" y="2800964"/>
            <a:ext cx="12584101" cy="6921256"/>
          </a:xfrm>
          <a:custGeom>
            <a:avLst/>
            <a:gdLst/>
            <a:ahLst/>
            <a:cxnLst/>
            <a:rect r="r" b="b" t="t" l="l"/>
            <a:pathLst>
              <a:path h="6921256" w="12584101">
                <a:moveTo>
                  <a:pt x="0" y="0"/>
                </a:moveTo>
                <a:lnTo>
                  <a:pt x="12584101" y="0"/>
                </a:lnTo>
                <a:lnTo>
                  <a:pt x="12584101" y="6921255"/>
                </a:lnTo>
                <a:lnTo>
                  <a:pt x="0" y="69212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90926" y="1385051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Backlog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16736" y="423868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Product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96116" y="4293383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Testing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1926" y="3332200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Black Box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20044" y="581091"/>
            <a:ext cx="13232456" cy="7785361"/>
          </a:xfrm>
          <a:custGeom>
            <a:avLst/>
            <a:gdLst/>
            <a:ahLst/>
            <a:cxnLst/>
            <a:rect r="r" b="b" t="t" l="l"/>
            <a:pathLst>
              <a:path h="7785361" w="13232456">
                <a:moveTo>
                  <a:pt x="0" y="0"/>
                </a:moveTo>
                <a:lnTo>
                  <a:pt x="13232456" y="0"/>
                </a:lnTo>
                <a:lnTo>
                  <a:pt x="13232456" y="7785361"/>
                </a:lnTo>
                <a:lnTo>
                  <a:pt x="0" y="77853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03439" y="830098"/>
            <a:ext cx="12407634" cy="6457379"/>
          </a:xfrm>
          <a:custGeom>
            <a:avLst/>
            <a:gdLst/>
            <a:ahLst/>
            <a:cxnLst/>
            <a:rect r="r" b="b" t="t" l="l"/>
            <a:pathLst>
              <a:path h="6457379" w="12407634">
                <a:moveTo>
                  <a:pt x="0" y="0"/>
                </a:moveTo>
                <a:lnTo>
                  <a:pt x="12407633" y="0"/>
                </a:lnTo>
                <a:lnTo>
                  <a:pt x="12407633" y="6457378"/>
                </a:lnTo>
                <a:lnTo>
                  <a:pt x="0" y="64573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96116" y="4293383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Testing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1926" y="3332200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White Box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26085" y="419886"/>
            <a:ext cx="8866296" cy="8657062"/>
          </a:xfrm>
          <a:custGeom>
            <a:avLst/>
            <a:gdLst/>
            <a:ahLst/>
            <a:cxnLst/>
            <a:rect r="r" b="b" t="t" l="l"/>
            <a:pathLst>
              <a:path h="8657062" w="8866296">
                <a:moveTo>
                  <a:pt x="0" y="0"/>
                </a:moveTo>
                <a:lnTo>
                  <a:pt x="8866296" y="0"/>
                </a:lnTo>
                <a:lnTo>
                  <a:pt x="8866296" y="8657062"/>
                </a:lnTo>
                <a:lnTo>
                  <a:pt x="0" y="86570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35925" y="1492085"/>
            <a:ext cx="7681770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Improvements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26643" y="677698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Further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1273" y="3089275"/>
            <a:ext cx="14291073" cy="5793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Integrate AI-driven product recommendations and personalized shopping experience</a:t>
            </a:r>
          </a:p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Launch mobile apps for Android and iOS for broader accessibility</a:t>
            </a:r>
          </a:p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Partner with more courier services for faster, real-time delivery tracking</a:t>
            </a:r>
          </a:p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Add multi-language support and expand regionally to reach underserved markets</a:t>
            </a:r>
          </a:p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Introduce subscription plans and promotional tools for sellers to enhance visibility and revenue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83524" y="4458803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1827" y="878887"/>
            <a:ext cx="1193201" cy="945883"/>
          </a:xfrm>
          <a:custGeom>
            <a:avLst/>
            <a:gdLst/>
            <a:ahLst/>
            <a:cxnLst/>
            <a:rect r="r" b="b" t="t" l="l"/>
            <a:pathLst>
              <a:path h="945883" w="1193201">
                <a:moveTo>
                  <a:pt x="0" y="0"/>
                </a:moveTo>
                <a:lnTo>
                  <a:pt x="1193202" y="0"/>
                </a:lnTo>
                <a:lnTo>
                  <a:pt x="1193202" y="945883"/>
                </a:lnTo>
                <a:lnTo>
                  <a:pt x="0" y="94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46147" y="726487"/>
            <a:ext cx="7250569" cy="1329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5400000">
            <a:off x="16912965" y="406573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7419" y="2191973"/>
            <a:ext cx="17990581" cy="638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715" indent="-324358" lvl="1">
              <a:lnSpc>
                <a:spcPts val="420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4" spc="276" strike="noStrike" u="non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KEY FEATURES:</a:t>
            </a:r>
          </a:p>
          <a:p>
            <a:pPr algn="l" marL="1297431" indent="-432477" lvl="2">
              <a:lnSpc>
                <a:spcPts val="4206"/>
              </a:lnSpc>
              <a:spcBef>
                <a:spcPct val="0"/>
              </a:spcBef>
              <a:buFont typeface="Arial"/>
              <a:buChar char="⚬"/>
            </a:pPr>
            <a:r>
              <a:rPr lang="en-US" sz="3004" spc="276" strike="noStrike" u="none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SEAMLESS, USER-FRIENDLY WEB INTERFACE</a:t>
            </a:r>
          </a:p>
          <a:p>
            <a:pPr algn="l" marL="1297431" indent="-432477" lvl="2">
              <a:lnSpc>
                <a:spcPts val="4206"/>
              </a:lnSpc>
              <a:spcBef>
                <a:spcPct val="0"/>
              </a:spcBef>
              <a:buFont typeface="Arial"/>
              <a:buChar char="⚬"/>
            </a:pPr>
            <a:r>
              <a:rPr lang="en-US" sz="3004" spc="276" strike="noStrike" u="none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SECURE, INTEGRATED PAYMENT PROCESSING</a:t>
            </a:r>
          </a:p>
          <a:p>
            <a:pPr algn="l" marL="1297431" indent="-432477" lvl="2">
              <a:lnSpc>
                <a:spcPts val="4206"/>
              </a:lnSpc>
              <a:spcBef>
                <a:spcPct val="0"/>
              </a:spcBef>
              <a:buFont typeface="Arial"/>
              <a:buChar char="⚬"/>
            </a:pPr>
            <a:r>
              <a:rPr lang="en-US" sz="3004" spc="276" strike="noStrike" u="none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EFFICIENT LOGISTICS AND DELIVERY INTEGRATION</a:t>
            </a:r>
          </a:p>
          <a:p>
            <a:pPr algn="l" marL="1297431" indent="-432477" lvl="2">
              <a:lnSpc>
                <a:spcPts val="4206"/>
              </a:lnSpc>
              <a:spcBef>
                <a:spcPct val="0"/>
              </a:spcBef>
              <a:buFont typeface="Arial"/>
              <a:buChar char="⚬"/>
            </a:pPr>
            <a:r>
              <a:rPr lang="en-US" sz="3004" spc="276" strike="noStrike" u="none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BROAD CUSTOMER REACH WITHOUT GEOGRAPHIC CONSTRAINTS</a:t>
            </a:r>
          </a:p>
          <a:p>
            <a:pPr algn="l" marL="648715" indent="-324358" lvl="1">
              <a:lnSpc>
                <a:spcPts val="420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4" spc="276" strike="noStrike" u="non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BUSINESS BENEFITS:</a:t>
            </a:r>
          </a:p>
          <a:p>
            <a:pPr algn="l" marL="1297431" indent="-432477" lvl="2">
              <a:lnSpc>
                <a:spcPts val="4206"/>
              </a:lnSpc>
              <a:spcBef>
                <a:spcPct val="0"/>
              </a:spcBef>
              <a:buFont typeface="Arial"/>
              <a:buChar char="⚬"/>
            </a:pPr>
            <a:r>
              <a:rPr lang="en-US" sz="3004" spc="276" strike="noStrike" u="none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LOWER OPERATIONAL COSTS</a:t>
            </a:r>
          </a:p>
          <a:p>
            <a:pPr algn="l" marL="1297431" indent="-432477" lvl="2">
              <a:lnSpc>
                <a:spcPts val="4206"/>
              </a:lnSpc>
              <a:spcBef>
                <a:spcPct val="0"/>
              </a:spcBef>
              <a:buFont typeface="Arial"/>
              <a:buChar char="⚬"/>
            </a:pPr>
            <a:r>
              <a:rPr lang="en-US" sz="3004" spc="276" strike="noStrike" u="none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FASTER MARKET ENTRY AND SCALABILITY</a:t>
            </a:r>
          </a:p>
          <a:p>
            <a:pPr algn="l" marL="1297431" indent="-432477" lvl="2">
              <a:lnSpc>
                <a:spcPts val="4206"/>
              </a:lnSpc>
              <a:spcBef>
                <a:spcPct val="0"/>
              </a:spcBef>
              <a:buFont typeface="Arial"/>
              <a:buChar char="⚬"/>
            </a:pPr>
            <a:r>
              <a:rPr lang="en-US" sz="3004" spc="276" strike="noStrike" u="none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ENHANCED VISIBILITY AND SALES POTENTIAL FOR ENTREPRENEURS</a:t>
            </a:r>
          </a:p>
          <a:p>
            <a:pPr algn="l" marL="648715" indent="-324358" lvl="1">
              <a:lnSpc>
                <a:spcPts val="420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4" spc="276" strike="noStrike" u="non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CONSUMER ADVANTAGE:</a:t>
            </a:r>
          </a:p>
          <a:p>
            <a:pPr algn="l" marL="1297431" indent="-432477" lvl="2">
              <a:lnSpc>
                <a:spcPts val="4206"/>
              </a:lnSpc>
              <a:spcBef>
                <a:spcPct val="0"/>
              </a:spcBef>
              <a:buFont typeface="Arial"/>
              <a:buChar char="⚬"/>
            </a:pPr>
            <a:r>
              <a:rPr lang="en-US" sz="3004" spc="276" strike="noStrike" u="none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WIDER PRODUCT SELECTION</a:t>
            </a:r>
          </a:p>
          <a:p>
            <a:pPr algn="l" marL="1297431" indent="-432477" lvl="2">
              <a:lnSpc>
                <a:spcPts val="4206"/>
              </a:lnSpc>
              <a:spcBef>
                <a:spcPct val="0"/>
              </a:spcBef>
              <a:buFont typeface="Arial"/>
              <a:buChar char="⚬"/>
            </a:pPr>
            <a:r>
              <a:rPr lang="en-US" sz="3004" spc="276" strike="noStrike" u="none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CONVENIENT SHOPPING EXPERIENCE FROM ANY LOCATION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03115" y="1385051"/>
            <a:ext cx="7681770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5602" y="3351704"/>
            <a:ext cx="14776796" cy="369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“Amana” successfully addresses key challenges faced by SMEs by providing a cost-effective digital marketplace</a:t>
            </a:r>
          </a:p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Enables businesses to operate without physical stores, reducing barriers to entry and operational expenses</a:t>
            </a:r>
          </a:p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Offers a scalable and secure platform for buyers and sellers with streamlined logistics and user-friendly design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82280" y="4093584"/>
            <a:ext cx="3771900" cy="3771900"/>
          </a:xfrm>
          <a:custGeom>
            <a:avLst/>
            <a:gdLst/>
            <a:ahLst/>
            <a:cxnLst/>
            <a:rect r="r" b="b" t="t" l="l"/>
            <a:pathLst>
              <a:path h="3771900" w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5016" y="2209914"/>
            <a:ext cx="414311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Team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17176" y="2209914"/>
            <a:ext cx="2307840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Our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258050" y="4093584"/>
            <a:ext cx="3771900" cy="3771900"/>
          </a:xfrm>
          <a:custGeom>
            <a:avLst/>
            <a:gdLst/>
            <a:ahLst/>
            <a:cxnLst/>
            <a:rect r="r" b="b" t="t" l="l"/>
            <a:pathLst>
              <a:path h="3771900" w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81875" y="4093584"/>
            <a:ext cx="3771900" cy="3771900"/>
          </a:xfrm>
          <a:custGeom>
            <a:avLst/>
            <a:gdLst/>
            <a:ahLst/>
            <a:cxnLst/>
            <a:rect r="r" b="b" t="t" l="l"/>
            <a:pathLst>
              <a:path h="3771900" w="3771900">
                <a:moveTo>
                  <a:pt x="0" y="0"/>
                </a:moveTo>
                <a:lnTo>
                  <a:pt x="3771900" y="0"/>
                </a:lnTo>
                <a:lnTo>
                  <a:pt x="3771900" y="3771900"/>
                </a:lnTo>
                <a:lnTo>
                  <a:pt x="0" y="3771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28856" y="4741578"/>
            <a:ext cx="2345448" cy="87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Muhammad Khan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29506" y="4741578"/>
            <a:ext cx="2345448" cy="87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Muhammad Ahmed Mufti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54398" y="4741578"/>
            <a:ext cx="2505234" cy="87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Syed Hussain Waseem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62004" y="5941434"/>
            <a:ext cx="3079151" cy="726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1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i22-1040</a:t>
            </a:r>
          </a:p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1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Product Owner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62654" y="5941434"/>
            <a:ext cx="3079151" cy="726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1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i22-1088</a:t>
            </a:r>
          </a:p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1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Developer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49200" y="5941434"/>
            <a:ext cx="3079151" cy="726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1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i22-0893</a:t>
            </a:r>
          </a:p>
          <a:p>
            <a:pPr algn="ctr">
              <a:lnSpc>
                <a:spcPts val="2951"/>
              </a:lnSpc>
              <a:spcBef>
                <a:spcPct val="0"/>
              </a:spcBef>
            </a:pPr>
            <a:r>
              <a:rPr lang="en-US" sz="21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Scrum Master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1511" y="-891511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9650" y="3188938"/>
            <a:ext cx="13102912" cy="24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b="true" sz="1421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THANK 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87040" y="5601985"/>
            <a:ext cx="7601340" cy="25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 spc="26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MORE INFORMATION: WWW.AMANA.COM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691514" y="6933276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96116" y="4293383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1926" y="3332200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System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0260" y="1989883"/>
            <a:ext cx="15280001" cy="7945601"/>
          </a:xfrm>
          <a:custGeom>
            <a:avLst/>
            <a:gdLst/>
            <a:ahLst/>
            <a:cxnLst/>
            <a:rect r="r" b="b" t="t" l="l"/>
            <a:pathLst>
              <a:path h="7945601" w="15280001">
                <a:moveTo>
                  <a:pt x="0" y="0"/>
                </a:moveTo>
                <a:lnTo>
                  <a:pt x="15280002" y="0"/>
                </a:lnTo>
                <a:lnTo>
                  <a:pt x="15280002" y="7945601"/>
                </a:lnTo>
                <a:lnTo>
                  <a:pt x="0" y="79456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68524" y="662232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style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0260" y="662232"/>
            <a:ext cx="69733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Architecture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18568" y="1028700"/>
            <a:ext cx="11669432" cy="9258300"/>
          </a:xfrm>
          <a:custGeom>
            <a:avLst/>
            <a:gdLst/>
            <a:ahLst/>
            <a:cxnLst/>
            <a:rect r="r" b="b" t="t" l="l"/>
            <a:pathLst>
              <a:path h="9258300" w="11669432">
                <a:moveTo>
                  <a:pt x="0" y="0"/>
                </a:moveTo>
                <a:lnTo>
                  <a:pt x="11669432" y="0"/>
                </a:lnTo>
                <a:lnTo>
                  <a:pt x="1166943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04" t="0" r="-804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618568" y="0"/>
            <a:ext cx="11669432" cy="1101247"/>
            <a:chOff x="0" y="0"/>
            <a:chExt cx="3073431" cy="290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73431" cy="290040"/>
            </a:xfrm>
            <a:custGeom>
              <a:avLst/>
              <a:gdLst/>
              <a:ahLst/>
              <a:cxnLst/>
              <a:rect r="r" b="b" t="t" l="l"/>
              <a:pathLst>
                <a:path h="290040" w="3073431">
                  <a:moveTo>
                    <a:pt x="0" y="0"/>
                  </a:moveTo>
                  <a:lnTo>
                    <a:pt x="3073431" y="0"/>
                  </a:lnTo>
                  <a:lnTo>
                    <a:pt x="3073431" y="290040"/>
                  </a:lnTo>
                  <a:lnTo>
                    <a:pt x="0" y="29004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073431" cy="328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2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0" y="876300"/>
            <a:ext cx="665515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Diagram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-152400"/>
            <a:ext cx="665515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Deployment</a:t>
            </a:r>
          </a:p>
        </p:txBody>
      </p:sp>
      <p:sp>
        <p:nvSpPr>
          <p:cNvPr name="TextBox 13" id="13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2362793"/>
            <a:ext cx="18288000" cy="7913932"/>
          </a:xfrm>
          <a:custGeom>
            <a:avLst/>
            <a:gdLst/>
            <a:ahLst/>
            <a:cxnLst/>
            <a:rect r="r" b="b" t="t" l="l"/>
            <a:pathLst>
              <a:path h="7913932" w="18288000">
                <a:moveTo>
                  <a:pt x="0" y="0"/>
                </a:moveTo>
                <a:lnTo>
                  <a:pt x="18288000" y="0"/>
                </a:lnTo>
                <a:lnTo>
                  <a:pt x="18288000" y="7913932"/>
                </a:lnTo>
                <a:lnTo>
                  <a:pt x="0" y="79139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131250" y="316833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Diagram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163" y="316833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Component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0"/>
            <a:ext cx="9292321" cy="10431774"/>
          </a:xfrm>
          <a:custGeom>
            <a:avLst/>
            <a:gdLst/>
            <a:ahLst/>
            <a:cxnLst/>
            <a:rect r="r" b="b" t="t" l="l"/>
            <a:pathLst>
              <a:path h="10431774" w="9292321">
                <a:moveTo>
                  <a:pt x="0" y="0"/>
                </a:moveTo>
                <a:lnTo>
                  <a:pt x="9292321" y="0"/>
                </a:lnTo>
                <a:lnTo>
                  <a:pt x="9292321" y="10431774"/>
                </a:lnTo>
                <a:lnTo>
                  <a:pt x="0" y="104317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08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53724" y="1179334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Diagram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5810" y="4083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Package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96116" y="4293383"/>
            <a:ext cx="688096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Planner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21926" y="3332200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DAGmCDmzPyM</dc:identifier>
  <dcterms:modified xsi:type="dcterms:W3CDTF">2011-08-01T06:04:30Z</dcterms:modified>
  <cp:revision>1</cp:revision>
  <dc:title>Purple Pink Gradient Modern Metaverse Presentation</dc:title>
</cp:coreProperties>
</file>