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9" r:id="rId3"/>
    <p:sldId id="258" r:id="rId4"/>
    <p:sldId id="262" r:id="rId5"/>
    <p:sldId id="260" r:id="rId6"/>
    <p:sldId id="267" r:id="rId7"/>
    <p:sldId id="263" r:id="rId8"/>
    <p:sldId id="268" r:id="rId9"/>
    <p:sldId id="269"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dirty="0"/>
          </a:p>
        </p:txBody>
      </p:sp>
    </p:spTree>
    <p:extLst>
      <p:ext uri="{BB962C8B-B14F-4D97-AF65-F5344CB8AC3E}">
        <p14:creationId xmlns:p14="http://schemas.microsoft.com/office/powerpoint/2010/main" val="162921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dirty="0"/>
          </a:p>
        </p:txBody>
      </p:sp>
    </p:spTree>
    <p:extLst>
      <p:ext uri="{BB962C8B-B14F-4D97-AF65-F5344CB8AC3E}">
        <p14:creationId xmlns:p14="http://schemas.microsoft.com/office/powerpoint/2010/main" val="331912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2AC6272-3499-48A9-BE5D-4C2C42BD2477}" type="datetimeFigureOut">
              <a:rPr lang="ar-EG" smtClean="0"/>
              <a:t>28/01/1446</a:t>
            </a:fld>
            <a:endParaRPr lang="ar-E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ar-E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43D07AF-BDD0-4D84-81B1-4E68FE65CB2E}"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C6272-3499-48A9-BE5D-4C2C42BD2477}" type="datetimeFigureOut">
              <a:rPr lang="ar-EG" smtClean="0"/>
              <a:t>28/01/1446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2AC6272-3499-48A9-BE5D-4C2C42BD2477}" type="datetimeFigureOut">
              <a:rPr lang="ar-EG" smtClean="0"/>
              <a:t>28/01/1446</a:t>
            </a:fld>
            <a:endParaRPr lang="ar-EG"/>
          </a:p>
        </p:txBody>
      </p:sp>
      <p:sp>
        <p:nvSpPr>
          <p:cNvPr id="5" name="Footer Placeholder 4"/>
          <p:cNvSpPr>
            <a:spLocks noGrp="1"/>
          </p:cNvSpPr>
          <p:nvPr>
            <p:ph type="ftr" sz="quarter" idx="11"/>
          </p:nvPr>
        </p:nvSpPr>
        <p:spPr>
          <a:xfrm>
            <a:off x="774923" y="5951811"/>
            <a:ext cx="7896279" cy="365125"/>
          </a:xfrm>
        </p:spPr>
        <p:txBody>
          <a:bodyPr/>
          <a:lstStyle/>
          <a:p>
            <a:endParaRPr lang="ar-E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43D07AF-BDD0-4D84-81B1-4E68FE65CB2E}"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C6272-3499-48A9-BE5D-4C2C42BD2477}" type="datetimeFigureOut">
              <a:rPr lang="ar-EG" smtClean="0"/>
              <a:t>28/01/1446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10558300" y="5956137"/>
            <a:ext cx="1052508" cy="365125"/>
          </a:xfrm>
        </p:spPr>
        <p:txBody>
          <a:bodyPr/>
          <a:lstStyle/>
          <a:p>
            <a:fld id="{F43D07AF-BDD0-4D84-81B1-4E68FE65CB2E}"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2AC6272-3499-48A9-BE5D-4C2C42BD2477}" type="datetimeFigureOut">
              <a:rPr lang="ar-EG" smtClean="0"/>
              <a:t>28/01/1446</a:t>
            </a:fld>
            <a:endParaRPr lang="ar-E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ar-E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43D07AF-BDD0-4D84-81B1-4E68FE65CB2E}"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AC6272-3499-48A9-BE5D-4C2C42BD2477}" type="datetimeFigureOut">
              <a:rPr lang="ar-EG" smtClean="0"/>
              <a:t>28/01/1446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AC6272-3499-48A9-BE5D-4C2C42BD2477}" type="datetimeFigureOut">
              <a:rPr lang="ar-EG" smtClean="0"/>
              <a:t>28/01/1446</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AC6272-3499-48A9-BE5D-4C2C42BD2477}" type="datetimeFigureOut">
              <a:rPr lang="ar-EG" smtClean="0"/>
              <a:t>28/01/1446</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C6272-3499-48A9-BE5D-4C2C42BD2477}" type="datetimeFigureOut">
              <a:rPr lang="ar-EG" smtClean="0"/>
              <a:t>28/01/1446</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AC6272-3499-48A9-BE5D-4C2C42BD2477}" type="datetimeFigureOut">
              <a:rPr lang="ar-EG" smtClean="0"/>
              <a:t>28/01/1446</a:t>
            </a:fld>
            <a:endParaRPr lang="ar-E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ar-E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43D07AF-BDD0-4D84-81B1-4E68FE65CB2E}" type="slidenum">
              <a:rPr lang="ar-EG" smtClean="0"/>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C6272-3499-48A9-BE5D-4C2C42BD2477}" type="datetimeFigureOut">
              <a:rPr lang="ar-EG" smtClean="0"/>
              <a:t>28/01/1446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2AC6272-3499-48A9-BE5D-4C2C42BD2477}" type="datetimeFigureOut">
              <a:rPr lang="ar-EG" smtClean="0"/>
              <a:t>28/01/1446</a:t>
            </a:fld>
            <a:endParaRPr lang="ar-E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ar-E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43D07AF-BDD0-4D84-81B1-4E68FE65CB2E}" type="slidenum">
              <a:rPr lang="ar-EG" smtClean="0"/>
              <a:t>‹#›</a:t>
            </a:fld>
            <a:endParaRPr lang="ar-E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70" indent="-30607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1099" y="534403"/>
            <a:ext cx="10172281" cy="1230402"/>
          </a:xfrm>
        </p:spPr>
        <p:txBody>
          <a:bodyPr>
            <a:normAutofit fontScale="90000"/>
          </a:bodyPr>
          <a:lstStyle/>
          <a:p>
            <a:pPr algn="ctr"/>
            <a:r>
              <a:rPr lang="en-US" sz="4400" b="1" dirty="0">
                <a:solidFill>
                  <a:schemeClr val="tx2">
                    <a:lumMod val="90000"/>
                    <a:lumOff val="10000"/>
                  </a:schemeClr>
                </a:solidFill>
              </a:rPr>
              <a:t>HR Analytics Dashboard for IBM</a:t>
            </a:r>
            <a:endParaRPr lang="ar-EG" sz="4400" b="1" dirty="0">
              <a:solidFill>
                <a:schemeClr val="tx2">
                  <a:lumMod val="90000"/>
                  <a:lumOff val="10000"/>
                </a:schemeClr>
              </a:solidFill>
            </a:endParaRPr>
          </a:p>
        </p:txBody>
      </p:sp>
      <p:sp>
        <p:nvSpPr>
          <p:cNvPr id="3" name="Subtitle 2"/>
          <p:cNvSpPr>
            <a:spLocks noGrp="1"/>
          </p:cNvSpPr>
          <p:nvPr>
            <p:ph type="subTitle" idx="1"/>
          </p:nvPr>
        </p:nvSpPr>
        <p:spPr>
          <a:xfrm>
            <a:off x="1524000" y="3517445"/>
            <a:ext cx="9144000" cy="544959"/>
          </a:xfrm>
        </p:spPr>
        <p:txBody>
          <a:bodyPr>
            <a:normAutofit/>
          </a:bodyPr>
          <a:lstStyle/>
          <a:p>
            <a:r>
              <a:rPr lang="en-US" sz="1800" b="1" dirty="0">
                <a:solidFill>
                  <a:schemeClr val="bg1"/>
                </a:solidFill>
              </a:rPr>
              <a:t>Analysis of Employee Attrition, Distribution, and Performance </a:t>
            </a:r>
            <a:endParaRPr lang="ar-EG" sz="1800" b="1" dirty="0">
              <a:solidFill>
                <a:schemeClr val="bg1"/>
              </a:solidFill>
            </a:endParaRPr>
          </a:p>
        </p:txBody>
      </p:sp>
      <p:sp>
        <p:nvSpPr>
          <p:cNvPr id="4" name="Rectangle: Rounded Corners 3">
            <a:extLst>
              <a:ext uri="{FF2B5EF4-FFF2-40B4-BE49-F238E27FC236}">
                <a16:creationId xmlns:a16="http://schemas.microsoft.com/office/drawing/2014/main" id="{CBE80B7B-5B7D-B8D2-4A68-C30DBD0A95E0}"/>
              </a:ext>
            </a:extLst>
          </p:cNvPr>
          <p:cNvSpPr/>
          <p:nvPr/>
        </p:nvSpPr>
        <p:spPr>
          <a:xfrm>
            <a:off x="740230" y="725321"/>
            <a:ext cx="10534021" cy="1230402"/>
          </a:xfrm>
          <a:prstGeom prst="round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5" name="Subtitle 2">
            <a:extLst>
              <a:ext uri="{FF2B5EF4-FFF2-40B4-BE49-F238E27FC236}">
                <a16:creationId xmlns:a16="http://schemas.microsoft.com/office/drawing/2014/main" id="{5A799A75-6A42-3065-05D8-90143F1036CF}"/>
              </a:ext>
            </a:extLst>
          </p:cNvPr>
          <p:cNvSpPr txBox="1">
            <a:spLocks/>
          </p:cNvSpPr>
          <p:nvPr/>
        </p:nvSpPr>
        <p:spPr>
          <a:xfrm>
            <a:off x="3784879" y="5778638"/>
            <a:ext cx="9144000" cy="544959"/>
          </a:xfrm>
          <a:prstGeom prst="rect">
            <a:avLst/>
          </a:prstGeom>
        </p:spPr>
        <p:txBody>
          <a:bodyPr vert="horz" lIns="91440" tIns="45720" rIns="91440" bIns="45720" rtlCol="0" anchor="t">
            <a:normAutofit/>
          </a:bodyPr>
          <a:lstStyle>
            <a:lvl1pPr marL="0" indent="0" algn="l" defTabSz="457200" rtl="1"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1"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1"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1"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1"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1"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1"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1"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1"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dirty="0">
                <a:solidFill>
                  <a:schemeClr val="bg1"/>
                </a:solidFill>
              </a:rPr>
              <a:t>By : AHMED NABIL Mohamed Kamel</a:t>
            </a:r>
            <a:endParaRPr lang="ar-EG" sz="1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138"/>
            <a:ext cx="11029616" cy="716755"/>
          </a:xfrm>
        </p:spPr>
        <p:txBody>
          <a:bodyPr>
            <a:normAutofit/>
          </a:bodyPr>
          <a:lstStyle/>
          <a:p>
            <a:r>
              <a:rPr lang="en-US" b="1" dirty="0">
                <a:effectLst>
                  <a:outerShdw blurRad="38100" dist="38100" dir="2700000" algn="tl">
                    <a:srgbClr val="000000">
                      <a:alpha val="43137"/>
                    </a:srgbClr>
                  </a:outerShdw>
                </a:effectLst>
                <a:latin typeface="Comic Sans MS" panose="030F0702030302020204" pitchFamily="66" charset="0"/>
                <a:sym typeface="+mn-ea"/>
              </a:rPr>
              <a:t>Recommendations</a:t>
            </a:r>
            <a:endParaRPr lang="en-US" dirty="0">
              <a:latin typeface="Comic Sans MS" panose="030F0702030302020204" pitchFamily="66" charset="0"/>
            </a:endParaRPr>
          </a:p>
        </p:txBody>
      </p:sp>
      <p:sp>
        <p:nvSpPr>
          <p:cNvPr id="3" name="Content Placeholder 2"/>
          <p:cNvSpPr>
            <a:spLocks noGrp="1"/>
          </p:cNvSpPr>
          <p:nvPr>
            <p:ph idx="1"/>
          </p:nvPr>
        </p:nvSpPr>
        <p:spPr>
          <a:xfrm>
            <a:off x="366395" y="1848897"/>
            <a:ext cx="11490660" cy="5009103"/>
          </a:xfrm>
        </p:spPr>
        <p:txBody>
          <a:bodyPr anchor="t">
            <a:normAutofit/>
          </a:bodyPr>
          <a:lstStyle/>
          <a:p>
            <a:pPr marL="342900" indent="-342900" algn="l" rtl="0">
              <a:buFont typeface="+mj-lt"/>
              <a:buAutoNum type="arabicPeriod"/>
            </a:pPr>
            <a:r>
              <a:rPr lang="en-US" b="1" dirty="0"/>
              <a:t>Hire more highly educated employees in order to reduce attrition rate </a:t>
            </a:r>
          </a:p>
          <a:p>
            <a:pPr marL="342900" indent="-342900" algn="l" rtl="0">
              <a:buFont typeface="+mj-lt"/>
              <a:buAutoNum type="arabicPeriod"/>
            </a:pPr>
            <a:r>
              <a:rPr lang="en-US" b="1" dirty="0"/>
              <a:t>Implement retention strategies tailored to employees around 40 years old.</a:t>
            </a:r>
          </a:p>
          <a:p>
            <a:pPr marL="342900" indent="-342900" algn="l" rtl="0">
              <a:buFont typeface="+mj-lt"/>
              <a:buAutoNum type="arabicPeriod"/>
            </a:pPr>
            <a:r>
              <a:rPr lang="en-US" b="1" dirty="0"/>
              <a:t> Address attrition issues within the Research &amp; Development department.</a:t>
            </a:r>
          </a:p>
          <a:p>
            <a:pPr marL="342900" indent="-342900" algn="l" rtl="0">
              <a:buFont typeface="+mj-lt"/>
              <a:buAutoNum type="arabicPeriod"/>
            </a:pPr>
            <a:r>
              <a:rPr lang="en-US" b="1" dirty="0"/>
              <a:t>Give employees training in how to balance work and life in order to reduce attrition rate. </a:t>
            </a:r>
          </a:p>
          <a:p>
            <a:pPr marL="342900" indent="-342900" algn="l" rtl="0">
              <a:buFont typeface="+mj-lt"/>
              <a:buAutoNum type="arabicPeriod"/>
            </a:pPr>
            <a:r>
              <a:rPr lang="en-US" b="1" dirty="0"/>
              <a:t>Enhance compensation and benefits for employees in lower salary ranges.</a:t>
            </a:r>
          </a:p>
          <a:p>
            <a:pPr marL="342900" indent="-342900" algn="l" rtl="0">
              <a:buFont typeface="+mj-lt"/>
              <a:buAutoNum type="arabicPeriod"/>
            </a:pPr>
            <a:r>
              <a:rPr lang="en-US" b="1" dirty="0"/>
              <a:t> Develop engagement initiatives for early career employees.</a:t>
            </a:r>
          </a:p>
          <a:p>
            <a:pPr marL="342900" indent="-342900" algn="l" rtl="0">
              <a:buFont typeface="+mj-lt"/>
              <a:buAutoNum type="arabicPeriod"/>
            </a:pPr>
            <a:r>
              <a:rPr lang="en-US" b="1" dirty="0"/>
              <a:t> Offer career growth opportunities aligned with educational backgrounds.</a:t>
            </a:r>
          </a:p>
          <a:p>
            <a:pPr marL="342900" indent="-342900" algn="l" rtl="0">
              <a:buFont typeface="+mj-lt"/>
              <a:buAutoNum type="arabicPeriod"/>
            </a:pPr>
            <a:r>
              <a:rPr lang="en-US" b="1" dirty="0"/>
              <a:t> Promote diversity and inclusion to mitigate gender-based attrition disparities.</a:t>
            </a:r>
          </a:p>
          <a:p>
            <a:pPr marL="342900" indent="-342900" algn="l" rtl="0">
              <a:buFont typeface="+mj-lt"/>
              <a:buAutoNum type="arabicPeriod"/>
            </a:pPr>
            <a:r>
              <a:rPr lang="en-US" b="1" dirty="0"/>
              <a:t> Implement department-specific strategies to reduce attrition in high-risk areas.</a:t>
            </a:r>
          </a:p>
          <a:p>
            <a:pPr marL="342900" indent="-342900" algn="l" rtl="0">
              <a:buFont typeface="+mj-lt"/>
              <a:buAutoNum type="arabicPeriod"/>
            </a:pPr>
            <a:r>
              <a:rPr lang="en-US" b="1" dirty="0"/>
              <a:t>Regularly review and adjust salary ranges to remain competitive in the market.</a:t>
            </a:r>
          </a:p>
          <a:p>
            <a:pPr marL="342900" indent="-342900" algn="l" rtl="0">
              <a:buFont typeface="+mj-lt"/>
              <a:buAutoNum type="arabicPeriod"/>
            </a:pPr>
            <a:r>
              <a:rPr lang="en-US" b="1" dirty="0"/>
              <a:t>help employees to get more involved in the job to reduce attrition rate . </a:t>
            </a:r>
            <a:br>
              <a:rPr lang="en-US" b="1" dirty="0"/>
            </a:b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29615"/>
            <a:ext cx="11029315" cy="816610"/>
          </a:xfrm>
        </p:spPr>
        <p:txBody>
          <a:bodyPr/>
          <a:lstStyle/>
          <a:p>
            <a:r>
              <a:rPr lang="en-US" b="1" dirty="0">
                <a:effectLst>
                  <a:outerShdw blurRad="38100" dist="38100" dir="2700000" algn="tl">
                    <a:srgbClr val="000000">
                      <a:alpha val="43137"/>
                    </a:srgbClr>
                  </a:outerShdw>
                </a:effectLst>
                <a:latin typeface="Comic Sans MS" panose="030F0702030302020204" pitchFamily="66" charset="0"/>
                <a:sym typeface="+mn-ea"/>
              </a:rPr>
              <a:t>Links</a:t>
            </a:r>
            <a:endParaRPr lang="en-US" dirty="0">
              <a:latin typeface="Comic Sans MS" panose="030F0702030302020204" pitchFamily="66" charset="0"/>
            </a:endParaRPr>
          </a:p>
        </p:txBody>
      </p:sp>
      <p:sp>
        <p:nvSpPr>
          <p:cNvPr id="10" name="Content Placeholder 2">
            <a:extLst>
              <a:ext uri="{FF2B5EF4-FFF2-40B4-BE49-F238E27FC236}">
                <a16:creationId xmlns:a16="http://schemas.microsoft.com/office/drawing/2014/main" id="{264F7AC2-736B-3652-5CC8-91BD704139DD}"/>
              </a:ext>
            </a:extLst>
          </p:cNvPr>
          <p:cNvSpPr>
            <a:spLocks noGrp="1"/>
          </p:cNvSpPr>
          <p:nvPr>
            <p:ph idx="1"/>
          </p:nvPr>
        </p:nvSpPr>
        <p:spPr>
          <a:xfrm>
            <a:off x="366395" y="1848897"/>
            <a:ext cx="11490660" cy="5009103"/>
          </a:xfrm>
        </p:spPr>
        <p:txBody>
          <a:bodyPr anchor="t">
            <a:normAutofit/>
          </a:bodyPr>
          <a:lstStyle/>
          <a:p>
            <a:pPr marL="342900" indent="-342900" algn="l" rtl="0">
              <a:buFont typeface="+mj-lt"/>
              <a:buAutoNum type="arabicPeriod"/>
            </a:pPr>
            <a:r>
              <a:rPr lang="en-US" b="1" dirty="0"/>
              <a:t>Data Set : </a:t>
            </a:r>
            <a:r>
              <a:rPr lang="en-US" sz="1800" dirty="0">
                <a:solidFill>
                  <a:srgbClr val="1F2328"/>
                </a:solidFill>
                <a:effectLst/>
                <a:latin typeface="Calibri" panose="020F0502020204030204" pitchFamily="34" charset="0"/>
                <a:ea typeface="Calibri" panose="020F0502020204030204" pitchFamily="34" charset="0"/>
              </a:rPr>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https://www.kaggle.com/datasets/pavansubhasht/ibm-hr-analytics-attrition-dataset</a:t>
            </a:r>
            <a:endPar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rtl="0">
              <a:buFont typeface="+mj-lt"/>
              <a:buAutoNum type="arabicPeriod"/>
            </a:pPr>
            <a:r>
              <a:rPr lang="en-US" b="1"/>
              <a:t>Power </a:t>
            </a:r>
            <a:r>
              <a:rPr lang="en-US" b="1" dirty="0"/>
              <a:t>BI Service Link : https://app.powerbi.com/links/XBchG9HLFt?ctid=25ce0261-bbd6-49cd-a1e2-54260886d159&amp;pbi_source=linkShare</a:t>
            </a:r>
          </a:p>
          <a:p>
            <a:pPr marL="0" indent="0" algn="l" rtl="0">
              <a:buNone/>
            </a:pPr>
            <a:br>
              <a:rPr lang="en-US" b="1" dirty="0"/>
            </a:b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34095"/>
            <a:ext cx="11029616" cy="750041"/>
          </a:xfrm>
        </p:spPr>
        <p:txBody>
          <a:bodyPr/>
          <a:lstStyle/>
          <a:p>
            <a:r>
              <a:rPr lang="en-US" dirty="0"/>
              <a:t>Objective of  the  Analysis</a:t>
            </a:r>
            <a:endParaRPr lang="ar-EG" dirty="0">
              <a:latin typeface="Comic Sans MS" panose="030F0702030302020204" pitchFamily="66" charset="0"/>
            </a:endParaRPr>
          </a:p>
        </p:txBody>
      </p:sp>
      <p:sp>
        <p:nvSpPr>
          <p:cNvPr id="3" name="Content Placeholder 2"/>
          <p:cNvSpPr>
            <a:spLocks noGrp="1"/>
          </p:cNvSpPr>
          <p:nvPr>
            <p:ph idx="1"/>
          </p:nvPr>
        </p:nvSpPr>
        <p:spPr>
          <a:xfrm>
            <a:off x="331596" y="1858945"/>
            <a:ext cx="11354637" cy="4813160"/>
          </a:xfrm>
        </p:spPr>
        <p:txBody>
          <a:bodyPr>
            <a:normAutofit/>
          </a:bodyPr>
          <a:lstStyle/>
          <a:p>
            <a:pPr marL="0" indent="0" algn="l" rtl="0">
              <a:buNone/>
            </a:pPr>
            <a:r>
              <a:rPr lang="en-US" sz="2400" dirty="0"/>
              <a:t>1- Understand employee attrition :</a:t>
            </a:r>
          </a:p>
          <a:p>
            <a:pPr lvl="1" algn="l" rtl="0">
              <a:buFont typeface="Arial" panose="020B0604020202020204" pitchFamily="34" charset="0"/>
              <a:buChar char="•"/>
            </a:pPr>
            <a:r>
              <a:rPr lang="en-US" sz="2000" dirty="0"/>
              <a:t>Determine the rate of employee attrition</a:t>
            </a:r>
            <a:endParaRPr lang="ar-EG" sz="2000" dirty="0"/>
          </a:p>
          <a:p>
            <a:pPr lvl="1" algn="l" rtl="0">
              <a:buFont typeface="Arial" panose="020B0604020202020204" pitchFamily="34" charset="0"/>
              <a:buChar char="•"/>
            </a:pPr>
            <a:r>
              <a:rPr lang="en-US" sz="2000" dirty="0"/>
              <a:t>Identify key factors contributing to employee turnover</a:t>
            </a:r>
          </a:p>
          <a:p>
            <a:pPr lvl="1" algn="l" rtl="0">
              <a:buFont typeface="Arial" panose="020B0604020202020204" pitchFamily="34" charset="0"/>
              <a:buChar char="•"/>
            </a:pPr>
            <a:r>
              <a:rPr lang="en-US" sz="2000" dirty="0"/>
              <a:t>Provide actionable insights to reduce attrition and improve employee retention</a:t>
            </a:r>
            <a:endParaRPr lang="en-US" sz="2400" dirty="0"/>
          </a:p>
          <a:p>
            <a:pPr marL="0" indent="0" algn="l" rtl="0">
              <a:buNone/>
            </a:pPr>
            <a:r>
              <a:rPr lang="en-US" sz="2400" dirty="0"/>
              <a:t>2- Analyze employee distribution:</a:t>
            </a:r>
          </a:p>
          <a:p>
            <a:pPr lvl="1" algn="l" rtl="0">
              <a:buFont typeface="Arial" panose="020B0604020202020204" pitchFamily="34" charset="0"/>
              <a:buChar char="•"/>
            </a:pPr>
            <a:r>
              <a:rPr lang="en-US" sz="2200" dirty="0"/>
              <a:t>Use these insights to optimize departmental structures and resource allocation.</a:t>
            </a:r>
          </a:p>
          <a:p>
            <a:pPr lvl="1" algn="l" rtl="0">
              <a:buFont typeface="Arial" panose="020B0604020202020204" pitchFamily="34" charset="0"/>
              <a:buChar char="•"/>
            </a:pPr>
            <a:r>
              <a:rPr lang="en-US" sz="2200" dirty="0"/>
              <a:t>Analyze the age and gender distribution of the workforce.</a:t>
            </a:r>
          </a:p>
          <a:p>
            <a:pPr lvl="1" algn="l" rtl="0">
              <a:buFont typeface="Arial" panose="020B0604020202020204" pitchFamily="34" charset="0"/>
              <a:buChar char="•"/>
            </a:pPr>
            <a:r>
              <a:rPr lang="en-US" sz="2200" dirty="0"/>
              <a:t>Provide recommendations to foster a more inclusive and diverse workplace.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06017"/>
            <a:ext cx="11029616" cy="716755"/>
          </a:xfrm>
        </p:spPr>
        <p:txBody>
          <a:bodyPr/>
          <a:lstStyle/>
          <a:p>
            <a:r>
              <a:rPr lang="en-US" dirty="0"/>
              <a:t>Project Steps </a:t>
            </a:r>
            <a:endParaRPr lang="ar-EG" dirty="0">
              <a:latin typeface="Comic Sans MS" panose="030F0702030302020204" pitchFamily="66" charset="0"/>
            </a:endParaRPr>
          </a:p>
        </p:txBody>
      </p:sp>
      <p:sp>
        <p:nvSpPr>
          <p:cNvPr id="3" name="Content Placeholder 2"/>
          <p:cNvSpPr>
            <a:spLocks noGrp="1"/>
          </p:cNvSpPr>
          <p:nvPr>
            <p:ph idx="1"/>
          </p:nvPr>
        </p:nvSpPr>
        <p:spPr>
          <a:xfrm>
            <a:off x="381837" y="2049864"/>
            <a:ext cx="11228971" cy="4612193"/>
          </a:xfrm>
        </p:spPr>
        <p:txBody>
          <a:bodyPr>
            <a:normAutofit/>
          </a:bodyPr>
          <a:lstStyle/>
          <a:p>
            <a:pPr marL="0" indent="0" algn="l" rtl="0">
              <a:buNone/>
            </a:pPr>
            <a:r>
              <a:rPr lang="en-US" b="1" dirty="0">
                <a:effectLst>
                  <a:outerShdw blurRad="38100" dist="38100" dir="2700000" algn="tl">
                    <a:srgbClr val="000000">
                      <a:alpha val="43137"/>
                    </a:srgbClr>
                  </a:outerShdw>
                </a:effectLst>
              </a:rPr>
              <a:t>Step 1-Data Cleaning &amp; Transformation</a:t>
            </a:r>
          </a:p>
          <a:p>
            <a:pPr lvl="1" algn="l" rtl="0"/>
            <a:r>
              <a:rPr lang="en-US" dirty="0"/>
              <a:t>Using Power BI Query to  Ensuring data accuracy and consistency was crucial. We cleaned and transformed the data, Deleting Columns “</a:t>
            </a:r>
            <a:r>
              <a:rPr lang="en-US" dirty="0" err="1"/>
              <a:t>EmployeeCount</a:t>
            </a:r>
            <a:r>
              <a:rPr lang="en-US" dirty="0"/>
              <a:t>” Because each Row represent One Employee  and The All Values are (1) that’s Normal thing , ” Over18” Because each Employees age more then or equal (18) , ” </a:t>
            </a:r>
            <a:r>
              <a:rPr lang="en-US" dirty="0" err="1"/>
              <a:t>StandardHours</a:t>
            </a:r>
            <a:r>
              <a:rPr lang="en-US" dirty="0"/>
              <a:t>” Because each Rows have the same value (80) . This phase was all about improving data quality and reliability.</a:t>
            </a:r>
            <a:br>
              <a:rPr lang="en-US" dirty="0"/>
            </a:br>
            <a:endParaRPr lang="en-US" b="1" dirty="0">
              <a:effectLst>
                <a:outerShdw blurRad="38100" dist="38100" dir="2700000" algn="tl">
                  <a:srgbClr val="000000">
                    <a:alpha val="43137"/>
                  </a:srgbClr>
                </a:outerShdw>
              </a:effectLst>
            </a:endParaRPr>
          </a:p>
          <a:p>
            <a:pPr marL="0" indent="0" algn="l" rtl="0">
              <a:buNone/>
            </a:pPr>
            <a:r>
              <a:rPr lang="en-US" b="1" dirty="0">
                <a:effectLst>
                  <a:outerShdw blurRad="38100" dist="38100" dir="2700000" algn="tl">
                    <a:srgbClr val="000000">
                      <a:alpha val="43137"/>
                    </a:srgbClr>
                  </a:outerShdw>
                </a:effectLst>
              </a:rPr>
              <a:t>Step 2 -Data Modeling</a:t>
            </a:r>
          </a:p>
          <a:p>
            <a:pPr lvl="1" algn="l" rtl="0">
              <a:buFont typeface="Wingdings" panose="05000000000000000000" pitchFamily="2" charset="2"/>
              <a:buChar char="§"/>
            </a:pPr>
            <a:r>
              <a:rPr lang="en-US" dirty="0"/>
              <a:t>Designing a star schema to structure the data for optimal performance and ease of analysis was key. This modeling set the stage for effective and efficient reporting.</a:t>
            </a:r>
            <a:br>
              <a:rPr lang="en-US" dirty="0"/>
            </a:br>
            <a:endParaRPr lang="en-US" b="1" dirty="0">
              <a:effectLst>
                <a:outerShdw blurRad="38100" dist="38100" dir="2700000" algn="tl">
                  <a:srgbClr val="000000">
                    <a:alpha val="43137"/>
                  </a:srgbClr>
                </a:outerShdw>
              </a:effectLst>
            </a:endParaRPr>
          </a:p>
          <a:p>
            <a:pPr marL="0" indent="0" algn="l" rtl="0">
              <a:buNone/>
            </a:pPr>
            <a:r>
              <a:rPr lang="en-US" b="1" dirty="0">
                <a:effectLst>
                  <a:outerShdw blurRad="38100" dist="38100" dir="2700000" algn="tl">
                    <a:srgbClr val="000000">
                      <a:alpha val="43137"/>
                    </a:srgbClr>
                  </a:outerShdw>
                </a:effectLst>
              </a:rPr>
              <a:t>Step 3 -Data 𝗩𝗶𝘀𝘂𝗮𝗹𝗶𝘇𝗮𝘁𝗶𝗼𝗻 &amp; 𝗥𝗲𝗽𝗼𝗿𝘁𝗶𝗻𝗴</a:t>
            </a:r>
          </a:p>
          <a:p>
            <a:pPr lvl="1" algn="l" rtl="0"/>
            <a:r>
              <a:rPr lang="en-US" dirty="0"/>
              <a:t>I create interactive dashboards and reports to visualize key metrics and provide actionable insights</a:t>
            </a:r>
            <a:br>
              <a:rPr lang="en-US" dirty="0"/>
            </a:br>
            <a:r>
              <a:rPr lang="en-US" dirty="0"/>
              <a:t>We focused on Attrition analysis.</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90742"/>
          </a:xfrm>
        </p:spPr>
        <p:txBody>
          <a:bodyPr>
            <a:normAutofit/>
          </a:bodyPr>
          <a:lstStyle/>
          <a:p>
            <a:r>
              <a:rPr lang="en-US" b="1" dirty="0">
                <a:effectLst>
                  <a:outerShdw blurRad="38100" dist="38100" dir="2700000" algn="tl">
                    <a:srgbClr val="000000">
                      <a:alpha val="43137"/>
                    </a:srgbClr>
                  </a:outerShdw>
                </a:effectLst>
              </a:rPr>
              <a:t>Modeling</a:t>
            </a:r>
            <a:endParaRPr lang="en-US" dirty="0"/>
          </a:p>
        </p:txBody>
      </p:sp>
      <p:sp>
        <p:nvSpPr>
          <p:cNvPr id="8" name="Rectangle 7"/>
          <p:cNvSpPr/>
          <p:nvPr/>
        </p:nvSpPr>
        <p:spPr>
          <a:xfrm>
            <a:off x="317326" y="3142700"/>
            <a:ext cx="4041732" cy="369332"/>
          </a:xfrm>
          <a:prstGeom prst="rect">
            <a:avLst/>
          </a:prstGeom>
        </p:spPr>
        <p:txBody>
          <a:bodyPr wrap="square">
            <a:spAutoFit/>
          </a:bodyPr>
          <a:lstStyle/>
          <a:p>
            <a:r>
              <a:rPr lang="en-US" dirty="0"/>
              <a:t>.</a:t>
            </a:r>
          </a:p>
        </p:txBody>
      </p:sp>
      <p:sp>
        <p:nvSpPr>
          <p:cNvPr id="9" name="Rectangle 8"/>
          <p:cNvSpPr/>
          <p:nvPr/>
        </p:nvSpPr>
        <p:spPr>
          <a:xfrm>
            <a:off x="3687063" y="1763801"/>
            <a:ext cx="4817874" cy="369332"/>
          </a:xfrm>
          <a:prstGeom prst="rect">
            <a:avLst/>
          </a:prstGeom>
        </p:spPr>
        <p:txBody>
          <a:bodyPr wrap="square">
            <a:spAutoFit/>
          </a:bodyPr>
          <a:lstStyle/>
          <a:p>
            <a:r>
              <a:rPr lang="en-US" b="1" dirty="0">
                <a:solidFill>
                  <a:schemeClr val="accent1">
                    <a:lumMod val="90000"/>
                    <a:lumOff val="10000"/>
                  </a:schemeClr>
                </a:solidFill>
                <a:effectLst>
                  <a:outerShdw blurRad="38100" dist="38100" dir="2700000" algn="tl">
                    <a:srgbClr val="000000">
                      <a:alpha val="43137"/>
                    </a:srgbClr>
                  </a:outerShdw>
                </a:effectLst>
              </a:rPr>
              <a:t>Make the dataset into a star schema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1192" y="2133133"/>
            <a:ext cx="11029616" cy="452562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138"/>
            <a:ext cx="11029616" cy="716755"/>
          </a:xfrm>
        </p:spPr>
        <p:txBody>
          <a:bodyPr/>
          <a:lstStyle/>
          <a:p>
            <a:r>
              <a:rPr lang="en-US" dirty="0">
                <a:latin typeface="Comic Sans MS" panose="030F0702030302020204" pitchFamily="66" charset="0"/>
              </a:rPr>
              <a:t>Home Page</a:t>
            </a:r>
            <a:endParaRPr lang="ar-EG" dirty="0">
              <a:latin typeface="Comic Sans MS" panose="030F0702030302020204" pitchFamily="66" charset="0"/>
            </a:endParaRPr>
          </a:p>
        </p:txBody>
      </p:sp>
      <p:sp>
        <p:nvSpPr>
          <p:cNvPr id="4" name="Content Placeholder 3"/>
          <p:cNvSpPr>
            <a:spLocks noGrp="1"/>
          </p:cNvSpPr>
          <p:nvPr>
            <p:ph idx="1"/>
          </p:nvPr>
        </p:nvSpPr>
        <p:spPr>
          <a:xfrm>
            <a:off x="449201" y="1915913"/>
            <a:ext cx="11133573" cy="886276"/>
          </a:xfrm>
        </p:spPr>
        <p:txBody>
          <a:bodyPr anchor="t">
            <a:normAutofit/>
          </a:bodyPr>
          <a:lstStyle/>
          <a:p>
            <a:pPr marL="0" indent="0" algn="l">
              <a:buNone/>
            </a:pPr>
            <a:r>
              <a:rPr lang="en-US" b="1" dirty="0"/>
              <a:t>The Home dashboard for HR Analytics at IBM is designed to provide a comprehensive overview of key HR metrics and insights in an intuitive and visually appealing format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6148221" y="3208209"/>
            <a:ext cx="5924324" cy="3455563"/>
          </a:xfrm>
          <a:prstGeom prst="rect">
            <a:avLst/>
          </a:prstGeom>
        </p:spPr>
      </p:pic>
      <p:pic>
        <p:nvPicPr>
          <p:cNvPr id="3" name="Picture 2">
            <a:extLst>
              <a:ext uri="{FF2B5EF4-FFF2-40B4-BE49-F238E27FC236}">
                <a16:creationId xmlns:a16="http://schemas.microsoft.com/office/drawing/2014/main" id="{6FC8582B-4CC8-2C25-99CC-C4DECA8510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434" y="3208209"/>
            <a:ext cx="5993566" cy="3529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138"/>
            <a:ext cx="11029616" cy="716755"/>
          </a:xfrm>
        </p:spPr>
        <p:txBody>
          <a:bodyPr/>
          <a:lstStyle/>
          <a:p>
            <a:r>
              <a:rPr lang="en-US" b="1" dirty="0">
                <a:effectLst>
                  <a:outerShdw blurRad="38100" dist="38100" dir="2700000" algn="tl">
                    <a:srgbClr val="000000">
                      <a:alpha val="43137"/>
                    </a:srgbClr>
                  </a:outerShdw>
                </a:effectLst>
                <a:latin typeface="Comic Sans MS" panose="030F0702030302020204" pitchFamily="66" charset="0"/>
                <a:sym typeface="+mn-ea"/>
              </a:rPr>
              <a:t>Outliers page one</a:t>
            </a:r>
            <a:endParaRPr lang="ar-EG" dirty="0">
              <a:latin typeface="Comic Sans MS" panose="030F0702030302020204" pitchFamily="66" charset="0"/>
            </a:endParaRPr>
          </a:p>
        </p:txBody>
      </p:sp>
      <p:sp>
        <p:nvSpPr>
          <p:cNvPr id="4" name="Content Placeholder 3"/>
          <p:cNvSpPr>
            <a:spLocks noGrp="1"/>
          </p:cNvSpPr>
          <p:nvPr>
            <p:ph idx="1"/>
          </p:nvPr>
        </p:nvSpPr>
        <p:spPr>
          <a:xfrm>
            <a:off x="449201" y="1915913"/>
            <a:ext cx="11133573" cy="886276"/>
          </a:xfrm>
        </p:spPr>
        <p:txBody>
          <a:bodyPr anchor="t">
            <a:normAutofit/>
          </a:bodyPr>
          <a:lstStyle/>
          <a:p>
            <a:pPr marL="0" indent="0" algn="l">
              <a:buNone/>
            </a:pPr>
            <a:r>
              <a:rPr lang="en-US" b="1" dirty="0"/>
              <a:t>The Outliers Dashboard is designed to identify and analyze atypical data points within the HR dataset at IBM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6148221" y="3265648"/>
            <a:ext cx="5924324" cy="3340684"/>
          </a:xfrm>
          <a:prstGeom prst="rect">
            <a:avLst/>
          </a:prstGeom>
        </p:spPr>
      </p:pic>
      <p:pic>
        <p:nvPicPr>
          <p:cNvPr id="3" name="Picture 2">
            <a:extLst>
              <a:ext uri="{FF2B5EF4-FFF2-40B4-BE49-F238E27FC236}">
                <a16:creationId xmlns:a16="http://schemas.microsoft.com/office/drawing/2014/main" id="{6FC8582B-4CC8-2C25-99CC-C4DECA8510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434" y="3301017"/>
            <a:ext cx="5993566" cy="3343592"/>
          </a:xfrm>
          <a:prstGeom prst="rect">
            <a:avLst/>
          </a:prstGeom>
        </p:spPr>
      </p:pic>
    </p:spTree>
    <p:extLst>
      <p:ext uri="{BB962C8B-B14F-4D97-AF65-F5344CB8AC3E}">
        <p14:creationId xmlns:p14="http://schemas.microsoft.com/office/powerpoint/2010/main" val="17536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29615"/>
            <a:ext cx="11029315" cy="835660"/>
          </a:xfrm>
        </p:spPr>
        <p:txBody>
          <a:bodyPr>
            <a:normAutofit/>
          </a:bodyPr>
          <a:lstStyle/>
          <a:p>
            <a:r>
              <a:rPr lang="en-US" b="1" dirty="0">
                <a:effectLst>
                  <a:outerShdw blurRad="38100" dist="38100" dir="2700000" algn="tl">
                    <a:srgbClr val="000000">
                      <a:alpha val="43137"/>
                    </a:srgbClr>
                  </a:outerShdw>
                </a:effectLst>
                <a:latin typeface="Comic Sans MS" panose="030F0702030302020204" pitchFamily="66" charset="0"/>
                <a:sym typeface="+mn-ea"/>
              </a:rPr>
              <a:t>Outliers page one Overview</a:t>
            </a:r>
            <a:endParaRPr lang="en-US" dirty="0"/>
          </a:p>
        </p:txBody>
      </p:sp>
      <p:sp>
        <p:nvSpPr>
          <p:cNvPr id="3" name="Content Placeholder 2"/>
          <p:cNvSpPr>
            <a:spLocks noGrp="1"/>
          </p:cNvSpPr>
          <p:nvPr>
            <p:ph sz="half" idx="1"/>
          </p:nvPr>
        </p:nvSpPr>
        <p:spPr>
          <a:xfrm>
            <a:off x="581024" y="2228215"/>
            <a:ext cx="11135353" cy="3997960"/>
          </a:xfrm>
        </p:spPr>
        <p:txBody>
          <a:bodyPr anchor="t" anchorCtr="0">
            <a:normAutofit fontScale="97500" lnSpcReduction="10000"/>
          </a:bodyPr>
          <a:lstStyle/>
          <a:p>
            <a:pPr algn="l" rtl="0">
              <a:buFont typeface="Arial" panose="020B0604020202020204" pitchFamily="34" charset="0"/>
              <a:buChar char="•"/>
            </a:pPr>
            <a:r>
              <a:rPr lang="en-US" b="1" dirty="0"/>
              <a:t>Chart of the Attrition rate of Employees whose education level is below college is the highest and the attrition rate of employees whose education level is doctor is lowest .</a:t>
            </a:r>
          </a:p>
          <a:p>
            <a:pPr algn="l" rtl="0">
              <a:buFont typeface="Arial" panose="020B0604020202020204" pitchFamily="34" charset="0"/>
              <a:buChar char="•"/>
            </a:pPr>
            <a:r>
              <a:rPr lang="en-US" b="1" dirty="0"/>
              <a:t>Chart of Attrition Employees By Job Role Show the  percentage of attrition is highest amongst sales representatives and lowest amongst managers, manufacturing directors, and healthcare representatives.</a:t>
            </a:r>
          </a:p>
          <a:p>
            <a:pPr algn="l" rtl="0">
              <a:buFont typeface="Arial" panose="020B0604020202020204" pitchFamily="34" charset="0"/>
              <a:buChar char="•"/>
            </a:pPr>
            <a:r>
              <a:rPr lang="en-US" b="1" dirty="0"/>
              <a:t>Chart of Attrition Employees By Department Show Attrition percentage Is highest in the sales department at 20.63% where 92 employees out of 446 went through attrition and the lowest in the research and development department at 13.84% where 133 employees went through attrition out of 961 . </a:t>
            </a:r>
          </a:p>
          <a:p>
            <a:pPr algn="l" rtl="0">
              <a:buFont typeface="Arial" panose="020B0604020202020204" pitchFamily="34" charset="0"/>
              <a:buChar char="•"/>
            </a:pPr>
            <a:r>
              <a:rPr lang="en-US" b="1" dirty="0"/>
              <a:t>Chart of Attrition Employees By Marital Status Show  Single employees are the most likely to attrition with approximately 1 in 4 single employees likely to attrition. This is followed by married employees (12.5%), with divorced employees least likely to attrition.</a:t>
            </a:r>
            <a:br>
              <a:rPr lang="en-US" dirty="0">
                <a:sym typeface="+mn-ea"/>
              </a:rPr>
            </a:br>
            <a:endParaRPr lang="en-US" dirty="0"/>
          </a:p>
          <a:p>
            <a:pPr marL="0" indent="0" algn="l">
              <a:buFont typeface="Wingdings" panose="05000000000000000000" charse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138"/>
            <a:ext cx="11029616" cy="716755"/>
          </a:xfrm>
        </p:spPr>
        <p:txBody>
          <a:bodyPr/>
          <a:lstStyle/>
          <a:p>
            <a:r>
              <a:rPr lang="en-US" b="1" dirty="0">
                <a:effectLst>
                  <a:outerShdw blurRad="38100" dist="38100" dir="2700000" algn="tl">
                    <a:srgbClr val="000000">
                      <a:alpha val="43137"/>
                    </a:srgbClr>
                  </a:outerShdw>
                </a:effectLst>
                <a:latin typeface="Comic Sans MS" panose="030F0702030302020204" pitchFamily="66" charset="0"/>
                <a:sym typeface="+mn-ea"/>
              </a:rPr>
              <a:t>Outliers page Two</a:t>
            </a:r>
            <a:endParaRPr lang="ar-EG" dirty="0">
              <a:latin typeface="Comic Sans MS" panose="030F0702030302020204" pitchFamily="66" charset="0"/>
            </a:endParaRPr>
          </a:p>
        </p:txBody>
      </p:sp>
      <p:sp>
        <p:nvSpPr>
          <p:cNvPr id="4" name="Content Placeholder 3"/>
          <p:cNvSpPr>
            <a:spLocks noGrp="1"/>
          </p:cNvSpPr>
          <p:nvPr>
            <p:ph idx="1"/>
          </p:nvPr>
        </p:nvSpPr>
        <p:spPr>
          <a:xfrm>
            <a:off x="449201" y="1915913"/>
            <a:ext cx="11133573" cy="886276"/>
          </a:xfrm>
        </p:spPr>
        <p:txBody>
          <a:bodyPr anchor="t">
            <a:normAutofit/>
          </a:bodyPr>
          <a:lstStyle/>
          <a:p>
            <a:pPr marL="0" indent="0" algn="l">
              <a:buNone/>
            </a:pPr>
            <a:r>
              <a:rPr lang="en-US" b="1" dirty="0"/>
              <a:t>The Outliers Dashboard is designed to identify and analyze atypical data points within the HR dataset at IBM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6148221" y="3269774"/>
            <a:ext cx="5924324" cy="3332431"/>
          </a:xfrm>
          <a:prstGeom prst="rect">
            <a:avLst/>
          </a:prstGeom>
        </p:spPr>
      </p:pic>
      <p:pic>
        <p:nvPicPr>
          <p:cNvPr id="3" name="Picture 2">
            <a:extLst>
              <a:ext uri="{FF2B5EF4-FFF2-40B4-BE49-F238E27FC236}">
                <a16:creationId xmlns:a16="http://schemas.microsoft.com/office/drawing/2014/main" id="{6FC8582B-4CC8-2C25-99CC-C4DECA8510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770" y="3301017"/>
            <a:ext cx="5960893" cy="3343592"/>
          </a:xfrm>
          <a:prstGeom prst="rect">
            <a:avLst/>
          </a:prstGeom>
        </p:spPr>
      </p:pic>
    </p:spTree>
    <p:extLst>
      <p:ext uri="{BB962C8B-B14F-4D97-AF65-F5344CB8AC3E}">
        <p14:creationId xmlns:p14="http://schemas.microsoft.com/office/powerpoint/2010/main" val="422196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29615"/>
            <a:ext cx="11029315" cy="835660"/>
          </a:xfrm>
        </p:spPr>
        <p:txBody>
          <a:bodyPr>
            <a:normAutofit/>
          </a:bodyPr>
          <a:lstStyle/>
          <a:p>
            <a:r>
              <a:rPr lang="en-US" b="1" dirty="0">
                <a:effectLst>
                  <a:outerShdw blurRad="38100" dist="38100" dir="2700000" algn="tl">
                    <a:srgbClr val="000000">
                      <a:alpha val="43137"/>
                    </a:srgbClr>
                  </a:outerShdw>
                </a:effectLst>
                <a:latin typeface="Comic Sans MS" panose="030F0702030302020204" pitchFamily="66" charset="0"/>
                <a:sym typeface="+mn-ea"/>
              </a:rPr>
              <a:t>Outliers page Two Overview</a:t>
            </a:r>
            <a:endParaRPr lang="en-US" dirty="0"/>
          </a:p>
        </p:txBody>
      </p:sp>
      <p:sp>
        <p:nvSpPr>
          <p:cNvPr id="3" name="Content Placeholder 2"/>
          <p:cNvSpPr>
            <a:spLocks noGrp="1"/>
          </p:cNvSpPr>
          <p:nvPr>
            <p:ph sz="half" idx="1"/>
          </p:nvPr>
        </p:nvSpPr>
        <p:spPr>
          <a:xfrm>
            <a:off x="581024" y="2228215"/>
            <a:ext cx="11135353" cy="3997960"/>
          </a:xfrm>
        </p:spPr>
        <p:txBody>
          <a:bodyPr anchor="t" anchorCtr="0">
            <a:normAutofit fontScale="97500"/>
          </a:bodyPr>
          <a:lstStyle/>
          <a:p>
            <a:pPr algn="l" rtl="0">
              <a:buFont typeface="Arial" panose="020B0604020202020204" pitchFamily="34" charset="0"/>
              <a:buChar char="•"/>
            </a:pPr>
            <a:r>
              <a:rPr lang="en-US" b="1" dirty="0"/>
              <a:t>Chart of the Attrition By Job Involvement  shows that when the job involvement rate is very high, the attrition rate is lowest and when the job involvement rate is very low, the attrition rate is highest. </a:t>
            </a:r>
          </a:p>
          <a:p>
            <a:pPr algn="l" rtl="0">
              <a:buFont typeface="Arial" panose="020B0604020202020204" pitchFamily="34" charset="0"/>
              <a:buChar char="•"/>
            </a:pPr>
            <a:r>
              <a:rPr lang="en-US" b="1" dirty="0"/>
              <a:t>Chart of Attrition By Work life Balance Shows when employees can’t balance work and life well, the attrition rate is high . </a:t>
            </a:r>
          </a:p>
          <a:p>
            <a:pPr algn="l" rtl="0">
              <a:buFont typeface="Arial" panose="020B0604020202020204" pitchFamily="34" charset="0"/>
              <a:buChar char="•"/>
            </a:pPr>
            <a:r>
              <a:rPr lang="en-US" b="1" dirty="0"/>
              <a:t>Chart of Attrition Relationship Satisfaction Show It’s expected that employees with the lowest relationship satisfaction with IBM are the most likely to attrition; 1 in 5 employees with a low score attrition. </a:t>
            </a:r>
          </a:p>
          <a:p>
            <a:pPr algn="l" rtl="0">
              <a:buFont typeface="Arial" panose="020B0604020202020204" pitchFamily="34" charset="0"/>
              <a:buChar char="•"/>
            </a:pPr>
            <a:r>
              <a:rPr lang="en-US" b="1" dirty="0"/>
              <a:t>Chart of Attrition By Job Satisfaction  Show  As it can be observed from the above graph, employees with the lowest job satisfaction score are the most likely to attrition when compared to the other scores, with an attrition percentage of 23%.</a:t>
            </a:r>
            <a:br>
              <a:rPr lang="en-US" b="1" dirty="0">
                <a:sym typeface="+mn-ea"/>
              </a:rPr>
            </a:br>
            <a:endParaRPr lang="en-US" b="1" dirty="0"/>
          </a:p>
          <a:p>
            <a:pPr marL="0" indent="0" algn="l">
              <a:buFont typeface="Wingdings" panose="05000000000000000000" charset="0"/>
              <a:buNone/>
            </a:pPr>
            <a:endParaRPr lang="en-US" dirty="0"/>
          </a:p>
        </p:txBody>
      </p:sp>
    </p:spTree>
    <p:extLst>
      <p:ext uri="{BB962C8B-B14F-4D97-AF65-F5344CB8AC3E}">
        <p14:creationId xmlns:p14="http://schemas.microsoft.com/office/powerpoint/2010/main" val="15160764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381</TotalTime>
  <Words>803</Words>
  <Application>Microsoft Office PowerPoint</Application>
  <PresentationFormat>Widescreen</PresentationFormat>
  <Paragraphs>56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Comic Sans MS</vt:lpstr>
      <vt:lpstr>Gill Sans MT</vt:lpstr>
      <vt:lpstr>Wingdings</vt:lpstr>
      <vt:lpstr>Wingdings 2</vt:lpstr>
      <vt:lpstr>Dividend</vt:lpstr>
      <vt:lpstr>HR Analytics Dashboard for IBM</vt:lpstr>
      <vt:lpstr>Objective of  the  Analysis</vt:lpstr>
      <vt:lpstr>Project Steps </vt:lpstr>
      <vt:lpstr>Modeling</vt:lpstr>
      <vt:lpstr>Home Page</vt:lpstr>
      <vt:lpstr>Outliers page one</vt:lpstr>
      <vt:lpstr>Outliers page one Overview</vt:lpstr>
      <vt:lpstr>Outliers page Two</vt:lpstr>
      <vt:lpstr>Outliers page Two Overview</vt:lpstr>
      <vt:lpstr>Recommendations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Follower Car</dc:title>
  <dc:creator>mahmoud abdelraheem</dc:creator>
  <cp:lastModifiedBy>Ahmed 20367866</cp:lastModifiedBy>
  <cp:revision>38</cp:revision>
  <dcterms:created xsi:type="dcterms:W3CDTF">2021-12-22T20:29:00Z</dcterms:created>
  <dcterms:modified xsi:type="dcterms:W3CDTF">2024-08-03T18:37:11Z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1033-11.2.0.10233</vt:lpwstr>
  </property>
</Properties>
</file>