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9" r:id="rId3"/>
    <p:sldId id="260" r:id="rId4"/>
    <p:sldId id="263" r:id="rId5"/>
    <p:sldId id="266"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629214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2AC6272-3499-48A9-BE5D-4C2C42BD2477}" type="datetimeFigureOut">
              <a:rPr lang="ar-EG" smtClean="0"/>
              <a:t>30/05/1443</a:t>
            </a:fld>
            <a:endParaRPr lang="ar-EG"/>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ar-EG"/>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C6272-3499-48A9-BE5D-4C2C42BD2477}" type="datetimeFigureOut">
              <a:rPr lang="ar-EG" smtClean="0"/>
              <a:t>30/05/1443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2AC6272-3499-48A9-BE5D-4C2C42BD2477}" type="datetimeFigureOut">
              <a:rPr lang="ar-EG" smtClean="0"/>
              <a:t>30/05/1443</a:t>
            </a:fld>
            <a:endParaRPr lang="ar-EG"/>
          </a:p>
        </p:txBody>
      </p:sp>
      <p:sp>
        <p:nvSpPr>
          <p:cNvPr id="5" name="Footer Placeholder 4"/>
          <p:cNvSpPr>
            <a:spLocks noGrp="1"/>
          </p:cNvSpPr>
          <p:nvPr>
            <p:ph type="ftr" sz="quarter" idx="11"/>
          </p:nvPr>
        </p:nvSpPr>
        <p:spPr>
          <a:xfrm>
            <a:off x="774923" y="5951811"/>
            <a:ext cx="7896279" cy="365125"/>
          </a:xfrm>
        </p:spPr>
        <p:txBody>
          <a:bodyPr/>
          <a:lstStyle/>
          <a:p>
            <a:endParaRPr lang="ar-EG"/>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AC6272-3499-48A9-BE5D-4C2C42BD2477}" type="datetimeFigureOut">
              <a:rPr lang="ar-EG" smtClean="0"/>
              <a:t>30/05/1443</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10558300" y="5956137"/>
            <a:ext cx="1052508" cy="365125"/>
          </a:xfrm>
        </p:spPr>
        <p:txBody>
          <a:bodyPr/>
          <a:lstStyle/>
          <a:p>
            <a:fld id="{F43D07AF-BDD0-4D84-81B1-4E68FE65CB2E}" type="slidenum">
              <a:rPr lang="ar-EG" smtClean="0"/>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2AC6272-3499-48A9-BE5D-4C2C42BD2477}" type="datetimeFigureOut">
              <a:rPr lang="ar-EG" smtClean="0"/>
              <a:t>30/05/1443</a:t>
            </a:fld>
            <a:endParaRPr lang="ar-EG"/>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ar-EG"/>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AC6272-3499-48A9-BE5D-4C2C42BD2477}" type="datetimeFigureOut">
              <a:rPr lang="ar-EG" smtClean="0"/>
              <a:t>30/05/1443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AC6272-3499-48A9-BE5D-4C2C42BD2477}" type="datetimeFigureOut">
              <a:rPr lang="ar-EG" smtClean="0"/>
              <a:t>30/05/1443</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AC6272-3499-48A9-BE5D-4C2C42BD2477}" type="datetimeFigureOut">
              <a:rPr lang="ar-EG" smtClean="0"/>
              <a:t>30/05/1443</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C6272-3499-48A9-BE5D-4C2C42BD2477}" type="datetimeFigureOut">
              <a:rPr lang="ar-EG" smtClean="0"/>
              <a:t>30/05/1443</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2AC6272-3499-48A9-BE5D-4C2C42BD2477}" type="datetimeFigureOut">
              <a:rPr lang="ar-EG" smtClean="0"/>
              <a:t>30/05/1443</a:t>
            </a:fld>
            <a:endParaRPr lang="ar-EG"/>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ar-EG"/>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F43D07AF-BDD0-4D84-81B1-4E68FE65CB2E}" type="slidenum">
              <a:rPr lang="ar-EG" smtClean="0"/>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AC6272-3499-48A9-BE5D-4C2C42BD2477}" type="datetimeFigureOut">
              <a:rPr lang="ar-EG" smtClean="0"/>
              <a:t>30/05/1443</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43D07AF-BDD0-4D84-81B1-4E68FE65CB2E}" type="slidenum">
              <a:rPr lang="ar-EG" smtClean="0"/>
              <a:t>‹#›</a:t>
            </a:fld>
            <a:endParaRPr lang="ar-EG"/>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2AC6272-3499-48A9-BE5D-4C2C42BD2477}" type="datetimeFigureOut">
              <a:rPr lang="ar-EG" smtClean="0"/>
              <a:t>30/05/1443</a:t>
            </a:fld>
            <a:endParaRPr lang="ar-EG"/>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ar-EG"/>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F43D07AF-BDD0-4D84-81B1-4E68FE65CB2E}" type="slidenum">
              <a:rPr lang="ar-EG" smtClean="0"/>
              <a:t>‹#›</a:t>
            </a:fld>
            <a:endParaRPr lang="ar-EG"/>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1" eaLnBrk="1" latinLnBrk="0" hangingPunct="1">
        <a:spcBef>
          <a:spcPct val="0"/>
        </a:spcBef>
        <a:buNone/>
        <a:defRPr sz="2800" b="0" kern="1200" cap="all">
          <a:solidFill>
            <a:schemeClr val="bg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06070" indent="-30607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4621" y="1262267"/>
            <a:ext cx="9144000" cy="1230402"/>
          </a:xfrm>
        </p:spPr>
        <p:txBody>
          <a:bodyPr>
            <a:normAutofit fontScale="90000"/>
          </a:bodyPr>
          <a:lstStyle/>
          <a:p>
            <a:pPr algn="ctr"/>
            <a:r>
              <a:rPr lang="en-US" b="1" i="0" dirty="0">
                <a:solidFill>
                  <a:srgbClr val="000000"/>
                </a:solidFill>
                <a:effectLst/>
                <a:latin typeface="Calibri" panose="020F0502020204030204" pitchFamily="34" charset="0"/>
              </a:rPr>
              <a:t>1- Team members</a:t>
            </a:r>
            <a:r>
              <a:rPr lang="en-US" sz="4400" b="1" dirty="0"/>
              <a:t> </a:t>
            </a:r>
            <a:br>
              <a:rPr lang="en-US" sz="3200" b="1" dirty="0"/>
            </a:br>
            <a:endParaRPr lang="ar-EG" sz="4400" b="1" dirty="0">
              <a:latin typeface="Comic Sans MS" panose="030F0702030302020204" pitchFamily="66" charset="0"/>
            </a:endParaRPr>
          </a:p>
        </p:txBody>
      </p:sp>
      <p:sp>
        <p:nvSpPr>
          <p:cNvPr id="3" name="Subtitle 2"/>
          <p:cNvSpPr>
            <a:spLocks noGrp="1"/>
          </p:cNvSpPr>
          <p:nvPr>
            <p:ph type="subTitle" idx="1"/>
          </p:nvPr>
        </p:nvSpPr>
        <p:spPr>
          <a:xfrm>
            <a:off x="2986391" y="3307404"/>
            <a:ext cx="4601183" cy="3317132"/>
          </a:xfrm>
        </p:spPr>
        <p:txBody>
          <a:bodyPr>
            <a:normAutofit/>
          </a:bodyPr>
          <a:lstStyle/>
          <a:p>
            <a:pPr algn="r"/>
            <a:r>
              <a:rPr lang="ar-EG" sz="2400" dirty="0">
                <a:solidFill>
                  <a:schemeClr val="bg1"/>
                </a:solidFill>
              </a:rPr>
              <a:t>1-سعد صفوت سعد الدين محمد       (2) </a:t>
            </a:r>
          </a:p>
          <a:p>
            <a:pPr algn="r"/>
            <a:r>
              <a:rPr lang="ar-EG" sz="2400" dirty="0">
                <a:solidFill>
                  <a:schemeClr val="bg1"/>
                </a:solidFill>
              </a:rPr>
              <a:t>2-احمد نبيل محمد كامل احمد            (3)</a:t>
            </a:r>
          </a:p>
          <a:p>
            <a:pPr algn="r"/>
            <a:r>
              <a:rPr lang="ar-EG" sz="2400" dirty="0">
                <a:solidFill>
                  <a:schemeClr val="bg1"/>
                </a:solidFill>
              </a:rPr>
              <a:t>3-احمد أبو السعود عبد الراضي         (3) </a:t>
            </a:r>
          </a:p>
          <a:p>
            <a:pPr algn="r"/>
            <a:r>
              <a:rPr lang="ar-EG" sz="2400" dirty="0">
                <a:solidFill>
                  <a:schemeClr val="bg1"/>
                </a:solidFill>
              </a:rPr>
              <a:t>4-احمد خالد خلف محمد                    (3)</a:t>
            </a:r>
          </a:p>
          <a:p>
            <a:pPr algn="r"/>
            <a:r>
              <a:rPr lang="ar-EG" sz="2400" dirty="0">
                <a:solidFill>
                  <a:schemeClr val="bg1"/>
                </a:solidFill>
              </a:rPr>
              <a:t>5-محمد ايمن محمد عبد المطلب        (3)</a:t>
            </a:r>
          </a:p>
          <a:p>
            <a:pPr algn="r"/>
            <a:r>
              <a:rPr lang="ar-EG" sz="2400" dirty="0">
                <a:solidFill>
                  <a:schemeClr val="bg1"/>
                </a:solidFill>
              </a:rPr>
              <a:t>6-إسماعيل عوني علي مخلوف            (</a:t>
            </a:r>
            <a:r>
              <a:rPr lang="en-US" sz="2400" dirty="0">
                <a:solidFill>
                  <a:schemeClr val="bg1"/>
                </a:solidFill>
                <a:latin typeface="Abadi" panose="020B0604020202020204" pitchFamily="34" charset="0"/>
              </a:rPr>
              <a:t>1</a:t>
            </a:r>
            <a:r>
              <a:rPr lang="ar-EG" sz="2400" dirty="0">
                <a:solidFill>
                  <a:schemeClr val="bg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1089497"/>
            <a:ext cx="11029616" cy="953311"/>
          </a:xfrm>
        </p:spPr>
        <p:txBody>
          <a:bodyPr>
            <a:noAutofit/>
          </a:bodyPr>
          <a:lstStyle/>
          <a:p>
            <a:r>
              <a:rPr lang="en-US" sz="3600" b="0" i="0" dirty="0">
                <a:effectLst/>
                <a:latin typeface="Calibri" panose="020F0502020204030204" pitchFamily="34" charset="0"/>
              </a:rPr>
              <a:t>2-Link to </a:t>
            </a:r>
            <a:r>
              <a:rPr lang="en-US" sz="3600" dirty="0">
                <a:latin typeface="Calibri" panose="020F0502020204030204" pitchFamily="34" charset="0"/>
              </a:rPr>
              <a:t>of</a:t>
            </a:r>
            <a:r>
              <a:rPr lang="en-US" sz="3600" b="0" i="0" dirty="0">
                <a:effectLst/>
                <a:latin typeface="Calibri" panose="020F0502020204030204" pitchFamily="34" charset="0"/>
              </a:rPr>
              <a:t> dataset</a:t>
            </a:r>
            <a:r>
              <a:rPr lang="en-US" sz="4800" dirty="0"/>
              <a:t> </a:t>
            </a:r>
            <a:br>
              <a:rPr lang="en-US" dirty="0"/>
            </a:br>
            <a:endParaRPr lang="ar-EG" dirty="0">
              <a:latin typeface="Comic Sans MS" panose="030F0702030302020204" pitchFamily="66" charset="0"/>
            </a:endParaRPr>
          </a:p>
        </p:txBody>
      </p:sp>
      <p:sp>
        <p:nvSpPr>
          <p:cNvPr id="3" name="Content Placeholder 2"/>
          <p:cNvSpPr>
            <a:spLocks noGrp="1"/>
          </p:cNvSpPr>
          <p:nvPr>
            <p:ph idx="1"/>
          </p:nvPr>
        </p:nvSpPr>
        <p:spPr>
          <a:xfrm>
            <a:off x="581191" y="2129321"/>
            <a:ext cx="10048709" cy="1605551"/>
          </a:xfrm>
        </p:spPr>
        <p:txBody>
          <a:bodyPr>
            <a:normAutofit/>
          </a:bodyPr>
          <a:lstStyle/>
          <a:p>
            <a:pPr marL="0" indent="0" algn="l" rtl="0">
              <a:buNone/>
            </a:pPr>
            <a:r>
              <a:rPr lang="en-US" sz="2200" b="1" dirty="0">
                <a:effectLst>
                  <a:outerShdw blurRad="38100" dist="38100" dir="2700000" algn="tl">
                    <a:srgbClr val="000000">
                      <a:alpha val="43137"/>
                    </a:srgbClr>
                  </a:outerShdw>
                </a:effectLst>
              </a:rPr>
              <a:t>https://www.kaggle.com/altadata/covid19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68236"/>
            <a:ext cx="11029616" cy="716755"/>
          </a:xfrm>
        </p:spPr>
        <p:txBody>
          <a:bodyPr>
            <a:normAutofit fontScale="90000"/>
          </a:bodyPr>
          <a:lstStyle/>
          <a:p>
            <a:r>
              <a:rPr lang="en-US" sz="3100" b="0" i="0" dirty="0">
                <a:effectLst/>
                <a:latin typeface="Calibri" panose="020F0502020204030204" pitchFamily="34" charset="0"/>
              </a:rPr>
              <a:t>Describe of dataset </a:t>
            </a:r>
            <a:br>
              <a:rPr lang="en-US" dirty="0"/>
            </a:br>
            <a:endParaRPr lang="ar-EG" dirty="0">
              <a:latin typeface="Comic Sans MS" panose="030F0702030302020204" pitchFamily="66" charset="0"/>
            </a:endParaRPr>
          </a:p>
        </p:txBody>
      </p:sp>
      <p:sp>
        <p:nvSpPr>
          <p:cNvPr id="3" name="Content Placeholder 2"/>
          <p:cNvSpPr>
            <a:spLocks noGrp="1"/>
          </p:cNvSpPr>
          <p:nvPr>
            <p:ph idx="1"/>
          </p:nvPr>
        </p:nvSpPr>
        <p:spPr>
          <a:xfrm>
            <a:off x="233464" y="2130358"/>
            <a:ext cx="11537003" cy="4523362"/>
          </a:xfrm>
        </p:spPr>
        <p:txBody>
          <a:bodyPr>
            <a:normAutofit lnSpcReduction="10000"/>
          </a:bodyPr>
          <a:lstStyle/>
          <a:p>
            <a:pPr marL="0" indent="0" algn="l" fontAlgn="base">
              <a:buNone/>
            </a:pPr>
            <a:r>
              <a:rPr lang="en-US" b="1" dirty="0">
                <a:latin typeface="inherit"/>
              </a:rPr>
              <a:t>(Frist column)</a:t>
            </a:r>
            <a:r>
              <a:rPr lang="en-US" b="1" i="0" dirty="0">
                <a:effectLst/>
                <a:latin typeface="inherit"/>
              </a:rPr>
              <a:t>-</a:t>
            </a:r>
            <a:r>
              <a:rPr lang="en-US" b="0" i="0" dirty="0">
                <a:effectLst/>
                <a:latin typeface="inherit"/>
              </a:rPr>
              <a:t>Reported Date (</a:t>
            </a:r>
            <a:r>
              <a:rPr lang="en-US" b="0" i="0" dirty="0" err="1">
                <a:effectLst/>
                <a:latin typeface="inherit"/>
              </a:rPr>
              <a:t>reported_date</a:t>
            </a:r>
            <a:r>
              <a:rPr lang="en-US" b="0" i="0" dirty="0">
                <a:effectLst/>
                <a:latin typeface="inherit"/>
              </a:rPr>
              <a:t>)</a:t>
            </a:r>
            <a:r>
              <a:rPr lang="en-US" b="0" i="0" dirty="0">
                <a:effectLst/>
                <a:latin typeface="Inter"/>
              </a:rPr>
              <a:t> : Covid-19 Report Date</a:t>
            </a:r>
          </a:p>
          <a:p>
            <a:pPr marL="0" indent="0" algn="l" fontAlgn="base">
              <a:buNone/>
            </a:pPr>
            <a:r>
              <a:rPr lang="en-US" b="1" dirty="0">
                <a:latin typeface="inherit"/>
              </a:rPr>
              <a:t>(second column)</a:t>
            </a:r>
            <a:r>
              <a:rPr lang="en-US" b="1" i="0" dirty="0">
                <a:effectLst/>
                <a:latin typeface="inherit"/>
              </a:rPr>
              <a:t>- </a:t>
            </a:r>
            <a:r>
              <a:rPr lang="en-US" b="0" i="0" dirty="0" err="1">
                <a:effectLst/>
                <a:latin typeface="inherit"/>
              </a:rPr>
              <a:t>Country</a:t>
            </a:r>
            <a:r>
              <a:rPr lang="en-US" b="0" i="1" dirty="0" err="1">
                <a:effectLst/>
                <a:latin typeface="inherit"/>
              </a:rPr>
              <a:t>Region</a:t>
            </a:r>
            <a:r>
              <a:rPr lang="en-US" b="0" i="1" dirty="0">
                <a:effectLst/>
                <a:latin typeface="inherit"/>
              </a:rPr>
              <a:t> (</a:t>
            </a:r>
            <a:r>
              <a:rPr lang="en-US" b="0" i="1" dirty="0" err="1">
                <a:effectLst/>
                <a:latin typeface="inherit"/>
              </a:rPr>
              <a:t>country</a:t>
            </a:r>
            <a:r>
              <a:rPr lang="en-US" b="0" i="0" dirty="0" err="1">
                <a:effectLst/>
                <a:latin typeface="inherit"/>
              </a:rPr>
              <a:t>region</a:t>
            </a:r>
            <a:r>
              <a:rPr lang="en-US" b="0" i="0" dirty="0">
                <a:effectLst/>
                <a:latin typeface="inherit"/>
              </a:rPr>
              <a:t>)</a:t>
            </a:r>
            <a:r>
              <a:rPr lang="en-US" b="0" i="0" dirty="0">
                <a:effectLst/>
                <a:latin typeface="Inter"/>
              </a:rPr>
              <a:t> : Country, region or sovereignty name</a:t>
            </a:r>
          </a:p>
          <a:p>
            <a:pPr marL="0" indent="0" algn="l" fontAlgn="base">
              <a:buNone/>
            </a:pPr>
            <a:r>
              <a:rPr lang="en-US" b="1" dirty="0">
                <a:latin typeface="inherit"/>
              </a:rPr>
              <a:t>(third column)</a:t>
            </a:r>
            <a:r>
              <a:rPr lang="en-US" b="1" i="0" dirty="0">
                <a:effectLst/>
                <a:latin typeface="inherit"/>
              </a:rPr>
              <a:t>- </a:t>
            </a:r>
            <a:r>
              <a:rPr lang="en-US" b="0" i="0" dirty="0">
                <a:effectLst/>
                <a:latin typeface="inherit"/>
              </a:rPr>
              <a:t>Population (population)</a:t>
            </a:r>
            <a:r>
              <a:rPr lang="en-US" b="0" i="0" dirty="0">
                <a:effectLst/>
                <a:latin typeface="Inter"/>
              </a:rPr>
              <a:t> : Country populations as per United Nations Population Division</a:t>
            </a:r>
          </a:p>
          <a:p>
            <a:pPr marL="0" indent="0" algn="l" fontAlgn="base">
              <a:buNone/>
            </a:pPr>
            <a:r>
              <a:rPr lang="en-US" b="1" dirty="0">
                <a:latin typeface="inherit"/>
              </a:rPr>
              <a:t>(fourth column)</a:t>
            </a:r>
            <a:r>
              <a:rPr lang="en-US" b="1" i="0" dirty="0">
                <a:effectLst/>
                <a:latin typeface="inherit"/>
              </a:rPr>
              <a:t>- </a:t>
            </a:r>
            <a:r>
              <a:rPr lang="en-US" b="0" i="0" dirty="0">
                <a:effectLst/>
                <a:latin typeface="inherit"/>
              </a:rPr>
              <a:t>Confirmed Case (confirmed)</a:t>
            </a:r>
            <a:r>
              <a:rPr lang="en-US" b="0" i="0" dirty="0">
                <a:effectLst/>
                <a:latin typeface="Inter"/>
              </a:rPr>
              <a:t> : Confirmed cases include presumptive positive cases and probable cases</a:t>
            </a:r>
          </a:p>
          <a:p>
            <a:pPr marL="0" indent="0" algn="l" fontAlgn="base">
              <a:buNone/>
            </a:pPr>
            <a:r>
              <a:rPr lang="en-US" b="1" dirty="0">
                <a:latin typeface="inherit"/>
              </a:rPr>
              <a:t>(fifth column)</a:t>
            </a:r>
            <a:r>
              <a:rPr lang="en-US" b="1" i="0" dirty="0">
                <a:effectLst/>
                <a:latin typeface="inherit"/>
              </a:rPr>
              <a:t>- </a:t>
            </a:r>
            <a:r>
              <a:rPr lang="en-US" b="0" i="0" dirty="0">
                <a:effectLst/>
                <a:latin typeface="inherit"/>
              </a:rPr>
              <a:t>Active cases (active)</a:t>
            </a:r>
            <a:r>
              <a:rPr lang="en-US" b="0" i="0" dirty="0">
                <a:effectLst/>
                <a:latin typeface="Inter"/>
              </a:rPr>
              <a:t> : Active cases = total confirmed - total recovered - total deaths</a:t>
            </a:r>
          </a:p>
          <a:p>
            <a:pPr marL="0" indent="0" algn="l" fontAlgn="base">
              <a:buNone/>
            </a:pPr>
            <a:r>
              <a:rPr lang="en-US" b="1" dirty="0">
                <a:latin typeface="inherit"/>
              </a:rPr>
              <a:t>(sixth column)</a:t>
            </a:r>
            <a:r>
              <a:rPr lang="en-US" b="1" i="0" dirty="0">
                <a:effectLst/>
                <a:latin typeface="inherit"/>
              </a:rPr>
              <a:t>- </a:t>
            </a:r>
            <a:r>
              <a:rPr lang="en-US" b="0" i="0" dirty="0">
                <a:effectLst/>
                <a:latin typeface="inherit"/>
              </a:rPr>
              <a:t>Deaths (deaths)</a:t>
            </a:r>
            <a:r>
              <a:rPr lang="en-US" b="0" i="0" dirty="0">
                <a:effectLst/>
                <a:latin typeface="Inter"/>
              </a:rPr>
              <a:t> : Death cases counts</a:t>
            </a:r>
          </a:p>
          <a:p>
            <a:pPr marL="0" indent="0" algn="l" fontAlgn="base">
              <a:buNone/>
            </a:pPr>
            <a:r>
              <a:rPr lang="en-US" b="1" dirty="0">
                <a:latin typeface="inherit"/>
              </a:rPr>
              <a:t>(seventh column)</a:t>
            </a:r>
            <a:r>
              <a:rPr lang="en-US" b="1" i="0" dirty="0">
                <a:effectLst/>
                <a:latin typeface="inherit"/>
              </a:rPr>
              <a:t>- </a:t>
            </a:r>
            <a:r>
              <a:rPr lang="en-US" b="0" i="0" dirty="0">
                <a:effectLst/>
                <a:latin typeface="inherit"/>
              </a:rPr>
              <a:t>Recovered (recovered)</a:t>
            </a:r>
            <a:r>
              <a:rPr lang="en-US" b="0" i="0" dirty="0">
                <a:effectLst/>
                <a:latin typeface="Inter"/>
              </a:rPr>
              <a:t> : Recovered cases counts</a:t>
            </a:r>
          </a:p>
          <a:p>
            <a:pPr marL="0" indent="0" algn="l" fontAlgn="base">
              <a:buNone/>
            </a:pPr>
            <a:r>
              <a:rPr lang="en-US" b="1" dirty="0">
                <a:latin typeface="inherit"/>
              </a:rPr>
              <a:t>(eighth column)</a:t>
            </a:r>
            <a:r>
              <a:rPr lang="en-US" b="1" i="0" dirty="0">
                <a:effectLst/>
                <a:latin typeface="inherit"/>
              </a:rPr>
              <a:t>- </a:t>
            </a:r>
            <a:r>
              <a:rPr lang="en-US" b="0" i="0" dirty="0">
                <a:effectLst/>
                <a:latin typeface="inherit"/>
              </a:rPr>
              <a:t>Mortality Rate (</a:t>
            </a:r>
            <a:r>
              <a:rPr lang="en-US" b="0" i="0" dirty="0" err="1">
                <a:effectLst/>
                <a:latin typeface="inherit"/>
              </a:rPr>
              <a:t>mortality_rate</a:t>
            </a:r>
            <a:r>
              <a:rPr lang="en-US" b="0" i="0" dirty="0">
                <a:effectLst/>
                <a:latin typeface="inherit"/>
              </a:rPr>
              <a:t>)</a:t>
            </a:r>
            <a:r>
              <a:rPr lang="en-US" b="0" i="0" dirty="0">
                <a:effectLst/>
                <a:latin typeface="Inter"/>
              </a:rPr>
              <a:t> : Number of recorded deaths * 100 / Number of confirmed cases</a:t>
            </a:r>
          </a:p>
          <a:p>
            <a:pPr marL="0" indent="0" algn="l" fontAlgn="base">
              <a:buNone/>
            </a:pPr>
            <a:r>
              <a:rPr lang="en-US" b="1" dirty="0">
                <a:latin typeface="inherit"/>
              </a:rPr>
              <a:t>(ninth column)</a:t>
            </a:r>
            <a:r>
              <a:rPr lang="en-US" b="1" i="0" dirty="0">
                <a:effectLst/>
                <a:latin typeface="inherit"/>
              </a:rPr>
              <a:t>- </a:t>
            </a:r>
            <a:r>
              <a:rPr lang="en-US" b="0" i="0" dirty="0">
                <a:effectLst/>
                <a:latin typeface="inherit"/>
              </a:rPr>
              <a:t>Incident Rate (</a:t>
            </a:r>
            <a:r>
              <a:rPr lang="en-US" b="0" i="0" dirty="0" err="1">
                <a:effectLst/>
                <a:latin typeface="inherit"/>
              </a:rPr>
              <a:t>incident_rate</a:t>
            </a:r>
            <a:r>
              <a:rPr lang="en-US" b="0" i="0" dirty="0">
                <a:effectLst/>
                <a:latin typeface="inherit"/>
              </a:rPr>
              <a:t>)</a:t>
            </a:r>
            <a:r>
              <a:rPr lang="en-US" b="0" i="0" dirty="0">
                <a:effectLst/>
                <a:latin typeface="Inter"/>
              </a:rPr>
              <a:t> : Confirmed cases per 100,000 persons</a:t>
            </a:r>
            <a:endParaRPr lang="en-US" dirty="0"/>
          </a:p>
          <a:p>
            <a:pPr marL="0" indent="0" algn="l" rtl="0">
              <a:buNone/>
            </a:pPr>
            <a:r>
              <a:rPr lang="en-US" b="1" dirty="0">
                <a:solidFill>
                  <a:srgbClr val="000000"/>
                </a:solidFill>
                <a:latin typeface="Calibri" panose="020F0502020204030204" pitchFamily="34" charset="0"/>
              </a:rPr>
              <a:t>-N</a:t>
            </a:r>
            <a:r>
              <a:rPr lang="en-US" sz="1800" b="1" i="0" dirty="0">
                <a:solidFill>
                  <a:srgbClr val="000000"/>
                </a:solidFill>
                <a:effectLst/>
                <a:latin typeface="Calibri" panose="020F0502020204030204" pitchFamily="34" charset="0"/>
              </a:rPr>
              <a:t>umber of records</a:t>
            </a:r>
            <a:r>
              <a:rPr lang="en-US" b="1" dirty="0"/>
              <a:t> after cleaning :</a:t>
            </a:r>
            <a:r>
              <a:rPr lang="en-US" b="0" i="0" dirty="0">
                <a:solidFill>
                  <a:srgbClr val="000000"/>
                </a:solidFill>
                <a:effectLst/>
                <a:latin typeface="Arial" panose="020B0604020202020204" pitchFamily="34" charset="0"/>
              </a:rPr>
              <a:t> </a:t>
            </a:r>
            <a:r>
              <a:rPr lang="en-US" b="1" i="0" dirty="0">
                <a:solidFill>
                  <a:srgbClr val="000000"/>
                </a:solidFill>
                <a:effectLst/>
                <a:latin typeface="Arial" panose="020B0604020202020204" pitchFamily="34" charset="0"/>
              </a:rPr>
              <a:t>(31432)</a:t>
            </a:r>
            <a:br>
              <a:rPr lang="en-US" b="1" dirty="0"/>
            </a:br>
            <a:r>
              <a:rPr lang="en-US" b="1" dirty="0"/>
              <a:t>-</a:t>
            </a:r>
            <a:r>
              <a:rPr lang="en-US" b="1" dirty="0">
                <a:solidFill>
                  <a:srgbClr val="000000"/>
                </a:solidFill>
                <a:latin typeface="Calibri" panose="020F0502020204030204" pitchFamily="34" charset="0"/>
              </a:rPr>
              <a:t>N</a:t>
            </a:r>
            <a:r>
              <a:rPr lang="en-US" sz="1800" b="1" i="0" dirty="0">
                <a:solidFill>
                  <a:srgbClr val="000000"/>
                </a:solidFill>
                <a:effectLst/>
                <a:latin typeface="Calibri" panose="020F0502020204030204" pitchFamily="34" charset="0"/>
              </a:rPr>
              <a:t>umber of attributes</a:t>
            </a:r>
            <a:r>
              <a:rPr lang="en-US" b="1" dirty="0"/>
              <a:t> after cleaning </a:t>
            </a:r>
            <a:r>
              <a:rPr lang="en-US" b="1" dirty="0">
                <a:sym typeface="Wingdings" panose="05000000000000000000" pitchFamily="2" charset="2"/>
              </a:rPr>
              <a:t>:(9)</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436" y="996950"/>
            <a:ext cx="11029315" cy="835660"/>
          </a:xfrm>
        </p:spPr>
        <p:txBody>
          <a:bodyPr>
            <a:noAutofit/>
          </a:bodyPr>
          <a:lstStyle/>
          <a:p>
            <a:r>
              <a:rPr lang="en-US" sz="3200" b="1" i="0" dirty="0">
                <a:effectLst/>
                <a:latin typeface="Calibri" panose="020F0502020204030204" pitchFamily="34" charset="0"/>
              </a:rPr>
              <a:t>Results of visualization</a:t>
            </a:r>
            <a:r>
              <a:rPr lang="en-US" sz="4400" b="1" dirty="0"/>
              <a:t> </a:t>
            </a:r>
            <a:br>
              <a:rPr lang="en-US" sz="3200" dirty="0"/>
            </a:br>
            <a:endParaRPr lang="en-US" sz="3200" dirty="0"/>
          </a:p>
        </p:txBody>
      </p:sp>
      <p:pic>
        <p:nvPicPr>
          <p:cNvPr id="8" name="Content Placeholder 7" descr="Diagram&#10;&#10;Description automatically generated with low confidence">
            <a:extLst>
              <a:ext uri="{FF2B5EF4-FFF2-40B4-BE49-F238E27FC236}">
                <a16:creationId xmlns:a16="http://schemas.microsoft.com/office/drawing/2014/main" id="{3660BFD7-A714-48D8-BE34-EAE0497445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53719" y="2704289"/>
            <a:ext cx="4957256" cy="3494658"/>
          </a:xfrm>
        </p:spPr>
      </p:pic>
      <p:sp>
        <p:nvSpPr>
          <p:cNvPr id="14" name="TextBox 13">
            <a:extLst>
              <a:ext uri="{FF2B5EF4-FFF2-40B4-BE49-F238E27FC236}">
                <a16:creationId xmlns:a16="http://schemas.microsoft.com/office/drawing/2014/main" id="{0F13B88C-C3E5-47D9-9E5A-3E7DE613901F}"/>
              </a:ext>
            </a:extLst>
          </p:cNvPr>
          <p:cNvSpPr txBox="1"/>
          <p:nvPr/>
        </p:nvSpPr>
        <p:spPr>
          <a:xfrm>
            <a:off x="6896911" y="1832610"/>
            <a:ext cx="4883285" cy="671915"/>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-Using the pie charts, patterns in the data can be understood easily</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7" name="Picture 16" descr="Chart, bar chart&#10;&#10;Description automatically generated">
            <a:extLst>
              <a:ext uri="{FF2B5EF4-FFF2-40B4-BE49-F238E27FC236}">
                <a16:creationId xmlns:a16="http://schemas.microsoft.com/office/drawing/2014/main" id="{02F48A47-339E-4187-AF05-BE0B53DD7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6" y="2971800"/>
            <a:ext cx="5177140" cy="3565187"/>
          </a:xfrm>
          <a:prstGeom prst="rect">
            <a:avLst/>
          </a:prstGeom>
        </p:spPr>
      </p:pic>
      <p:sp>
        <p:nvSpPr>
          <p:cNvPr id="19" name="TextBox 18">
            <a:extLst>
              <a:ext uri="{FF2B5EF4-FFF2-40B4-BE49-F238E27FC236}">
                <a16:creationId xmlns:a16="http://schemas.microsoft.com/office/drawing/2014/main" id="{F1341C08-78E2-4B1B-9D98-1F9AAA8B6AEA}"/>
              </a:ext>
            </a:extLst>
          </p:cNvPr>
          <p:cNvSpPr txBox="1"/>
          <p:nvPr/>
        </p:nvSpPr>
        <p:spPr>
          <a:xfrm>
            <a:off x="649436" y="1799240"/>
            <a:ext cx="5371985" cy="1264642"/>
          </a:xfrm>
          <a:prstGeom prst="rect">
            <a:avLst/>
          </a:prstGeom>
          <a:noFill/>
        </p:spPr>
        <p:txBody>
          <a:bodyPr wrap="square">
            <a:spAutoFit/>
          </a:bodyPr>
          <a:lstStyle/>
          <a:p>
            <a:pPr marL="0" marR="0" algn="just">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t>
            </a:r>
            <a:r>
              <a:rPr lang="en-US" sz="1800" b="1" dirty="0">
                <a:effectLst/>
                <a:latin typeface="Calibri" panose="020F0502020204030204" pitchFamily="34" charset="0"/>
                <a:ea typeface="Calibri" panose="020F0502020204030204" pitchFamily="34" charset="0"/>
                <a:cs typeface="Arial" panose="020B0604020202020204" pitchFamily="34" charset="0"/>
              </a:rPr>
              <a:t>Bar Chart in R Programming is handy to compare the data visually.  By seeing this R bar chart, One can understand, Which country is have large population compared to others.</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29615"/>
            <a:ext cx="11029315" cy="816610"/>
          </a:xfrm>
        </p:spPr>
        <p:txBody>
          <a:bodyPr/>
          <a:lstStyle/>
          <a:p>
            <a:r>
              <a:rPr lang="en-US" sz="2800" b="1" i="0" dirty="0">
                <a:effectLst/>
                <a:latin typeface="Calibri" panose="020F0502020204030204" pitchFamily="34" charset="0"/>
              </a:rPr>
              <a:t>Results of visualization</a:t>
            </a:r>
            <a:endParaRPr lang="en-US" dirty="0">
              <a:latin typeface="Comic Sans MS" panose="030F0702030302020204" pitchFamily="66" charset="0"/>
            </a:endParaRPr>
          </a:p>
        </p:txBody>
      </p:sp>
      <p:pic>
        <p:nvPicPr>
          <p:cNvPr id="6" name="Picture 5" descr="Chart, line chart&#10;&#10;Description automatically generated">
            <a:extLst>
              <a:ext uri="{FF2B5EF4-FFF2-40B4-BE49-F238E27FC236}">
                <a16:creationId xmlns:a16="http://schemas.microsoft.com/office/drawing/2014/main" id="{3D988EDF-10E3-429D-8044-DE228AB93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65" y="2663717"/>
            <a:ext cx="6006114" cy="3619500"/>
          </a:xfrm>
          <a:prstGeom prst="rect">
            <a:avLst/>
          </a:prstGeom>
        </p:spPr>
      </p:pic>
      <p:pic>
        <p:nvPicPr>
          <p:cNvPr id="11" name="Content Placeholder 10" descr="Chart, histogram&#10;&#10;Description automatically generated">
            <a:extLst>
              <a:ext uri="{FF2B5EF4-FFF2-40B4-BE49-F238E27FC236}">
                <a16:creationId xmlns:a16="http://schemas.microsoft.com/office/drawing/2014/main" id="{61772364-399F-4C33-AC24-1293F40BDF4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95354" y="2577019"/>
            <a:ext cx="4922196" cy="3619500"/>
          </a:xfrm>
        </p:spPr>
      </p:pic>
      <p:sp>
        <p:nvSpPr>
          <p:cNvPr id="13" name="TextBox 12">
            <a:extLst>
              <a:ext uri="{FF2B5EF4-FFF2-40B4-BE49-F238E27FC236}">
                <a16:creationId xmlns:a16="http://schemas.microsoft.com/office/drawing/2014/main" id="{066CEE24-1F9C-47F3-AE0B-BEF17190F37D}"/>
              </a:ext>
            </a:extLst>
          </p:cNvPr>
          <p:cNvSpPr txBox="1"/>
          <p:nvPr/>
        </p:nvSpPr>
        <p:spPr>
          <a:xfrm>
            <a:off x="924128" y="1991802"/>
            <a:ext cx="10515599" cy="375552"/>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-because A line chart is a graph that connects a series of points by drawing line segments between them.</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3138"/>
            <a:ext cx="11029616" cy="716755"/>
          </a:xfrm>
        </p:spPr>
        <p:txBody>
          <a:bodyPr>
            <a:normAutofit fontScale="90000"/>
          </a:bodyPr>
          <a:lstStyle/>
          <a:p>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4400" b="1" dirty="0">
                <a:latin typeface="Calibri" panose="020F0502020204030204" pitchFamily="34" charset="0"/>
                <a:ea typeface="Calibri" panose="020F0502020204030204" pitchFamily="34" charset="0"/>
                <a:cs typeface="Arial" panose="020B0604020202020204" pitchFamily="34" charset="0"/>
              </a:rPr>
              <a:t>Semantic data integration</a:t>
            </a:r>
            <a:endParaRPr lang="en-US" dirty="0">
              <a:latin typeface="Comic Sans MS" panose="030F0702030302020204" pitchFamily="66" charset="0"/>
            </a:endParaRPr>
          </a:p>
        </p:txBody>
      </p:sp>
      <p:sp>
        <p:nvSpPr>
          <p:cNvPr id="6" name="TextBox 5">
            <a:extLst>
              <a:ext uri="{FF2B5EF4-FFF2-40B4-BE49-F238E27FC236}">
                <a16:creationId xmlns:a16="http://schemas.microsoft.com/office/drawing/2014/main" id="{65B88FB8-E0AA-4DC7-997A-F927E31E5CF5}"/>
              </a:ext>
            </a:extLst>
          </p:cNvPr>
          <p:cNvSpPr txBox="1"/>
          <p:nvPr/>
        </p:nvSpPr>
        <p:spPr>
          <a:xfrm>
            <a:off x="350196" y="2065662"/>
            <a:ext cx="11260612" cy="4792338"/>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-Serious critical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Critical cases give us big predictions about the possibility of an increase in mortality and that the survival rate is very low</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-Total tests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It allows us to know how many people took the test from the total population and based on that we can conclude the infection rate, mortality rate and recovery rate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Through these tests, we can deduce the rate of people who did not take the test</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-take the vaccine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We use this data about taking the vaccine to find out the statistic of the number of people who took the vaccine, and through this we can put another statistic, which is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Arial" panose="020B0604020202020204" pitchFamily="34" charset="0"/>
              </a:rPr>
              <a:t>-The probability of infection with the virus again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here is the measure of the effect of the vaccine on preventing infection with this virus</a:t>
            </a:r>
          </a:p>
          <a:p>
            <a:pPr marL="0" marR="0">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1755</TotalTime>
  <Words>464</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Abadi</vt:lpstr>
      <vt:lpstr>Arial</vt:lpstr>
      <vt:lpstr>Calibri</vt:lpstr>
      <vt:lpstr>Comic Sans MS</vt:lpstr>
      <vt:lpstr>Gill Sans MT</vt:lpstr>
      <vt:lpstr>inherit</vt:lpstr>
      <vt:lpstr>Inter</vt:lpstr>
      <vt:lpstr>Wingdings 2</vt:lpstr>
      <vt:lpstr>Dividend</vt:lpstr>
      <vt:lpstr>1- Team members  </vt:lpstr>
      <vt:lpstr>2-Link to of dataset  </vt:lpstr>
      <vt:lpstr>Describe of dataset  </vt:lpstr>
      <vt:lpstr>Results of visualization  </vt:lpstr>
      <vt:lpstr>Results of visualization</vt:lpstr>
      <vt:lpstr> Semantic data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Follower Car</dc:title>
  <dc:creator>mahmoud abdelraheem</dc:creator>
  <cp:lastModifiedBy>Ahmed 20367866</cp:lastModifiedBy>
  <cp:revision>28</cp:revision>
  <dcterms:created xsi:type="dcterms:W3CDTF">2021-12-22T20:29:00Z</dcterms:created>
  <dcterms:modified xsi:type="dcterms:W3CDTF">2022-01-03T01:30:43Z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