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Gotham" panose="020B0604020202020204" charset="0"/>
      <p:regular r:id="rId12"/>
    </p:embeddedFont>
    <p:embeddedFont>
      <p:font typeface="Gotham Bold" panose="020B0604020202020204" charset="0"/>
      <p:regular r:id="rId13"/>
    </p:embeddedFont>
    <p:embeddedFont>
      <p:font typeface="Gotham Bold Italics" panose="020B0604020202020204" charset="0"/>
      <p:regular r:id="rId14"/>
    </p:embeddedFont>
    <p:embeddedFont>
      <p:font typeface="Gotham Light" panose="020B0604020202020204" charset="0"/>
      <p:regular r:id="rId15"/>
    </p:embeddedFont>
    <p:embeddedFont>
      <p:font typeface="Poppins" panose="00000500000000000000" pitchFamily="2"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US"/>
          </a:p>
        </p:txBody>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txBody>
            <a:bodyPr/>
            <a:lstStyle/>
            <a:p>
              <a:endParaRPr lang="en-US"/>
            </a:p>
          </p:txBody>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6068500" y="5815032"/>
            <a:ext cx="6131182" cy="547330"/>
          </a:xfrm>
          <a:prstGeom prst="rect">
            <a:avLst/>
          </a:prstGeom>
        </p:spPr>
        <p:txBody>
          <a:bodyPr lIns="0" tIns="0" rIns="0" bIns="0" rtlCol="0" anchor="t">
            <a:spAutoFit/>
          </a:bodyPr>
          <a:lstStyle/>
          <a:p>
            <a:pPr algn="ctr">
              <a:lnSpc>
                <a:spcPts val="4482"/>
              </a:lnSpc>
              <a:spcBef>
                <a:spcPct val="0"/>
              </a:spcBef>
            </a:pPr>
            <a:r>
              <a:rPr lang="en-US" sz="3201" spc="179">
                <a:solidFill>
                  <a:srgbClr val="191919"/>
                </a:solidFill>
                <a:latin typeface="Gotham"/>
              </a:rPr>
              <a:t>Ahmed Nasser</a:t>
            </a:r>
          </a:p>
        </p:txBody>
      </p:sp>
      <p:sp>
        <p:nvSpPr>
          <p:cNvPr id="17" name="TextBox 17"/>
          <p:cNvSpPr txBox="1"/>
          <p:nvPr/>
        </p:nvSpPr>
        <p:spPr>
          <a:xfrm>
            <a:off x="253374" y="3999776"/>
            <a:ext cx="17781252" cy="1881931"/>
          </a:xfrm>
          <a:prstGeom prst="rect">
            <a:avLst/>
          </a:prstGeom>
        </p:spPr>
        <p:txBody>
          <a:bodyPr lIns="0" tIns="0" rIns="0" bIns="0" rtlCol="0" anchor="t">
            <a:spAutoFit/>
          </a:bodyPr>
          <a:lstStyle/>
          <a:p>
            <a:pPr algn="ctr">
              <a:lnSpc>
                <a:spcPts val="7571"/>
              </a:lnSpc>
            </a:pPr>
            <a:r>
              <a:rPr lang="en-US" sz="5408" spc="757">
                <a:solidFill>
                  <a:srgbClr val="191919"/>
                </a:solidFill>
                <a:latin typeface="Gotham Bold"/>
              </a:rPr>
              <a:t> MARKET PRICE </a:t>
            </a:r>
          </a:p>
          <a:p>
            <a:pPr algn="ctr">
              <a:lnSpc>
                <a:spcPts val="7571"/>
              </a:lnSpc>
              <a:spcBef>
                <a:spcPct val="0"/>
              </a:spcBef>
            </a:pPr>
            <a:r>
              <a:rPr lang="en-US" sz="5408" spc="757">
                <a:solidFill>
                  <a:srgbClr val="191919"/>
                </a:solidFill>
                <a:latin typeface="Gotham Bold"/>
              </a:rPr>
              <a:t>PREDICTION</a:t>
            </a:r>
          </a:p>
        </p:txBody>
      </p:sp>
      <p:sp>
        <p:nvSpPr>
          <p:cNvPr id="18" name="TextBox 18"/>
          <p:cNvSpPr txBox="1"/>
          <p:nvPr/>
        </p:nvSpPr>
        <p:spPr>
          <a:xfrm>
            <a:off x="6068500" y="8192153"/>
            <a:ext cx="6151000" cy="368300"/>
          </a:xfrm>
          <a:prstGeom prst="rect">
            <a:avLst/>
          </a:prstGeom>
        </p:spPr>
        <p:txBody>
          <a:bodyPr lIns="0" tIns="0" rIns="0" bIns="0" rtlCol="0" anchor="t">
            <a:spAutoFit/>
          </a:bodyPr>
          <a:lstStyle/>
          <a:p>
            <a:pPr algn="ctr">
              <a:lnSpc>
                <a:spcPts val="2800"/>
              </a:lnSpc>
              <a:spcBef>
                <a:spcPct val="0"/>
              </a:spcBef>
            </a:pPr>
            <a:r>
              <a:rPr lang="en-US" sz="2000" spc="1224">
                <a:solidFill>
                  <a:srgbClr val="191919"/>
                </a:solidFill>
                <a:latin typeface="Poppins"/>
              </a:rPr>
              <a:t>2024</a:t>
            </a:r>
          </a:p>
        </p:txBody>
      </p:sp>
      <p:grpSp>
        <p:nvGrpSpPr>
          <p:cNvPr id="19" name="Group 19"/>
          <p:cNvGrpSpPr/>
          <p:nvPr/>
        </p:nvGrpSpPr>
        <p:grpSpPr>
          <a:xfrm>
            <a:off x="-9965724" y="-1383136"/>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13655576" y="-66675"/>
            <a:ext cx="6131182" cy="547330"/>
          </a:xfrm>
          <a:prstGeom prst="rect">
            <a:avLst/>
          </a:prstGeom>
        </p:spPr>
        <p:txBody>
          <a:bodyPr lIns="0" tIns="0" rIns="0" bIns="0" rtlCol="0" anchor="t">
            <a:spAutoFit/>
          </a:bodyPr>
          <a:lstStyle/>
          <a:p>
            <a:pPr algn="ctr">
              <a:lnSpc>
                <a:spcPts val="4482"/>
              </a:lnSpc>
              <a:spcBef>
                <a:spcPct val="0"/>
              </a:spcBef>
            </a:pPr>
            <a:r>
              <a:rPr lang="en-US" sz="3201" spc="179">
                <a:solidFill>
                  <a:srgbClr val="191919"/>
                </a:solidFill>
                <a:latin typeface="Gotham"/>
              </a:rPr>
              <a:t>METORNESS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7321525"/>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9</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5986264"/>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9" name="Group 29"/>
          <p:cNvGrpSpPr/>
          <p:nvPr/>
        </p:nvGrpSpPr>
        <p:grpSpPr>
          <a:xfrm>
            <a:off x="977741" y="6653894"/>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sp>
        <p:nvSpPr>
          <p:cNvPr id="32" name="Freeform 32"/>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3" name="Group 33"/>
          <p:cNvGrpSpPr>
            <a:grpSpLocks noChangeAspect="1"/>
          </p:cNvGrpSpPr>
          <p:nvPr/>
        </p:nvGrpSpPr>
        <p:grpSpPr>
          <a:xfrm>
            <a:off x="2887797" y="818642"/>
            <a:ext cx="5494955" cy="8208527"/>
            <a:chOff x="0" y="0"/>
            <a:chExt cx="5969000" cy="8916670"/>
          </a:xfrm>
        </p:grpSpPr>
        <p:sp>
          <p:nvSpPr>
            <p:cNvPr id="34" name="Freeform 34"/>
            <p:cNvSpPr/>
            <p:nvPr/>
          </p:nvSpPr>
          <p:spPr>
            <a:xfrm>
              <a:off x="127" y="6350"/>
              <a:ext cx="5968747" cy="8903970"/>
            </a:xfrm>
            <a:custGeom>
              <a:avLst/>
              <a:gdLst/>
              <a:ahLst/>
              <a:cxnLst/>
              <a:rect l="l" t="t" r="r" b="b"/>
              <a:pathLst>
                <a:path w="5968747" h="8903970">
                  <a:moveTo>
                    <a:pt x="2988310" y="8903970"/>
                  </a:moveTo>
                  <a:lnTo>
                    <a:pt x="2980563" y="8903970"/>
                  </a:lnTo>
                  <a:cubicBezTo>
                    <a:pt x="2246376" y="8903970"/>
                    <a:pt x="1538224" y="8630412"/>
                    <a:pt x="986790" y="8133714"/>
                  </a:cubicBezTo>
                  <a:cubicBezTo>
                    <a:pt x="420243" y="7623429"/>
                    <a:pt x="76581" y="6921881"/>
                    <a:pt x="19177" y="6158230"/>
                  </a:cubicBezTo>
                  <a:lnTo>
                    <a:pt x="16510" y="6121781"/>
                  </a:lnTo>
                  <a:cubicBezTo>
                    <a:pt x="4064" y="5781802"/>
                    <a:pt x="0" y="2921762"/>
                    <a:pt x="23876" y="2678811"/>
                  </a:cubicBezTo>
                  <a:cubicBezTo>
                    <a:pt x="96647" y="1941195"/>
                    <a:pt x="439801" y="1261618"/>
                    <a:pt x="990092" y="765302"/>
                  </a:cubicBezTo>
                  <a:cubicBezTo>
                    <a:pt x="1537208" y="271780"/>
                    <a:pt x="2242439" y="0"/>
                    <a:pt x="2975737" y="0"/>
                  </a:cubicBezTo>
                  <a:lnTo>
                    <a:pt x="2992882" y="0"/>
                  </a:lnTo>
                  <a:cubicBezTo>
                    <a:pt x="3726180" y="0"/>
                    <a:pt x="4431411" y="271780"/>
                    <a:pt x="4978527" y="765302"/>
                  </a:cubicBezTo>
                  <a:cubicBezTo>
                    <a:pt x="5528945" y="1261745"/>
                    <a:pt x="5871972" y="1941195"/>
                    <a:pt x="5944743" y="2678684"/>
                  </a:cubicBezTo>
                  <a:cubicBezTo>
                    <a:pt x="5968747" y="2921762"/>
                    <a:pt x="5964555" y="5782310"/>
                    <a:pt x="5952109" y="6122289"/>
                  </a:cubicBezTo>
                  <a:lnTo>
                    <a:pt x="5951982" y="6125083"/>
                  </a:lnTo>
                  <a:lnTo>
                    <a:pt x="5949442" y="6158230"/>
                  </a:lnTo>
                  <a:cubicBezTo>
                    <a:pt x="5892038" y="6921881"/>
                    <a:pt x="5548376" y="7623429"/>
                    <a:pt x="4981829" y="8133715"/>
                  </a:cubicBezTo>
                  <a:cubicBezTo>
                    <a:pt x="4430522" y="8630412"/>
                    <a:pt x="3722497" y="8903970"/>
                    <a:pt x="2988310" y="8903970"/>
                  </a:cubicBezTo>
                  <a:close/>
                  <a:moveTo>
                    <a:pt x="2975737" y="19050"/>
                  </a:moveTo>
                  <a:cubicBezTo>
                    <a:pt x="2247138" y="19050"/>
                    <a:pt x="1546479" y="289052"/>
                    <a:pt x="1002792" y="779399"/>
                  </a:cubicBezTo>
                  <a:cubicBezTo>
                    <a:pt x="455930" y="1272540"/>
                    <a:pt x="115062" y="1947799"/>
                    <a:pt x="42926" y="2680589"/>
                  </a:cubicBezTo>
                  <a:cubicBezTo>
                    <a:pt x="19050" y="2923286"/>
                    <a:pt x="23241" y="5781167"/>
                    <a:pt x="35560" y="6121019"/>
                  </a:cubicBezTo>
                  <a:lnTo>
                    <a:pt x="35687" y="6123686"/>
                  </a:lnTo>
                  <a:lnTo>
                    <a:pt x="38227" y="6156706"/>
                  </a:lnTo>
                  <a:cubicBezTo>
                    <a:pt x="95250" y="6915403"/>
                    <a:pt x="436626" y="7612507"/>
                    <a:pt x="999617" y="8119490"/>
                  </a:cubicBezTo>
                  <a:cubicBezTo>
                    <a:pt x="1547622" y="8613012"/>
                    <a:pt x="2251202" y="8884793"/>
                    <a:pt x="2980690" y="8884793"/>
                  </a:cubicBezTo>
                  <a:lnTo>
                    <a:pt x="2988437" y="8884793"/>
                  </a:lnTo>
                  <a:cubicBezTo>
                    <a:pt x="3717925" y="8884793"/>
                    <a:pt x="4421378" y="8613012"/>
                    <a:pt x="4969383" y="8119490"/>
                  </a:cubicBezTo>
                  <a:cubicBezTo>
                    <a:pt x="5532374" y="7612507"/>
                    <a:pt x="5873750" y="6915403"/>
                    <a:pt x="5930773" y="6156706"/>
                  </a:cubicBezTo>
                  <a:lnTo>
                    <a:pt x="5933313" y="6121527"/>
                  </a:lnTo>
                  <a:cubicBezTo>
                    <a:pt x="5945632" y="5781675"/>
                    <a:pt x="5949950" y="2923159"/>
                    <a:pt x="5925947" y="2680462"/>
                  </a:cubicBezTo>
                  <a:cubicBezTo>
                    <a:pt x="5853684" y="1947672"/>
                    <a:pt x="5512816" y="1272540"/>
                    <a:pt x="4965954" y="779272"/>
                  </a:cubicBezTo>
                  <a:cubicBezTo>
                    <a:pt x="4422140" y="289052"/>
                    <a:pt x="3721481" y="19050"/>
                    <a:pt x="2992882" y="19050"/>
                  </a:cubicBezTo>
                  <a:lnTo>
                    <a:pt x="2975737" y="19050"/>
                  </a:lnTo>
                  <a:close/>
                </a:path>
              </a:pathLst>
            </a:custGeom>
            <a:solidFill>
              <a:srgbClr val="FD6220"/>
            </a:solidFill>
          </p:spPr>
          <p:txBody>
            <a:bodyPr/>
            <a:lstStyle/>
            <a:p>
              <a:endParaRPr lang="en-US"/>
            </a:p>
          </p:txBody>
        </p:sp>
        <p:sp>
          <p:nvSpPr>
            <p:cNvPr id="35" name="Freeform 35"/>
            <p:cNvSpPr/>
            <p:nvPr/>
          </p:nvSpPr>
          <p:spPr>
            <a:xfrm>
              <a:off x="148844" y="155701"/>
              <a:ext cx="5671185" cy="8605520"/>
            </a:xfrm>
            <a:custGeom>
              <a:avLst/>
              <a:gdLst/>
              <a:ahLst/>
              <a:cxnLst/>
              <a:rect l="l" t="t" r="r" b="b"/>
              <a:pathLst>
                <a:path w="5671185" h="8605520">
                  <a:moveTo>
                    <a:pt x="2831846" y="8605394"/>
                  </a:moveTo>
                  <a:cubicBezTo>
                    <a:pt x="2134616" y="8605394"/>
                    <a:pt x="1462024" y="8345425"/>
                    <a:pt x="937895" y="7873493"/>
                  </a:cubicBezTo>
                  <a:cubicBezTo>
                    <a:pt x="399923" y="7388987"/>
                    <a:pt x="73660" y="6722873"/>
                    <a:pt x="19177" y="5997702"/>
                  </a:cubicBezTo>
                  <a:lnTo>
                    <a:pt x="16891" y="5966968"/>
                  </a:lnTo>
                  <a:cubicBezTo>
                    <a:pt x="4572" y="5629021"/>
                    <a:pt x="0" y="2784729"/>
                    <a:pt x="23749" y="2544064"/>
                  </a:cubicBezTo>
                  <a:cubicBezTo>
                    <a:pt x="92710" y="1843532"/>
                    <a:pt x="418592" y="1198245"/>
                    <a:pt x="941324" y="726821"/>
                  </a:cubicBezTo>
                  <a:cubicBezTo>
                    <a:pt x="1461008" y="258064"/>
                    <a:pt x="2130679" y="0"/>
                    <a:pt x="2827020" y="0"/>
                  </a:cubicBezTo>
                  <a:lnTo>
                    <a:pt x="2844165" y="0"/>
                  </a:lnTo>
                  <a:cubicBezTo>
                    <a:pt x="3540506" y="0"/>
                    <a:pt x="4210177" y="258191"/>
                    <a:pt x="4729861" y="726949"/>
                  </a:cubicBezTo>
                  <a:cubicBezTo>
                    <a:pt x="5252593" y="1198373"/>
                    <a:pt x="5578475" y="1843787"/>
                    <a:pt x="5647436" y="2544192"/>
                  </a:cubicBezTo>
                  <a:cubicBezTo>
                    <a:pt x="5671185" y="2784857"/>
                    <a:pt x="5666613" y="5629149"/>
                    <a:pt x="5654167" y="5967731"/>
                  </a:cubicBezTo>
                  <a:lnTo>
                    <a:pt x="5651881" y="5997830"/>
                  </a:lnTo>
                  <a:cubicBezTo>
                    <a:pt x="5597398" y="6722999"/>
                    <a:pt x="5271135" y="7389242"/>
                    <a:pt x="4733163" y="7873747"/>
                  </a:cubicBezTo>
                  <a:cubicBezTo>
                    <a:pt x="4209161" y="8345679"/>
                    <a:pt x="3536569" y="8605521"/>
                    <a:pt x="2839339" y="8605521"/>
                  </a:cubicBezTo>
                  <a:lnTo>
                    <a:pt x="2831846" y="8605521"/>
                  </a:lnTo>
                  <a:close/>
                </a:path>
              </a:pathLst>
            </a:custGeom>
            <a:blipFill>
              <a:blip r:embed="rId4"/>
              <a:stretch>
                <a:fillRect l="-64150" r="-64150"/>
              </a:stretch>
            </a:blipFill>
          </p:spPr>
          <p:txBody>
            <a:bodyPr/>
            <a:lstStyle/>
            <a:p>
              <a:endParaRPr lang="en-US"/>
            </a:p>
          </p:txBody>
        </p:sp>
      </p:grpSp>
      <p:sp>
        <p:nvSpPr>
          <p:cNvPr id="36" name="TextBox 36"/>
          <p:cNvSpPr txBox="1"/>
          <p:nvPr/>
        </p:nvSpPr>
        <p:spPr>
          <a:xfrm>
            <a:off x="8878507" y="4560075"/>
            <a:ext cx="7907853" cy="1391857"/>
          </a:xfrm>
          <a:prstGeom prst="rect">
            <a:avLst/>
          </a:prstGeom>
        </p:spPr>
        <p:txBody>
          <a:bodyPr lIns="0" tIns="0" rIns="0" bIns="0" rtlCol="0" anchor="t">
            <a:spAutoFit/>
          </a:bodyPr>
          <a:lstStyle/>
          <a:p>
            <a:pPr algn="l">
              <a:lnSpc>
                <a:spcPts val="10149"/>
              </a:lnSpc>
            </a:pPr>
            <a:r>
              <a:rPr lang="en-US" sz="11153">
                <a:solidFill>
                  <a:srgbClr val="191919"/>
                </a:solidFill>
                <a:latin typeface="Gotham Bold Italics"/>
              </a:rPr>
              <a:t>Thank you</a:t>
            </a:r>
          </a:p>
        </p:txBody>
      </p:sp>
      <p:grpSp>
        <p:nvGrpSpPr>
          <p:cNvPr id="37" name="Group 37"/>
          <p:cNvGrpSpPr/>
          <p:nvPr/>
        </p:nvGrpSpPr>
        <p:grpSpPr>
          <a:xfrm>
            <a:off x="16786360" y="-353712"/>
            <a:ext cx="10994424" cy="10994424"/>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txBody>
            <a:bodyPr/>
            <a:lstStyle/>
            <a:p>
              <a:endParaRPr lang="en-US"/>
            </a:p>
          </p:txBody>
        </p:sp>
        <p:sp>
          <p:nvSpPr>
            <p:cNvPr id="39" name="TextBox 3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965668" y="-5606768"/>
            <a:ext cx="10994424" cy="109944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706082" y="1952203"/>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1</a:t>
              </a:r>
            </a:p>
          </p:txBody>
        </p:sp>
      </p:grpSp>
      <p:grpSp>
        <p:nvGrpSpPr>
          <p:cNvPr id="12" name="Group 12"/>
          <p:cNvGrpSpPr/>
          <p:nvPr/>
        </p:nvGrpSpPr>
        <p:grpSpPr>
          <a:xfrm>
            <a:off x="948235" y="4447339"/>
            <a:ext cx="508158"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5" name="Group 15"/>
          <p:cNvGrpSpPr/>
          <p:nvPr/>
        </p:nvGrpSpPr>
        <p:grpSpPr>
          <a:xfrm>
            <a:off x="948235" y="3107362"/>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18" name="Group 18"/>
          <p:cNvGrpSpPr/>
          <p:nvPr/>
        </p:nvGrpSpPr>
        <p:grpSpPr>
          <a:xfrm>
            <a:off x="948235" y="5115753"/>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1" name="Group 21"/>
          <p:cNvGrpSpPr/>
          <p:nvPr/>
        </p:nvGrpSpPr>
        <p:grpSpPr>
          <a:xfrm>
            <a:off x="948235" y="3776486"/>
            <a:ext cx="508158" cy="543805"/>
            <a:chOff x="0" y="0"/>
            <a:chExt cx="812800" cy="869819"/>
          </a:xfrm>
        </p:grpSpPr>
        <p:sp>
          <p:nvSpPr>
            <p:cNvPr id="22" name="Freeform 2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2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24" name="Group 24"/>
          <p:cNvGrpSpPr/>
          <p:nvPr/>
        </p:nvGrpSpPr>
        <p:grpSpPr>
          <a:xfrm>
            <a:off x="948235" y="6455730"/>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7" name="Group 27"/>
          <p:cNvGrpSpPr/>
          <p:nvPr/>
        </p:nvGrpSpPr>
        <p:grpSpPr>
          <a:xfrm>
            <a:off x="948235" y="5784877"/>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sp>
        <p:nvSpPr>
          <p:cNvPr id="30" name="TextBox 30"/>
          <p:cNvSpPr txBox="1"/>
          <p:nvPr/>
        </p:nvSpPr>
        <p:spPr>
          <a:xfrm>
            <a:off x="3024989" y="6052870"/>
            <a:ext cx="8568692" cy="2843021"/>
          </a:xfrm>
          <a:prstGeom prst="rect">
            <a:avLst/>
          </a:prstGeom>
        </p:spPr>
        <p:txBody>
          <a:bodyPr lIns="0" tIns="0" rIns="0" bIns="0" rtlCol="0" anchor="t">
            <a:spAutoFit/>
          </a:bodyPr>
          <a:lstStyle/>
          <a:p>
            <a:pPr algn="l">
              <a:lnSpc>
                <a:spcPts val="3234"/>
              </a:lnSpc>
            </a:pPr>
            <a:r>
              <a:rPr lang="en-US" sz="2100" spc="-197">
                <a:solidFill>
                  <a:srgbClr val="191919"/>
                </a:solidFill>
                <a:latin typeface="Gotham Light"/>
              </a:rPr>
              <a:t>In today's market analysis and forecasting, understanding the intricate patterns within time series data is essential for making informed decisions. With machine learning techniques, we can now delve deeper into historical market data to predict future trends accurately. Our dataset includes monthly market data spanning multiple years and covers various regions, commodities, and pricing information.</a:t>
            </a:r>
          </a:p>
          <a:p>
            <a:pPr algn="l">
              <a:lnSpc>
                <a:spcPts val="3234"/>
              </a:lnSpc>
            </a:pPr>
            <a:endParaRPr lang="en-US" sz="2100" spc="-197">
              <a:solidFill>
                <a:srgbClr val="191919"/>
              </a:solidFill>
              <a:latin typeface="Gotham Light"/>
            </a:endParaRPr>
          </a:p>
        </p:txBody>
      </p:sp>
      <p:sp>
        <p:nvSpPr>
          <p:cNvPr id="31" name="TextBox 31"/>
          <p:cNvSpPr txBox="1"/>
          <p:nvPr/>
        </p:nvSpPr>
        <p:spPr>
          <a:xfrm>
            <a:off x="2898696" y="2810652"/>
            <a:ext cx="6727836" cy="2052926"/>
          </a:xfrm>
          <a:prstGeom prst="rect">
            <a:avLst/>
          </a:prstGeom>
        </p:spPr>
        <p:txBody>
          <a:bodyPr lIns="0" tIns="0" rIns="0" bIns="0" rtlCol="0" anchor="t">
            <a:spAutoFit/>
          </a:bodyPr>
          <a:lstStyle/>
          <a:p>
            <a:pPr algn="l">
              <a:lnSpc>
                <a:spcPts val="15266"/>
              </a:lnSpc>
            </a:pPr>
            <a:r>
              <a:rPr lang="en-US" sz="15738" spc="786">
                <a:solidFill>
                  <a:srgbClr val="191919"/>
                </a:solidFill>
                <a:latin typeface="Gotham Bold"/>
              </a:rPr>
              <a:t>intro</a:t>
            </a:r>
          </a:p>
        </p:txBody>
      </p:sp>
      <p:sp>
        <p:nvSpPr>
          <p:cNvPr id="32" name="TextBox 32"/>
          <p:cNvSpPr txBox="1"/>
          <p:nvPr/>
        </p:nvSpPr>
        <p:spPr>
          <a:xfrm>
            <a:off x="3024989" y="4755763"/>
            <a:ext cx="6598813" cy="590640"/>
          </a:xfrm>
          <a:prstGeom prst="rect">
            <a:avLst/>
          </a:prstGeom>
        </p:spPr>
        <p:txBody>
          <a:bodyPr lIns="0" tIns="0" rIns="0" bIns="0" rtlCol="0" anchor="t">
            <a:spAutoFit/>
          </a:bodyPr>
          <a:lstStyle/>
          <a:p>
            <a:pPr algn="l">
              <a:lnSpc>
                <a:spcPts val="4858"/>
              </a:lnSpc>
            </a:pPr>
            <a:r>
              <a:rPr lang="en-US" sz="3470">
                <a:solidFill>
                  <a:srgbClr val="191919"/>
                </a:solidFill>
                <a:latin typeface="Gotham Bold"/>
              </a:rPr>
              <a:t>problem Description</a:t>
            </a:r>
          </a:p>
        </p:txBody>
      </p:sp>
      <p:grpSp>
        <p:nvGrpSpPr>
          <p:cNvPr id="33" name="Group 33"/>
          <p:cNvGrpSpPr/>
          <p:nvPr/>
        </p:nvGrpSpPr>
        <p:grpSpPr>
          <a:xfrm>
            <a:off x="948235" y="7123361"/>
            <a:ext cx="508158" cy="543805"/>
            <a:chOff x="0" y="0"/>
            <a:chExt cx="812800" cy="869819"/>
          </a:xfrm>
        </p:grpSpPr>
        <p:sp>
          <p:nvSpPr>
            <p:cNvPr id="34" name="Freeform 3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5" name="TextBox 3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36" name="Group 36"/>
          <p:cNvGrpSpPr/>
          <p:nvPr/>
        </p:nvGrpSpPr>
        <p:grpSpPr>
          <a:xfrm>
            <a:off x="948235" y="7790991"/>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grpSp>
        <p:nvGrpSpPr>
          <p:cNvPr id="39" name="Group 39"/>
          <p:cNvGrpSpPr/>
          <p:nvPr/>
        </p:nvGrpSpPr>
        <p:grpSpPr>
          <a:xfrm rot="3945801">
            <a:off x="11868535" y="8125500"/>
            <a:ext cx="4776403" cy="4776403"/>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41" name="TextBox 4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2" name="Freeform 42"/>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txBody>
          <a:bodyPr/>
          <a:lstStyle/>
          <a:p>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82580" y="-3503638"/>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839671" y="1555884"/>
            <a:ext cx="5946689" cy="3317308"/>
            <a:chOff x="0" y="0"/>
            <a:chExt cx="7928919" cy="4423077"/>
          </a:xfrm>
        </p:grpSpPr>
        <p:pic>
          <p:nvPicPr>
            <p:cNvPr id="6" name="Picture 6"/>
            <p:cNvPicPr>
              <a:picLocks noChangeAspect="1"/>
            </p:cNvPicPr>
            <p:nvPr/>
          </p:nvPicPr>
          <p:blipFill>
            <a:blip r:embed="rId2"/>
            <a:srcRect t="8135" b="8135"/>
            <a:stretch>
              <a:fillRect/>
            </a:stretch>
          </p:blipFill>
          <p:spPr>
            <a:xfrm>
              <a:off x="0" y="0"/>
              <a:ext cx="7928919" cy="4423077"/>
            </a:xfrm>
            <a:prstGeom prst="rect">
              <a:avLst/>
            </a:prstGeom>
          </p:spPr>
        </p:pic>
      </p:grpSp>
      <p:grpSp>
        <p:nvGrpSpPr>
          <p:cNvPr id="7" name="Group 7"/>
          <p:cNvGrpSpPr/>
          <p:nvPr/>
        </p:nvGrpSpPr>
        <p:grpSpPr>
          <a:xfrm>
            <a:off x="-1373119" y="-1315898"/>
            <a:ext cx="3499668" cy="13405540"/>
            <a:chOff x="0" y="0"/>
            <a:chExt cx="212191" cy="812800"/>
          </a:xfrm>
        </p:grpSpPr>
        <p:sp>
          <p:nvSpPr>
            <p:cNvPr id="8" name="Freeform 8"/>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9" name="TextBox 9"/>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1" name="Group 11"/>
          <p:cNvGrpSpPr/>
          <p:nvPr/>
        </p:nvGrpSpPr>
        <p:grpSpPr>
          <a:xfrm>
            <a:off x="709357" y="2648112"/>
            <a:ext cx="992463" cy="99246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2</a:t>
              </a:r>
            </a:p>
          </p:txBody>
        </p:sp>
      </p:grpSp>
      <p:grpSp>
        <p:nvGrpSpPr>
          <p:cNvPr id="14" name="Group 14"/>
          <p:cNvGrpSpPr/>
          <p:nvPr/>
        </p:nvGrpSpPr>
        <p:grpSpPr>
          <a:xfrm>
            <a:off x="951509" y="4428296"/>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51509" y="198234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20" name="Group 20"/>
          <p:cNvGrpSpPr/>
          <p:nvPr/>
        </p:nvGrpSpPr>
        <p:grpSpPr>
          <a:xfrm>
            <a:off x="951509" y="509405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3" name="Group 23"/>
          <p:cNvGrpSpPr/>
          <p:nvPr/>
        </p:nvGrpSpPr>
        <p:grpSpPr>
          <a:xfrm>
            <a:off x="951509" y="376253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26" name="Group 26"/>
          <p:cNvGrpSpPr/>
          <p:nvPr/>
        </p:nvGrpSpPr>
        <p:grpSpPr>
          <a:xfrm>
            <a:off x="951509" y="6425585"/>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9" name="Group 29"/>
          <p:cNvGrpSpPr/>
          <p:nvPr/>
        </p:nvGrpSpPr>
        <p:grpSpPr>
          <a:xfrm>
            <a:off x="951509" y="5759822"/>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32" name="Group 32"/>
          <p:cNvGrpSpPr/>
          <p:nvPr/>
        </p:nvGrpSpPr>
        <p:grpSpPr>
          <a:xfrm rot="973833">
            <a:off x="13349702" y="5693519"/>
            <a:ext cx="2660764" cy="3271778"/>
            <a:chOff x="0" y="0"/>
            <a:chExt cx="3547686" cy="4362370"/>
          </a:xfrm>
        </p:grpSpPr>
        <p:pic>
          <p:nvPicPr>
            <p:cNvPr id="33" name="Picture 33"/>
            <p:cNvPicPr>
              <a:picLocks noChangeAspect="1"/>
            </p:cNvPicPr>
            <p:nvPr/>
          </p:nvPicPr>
          <p:blipFill>
            <a:blip r:embed="rId5"/>
            <a:srcRect t="11872" b="6203"/>
            <a:stretch>
              <a:fillRect/>
            </a:stretch>
          </p:blipFill>
          <p:spPr>
            <a:xfrm>
              <a:off x="0" y="0"/>
              <a:ext cx="3547686" cy="4362370"/>
            </a:xfrm>
            <a:prstGeom prst="rect">
              <a:avLst/>
            </a:prstGeom>
          </p:spPr>
        </p:pic>
      </p:grpSp>
      <p:grpSp>
        <p:nvGrpSpPr>
          <p:cNvPr id="34" name="Group 34"/>
          <p:cNvGrpSpPr/>
          <p:nvPr/>
        </p:nvGrpSpPr>
        <p:grpSpPr>
          <a:xfrm rot="-542939">
            <a:off x="10421778" y="5395495"/>
            <a:ext cx="2636985" cy="3669773"/>
            <a:chOff x="0" y="0"/>
            <a:chExt cx="3515979" cy="4893030"/>
          </a:xfrm>
        </p:grpSpPr>
        <p:pic>
          <p:nvPicPr>
            <p:cNvPr id="35" name="Picture 35"/>
            <p:cNvPicPr>
              <a:picLocks noChangeAspect="1"/>
            </p:cNvPicPr>
            <p:nvPr/>
          </p:nvPicPr>
          <p:blipFill>
            <a:blip r:embed="rId6"/>
            <a:srcRect l="26062" r="26062"/>
            <a:stretch>
              <a:fillRect/>
            </a:stretch>
          </p:blipFill>
          <p:spPr>
            <a:xfrm>
              <a:off x="0" y="0"/>
              <a:ext cx="3515979" cy="4893030"/>
            </a:xfrm>
            <a:prstGeom prst="rect">
              <a:avLst/>
            </a:prstGeom>
          </p:spPr>
        </p:pic>
      </p:grpSp>
      <p:grpSp>
        <p:nvGrpSpPr>
          <p:cNvPr id="36" name="Group 36"/>
          <p:cNvGrpSpPr/>
          <p:nvPr/>
        </p:nvGrpSpPr>
        <p:grpSpPr>
          <a:xfrm>
            <a:off x="951509" y="7093216"/>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39" name="Group 39"/>
          <p:cNvGrpSpPr/>
          <p:nvPr/>
        </p:nvGrpSpPr>
        <p:grpSpPr>
          <a:xfrm>
            <a:off x="951509" y="7760846"/>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sp>
        <p:nvSpPr>
          <p:cNvPr id="42" name="TextBox 42"/>
          <p:cNvSpPr txBox="1"/>
          <p:nvPr/>
        </p:nvSpPr>
        <p:spPr>
          <a:xfrm>
            <a:off x="2687900" y="2194500"/>
            <a:ext cx="6039059" cy="1102455"/>
          </a:xfrm>
          <a:prstGeom prst="rect">
            <a:avLst/>
          </a:prstGeom>
        </p:spPr>
        <p:txBody>
          <a:bodyPr lIns="0" tIns="0" rIns="0" bIns="0" rtlCol="0" anchor="t">
            <a:spAutoFit/>
          </a:bodyPr>
          <a:lstStyle/>
          <a:p>
            <a:pPr algn="l">
              <a:lnSpc>
                <a:spcPts val="9059"/>
              </a:lnSpc>
            </a:pPr>
            <a:r>
              <a:rPr lang="en-US" sz="6471">
                <a:solidFill>
                  <a:srgbClr val="191919"/>
                </a:solidFill>
                <a:latin typeface="Gotham Bold"/>
              </a:rPr>
              <a:t>Object </a:t>
            </a:r>
          </a:p>
        </p:txBody>
      </p:sp>
      <p:sp>
        <p:nvSpPr>
          <p:cNvPr id="43" name="TextBox 43"/>
          <p:cNvSpPr txBox="1"/>
          <p:nvPr/>
        </p:nvSpPr>
        <p:spPr>
          <a:xfrm>
            <a:off x="2481206" y="5191911"/>
            <a:ext cx="5999050" cy="1129665"/>
          </a:xfrm>
          <a:prstGeom prst="rect">
            <a:avLst/>
          </a:prstGeom>
        </p:spPr>
        <p:txBody>
          <a:bodyPr lIns="0" tIns="0" rIns="0" bIns="0" rtlCol="0" anchor="t">
            <a:spAutoFit/>
          </a:bodyPr>
          <a:lstStyle/>
          <a:p>
            <a:pPr marL="0" lvl="0" indent="0" algn="l">
              <a:lnSpc>
                <a:spcPts val="2294"/>
              </a:lnSpc>
              <a:spcBef>
                <a:spcPct val="0"/>
              </a:spcBef>
            </a:pPr>
            <a:r>
              <a:rPr lang="en-US" sz="1699" spc="42">
                <a:solidFill>
                  <a:srgbClr val="191919"/>
                </a:solidFill>
                <a:latin typeface="Gotham"/>
              </a:rPr>
              <a:t>Accurately predict future commodity quantities and prices to aid stakeholders in making proactive decisions on production, procurement, pricing, and resource allocation. </a:t>
            </a:r>
          </a:p>
        </p:txBody>
      </p:sp>
      <p:sp>
        <p:nvSpPr>
          <p:cNvPr id="44" name="TextBox 44"/>
          <p:cNvSpPr txBox="1"/>
          <p:nvPr/>
        </p:nvSpPr>
        <p:spPr>
          <a:xfrm>
            <a:off x="2481206" y="4142033"/>
            <a:ext cx="5999050" cy="558165"/>
          </a:xfrm>
          <a:prstGeom prst="rect">
            <a:avLst/>
          </a:prstGeom>
        </p:spPr>
        <p:txBody>
          <a:bodyPr lIns="0" tIns="0" rIns="0" bIns="0" rtlCol="0" anchor="t">
            <a:spAutoFit/>
          </a:bodyPr>
          <a:lstStyle/>
          <a:p>
            <a:pPr marL="0" lvl="0" indent="0" algn="l">
              <a:lnSpc>
                <a:spcPts val="2294"/>
              </a:lnSpc>
              <a:spcBef>
                <a:spcPct val="0"/>
              </a:spcBef>
            </a:pPr>
            <a:r>
              <a:rPr lang="en-US" sz="1699" spc="42">
                <a:solidFill>
                  <a:srgbClr val="191919"/>
                </a:solidFill>
                <a:latin typeface="Gotham"/>
              </a:rPr>
              <a:t>Develop a robust time series machine learning model to forecast market trends based on historical data</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1312611" y="1028700"/>
            <a:ext cx="4556554" cy="3317308"/>
            <a:chOff x="0" y="0"/>
            <a:chExt cx="6075405" cy="4423077"/>
          </a:xfrm>
        </p:grpSpPr>
        <p:pic>
          <p:nvPicPr>
            <p:cNvPr id="3" name="Picture 3"/>
            <p:cNvPicPr>
              <a:picLocks noChangeAspect="1"/>
            </p:cNvPicPr>
            <p:nvPr/>
          </p:nvPicPr>
          <p:blipFill>
            <a:blip r:embed="rId2"/>
            <a:srcRect l="10851" r="10851"/>
            <a:stretch>
              <a:fillRect/>
            </a:stretch>
          </p:blipFill>
          <p:spPr>
            <a:xfrm>
              <a:off x="0" y="0"/>
              <a:ext cx="6075405" cy="4423077"/>
            </a:xfrm>
            <a:prstGeom prst="rect">
              <a:avLst/>
            </a:prstGeom>
          </p:spPr>
        </p:pic>
      </p:grpSp>
      <p:grpSp>
        <p:nvGrpSpPr>
          <p:cNvPr id="4" name="Group 4"/>
          <p:cNvGrpSpPr/>
          <p:nvPr/>
        </p:nvGrpSpPr>
        <p:grpSpPr>
          <a:xfrm>
            <a:off x="-1373119" y="-1315898"/>
            <a:ext cx="3499668" cy="13405540"/>
            <a:chOff x="0" y="0"/>
            <a:chExt cx="212191" cy="812800"/>
          </a:xfrm>
        </p:grpSpPr>
        <p:sp>
          <p:nvSpPr>
            <p:cNvPr id="5" name="Freeform 5"/>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6" name="TextBox 6"/>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09357" y="3315742"/>
            <a:ext cx="992463" cy="9924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3</a:t>
              </a:r>
            </a:p>
          </p:txBody>
        </p:sp>
      </p:grpSp>
      <p:grpSp>
        <p:nvGrpSpPr>
          <p:cNvPr id="10" name="Group 10"/>
          <p:cNvGrpSpPr/>
          <p:nvPr/>
        </p:nvGrpSpPr>
        <p:grpSpPr>
          <a:xfrm>
            <a:off x="951509" y="4428296"/>
            <a:ext cx="508158" cy="543805"/>
            <a:chOff x="0" y="0"/>
            <a:chExt cx="812800" cy="869819"/>
          </a:xfrm>
        </p:grpSpPr>
        <p:sp>
          <p:nvSpPr>
            <p:cNvPr id="11" name="Freeform 1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2" name="TextBox 1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3" name="Group 13"/>
          <p:cNvGrpSpPr/>
          <p:nvPr/>
        </p:nvGrpSpPr>
        <p:grpSpPr>
          <a:xfrm>
            <a:off x="951509" y="1982349"/>
            <a:ext cx="508158" cy="543805"/>
            <a:chOff x="0" y="0"/>
            <a:chExt cx="812800" cy="869819"/>
          </a:xfrm>
        </p:grpSpPr>
        <p:sp>
          <p:nvSpPr>
            <p:cNvPr id="14" name="Freeform 1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5" name="TextBox 1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6" name="Group 16"/>
          <p:cNvGrpSpPr/>
          <p:nvPr/>
        </p:nvGrpSpPr>
        <p:grpSpPr>
          <a:xfrm>
            <a:off x="951509" y="5094059"/>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19" name="Group 19"/>
          <p:cNvGrpSpPr/>
          <p:nvPr/>
        </p:nvGrpSpPr>
        <p:grpSpPr>
          <a:xfrm>
            <a:off x="951509" y="2648112"/>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2" name="Group 22"/>
          <p:cNvGrpSpPr/>
          <p:nvPr/>
        </p:nvGrpSpPr>
        <p:grpSpPr>
          <a:xfrm>
            <a:off x="951509" y="6425585"/>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5" name="Group 25"/>
          <p:cNvGrpSpPr/>
          <p:nvPr/>
        </p:nvGrpSpPr>
        <p:grpSpPr>
          <a:xfrm>
            <a:off x="951509" y="5759822"/>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8" name="Group 28"/>
          <p:cNvGrpSpPr/>
          <p:nvPr/>
        </p:nvGrpSpPr>
        <p:grpSpPr>
          <a:xfrm>
            <a:off x="11312611" y="4443074"/>
            <a:ext cx="2660764" cy="4815226"/>
            <a:chOff x="0" y="0"/>
            <a:chExt cx="3547686" cy="6420301"/>
          </a:xfrm>
        </p:grpSpPr>
        <p:pic>
          <p:nvPicPr>
            <p:cNvPr id="29" name="Picture 29"/>
            <p:cNvPicPr>
              <a:picLocks noChangeAspect="1"/>
            </p:cNvPicPr>
            <p:nvPr/>
          </p:nvPicPr>
          <p:blipFill>
            <a:blip r:embed="rId3"/>
            <a:srcRect l="15654" r="35500"/>
            <a:stretch>
              <a:fillRect/>
            </a:stretch>
          </p:blipFill>
          <p:spPr>
            <a:xfrm>
              <a:off x="0" y="0"/>
              <a:ext cx="3547686" cy="6420301"/>
            </a:xfrm>
            <a:prstGeom prst="rect">
              <a:avLst/>
            </a:prstGeom>
          </p:spPr>
        </p:pic>
      </p:grpSp>
      <p:grpSp>
        <p:nvGrpSpPr>
          <p:cNvPr id="30" name="Group 30"/>
          <p:cNvGrpSpPr/>
          <p:nvPr/>
        </p:nvGrpSpPr>
        <p:grpSpPr>
          <a:xfrm>
            <a:off x="15994763" y="1028700"/>
            <a:ext cx="1436473" cy="3317308"/>
            <a:chOff x="0" y="0"/>
            <a:chExt cx="1915297" cy="4423077"/>
          </a:xfrm>
        </p:grpSpPr>
        <p:sp>
          <p:nvSpPr>
            <p:cNvPr id="31" name="AutoShape 31"/>
            <p:cNvSpPr/>
            <p:nvPr/>
          </p:nvSpPr>
          <p:spPr>
            <a:xfrm>
              <a:off x="0" y="0"/>
              <a:ext cx="1915297" cy="4423077"/>
            </a:xfrm>
            <a:prstGeom prst="rect">
              <a:avLst/>
            </a:prstGeom>
            <a:solidFill>
              <a:srgbClr val="FD6220"/>
            </a:solidFill>
          </p:spPr>
          <p:txBody>
            <a:bodyPr/>
            <a:lstStyle/>
            <a:p>
              <a:endParaRPr lang="en-US"/>
            </a:p>
          </p:txBody>
        </p:sp>
      </p:grpSp>
      <p:grpSp>
        <p:nvGrpSpPr>
          <p:cNvPr id="32" name="Group 32"/>
          <p:cNvGrpSpPr/>
          <p:nvPr/>
        </p:nvGrpSpPr>
        <p:grpSpPr>
          <a:xfrm>
            <a:off x="14106296" y="4443074"/>
            <a:ext cx="3324940" cy="2137237"/>
            <a:chOff x="0" y="0"/>
            <a:chExt cx="4433253" cy="2849649"/>
          </a:xfrm>
        </p:grpSpPr>
        <p:pic>
          <p:nvPicPr>
            <p:cNvPr id="33" name="Picture 33"/>
            <p:cNvPicPr>
              <a:picLocks noChangeAspect="1"/>
            </p:cNvPicPr>
            <p:nvPr/>
          </p:nvPicPr>
          <p:blipFill>
            <a:blip r:embed="rId4"/>
            <a:srcRect t="13759" b="13759"/>
            <a:stretch>
              <a:fillRect/>
            </a:stretch>
          </p:blipFill>
          <p:spPr>
            <a:xfrm>
              <a:off x="0" y="0"/>
              <a:ext cx="4433253" cy="2849649"/>
            </a:xfrm>
            <a:prstGeom prst="rect">
              <a:avLst/>
            </a:prstGeom>
          </p:spPr>
        </p:pic>
      </p:grpSp>
      <p:grpSp>
        <p:nvGrpSpPr>
          <p:cNvPr id="34" name="Group 34"/>
          <p:cNvGrpSpPr/>
          <p:nvPr/>
        </p:nvGrpSpPr>
        <p:grpSpPr>
          <a:xfrm>
            <a:off x="14106296" y="6675561"/>
            <a:ext cx="3563434" cy="3123325"/>
            <a:chOff x="0" y="0"/>
            <a:chExt cx="4751245" cy="4164433"/>
          </a:xfrm>
        </p:grpSpPr>
        <p:pic>
          <p:nvPicPr>
            <p:cNvPr id="35" name="Picture 35"/>
            <p:cNvPicPr>
              <a:picLocks noChangeAspect="1"/>
            </p:cNvPicPr>
            <p:nvPr/>
          </p:nvPicPr>
          <p:blipFill>
            <a:blip r:embed="rId5"/>
            <a:srcRect t="3089" b="9261"/>
            <a:stretch>
              <a:fillRect/>
            </a:stretch>
          </p:blipFill>
          <p:spPr>
            <a:xfrm>
              <a:off x="0" y="0"/>
              <a:ext cx="4751245" cy="4164433"/>
            </a:xfrm>
            <a:prstGeom prst="rect">
              <a:avLst/>
            </a:prstGeom>
          </p:spPr>
        </p:pic>
      </p:grpSp>
      <p:grpSp>
        <p:nvGrpSpPr>
          <p:cNvPr id="36" name="Group 36"/>
          <p:cNvGrpSpPr/>
          <p:nvPr/>
        </p:nvGrpSpPr>
        <p:grpSpPr>
          <a:xfrm>
            <a:off x="951509" y="7093216"/>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39" name="Group 39"/>
          <p:cNvGrpSpPr/>
          <p:nvPr/>
        </p:nvGrpSpPr>
        <p:grpSpPr>
          <a:xfrm>
            <a:off x="951509" y="7760846"/>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grpSp>
        <p:nvGrpSpPr>
          <p:cNvPr id="42" name="Group 42"/>
          <p:cNvGrpSpPr/>
          <p:nvPr/>
        </p:nvGrpSpPr>
        <p:grpSpPr>
          <a:xfrm>
            <a:off x="16439471" y="8737362"/>
            <a:ext cx="3697059" cy="3697059"/>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44" name="TextBox 4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2618056" y="1858524"/>
            <a:ext cx="7980033" cy="1005275"/>
          </a:xfrm>
          <a:prstGeom prst="rect">
            <a:avLst/>
          </a:prstGeom>
        </p:spPr>
        <p:txBody>
          <a:bodyPr wrap="square" lIns="0" tIns="0" rIns="0" bIns="0" rtlCol="0" anchor="t">
            <a:spAutoFit/>
          </a:bodyPr>
          <a:lstStyle/>
          <a:p>
            <a:pPr algn="l">
              <a:lnSpc>
                <a:spcPts val="8540"/>
              </a:lnSpc>
            </a:pPr>
            <a:r>
              <a:rPr lang="en-US" sz="6100" dirty="0">
                <a:solidFill>
                  <a:srgbClr val="191919"/>
                </a:solidFill>
                <a:latin typeface="Gotham Bold"/>
              </a:rPr>
              <a:t>Data Preprocessing </a:t>
            </a:r>
          </a:p>
        </p:txBody>
      </p:sp>
      <p:sp>
        <p:nvSpPr>
          <p:cNvPr id="46" name="TextBox 46"/>
          <p:cNvSpPr txBox="1"/>
          <p:nvPr/>
        </p:nvSpPr>
        <p:spPr>
          <a:xfrm>
            <a:off x="2618056" y="5643356"/>
            <a:ext cx="8011714" cy="998438"/>
          </a:xfrm>
          <a:prstGeom prst="rect">
            <a:avLst/>
          </a:prstGeom>
        </p:spPr>
        <p:txBody>
          <a:bodyPr lIns="0" tIns="0" rIns="0" bIns="0" rtlCol="0" anchor="t">
            <a:spAutoFit/>
          </a:bodyPr>
          <a:lstStyle/>
          <a:p>
            <a:pPr algn="l">
              <a:lnSpc>
                <a:spcPts val="3990"/>
              </a:lnSpc>
            </a:pPr>
            <a:r>
              <a:rPr lang="en-US" sz="2850" dirty="0">
                <a:solidFill>
                  <a:srgbClr val="191919"/>
                </a:solidFill>
                <a:latin typeface="Gotham"/>
              </a:rPr>
              <a:t>Resample the data to monthly frequency </a:t>
            </a:r>
          </a:p>
          <a:p>
            <a:pPr algn="l">
              <a:lnSpc>
                <a:spcPts val="3990"/>
              </a:lnSpc>
            </a:pPr>
            <a:endParaRPr lang="en-US" sz="2850" dirty="0">
              <a:solidFill>
                <a:srgbClr val="191919"/>
              </a:solidFill>
              <a:latin typeface="Gotham"/>
            </a:endParaRPr>
          </a:p>
        </p:txBody>
      </p:sp>
      <p:sp>
        <p:nvSpPr>
          <p:cNvPr id="47" name="TextBox 47"/>
          <p:cNvSpPr txBox="1"/>
          <p:nvPr/>
        </p:nvSpPr>
        <p:spPr>
          <a:xfrm>
            <a:off x="2618056" y="4820700"/>
            <a:ext cx="5213387" cy="489568"/>
          </a:xfrm>
          <a:prstGeom prst="rect">
            <a:avLst/>
          </a:prstGeom>
        </p:spPr>
        <p:txBody>
          <a:bodyPr lIns="0" tIns="0" rIns="0" bIns="0" rtlCol="0" anchor="t">
            <a:spAutoFit/>
          </a:bodyPr>
          <a:lstStyle/>
          <a:p>
            <a:pPr algn="l">
              <a:lnSpc>
                <a:spcPts val="3990"/>
              </a:lnSpc>
            </a:pPr>
            <a:r>
              <a:rPr lang="en-US" sz="2850">
                <a:solidFill>
                  <a:srgbClr val="191919"/>
                </a:solidFill>
                <a:latin typeface="Gotham"/>
              </a:rPr>
              <a:t>Drop some columns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604120" y="3049042"/>
            <a:ext cx="12364756"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Forecasting Price</a:t>
            </a:r>
          </a:p>
        </p:txBody>
      </p:sp>
      <p:grpSp>
        <p:nvGrpSpPr>
          <p:cNvPr id="3" name="Group 3"/>
          <p:cNvGrpSpPr/>
          <p:nvPr/>
        </p:nvGrpSpPr>
        <p:grpSpPr>
          <a:xfrm>
            <a:off x="-1373119" y="-1315898"/>
            <a:ext cx="3499668" cy="13405540"/>
            <a:chOff x="0" y="0"/>
            <a:chExt cx="212191" cy="812800"/>
          </a:xfrm>
        </p:grpSpPr>
        <p:sp>
          <p:nvSpPr>
            <p:cNvPr id="4" name="Freeform 4"/>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5" name="TextBox 5"/>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709357" y="3983373"/>
            <a:ext cx="992463" cy="99246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4</a:t>
              </a:r>
            </a:p>
          </p:txBody>
        </p:sp>
      </p:grpSp>
      <p:grpSp>
        <p:nvGrpSpPr>
          <p:cNvPr id="9" name="Group 9"/>
          <p:cNvGrpSpPr/>
          <p:nvPr/>
        </p:nvGrpSpPr>
        <p:grpSpPr>
          <a:xfrm>
            <a:off x="951509" y="3315742"/>
            <a:ext cx="508158" cy="543805"/>
            <a:chOff x="0" y="0"/>
            <a:chExt cx="812800" cy="869819"/>
          </a:xfrm>
        </p:grpSpPr>
        <p:sp>
          <p:nvSpPr>
            <p:cNvPr id="10" name="Freeform 1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1" name="TextBox 1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2" name="Group 12"/>
          <p:cNvGrpSpPr/>
          <p:nvPr/>
        </p:nvGrpSpPr>
        <p:grpSpPr>
          <a:xfrm>
            <a:off x="951509" y="1982349"/>
            <a:ext cx="508158"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5" name="Group 15"/>
          <p:cNvGrpSpPr/>
          <p:nvPr/>
        </p:nvGrpSpPr>
        <p:grpSpPr>
          <a:xfrm>
            <a:off x="951509" y="5094059"/>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18" name="Group 18"/>
          <p:cNvGrpSpPr/>
          <p:nvPr/>
        </p:nvGrpSpPr>
        <p:grpSpPr>
          <a:xfrm>
            <a:off x="951509" y="2648112"/>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1" name="Group 21"/>
          <p:cNvGrpSpPr/>
          <p:nvPr/>
        </p:nvGrpSpPr>
        <p:grpSpPr>
          <a:xfrm>
            <a:off x="951509" y="6425585"/>
            <a:ext cx="508158" cy="543805"/>
            <a:chOff x="0" y="0"/>
            <a:chExt cx="812800" cy="869819"/>
          </a:xfrm>
        </p:grpSpPr>
        <p:sp>
          <p:nvSpPr>
            <p:cNvPr id="22" name="Freeform 2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2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4" name="Group 24"/>
          <p:cNvGrpSpPr/>
          <p:nvPr/>
        </p:nvGrpSpPr>
        <p:grpSpPr>
          <a:xfrm>
            <a:off x="951509" y="5759822"/>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7" name="Group 27"/>
          <p:cNvGrpSpPr/>
          <p:nvPr/>
        </p:nvGrpSpPr>
        <p:grpSpPr>
          <a:xfrm>
            <a:off x="951509" y="7093216"/>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30" name="Group 30"/>
          <p:cNvGrpSpPr/>
          <p:nvPr/>
        </p:nvGrpSpPr>
        <p:grpSpPr>
          <a:xfrm>
            <a:off x="951509" y="776084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604120" y="4745853"/>
            <a:ext cx="12364756"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Forecasting Quantity</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5</a:t>
              </a:r>
            </a:p>
          </p:txBody>
        </p:sp>
      </p:grpSp>
      <p:grpSp>
        <p:nvGrpSpPr>
          <p:cNvPr id="8" name="Group 8"/>
          <p:cNvGrpSpPr/>
          <p:nvPr/>
        </p:nvGrpSpPr>
        <p:grpSpPr>
          <a:xfrm>
            <a:off x="951509" y="3320505"/>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51509" y="1987111"/>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51509" y="3988135"/>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51509" y="2652874"/>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51509" y="6430348"/>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3" name="Group 23"/>
          <p:cNvGrpSpPr/>
          <p:nvPr/>
        </p:nvGrpSpPr>
        <p:grpSpPr>
          <a:xfrm>
            <a:off x="951509" y="57645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6" name="Group 26"/>
          <p:cNvGrpSpPr/>
          <p:nvPr/>
        </p:nvGrpSpPr>
        <p:grpSpPr>
          <a:xfrm>
            <a:off x="951509" y="7088453"/>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951509" y="7756083"/>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grpSp>
        <p:nvGrpSpPr>
          <p:cNvPr id="32" name="Group 32"/>
          <p:cNvGrpSpPr>
            <a:grpSpLocks noChangeAspect="1"/>
          </p:cNvGrpSpPr>
          <p:nvPr/>
        </p:nvGrpSpPr>
        <p:grpSpPr>
          <a:xfrm>
            <a:off x="8278094" y="675378"/>
            <a:ext cx="9887482" cy="3954993"/>
            <a:chOff x="0" y="0"/>
            <a:chExt cx="6350000" cy="2540000"/>
          </a:xfrm>
        </p:grpSpPr>
        <p:sp>
          <p:nvSpPr>
            <p:cNvPr id="33" name="Freeform 33"/>
            <p:cNvSpPr/>
            <p:nvPr/>
          </p:nvSpPr>
          <p:spPr>
            <a:xfrm>
              <a:off x="0" y="0"/>
              <a:ext cx="6350000" cy="2540000"/>
            </a:xfrm>
            <a:custGeom>
              <a:avLst/>
              <a:gdLst/>
              <a:ahLst/>
              <a:cxnLst/>
              <a:rect l="l" t="t" r="r" b="b"/>
              <a:pathLst>
                <a:path w="6350000" h="2540000">
                  <a:moveTo>
                    <a:pt x="0" y="1270000"/>
                  </a:moveTo>
                  <a:lnTo>
                    <a:pt x="0" y="1270000"/>
                  </a:lnTo>
                  <a:cubicBezTo>
                    <a:pt x="0" y="568960"/>
                    <a:pt x="568960" y="0"/>
                    <a:pt x="1270000" y="0"/>
                  </a:cubicBezTo>
                  <a:lnTo>
                    <a:pt x="5080000" y="0"/>
                  </a:lnTo>
                  <a:cubicBezTo>
                    <a:pt x="5781040" y="0"/>
                    <a:pt x="6350000" y="568960"/>
                    <a:pt x="6350000" y="1270000"/>
                  </a:cubicBezTo>
                  <a:lnTo>
                    <a:pt x="6350000" y="1270000"/>
                  </a:lnTo>
                  <a:cubicBezTo>
                    <a:pt x="6350000" y="1971040"/>
                    <a:pt x="5781040" y="2540000"/>
                    <a:pt x="5080000" y="2540000"/>
                  </a:cubicBezTo>
                  <a:lnTo>
                    <a:pt x="1270000" y="2540000"/>
                  </a:lnTo>
                  <a:cubicBezTo>
                    <a:pt x="568960" y="2540000"/>
                    <a:pt x="0" y="1971040"/>
                    <a:pt x="0" y="1270000"/>
                  </a:cubicBezTo>
                  <a:close/>
                </a:path>
              </a:pathLst>
            </a:custGeom>
            <a:blipFill>
              <a:blip r:embed="rId2"/>
              <a:stretch>
                <a:fillRect l="-6338" r="-6338"/>
              </a:stretch>
            </a:blipFill>
          </p:spPr>
          <p:txBody>
            <a:bodyPr/>
            <a:lstStyle/>
            <a:p>
              <a:endParaRPr lang="en-US"/>
            </a:p>
          </p:txBody>
        </p:sp>
      </p:grpSp>
      <p:grpSp>
        <p:nvGrpSpPr>
          <p:cNvPr id="34" name="Group 34"/>
          <p:cNvGrpSpPr>
            <a:grpSpLocks noChangeAspect="1"/>
          </p:cNvGrpSpPr>
          <p:nvPr/>
        </p:nvGrpSpPr>
        <p:grpSpPr>
          <a:xfrm>
            <a:off x="2537908" y="5314327"/>
            <a:ext cx="10527315" cy="4210926"/>
            <a:chOff x="0" y="0"/>
            <a:chExt cx="6350000" cy="2540000"/>
          </a:xfrm>
        </p:grpSpPr>
        <p:sp>
          <p:nvSpPr>
            <p:cNvPr id="35" name="Freeform 35"/>
            <p:cNvSpPr/>
            <p:nvPr/>
          </p:nvSpPr>
          <p:spPr>
            <a:xfrm>
              <a:off x="0" y="0"/>
              <a:ext cx="6350000" cy="2540000"/>
            </a:xfrm>
            <a:custGeom>
              <a:avLst/>
              <a:gdLst/>
              <a:ahLst/>
              <a:cxnLst/>
              <a:rect l="l" t="t" r="r" b="b"/>
              <a:pathLst>
                <a:path w="6350000" h="2540000">
                  <a:moveTo>
                    <a:pt x="0" y="1270000"/>
                  </a:moveTo>
                  <a:lnTo>
                    <a:pt x="0" y="1270000"/>
                  </a:lnTo>
                  <a:cubicBezTo>
                    <a:pt x="0" y="568960"/>
                    <a:pt x="568960" y="0"/>
                    <a:pt x="1270000" y="0"/>
                  </a:cubicBezTo>
                  <a:lnTo>
                    <a:pt x="5080000" y="0"/>
                  </a:lnTo>
                  <a:cubicBezTo>
                    <a:pt x="5781040" y="0"/>
                    <a:pt x="6350000" y="568960"/>
                    <a:pt x="6350000" y="1270000"/>
                  </a:cubicBezTo>
                  <a:lnTo>
                    <a:pt x="6350000" y="1270000"/>
                  </a:lnTo>
                  <a:cubicBezTo>
                    <a:pt x="6350000" y="1971040"/>
                    <a:pt x="5781040" y="2540000"/>
                    <a:pt x="5080000" y="2540000"/>
                  </a:cubicBezTo>
                  <a:lnTo>
                    <a:pt x="1270000" y="2540000"/>
                  </a:lnTo>
                  <a:cubicBezTo>
                    <a:pt x="568960" y="2540000"/>
                    <a:pt x="0" y="1971040"/>
                    <a:pt x="0" y="1270000"/>
                  </a:cubicBezTo>
                  <a:close/>
                </a:path>
              </a:pathLst>
            </a:custGeom>
            <a:blipFill>
              <a:blip r:embed="rId3"/>
              <a:stretch>
                <a:fillRect t="-45226" b="-13970"/>
              </a:stretch>
            </a:blipFill>
          </p:spPr>
          <p:txBody>
            <a:bodyPr/>
            <a:lstStyle/>
            <a:p>
              <a:endParaRPr lang="en-US"/>
            </a:p>
          </p:txBody>
        </p:sp>
      </p:grpSp>
      <p:grpSp>
        <p:nvGrpSpPr>
          <p:cNvPr id="36" name="Group 36"/>
          <p:cNvGrpSpPr/>
          <p:nvPr/>
        </p:nvGrpSpPr>
        <p:grpSpPr>
          <a:xfrm>
            <a:off x="11762088" y="-9632634"/>
            <a:ext cx="10994424" cy="10994424"/>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8" name="TextBox 3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2749920" y="2210404"/>
            <a:ext cx="3500257"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ARIMA</a:t>
            </a:r>
          </a:p>
        </p:txBody>
      </p:sp>
      <p:sp>
        <p:nvSpPr>
          <p:cNvPr id="40" name="TextBox 40"/>
          <p:cNvSpPr txBox="1"/>
          <p:nvPr/>
        </p:nvSpPr>
        <p:spPr>
          <a:xfrm>
            <a:off x="1999936" y="123544"/>
            <a:ext cx="7455255" cy="784413"/>
          </a:xfrm>
          <a:prstGeom prst="rect">
            <a:avLst/>
          </a:prstGeom>
        </p:spPr>
        <p:txBody>
          <a:bodyPr lIns="0" tIns="0" rIns="0" bIns="0" rtlCol="0" anchor="t">
            <a:spAutoFit/>
          </a:bodyPr>
          <a:lstStyle/>
          <a:p>
            <a:pPr algn="just">
              <a:lnSpc>
                <a:spcPts val="6331"/>
              </a:lnSpc>
              <a:spcBef>
                <a:spcPct val="0"/>
              </a:spcBef>
            </a:pPr>
            <a:r>
              <a:rPr lang="en-US" sz="4522">
                <a:solidFill>
                  <a:srgbClr val="191919"/>
                </a:solidFill>
                <a:latin typeface="Gotham Bold"/>
              </a:rPr>
              <a:t>Forecasting Price</a:t>
            </a:r>
          </a:p>
        </p:txBody>
      </p:sp>
      <p:sp>
        <p:nvSpPr>
          <p:cNvPr id="41" name="TextBox 41"/>
          <p:cNvSpPr txBox="1"/>
          <p:nvPr/>
        </p:nvSpPr>
        <p:spPr>
          <a:xfrm>
            <a:off x="13221835" y="6470212"/>
            <a:ext cx="2307788"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VAR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531863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6</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6425585"/>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7093216"/>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977741" y="7760846"/>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sp>
        <p:nvSpPr>
          <p:cNvPr id="32" name="Freeform 32"/>
          <p:cNvSpPr/>
          <p:nvPr/>
        </p:nvSpPr>
        <p:spPr>
          <a:xfrm>
            <a:off x="10826790" y="218794"/>
            <a:ext cx="6560335" cy="4249769"/>
          </a:xfrm>
          <a:custGeom>
            <a:avLst/>
            <a:gdLst/>
            <a:ahLst/>
            <a:cxnLst/>
            <a:rect l="l" t="t" r="r" b="b"/>
            <a:pathLst>
              <a:path w="6560335" h="4249769">
                <a:moveTo>
                  <a:pt x="0" y="0"/>
                </a:moveTo>
                <a:lnTo>
                  <a:pt x="6560335" y="0"/>
                </a:lnTo>
                <a:lnTo>
                  <a:pt x="6560335" y="4249769"/>
                </a:lnTo>
                <a:lnTo>
                  <a:pt x="0" y="4249769"/>
                </a:lnTo>
                <a:lnTo>
                  <a:pt x="0" y="0"/>
                </a:lnTo>
                <a:close/>
              </a:path>
            </a:pathLst>
          </a:custGeom>
          <a:blipFill>
            <a:blip r:embed="rId2"/>
            <a:stretch>
              <a:fillRect l="-1729"/>
            </a:stretch>
          </a:blipFill>
        </p:spPr>
        <p:txBody>
          <a:bodyPr/>
          <a:lstStyle/>
          <a:p>
            <a:endParaRPr lang="en-US"/>
          </a:p>
        </p:txBody>
      </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Freeform 36"/>
          <p:cNvSpPr/>
          <p:nvPr/>
        </p:nvSpPr>
        <p:spPr>
          <a:xfrm>
            <a:off x="2765826" y="4708470"/>
            <a:ext cx="15043539" cy="1602627"/>
          </a:xfrm>
          <a:custGeom>
            <a:avLst/>
            <a:gdLst/>
            <a:ahLst/>
            <a:cxnLst/>
            <a:rect l="l" t="t" r="r" b="b"/>
            <a:pathLst>
              <a:path w="15043539" h="1602627">
                <a:moveTo>
                  <a:pt x="0" y="0"/>
                </a:moveTo>
                <a:lnTo>
                  <a:pt x="15043539" y="0"/>
                </a:lnTo>
                <a:lnTo>
                  <a:pt x="15043539" y="1602627"/>
                </a:lnTo>
                <a:lnTo>
                  <a:pt x="0" y="1602627"/>
                </a:lnTo>
                <a:lnTo>
                  <a:pt x="0" y="0"/>
                </a:lnTo>
                <a:close/>
              </a:path>
            </a:pathLst>
          </a:custGeom>
          <a:blipFill>
            <a:blip r:embed="rId3"/>
            <a:stretch>
              <a:fillRect b="-1722"/>
            </a:stretch>
          </a:blipFill>
        </p:spPr>
        <p:txBody>
          <a:bodyPr/>
          <a:lstStyle/>
          <a:p>
            <a:endParaRPr lang="en-US"/>
          </a:p>
        </p:txBody>
      </p:sp>
      <p:sp>
        <p:nvSpPr>
          <p:cNvPr id="37" name="TextBox 37"/>
          <p:cNvSpPr txBox="1"/>
          <p:nvPr/>
        </p:nvSpPr>
        <p:spPr>
          <a:xfrm>
            <a:off x="6786637" y="1557782"/>
            <a:ext cx="3033355" cy="1409870"/>
          </a:xfrm>
          <a:prstGeom prst="rect">
            <a:avLst/>
          </a:prstGeom>
        </p:spPr>
        <p:txBody>
          <a:bodyPr lIns="0" tIns="0" rIns="0" bIns="0" rtlCol="0" anchor="t">
            <a:spAutoFit/>
          </a:bodyPr>
          <a:lstStyle/>
          <a:p>
            <a:pPr algn="l">
              <a:lnSpc>
                <a:spcPts val="11540"/>
              </a:lnSpc>
              <a:spcBef>
                <a:spcPct val="0"/>
              </a:spcBef>
            </a:pPr>
            <a:r>
              <a:rPr lang="en-US" sz="8243">
                <a:solidFill>
                  <a:srgbClr val="191919"/>
                </a:solidFill>
                <a:latin typeface="Gotham Bold"/>
              </a:rPr>
              <a:t>LSTM</a:t>
            </a:r>
          </a:p>
        </p:txBody>
      </p:sp>
      <p:sp>
        <p:nvSpPr>
          <p:cNvPr id="38" name="TextBox 38"/>
          <p:cNvSpPr txBox="1"/>
          <p:nvPr/>
        </p:nvSpPr>
        <p:spPr>
          <a:xfrm>
            <a:off x="1999936" y="123544"/>
            <a:ext cx="7455255" cy="784413"/>
          </a:xfrm>
          <a:prstGeom prst="rect">
            <a:avLst/>
          </a:prstGeom>
        </p:spPr>
        <p:txBody>
          <a:bodyPr lIns="0" tIns="0" rIns="0" bIns="0" rtlCol="0" anchor="t">
            <a:spAutoFit/>
          </a:bodyPr>
          <a:lstStyle/>
          <a:p>
            <a:pPr algn="just">
              <a:lnSpc>
                <a:spcPts val="6331"/>
              </a:lnSpc>
              <a:spcBef>
                <a:spcPct val="0"/>
              </a:spcBef>
            </a:pPr>
            <a:r>
              <a:rPr lang="en-US" sz="4522">
                <a:solidFill>
                  <a:srgbClr val="191919"/>
                </a:solidFill>
                <a:latin typeface="Gotham Bold"/>
              </a:rPr>
              <a:t>Forecasting Price</a:t>
            </a:r>
          </a:p>
        </p:txBody>
      </p:sp>
      <p:sp>
        <p:nvSpPr>
          <p:cNvPr id="39" name="TextBox 39"/>
          <p:cNvSpPr txBox="1"/>
          <p:nvPr/>
        </p:nvSpPr>
        <p:spPr>
          <a:xfrm>
            <a:off x="3491880" y="6845566"/>
            <a:ext cx="13591431" cy="1144029"/>
          </a:xfrm>
          <a:prstGeom prst="rect">
            <a:avLst/>
          </a:prstGeom>
        </p:spPr>
        <p:txBody>
          <a:bodyPr lIns="0" tIns="0" rIns="0" bIns="0" rtlCol="0" anchor="t">
            <a:spAutoFit/>
          </a:bodyPr>
          <a:lstStyle/>
          <a:p>
            <a:pPr algn="ctr">
              <a:lnSpc>
                <a:spcPts val="9393"/>
              </a:lnSpc>
              <a:spcBef>
                <a:spcPct val="0"/>
              </a:spcBef>
            </a:pPr>
            <a:r>
              <a:rPr lang="en-US" sz="6709">
                <a:solidFill>
                  <a:srgbClr val="191919"/>
                </a:solidFill>
                <a:latin typeface="Gotham Bold"/>
              </a:rPr>
              <a:t>ARIMA is the champion model. </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5976927"/>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7</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7093216"/>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8</a:t>
              </a:r>
            </a:p>
          </p:txBody>
        </p:sp>
      </p:grpSp>
      <p:grpSp>
        <p:nvGrpSpPr>
          <p:cNvPr id="29" name="Group 29"/>
          <p:cNvGrpSpPr/>
          <p:nvPr/>
        </p:nvGrpSpPr>
        <p:grpSpPr>
          <a:xfrm>
            <a:off x="977741" y="7760846"/>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grpSp>
        <p:nvGrpSpPr>
          <p:cNvPr id="32" name="Group 32"/>
          <p:cNvGrpSpPr>
            <a:grpSpLocks noChangeAspect="1"/>
          </p:cNvGrpSpPr>
          <p:nvPr/>
        </p:nvGrpSpPr>
        <p:grpSpPr>
          <a:xfrm>
            <a:off x="8278094" y="675378"/>
            <a:ext cx="9887482" cy="3954993"/>
            <a:chOff x="0" y="0"/>
            <a:chExt cx="6350000" cy="2540000"/>
          </a:xfrm>
        </p:grpSpPr>
        <p:sp>
          <p:nvSpPr>
            <p:cNvPr id="33" name="Freeform 33"/>
            <p:cNvSpPr/>
            <p:nvPr/>
          </p:nvSpPr>
          <p:spPr>
            <a:xfrm>
              <a:off x="0" y="0"/>
              <a:ext cx="6350000" cy="2540000"/>
            </a:xfrm>
            <a:custGeom>
              <a:avLst/>
              <a:gdLst/>
              <a:ahLst/>
              <a:cxnLst/>
              <a:rect l="l" t="t" r="r" b="b"/>
              <a:pathLst>
                <a:path w="6350000" h="2540000">
                  <a:moveTo>
                    <a:pt x="0" y="1270000"/>
                  </a:moveTo>
                  <a:lnTo>
                    <a:pt x="0" y="1270000"/>
                  </a:lnTo>
                  <a:cubicBezTo>
                    <a:pt x="0" y="568960"/>
                    <a:pt x="568960" y="0"/>
                    <a:pt x="1270000" y="0"/>
                  </a:cubicBezTo>
                  <a:lnTo>
                    <a:pt x="5080000" y="0"/>
                  </a:lnTo>
                  <a:cubicBezTo>
                    <a:pt x="5781040" y="0"/>
                    <a:pt x="6350000" y="568960"/>
                    <a:pt x="6350000" y="1270000"/>
                  </a:cubicBezTo>
                  <a:lnTo>
                    <a:pt x="6350000" y="1270000"/>
                  </a:lnTo>
                  <a:cubicBezTo>
                    <a:pt x="6350000" y="1971040"/>
                    <a:pt x="5781040" y="2540000"/>
                    <a:pt x="5080000" y="2540000"/>
                  </a:cubicBezTo>
                  <a:lnTo>
                    <a:pt x="1270000" y="2540000"/>
                  </a:lnTo>
                  <a:cubicBezTo>
                    <a:pt x="568960" y="2540000"/>
                    <a:pt x="0" y="1971040"/>
                    <a:pt x="0" y="1270000"/>
                  </a:cubicBezTo>
                  <a:close/>
                </a:path>
              </a:pathLst>
            </a:custGeom>
            <a:blipFill>
              <a:blip r:embed="rId2"/>
              <a:stretch>
                <a:fillRect l="-13475"/>
              </a:stretch>
            </a:blipFill>
          </p:spPr>
          <p:txBody>
            <a:bodyPr/>
            <a:lstStyle/>
            <a:p>
              <a:endParaRPr lang="en-US"/>
            </a:p>
          </p:txBody>
        </p:sp>
      </p:grpSp>
      <p:grpSp>
        <p:nvGrpSpPr>
          <p:cNvPr id="34" name="Group 34"/>
          <p:cNvGrpSpPr>
            <a:grpSpLocks noChangeAspect="1"/>
          </p:cNvGrpSpPr>
          <p:nvPr/>
        </p:nvGrpSpPr>
        <p:grpSpPr>
          <a:xfrm>
            <a:off x="2537908" y="5314327"/>
            <a:ext cx="10527315" cy="4210926"/>
            <a:chOff x="0" y="0"/>
            <a:chExt cx="6350000" cy="2540000"/>
          </a:xfrm>
        </p:grpSpPr>
        <p:sp>
          <p:nvSpPr>
            <p:cNvPr id="35" name="Freeform 35"/>
            <p:cNvSpPr/>
            <p:nvPr/>
          </p:nvSpPr>
          <p:spPr>
            <a:xfrm>
              <a:off x="0" y="0"/>
              <a:ext cx="6350000" cy="2540000"/>
            </a:xfrm>
            <a:custGeom>
              <a:avLst/>
              <a:gdLst/>
              <a:ahLst/>
              <a:cxnLst/>
              <a:rect l="l" t="t" r="r" b="b"/>
              <a:pathLst>
                <a:path w="6350000" h="2540000">
                  <a:moveTo>
                    <a:pt x="0" y="1270000"/>
                  </a:moveTo>
                  <a:lnTo>
                    <a:pt x="0" y="1270000"/>
                  </a:lnTo>
                  <a:cubicBezTo>
                    <a:pt x="0" y="568960"/>
                    <a:pt x="568960" y="0"/>
                    <a:pt x="1270000" y="0"/>
                  </a:cubicBezTo>
                  <a:lnTo>
                    <a:pt x="5080000" y="0"/>
                  </a:lnTo>
                  <a:cubicBezTo>
                    <a:pt x="5781040" y="0"/>
                    <a:pt x="6350000" y="568960"/>
                    <a:pt x="6350000" y="1270000"/>
                  </a:cubicBezTo>
                  <a:lnTo>
                    <a:pt x="6350000" y="1270000"/>
                  </a:lnTo>
                  <a:cubicBezTo>
                    <a:pt x="6350000" y="1971040"/>
                    <a:pt x="5781040" y="2540000"/>
                    <a:pt x="5080000" y="2540000"/>
                  </a:cubicBezTo>
                  <a:lnTo>
                    <a:pt x="1270000" y="2540000"/>
                  </a:lnTo>
                  <a:cubicBezTo>
                    <a:pt x="568960" y="2540000"/>
                    <a:pt x="0" y="1971040"/>
                    <a:pt x="0" y="1270000"/>
                  </a:cubicBezTo>
                  <a:close/>
                </a:path>
              </a:pathLst>
            </a:custGeom>
            <a:blipFill>
              <a:blip r:embed="rId3"/>
              <a:stretch>
                <a:fillRect t="-56107"/>
              </a:stretch>
            </a:blipFill>
          </p:spPr>
          <p:txBody>
            <a:bodyPr/>
            <a:lstStyle/>
            <a:p>
              <a:endParaRPr lang="en-US"/>
            </a:p>
          </p:txBody>
        </p:sp>
      </p:grpSp>
      <p:sp>
        <p:nvSpPr>
          <p:cNvPr id="36" name="TextBox 36"/>
          <p:cNvSpPr txBox="1"/>
          <p:nvPr/>
        </p:nvSpPr>
        <p:spPr>
          <a:xfrm>
            <a:off x="2749920" y="2210404"/>
            <a:ext cx="3500257"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ARIMA</a:t>
            </a:r>
          </a:p>
        </p:txBody>
      </p:sp>
      <p:sp>
        <p:nvSpPr>
          <p:cNvPr id="37" name="TextBox 37"/>
          <p:cNvSpPr txBox="1"/>
          <p:nvPr/>
        </p:nvSpPr>
        <p:spPr>
          <a:xfrm>
            <a:off x="1999936" y="123544"/>
            <a:ext cx="7455255" cy="784413"/>
          </a:xfrm>
          <a:prstGeom prst="rect">
            <a:avLst/>
          </a:prstGeom>
        </p:spPr>
        <p:txBody>
          <a:bodyPr lIns="0" tIns="0" rIns="0" bIns="0" rtlCol="0" anchor="t">
            <a:spAutoFit/>
          </a:bodyPr>
          <a:lstStyle/>
          <a:p>
            <a:pPr algn="just">
              <a:lnSpc>
                <a:spcPts val="6331"/>
              </a:lnSpc>
              <a:spcBef>
                <a:spcPct val="0"/>
              </a:spcBef>
            </a:pPr>
            <a:r>
              <a:rPr lang="en-US" sz="4522">
                <a:solidFill>
                  <a:srgbClr val="191919"/>
                </a:solidFill>
                <a:latin typeface="Gotham Bold"/>
              </a:rPr>
              <a:t>Forecasting Quantity</a:t>
            </a:r>
          </a:p>
        </p:txBody>
      </p:sp>
      <p:sp>
        <p:nvSpPr>
          <p:cNvPr id="38" name="TextBox 38"/>
          <p:cNvSpPr txBox="1"/>
          <p:nvPr/>
        </p:nvSpPr>
        <p:spPr>
          <a:xfrm>
            <a:off x="13221835" y="6470212"/>
            <a:ext cx="2307788" cy="1285871"/>
          </a:xfrm>
          <a:prstGeom prst="rect">
            <a:avLst/>
          </a:prstGeom>
        </p:spPr>
        <p:txBody>
          <a:bodyPr lIns="0" tIns="0" rIns="0" bIns="0" rtlCol="0" anchor="t">
            <a:spAutoFit/>
          </a:bodyPr>
          <a:lstStyle/>
          <a:p>
            <a:pPr algn="just">
              <a:lnSpc>
                <a:spcPts val="10500"/>
              </a:lnSpc>
              <a:spcBef>
                <a:spcPct val="0"/>
              </a:spcBef>
            </a:pPr>
            <a:r>
              <a:rPr lang="en-US" sz="7500">
                <a:solidFill>
                  <a:srgbClr val="191919"/>
                </a:solidFill>
                <a:latin typeface="Gotham Bold"/>
              </a:rPr>
              <a:t>VAR</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665389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rPr>
                <a:t>8</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5</a:t>
              </a:r>
            </a:p>
          </p:txBody>
        </p:sp>
      </p:grpSp>
      <p:grpSp>
        <p:nvGrpSpPr>
          <p:cNvPr id="26" name="Group 26"/>
          <p:cNvGrpSpPr/>
          <p:nvPr/>
        </p:nvGrpSpPr>
        <p:grpSpPr>
          <a:xfrm>
            <a:off x="977741" y="5986264"/>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7</a:t>
              </a:r>
            </a:p>
          </p:txBody>
        </p:sp>
      </p:grpSp>
      <p:grpSp>
        <p:nvGrpSpPr>
          <p:cNvPr id="29" name="Group 29"/>
          <p:cNvGrpSpPr/>
          <p:nvPr/>
        </p:nvGrpSpPr>
        <p:grpSpPr>
          <a:xfrm>
            <a:off x="977741" y="7760846"/>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rPr>
                <a:t>9</a:t>
              </a:r>
            </a:p>
          </p:txBody>
        </p:sp>
      </p:grpSp>
      <p:sp>
        <p:nvSpPr>
          <p:cNvPr id="32" name="Freeform 32"/>
          <p:cNvSpPr/>
          <p:nvPr/>
        </p:nvSpPr>
        <p:spPr>
          <a:xfrm>
            <a:off x="10459787" y="218794"/>
            <a:ext cx="6934805" cy="4308384"/>
          </a:xfrm>
          <a:custGeom>
            <a:avLst/>
            <a:gdLst/>
            <a:ahLst/>
            <a:cxnLst/>
            <a:rect l="l" t="t" r="r" b="b"/>
            <a:pathLst>
              <a:path w="6934805" h="4308384">
                <a:moveTo>
                  <a:pt x="0" y="0"/>
                </a:moveTo>
                <a:lnTo>
                  <a:pt x="6934805" y="0"/>
                </a:lnTo>
                <a:lnTo>
                  <a:pt x="6934805" y="4308384"/>
                </a:lnTo>
                <a:lnTo>
                  <a:pt x="0" y="4308384"/>
                </a:lnTo>
                <a:lnTo>
                  <a:pt x="0" y="0"/>
                </a:lnTo>
                <a:close/>
              </a:path>
            </a:pathLst>
          </a:custGeom>
          <a:blipFill>
            <a:blip r:embed="rId2"/>
            <a:stretch>
              <a:fillRect t="-254" b="-254"/>
            </a:stretch>
          </a:blipFill>
        </p:spPr>
        <p:txBody>
          <a:bodyPr/>
          <a:lstStyle/>
          <a:p>
            <a:endParaRPr lang="en-US"/>
          </a:p>
        </p:txBody>
      </p:sp>
      <p:sp>
        <p:nvSpPr>
          <p:cNvPr id="33" name="Freeform 33"/>
          <p:cNvSpPr/>
          <p:nvPr/>
        </p:nvSpPr>
        <p:spPr>
          <a:xfrm>
            <a:off x="16921652" y="1378491"/>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4" name="Freeform 34"/>
          <p:cNvSpPr/>
          <p:nvPr/>
        </p:nvSpPr>
        <p:spPr>
          <a:xfrm>
            <a:off x="2924904" y="4651003"/>
            <a:ext cx="15069764" cy="1478784"/>
          </a:xfrm>
          <a:custGeom>
            <a:avLst/>
            <a:gdLst/>
            <a:ahLst/>
            <a:cxnLst/>
            <a:rect l="l" t="t" r="r" b="b"/>
            <a:pathLst>
              <a:path w="15069764" h="1478784">
                <a:moveTo>
                  <a:pt x="0" y="0"/>
                </a:moveTo>
                <a:lnTo>
                  <a:pt x="15069765" y="0"/>
                </a:lnTo>
                <a:lnTo>
                  <a:pt x="15069765" y="1478784"/>
                </a:lnTo>
                <a:lnTo>
                  <a:pt x="0" y="1478784"/>
                </a:lnTo>
                <a:lnTo>
                  <a:pt x="0" y="0"/>
                </a:lnTo>
                <a:close/>
              </a:path>
            </a:pathLst>
          </a:custGeom>
          <a:blipFill>
            <a:blip r:embed="rId5"/>
            <a:stretch>
              <a:fillRect t="-2954" b="-4962"/>
            </a:stretch>
          </a:blipFill>
        </p:spPr>
        <p:txBody>
          <a:bodyPr/>
          <a:lstStyle/>
          <a:p>
            <a:endParaRPr lang="en-US"/>
          </a:p>
        </p:txBody>
      </p:sp>
      <p:grpSp>
        <p:nvGrpSpPr>
          <p:cNvPr id="35" name="Group 35"/>
          <p:cNvGrpSpPr/>
          <p:nvPr/>
        </p:nvGrpSpPr>
        <p:grpSpPr>
          <a:xfrm>
            <a:off x="17170670" y="-178579"/>
            <a:ext cx="10994424" cy="10994424"/>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8" name="TextBox 38"/>
          <p:cNvSpPr txBox="1"/>
          <p:nvPr/>
        </p:nvSpPr>
        <p:spPr>
          <a:xfrm>
            <a:off x="1999936" y="123544"/>
            <a:ext cx="7455255" cy="784413"/>
          </a:xfrm>
          <a:prstGeom prst="rect">
            <a:avLst/>
          </a:prstGeom>
        </p:spPr>
        <p:txBody>
          <a:bodyPr lIns="0" tIns="0" rIns="0" bIns="0" rtlCol="0" anchor="t">
            <a:spAutoFit/>
          </a:bodyPr>
          <a:lstStyle/>
          <a:p>
            <a:pPr algn="just">
              <a:lnSpc>
                <a:spcPts val="6331"/>
              </a:lnSpc>
              <a:spcBef>
                <a:spcPct val="0"/>
              </a:spcBef>
            </a:pPr>
            <a:r>
              <a:rPr lang="en-US" sz="4522">
                <a:solidFill>
                  <a:srgbClr val="191919"/>
                </a:solidFill>
                <a:latin typeface="Gotham Bold"/>
              </a:rPr>
              <a:t>Forecasting Quantity</a:t>
            </a:r>
          </a:p>
        </p:txBody>
      </p:sp>
      <p:sp>
        <p:nvSpPr>
          <p:cNvPr id="39" name="TextBox 39"/>
          <p:cNvSpPr txBox="1"/>
          <p:nvPr/>
        </p:nvSpPr>
        <p:spPr>
          <a:xfrm>
            <a:off x="6786637" y="1557782"/>
            <a:ext cx="3033355" cy="1409870"/>
          </a:xfrm>
          <a:prstGeom prst="rect">
            <a:avLst/>
          </a:prstGeom>
        </p:spPr>
        <p:txBody>
          <a:bodyPr lIns="0" tIns="0" rIns="0" bIns="0" rtlCol="0" anchor="t">
            <a:spAutoFit/>
          </a:bodyPr>
          <a:lstStyle/>
          <a:p>
            <a:pPr algn="l">
              <a:lnSpc>
                <a:spcPts val="11540"/>
              </a:lnSpc>
              <a:spcBef>
                <a:spcPct val="0"/>
              </a:spcBef>
            </a:pPr>
            <a:r>
              <a:rPr lang="en-US" sz="8243">
                <a:solidFill>
                  <a:srgbClr val="191919"/>
                </a:solidFill>
                <a:latin typeface="Gotham Bold"/>
              </a:rPr>
              <a:t>LSTM</a:t>
            </a:r>
          </a:p>
        </p:txBody>
      </p:sp>
      <p:sp>
        <p:nvSpPr>
          <p:cNvPr id="40" name="TextBox 40"/>
          <p:cNvSpPr txBox="1"/>
          <p:nvPr/>
        </p:nvSpPr>
        <p:spPr>
          <a:xfrm>
            <a:off x="3356372" y="6845566"/>
            <a:ext cx="13862447" cy="1144029"/>
          </a:xfrm>
          <a:prstGeom prst="rect">
            <a:avLst/>
          </a:prstGeom>
        </p:spPr>
        <p:txBody>
          <a:bodyPr lIns="0" tIns="0" rIns="0" bIns="0" rtlCol="0" anchor="t">
            <a:spAutoFit/>
          </a:bodyPr>
          <a:lstStyle/>
          <a:p>
            <a:pPr algn="ctr">
              <a:lnSpc>
                <a:spcPts val="9393"/>
              </a:lnSpc>
              <a:spcBef>
                <a:spcPct val="0"/>
              </a:spcBef>
            </a:pPr>
            <a:r>
              <a:rPr lang="en-US" sz="6709">
                <a:solidFill>
                  <a:srgbClr val="191919"/>
                </a:solidFill>
                <a:latin typeface="Gotham Bold"/>
              </a:rPr>
              <a:t>ARIMA is The Champion Model. </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Custom</PresentationFormat>
  <Paragraphs>110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Gotham Bold Italics</vt:lpstr>
      <vt:lpstr>Calibri</vt:lpstr>
      <vt:lpstr>Arial</vt:lpstr>
      <vt:lpstr>Gotham Light</vt:lpstr>
      <vt:lpstr>Gotham Bold</vt:lpstr>
      <vt:lpstr>Poppins</vt:lpstr>
      <vt:lpstr>Gotham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Simple Portfolio Presentation</dc:title>
  <cp:lastModifiedBy>ahmed17056@fci.bu.edu.eg</cp:lastModifiedBy>
  <cp:revision>2</cp:revision>
  <dcterms:created xsi:type="dcterms:W3CDTF">2006-08-16T00:00:00Z</dcterms:created>
  <dcterms:modified xsi:type="dcterms:W3CDTF">2024-05-30T21:51:01Z</dcterms:modified>
  <dc:identifier>DAGGubUQsVo</dc:identifier>
</cp:coreProperties>
</file>