
<file path=[Content_Types].xml><?xml version="1.0" encoding="utf-8"?>
<Types xmlns="http://schemas.openxmlformats.org/package/2006/content-types">
  <Default Extension="gif" ContentType="image/gi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9" r:id="rId4"/>
    <p:sldId id="268" r:id="rId5"/>
    <p:sldId id="259" r:id="rId6"/>
    <p:sldId id="261" r:id="rId7"/>
    <p:sldId id="262" r:id="rId8"/>
    <p:sldId id="263" r:id="rId9"/>
    <p:sldId id="264" r:id="rId10"/>
    <p:sldId id="265" r:id="rId11"/>
    <p:sldId id="266" r:id="rId12"/>
    <p:sldId id="267" r:id="rId13"/>
    <p:sldId id="270" r:id="rId14"/>
    <p:sldId id="26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68" autoAdjust="0"/>
    <p:restoredTop sz="94660"/>
  </p:normalViewPr>
  <p:slideViewPr>
    <p:cSldViewPr snapToGrid="0">
      <p:cViewPr varScale="1">
        <p:scale>
          <a:sx n="97" d="100"/>
          <a:sy n="97" d="100"/>
        </p:scale>
        <p:origin x="17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734DE-4C8A-E122-E4D8-645000E29D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49BA49D-AB3C-2EB7-4B11-F751DACA26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CAAF71F-5F3B-C2E4-9094-D79BF22DBC5D}"/>
              </a:ext>
            </a:extLst>
          </p:cNvPr>
          <p:cNvSpPr>
            <a:spLocks noGrp="1"/>
          </p:cNvSpPr>
          <p:nvPr>
            <p:ph type="dt" sz="half" idx="10"/>
          </p:nvPr>
        </p:nvSpPr>
        <p:spPr/>
        <p:txBody>
          <a:bodyPr/>
          <a:lstStyle/>
          <a:p>
            <a:fld id="{5E22F08B-BC59-4C57-8AB5-7C2A25FBFB8E}" type="datetimeFigureOut">
              <a:rPr lang="en-US" smtClean="0"/>
              <a:t>5/16/2023</a:t>
            </a:fld>
            <a:endParaRPr lang="en-US"/>
          </a:p>
        </p:txBody>
      </p:sp>
      <p:sp>
        <p:nvSpPr>
          <p:cNvPr id="5" name="Footer Placeholder 4">
            <a:extLst>
              <a:ext uri="{FF2B5EF4-FFF2-40B4-BE49-F238E27FC236}">
                <a16:creationId xmlns:a16="http://schemas.microsoft.com/office/drawing/2014/main" id="{89D155B4-F7C6-51D8-FA38-32F993B679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522937-AFD7-5949-ECED-F06ED7E12FFC}"/>
              </a:ext>
            </a:extLst>
          </p:cNvPr>
          <p:cNvSpPr>
            <a:spLocks noGrp="1"/>
          </p:cNvSpPr>
          <p:nvPr>
            <p:ph type="sldNum" sz="quarter" idx="12"/>
          </p:nvPr>
        </p:nvSpPr>
        <p:spPr/>
        <p:txBody>
          <a:bodyPr/>
          <a:lstStyle/>
          <a:p>
            <a:fld id="{3BF37B95-9958-4F82-8AD3-BAAA1B7734D1}" type="slidenum">
              <a:rPr lang="en-US" smtClean="0"/>
              <a:t>‹#›</a:t>
            </a:fld>
            <a:endParaRPr lang="en-US"/>
          </a:p>
        </p:txBody>
      </p:sp>
    </p:spTree>
    <p:extLst>
      <p:ext uri="{BB962C8B-B14F-4D97-AF65-F5344CB8AC3E}">
        <p14:creationId xmlns:p14="http://schemas.microsoft.com/office/powerpoint/2010/main" val="2306352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AE2F3-5C20-DC00-C452-F2F90FCE495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922CFA-8908-5D43-C4E8-58C3E57C34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5AB13B-E7D9-411D-AB93-07DDA590DE1F}"/>
              </a:ext>
            </a:extLst>
          </p:cNvPr>
          <p:cNvSpPr>
            <a:spLocks noGrp="1"/>
          </p:cNvSpPr>
          <p:nvPr>
            <p:ph type="dt" sz="half" idx="10"/>
          </p:nvPr>
        </p:nvSpPr>
        <p:spPr/>
        <p:txBody>
          <a:bodyPr/>
          <a:lstStyle/>
          <a:p>
            <a:fld id="{5E22F08B-BC59-4C57-8AB5-7C2A25FBFB8E}" type="datetimeFigureOut">
              <a:rPr lang="en-US" smtClean="0"/>
              <a:t>5/16/2023</a:t>
            </a:fld>
            <a:endParaRPr lang="en-US"/>
          </a:p>
        </p:txBody>
      </p:sp>
      <p:sp>
        <p:nvSpPr>
          <p:cNvPr id="5" name="Footer Placeholder 4">
            <a:extLst>
              <a:ext uri="{FF2B5EF4-FFF2-40B4-BE49-F238E27FC236}">
                <a16:creationId xmlns:a16="http://schemas.microsoft.com/office/drawing/2014/main" id="{EFFC6109-26AE-1E2E-4377-6C1B352DD4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0C9D8C-8AA9-D037-3CB5-8B4C0A131120}"/>
              </a:ext>
            </a:extLst>
          </p:cNvPr>
          <p:cNvSpPr>
            <a:spLocks noGrp="1"/>
          </p:cNvSpPr>
          <p:nvPr>
            <p:ph type="sldNum" sz="quarter" idx="12"/>
          </p:nvPr>
        </p:nvSpPr>
        <p:spPr/>
        <p:txBody>
          <a:bodyPr/>
          <a:lstStyle/>
          <a:p>
            <a:fld id="{3BF37B95-9958-4F82-8AD3-BAAA1B7734D1}" type="slidenum">
              <a:rPr lang="en-US" smtClean="0"/>
              <a:t>‹#›</a:t>
            </a:fld>
            <a:endParaRPr lang="en-US"/>
          </a:p>
        </p:txBody>
      </p:sp>
    </p:spTree>
    <p:extLst>
      <p:ext uri="{BB962C8B-B14F-4D97-AF65-F5344CB8AC3E}">
        <p14:creationId xmlns:p14="http://schemas.microsoft.com/office/powerpoint/2010/main" val="152613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CB2477-A0EA-6F85-2E85-DE00D943D42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77EFA26-21FE-33D4-6E25-879937375F4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AF7491-D4F0-E9D4-01BC-C3CD33405AAA}"/>
              </a:ext>
            </a:extLst>
          </p:cNvPr>
          <p:cNvSpPr>
            <a:spLocks noGrp="1"/>
          </p:cNvSpPr>
          <p:nvPr>
            <p:ph type="dt" sz="half" idx="10"/>
          </p:nvPr>
        </p:nvSpPr>
        <p:spPr/>
        <p:txBody>
          <a:bodyPr/>
          <a:lstStyle/>
          <a:p>
            <a:fld id="{5E22F08B-BC59-4C57-8AB5-7C2A25FBFB8E}" type="datetimeFigureOut">
              <a:rPr lang="en-US" smtClean="0"/>
              <a:t>5/16/2023</a:t>
            </a:fld>
            <a:endParaRPr lang="en-US"/>
          </a:p>
        </p:txBody>
      </p:sp>
      <p:sp>
        <p:nvSpPr>
          <p:cNvPr id="5" name="Footer Placeholder 4">
            <a:extLst>
              <a:ext uri="{FF2B5EF4-FFF2-40B4-BE49-F238E27FC236}">
                <a16:creationId xmlns:a16="http://schemas.microsoft.com/office/drawing/2014/main" id="{CF39AD39-15D9-39C9-1C7D-4283EB60BE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C6FA9B-FEE3-7E4B-097B-F122F1D4F518}"/>
              </a:ext>
            </a:extLst>
          </p:cNvPr>
          <p:cNvSpPr>
            <a:spLocks noGrp="1"/>
          </p:cNvSpPr>
          <p:nvPr>
            <p:ph type="sldNum" sz="quarter" idx="12"/>
          </p:nvPr>
        </p:nvSpPr>
        <p:spPr/>
        <p:txBody>
          <a:bodyPr/>
          <a:lstStyle/>
          <a:p>
            <a:fld id="{3BF37B95-9958-4F82-8AD3-BAAA1B7734D1}" type="slidenum">
              <a:rPr lang="en-US" smtClean="0"/>
              <a:t>‹#›</a:t>
            </a:fld>
            <a:endParaRPr lang="en-US"/>
          </a:p>
        </p:txBody>
      </p:sp>
    </p:spTree>
    <p:extLst>
      <p:ext uri="{BB962C8B-B14F-4D97-AF65-F5344CB8AC3E}">
        <p14:creationId xmlns:p14="http://schemas.microsoft.com/office/powerpoint/2010/main" val="464949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72517-D5D4-44A6-BD4A-81DE30E195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677D93-90E5-0988-68FC-819C333ADBE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766EDB-6EF0-992E-203C-1902CCDA4BF1}"/>
              </a:ext>
            </a:extLst>
          </p:cNvPr>
          <p:cNvSpPr>
            <a:spLocks noGrp="1"/>
          </p:cNvSpPr>
          <p:nvPr>
            <p:ph type="dt" sz="half" idx="10"/>
          </p:nvPr>
        </p:nvSpPr>
        <p:spPr/>
        <p:txBody>
          <a:bodyPr/>
          <a:lstStyle/>
          <a:p>
            <a:fld id="{5E22F08B-BC59-4C57-8AB5-7C2A25FBFB8E}" type="datetimeFigureOut">
              <a:rPr lang="en-US" smtClean="0"/>
              <a:t>5/16/2023</a:t>
            </a:fld>
            <a:endParaRPr lang="en-US"/>
          </a:p>
        </p:txBody>
      </p:sp>
      <p:sp>
        <p:nvSpPr>
          <p:cNvPr id="5" name="Footer Placeholder 4">
            <a:extLst>
              <a:ext uri="{FF2B5EF4-FFF2-40B4-BE49-F238E27FC236}">
                <a16:creationId xmlns:a16="http://schemas.microsoft.com/office/drawing/2014/main" id="{75071F09-89F9-543D-2BD4-14D901EBF4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EB8268-C498-A68D-3D8E-45DB822E1FB7}"/>
              </a:ext>
            </a:extLst>
          </p:cNvPr>
          <p:cNvSpPr>
            <a:spLocks noGrp="1"/>
          </p:cNvSpPr>
          <p:nvPr>
            <p:ph type="sldNum" sz="quarter" idx="12"/>
          </p:nvPr>
        </p:nvSpPr>
        <p:spPr/>
        <p:txBody>
          <a:bodyPr/>
          <a:lstStyle/>
          <a:p>
            <a:fld id="{3BF37B95-9958-4F82-8AD3-BAAA1B7734D1}" type="slidenum">
              <a:rPr lang="en-US" smtClean="0"/>
              <a:t>‹#›</a:t>
            </a:fld>
            <a:endParaRPr lang="en-US"/>
          </a:p>
        </p:txBody>
      </p:sp>
    </p:spTree>
    <p:extLst>
      <p:ext uri="{BB962C8B-B14F-4D97-AF65-F5344CB8AC3E}">
        <p14:creationId xmlns:p14="http://schemas.microsoft.com/office/powerpoint/2010/main" val="1885256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B7213-891E-8927-D8AF-437723FD56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FF24487-2FB6-BB65-9A3A-8A4255E97F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BB5EB8-D111-8B55-EAFA-470EED3BD917}"/>
              </a:ext>
            </a:extLst>
          </p:cNvPr>
          <p:cNvSpPr>
            <a:spLocks noGrp="1"/>
          </p:cNvSpPr>
          <p:nvPr>
            <p:ph type="dt" sz="half" idx="10"/>
          </p:nvPr>
        </p:nvSpPr>
        <p:spPr/>
        <p:txBody>
          <a:bodyPr/>
          <a:lstStyle/>
          <a:p>
            <a:fld id="{5E22F08B-BC59-4C57-8AB5-7C2A25FBFB8E}" type="datetimeFigureOut">
              <a:rPr lang="en-US" smtClean="0"/>
              <a:t>5/16/2023</a:t>
            </a:fld>
            <a:endParaRPr lang="en-US"/>
          </a:p>
        </p:txBody>
      </p:sp>
      <p:sp>
        <p:nvSpPr>
          <p:cNvPr id="5" name="Footer Placeholder 4">
            <a:extLst>
              <a:ext uri="{FF2B5EF4-FFF2-40B4-BE49-F238E27FC236}">
                <a16:creationId xmlns:a16="http://schemas.microsoft.com/office/drawing/2014/main" id="{74FF60C4-B54D-D69F-5C9A-83908F9CEB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E7F85E-D75A-C67B-BBB6-910C56984711}"/>
              </a:ext>
            </a:extLst>
          </p:cNvPr>
          <p:cNvSpPr>
            <a:spLocks noGrp="1"/>
          </p:cNvSpPr>
          <p:nvPr>
            <p:ph type="sldNum" sz="quarter" idx="12"/>
          </p:nvPr>
        </p:nvSpPr>
        <p:spPr/>
        <p:txBody>
          <a:bodyPr/>
          <a:lstStyle/>
          <a:p>
            <a:fld id="{3BF37B95-9958-4F82-8AD3-BAAA1B7734D1}" type="slidenum">
              <a:rPr lang="en-US" smtClean="0"/>
              <a:t>‹#›</a:t>
            </a:fld>
            <a:endParaRPr lang="en-US"/>
          </a:p>
        </p:txBody>
      </p:sp>
    </p:spTree>
    <p:extLst>
      <p:ext uri="{BB962C8B-B14F-4D97-AF65-F5344CB8AC3E}">
        <p14:creationId xmlns:p14="http://schemas.microsoft.com/office/powerpoint/2010/main" val="3100576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5DFCE-F414-B5BB-2D31-20671F7DFF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3FD847-9068-86A6-3E61-2F934A43BF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CFD9A12-2F8D-823F-F5A9-9B3B2C7B37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A69B8A7-57C0-6098-E981-5105BCDE473B}"/>
              </a:ext>
            </a:extLst>
          </p:cNvPr>
          <p:cNvSpPr>
            <a:spLocks noGrp="1"/>
          </p:cNvSpPr>
          <p:nvPr>
            <p:ph type="dt" sz="half" idx="10"/>
          </p:nvPr>
        </p:nvSpPr>
        <p:spPr/>
        <p:txBody>
          <a:bodyPr/>
          <a:lstStyle/>
          <a:p>
            <a:fld id="{5E22F08B-BC59-4C57-8AB5-7C2A25FBFB8E}" type="datetimeFigureOut">
              <a:rPr lang="en-US" smtClean="0"/>
              <a:t>5/16/2023</a:t>
            </a:fld>
            <a:endParaRPr lang="en-US"/>
          </a:p>
        </p:txBody>
      </p:sp>
      <p:sp>
        <p:nvSpPr>
          <p:cNvPr id="6" name="Footer Placeholder 5">
            <a:extLst>
              <a:ext uri="{FF2B5EF4-FFF2-40B4-BE49-F238E27FC236}">
                <a16:creationId xmlns:a16="http://schemas.microsoft.com/office/drawing/2014/main" id="{E6D3C935-098B-C914-D289-EE2DF23492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17181E-A49C-B42A-F674-A5E5C9918067}"/>
              </a:ext>
            </a:extLst>
          </p:cNvPr>
          <p:cNvSpPr>
            <a:spLocks noGrp="1"/>
          </p:cNvSpPr>
          <p:nvPr>
            <p:ph type="sldNum" sz="quarter" idx="12"/>
          </p:nvPr>
        </p:nvSpPr>
        <p:spPr/>
        <p:txBody>
          <a:bodyPr/>
          <a:lstStyle/>
          <a:p>
            <a:fld id="{3BF37B95-9958-4F82-8AD3-BAAA1B7734D1}" type="slidenum">
              <a:rPr lang="en-US" smtClean="0"/>
              <a:t>‹#›</a:t>
            </a:fld>
            <a:endParaRPr lang="en-US"/>
          </a:p>
        </p:txBody>
      </p:sp>
    </p:spTree>
    <p:extLst>
      <p:ext uri="{BB962C8B-B14F-4D97-AF65-F5344CB8AC3E}">
        <p14:creationId xmlns:p14="http://schemas.microsoft.com/office/powerpoint/2010/main" val="1449950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6D192-8E8E-BA17-0492-244C64417DB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B148F90-A8CB-7643-D315-56F4EEB25B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A3E7BF-9166-FA06-3A09-0C84DD00A6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0B00FF2-B7D9-563B-C6D7-B210F04C3A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FE38CB-4F67-1E97-44F7-8C669ED96AE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59FD171-04D6-B855-0AA9-EBFD25247961}"/>
              </a:ext>
            </a:extLst>
          </p:cNvPr>
          <p:cNvSpPr>
            <a:spLocks noGrp="1"/>
          </p:cNvSpPr>
          <p:nvPr>
            <p:ph type="dt" sz="half" idx="10"/>
          </p:nvPr>
        </p:nvSpPr>
        <p:spPr/>
        <p:txBody>
          <a:bodyPr/>
          <a:lstStyle/>
          <a:p>
            <a:fld id="{5E22F08B-BC59-4C57-8AB5-7C2A25FBFB8E}" type="datetimeFigureOut">
              <a:rPr lang="en-US" smtClean="0"/>
              <a:t>5/16/2023</a:t>
            </a:fld>
            <a:endParaRPr lang="en-US"/>
          </a:p>
        </p:txBody>
      </p:sp>
      <p:sp>
        <p:nvSpPr>
          <p:cNvPr id="8" name="Footer Placeholder 7">
            <a:extLst>
              <a:ext uri="{FF2B5EF4-FFF2-40B4-BE49-F238E27FC236}">
                <a16:creationId xmlns:a16="http://schemas.microsoft.com/office/drawing/2014/main" id="{19788F81-6082-9253-2695-3171FB88A0F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E573A9-C509-735A-311D-E94D1DED3149}"/>
              </a:ext>
            </a:extLst>
          </p:cNvPr>
          <p:cNvSpPr>
            <a:spLocks noGrp="1"/>
          </p:cNvSpPr>
          <p:nvPr>
            <p:ph type="sldNum" sz="quarter" idx="12"/>
          </p:nvPr>
        </p:nvSpPr>
        <p:spPr/>
        <p:txBody>
          <a:bodyPr/>
          <a:lstStyle/>
          <a:p>
            <a:fld id="{3BF37B95-9958-4F82-8AD3-BAAA1B7734D1}" type="slidenum">
              <a:rPr lang="en-US" smtClean="0"/>
              <a:t>‹#›</a:t>
            </a:fld>
            <a:endParaRPr lang="en-US"/>
          </a:p>
        </p:txBody>
      </p:sp>
    </p:spTree>
    <p:extLst>
      <p:ext uri="{BB962C8B-B14F-4D97-AF65-F5344CB8AC3E}">
        <p14:creationId xmlns:p14="http://schemas.microsoft.com/office/powerpoint/2010/main" val="2360543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BD5C0-6C30-6B18-1EC0-3106F67538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045207E-DCBE-4591-41E7-873070A9B24A}"/>
              </a:ext>
            </a:extLst>
          </p:cNvPr>
          <p:cNvSpPr>
            <a:spLocks noGrp="1"/>
          </p:cNvSpPr>
          <p:nvPr>
            <p:ph type="dt" sz="half" idx="10"/>
          </p:nvPr>
        </p:nvSpPr>
        <p:spPr/>
        <p:txBody>
          <a:bodyPr/>
          <a:lstStyle/>
          <a:p>
            <a:fld id="{5E22F08B-BC59-4C57-8AB5-7C2A25FBFB8E}" type="datetimeFigureOut">
              <a:rPr lang="en-US" smtClean="0"/>
              <a:t>5/16/2023</a:t>
            </a:fld>
            <a:endParaRPr lang="en-US"/>
          </a:p>
        </p:txBody>
      </p:sp>
      <p:sp>
        <p:nvSpPr>
          <p:cNvPr id="4" name="Footer Placeholder 3">
            <a:extLst>
              <a:ext uri="{FF2B5EF4-FFF2-40B4-BE49-F238E27FC236}">
                <a16:creationId xmlns:a16="http://schemas.microsoft.com/office/drawing/2014/main" id="{14084CD7-2293-FBC9-6139-82FDE98616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6FB900E-6A5E-E046-1607-B148677637F3}"/>
              </a:ext>
            </a:extLst>
          </p:cNvPr>
          <p:cNvSpPr>
            <a:spLocks noGrp="1"/>
          </p:cNvSpPr>
          <p:nvPr>
            <p:ph type="sldNum" sz="quarter" idx="12"/>
          </p:nvPr>
        </p:nvSpPr>
        <p:spPr/>
        <p:txBody>
          <a:bodyPr/>
          <a:lstStyle/>
          <a:p>
            <a:fld id="{3BF37B95-9958-4F82-8AD3-BAAA1B7734D1}" type="slidenum">
              <a:rPr lang="en-US" smtClean="0"/>
              <a:t>‹#›</a:t>
            </a:fld>
            <a:endParaRPr lang="en-US"/>
          </a:p>
        </p:txBody>
      </p:sp>
    </p:spTree>
    <p:extLst>
      <p:ext uri="{BB962C8B-B14F-4D97-AF65-F5344CB8AC3E}">
        <p14:creationId xmlns:p14="http://schemas.microsoft.com/office/powerpoint/2010/main" val="1870238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D8F8F9-E5BA-2DF4-A945-8BB820E761DA}"/>
              </a:ext>
            </a:extLst>
          </p:cNvPr>
          <p:cNvSpPr>
            <a:spLocks noGrp="1"/>
          </p:cNvSpPr>
          <p:nvPr>
            <p:ph type="dt" sz="half" idx="10"/>
          </p:nvPr>
        </p:nvSpPr>
        <p:spPr/>
        <p:txBody>
          <a:bodyPr/>
          <a:lstStyle/>
          <a:p>
            <a:fld id="{5E22F08B-BC59-4C57-8AB5-7C2A25FBFB8E}" type="datetimeFigureOut">
              <a:rPr lang="en-US" smtClean="0"/>
              <a:t>5/16/2023</a:t>
            </a:fld>
            <a:endParaRPr lang="en-US"/>
          </a:p>
        </p:txBody>
      </p:sp>
      <p:sp>
        <p:nvSpPr>
          <p:cNvPr id="3" name="Footer Placeholder 2">
            <a:extLst>
              <a:ext uri="{FF2B5EF4-FFF2-40B4-BE49-F238E27FC236}">
                <a16:creationId xmlns:a16="http://schemas.microsoft.com/office/drawing/2014/main" id="{E608F900-612D-811B-96D5-61BA2DF8685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7D914E-87A7-08B5-BC68-AE3B4FA03395}"/>
              </a:ext>
            </a:extLst>
          </p:cNvPr>
          <p:cNvSpPr>
            <a:spLocks noGrp="1"/>
          </p:cNvSpPr>
          <p:nvPr>
            <p:ph type="sldNum" sz="quarter" idx="12"/>
          </p:nvPr>
        </p:nvSpPr>
        <p:spPr/>
        <p:txBody>
          <a:bodyPr/>
          <a:lstStyle/>
          <a:p>
            <a:fld id="{3BF37B95-9958-4F82-8AD3-BAAA1B7734D1}" type="slidenum">
              <a:rPr lang="en-US" smtClean="0"/>
              <a:t>‹#›</a:t>
            </a:fld>
            <a:endParaRPr lang="en-US"/>
          </a:p>
        </p:txBody>
      </p:sp>
    </p:spTree>
    <p:extLst>
      <p:ext uri="{BB962C8B-B14F-4D97-AF65-F5344CB8AC3E}">
        <p14:creationId xmlns:p14="http://schemas.microsoft.com/office/powerpoint/2010/main" val="3940890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06814-63B9-6A10-C3C8-8F59F47BB9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B61C1F6-AADC-0A2F-FAAA-FB5770CEBB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B0169DA-5B91-1BB0-9089-1F60F96C70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1357A5-D1D3-CF32-1DB7-18E0C36606C2}"/>
              </a:ext>
            </a:extLst>
          </p:cNvPr>
          <p:cNvSpPr>
            <a:spLocks noGrp="1"/>
          </p:cNvSpPr>
          <p:nvPr>
            <p:ph type="dt" sz="half" idx="10"/>
          </p:nvPr>
        </p:nvSpPr>
        <p:spPr/>
        <p:txBody>
          <a:bodyPr/>
          <a:lstStyle/>
          <a:p>
            <a:fld id="{5E22F08B-BC59-4C57-8AB5-7C2A25FBFB8E}" type="datetimeFigureOut">
              <a:rPr lang="en-US" smtClean="0"/>
              <a:t>5/16/2023</a:t>
            </a:fld>
            <a:endParaRPr lang="en-US"/>
          </a:p>
        </p:txBody>
      </p:sp>
      <p:sp>
        <p:nvSpPr>
          <p:cNvPr id="6" name="Footer Placeholder 5">
            <a:extLst>
              <a:ext uri="{FF2B5EF4-FFF2-40B4-BE49-F238E27FC236}">
                <a16:creationId xmlns:a16="http://schemas.microsoft.com/office/drawing/2014/main" id="{C120BAE4-1EFE-D7F3-1891-54BDA79208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E492D1-3D3B-267A-647C-CBE73FE7C9B6}"/>
              </a:ext>
            </a:extLst>
          </p:cNvPr>
          <p:cNvSpPr>
            <a:spLocks noGrp="1"/>
          </p:cNvSpPr>
          <p:nvPr>
            <p:ph type="sldNum" sz="quarter" idx="12"/>
          </p:nvPr>
        </p:nvSpPr>
        <p:spPr/>
        <p:txBody>
          <a:bodyPr/>
          <a:lstStyle/>
          <a:p>
            <a:fld id="{3BF37B95-9958-4F82-8AD3-BAAA1B7734D1}" type="slidenum">
              <a:rPr lang="en-US" smtClean="0"/>
              <a:t>‹#›</a:t>
            </a:fld>
            <a:endParaRPr lang="en-US"/>
          </a:p>
        </p:txBody>
      </p:sp>
    </p:spTree>
    <p:extLst>
      <p:ext uri="{BB962C8B-B14F-4D97-AF65-F5344CB8AC3E}">
        <p14:creationId xmlns:p14="http://schemas.microsoft.com/office/powerpoint/2010/main" val="932749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343BD-FF64-E2B7-0DE8-B6A48DED24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0C7C1C8-7B46-DD9C-5636-EFF68BC016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749F55A-68FC-71D1-2E1E-EC8D19204E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F72EB2-EA14-6D2C-2A0F-D1637B047F6A}"/>
              </a:ext>
            </a:extLst>
          </p:cNvPr>
          <p:cNvSpPr>
            <a:spLocks noGrp="1"/>
          </p:cNvSpPr>
          <p:nvPr>
            <p:ph type="dt" sz="half" idx="10"/>
          </p:nvPr>
        </p:nvSpPr>
        <p:spPr/>
        <p:txBody>
          <a:bodyPr/>
          <a:lstStyle/>
          <a:p>
            <a:fld id="{5E22F08B-BC59-4C57-8AB5-7C2A25FBFB8E}" type="datetimeFigureOut">
              <a:rPr lang="en-US" smtClean="0"/>
              <a:t>5/16/2023</a:t>
            </a:fld>
            <a:endParaRPr lang="en-US"/>
          </a:p>
        </p:txBody>
      </p:sp>
      <p:sp>
        <p:nvSpPr>
          <p:cNvPr id="6" name="Footer Placeholder 5">
            <a:extLst>
              <a:ext uri="{FF2B5EF4-FFF2-40B4-BE49-F238E27FC236}">
                <a16:creationId xmlns:a16="http://schemas.microsoft.com/office/drawing/2014/main" id="{C145EB32-A55F-3F0D-5AB7-31253630DD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3C09C4-93C6-48D4-75FF-0C3FD660F10D}"/>
              </a:ext>
            </a:extLst>
          </p:cNvPr>
          <p:cNvSpPr>
            <a:spLocks noGrp="1"/>
          </p:cNvSpPr>
          <p:nvPr>
            <p:ph type="sldNum" sz="quarter" idx="12"/>
          </p:nvPr>
        </p:nvSpPr>
        <p:spPr/>
        <p:txBody>
          <a:bodyPr/>
          <a:lstStyle/>
          <a:p>
            <a:fld id="{3BF37B95-9958-4F82-8AD3-BAAA1B7734D1}" type="slidenum">
              <a:rPr lang="en-US" smtClean="0"/>
              <a:t>‹#›</a:t>
            </a:fld>
            <a:endParaRPr lang="en-US"/>
          </a:p>
        </p:txBody>
      </p:sp>
    </p:spTree>
    <p:extLst>
      <p:ext uri="{BB962C8B-B14F-4D97-AF65-F5344CB8AC3E}">
        <p14:creationId xmlns:p14="http://schemas.microsoft.com/office/powerpoint/2010/main" val="3660945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DC684A-F317-306C-8C8E-AC1A2D87E4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1FF9E3A-9E35-CECD-81C7-E30ED76B26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F77A71-9F8D-8C50-FE4A-5AC9B1CD1A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22F08B-BC59-4C57-8AB5-7C2A25FBFB8E}" type="datetimeFigureOut">
              <a:rPr lang="en-US" smtClean="0"/>
              <a:t>5/16/2023</a:t>
            </a:fld>
            <a:endParaRPr lang="en-US"/>
          </a:p>
        </p:txBody>
      </p:sp>
      <p:sp>
        <p:nvSpPr>
          <p:cNvPr id="5" name="Footer Placeholder 4">
            <a:extLst>
              <a:ext uri="{FF2B5EF4-FFF2-40B4-BE49-F238E27FC236}">
                <a16:creationId xmlns:a16="http://schemas.microsoft.com/office/drawing/2014/main" id="{DB6891DB-0C9E-98E9-3CBC-E8A4549CA6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4B42907-D516-BA2D-F079-920F71F01F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F37B95-9958-4F82-8AD3-BAAA1B7734D1}" type="slidenum">
              <a:rPr lang="en-US" smtClean="0"/>
              <a:t>‹#›</a:t>
            </a:fld>
            <a:endParaRPr lang="en-US"/>
          </a:p>
        </p:txBody>
      </p:sp>
    </p:spTree>
    <p:extLst>
      <p:ext uri="{BB962C8B-B14F-4D97-AF65-F5344CB8AC3E}">
        <p14:creationId xmlns:p14="http://schemas.microsoft.com/office/powerpoint/2010/main" val="41001256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kaggle.com/code/frixinglife/airline-passenger-satisfaction-part-1"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ABE34-7477-6E5B-DFC5-332D63613752}"/>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424AA649-605A-1C0A-E597-B9C292DE3C6E}"/>
              </a:ext>
            </a:extLst>
          </p:cNvPr>
          <p:cNvSpPr>
            <a:spLocks noGrp="1"/>
          </p:cNvSpPr>
          <p:nvPr>
            <p:ph type="subTitle" idx="1"/>
          </p:nvPr>
        </p:nvSpPr>
        <p:spPr/>
        <p:txBody>
          <a:bodyPr/>
          <a:lstStyle/>
          <a:p>
            <a:endParaRPr lang="en-US"/>
          </a:p>
        </p:txBody>
      </p:sp>
      <p:pic>
        <p:nvPicPr>
          <p:cNvPr id="5" name="Picture 4" descr="A picture containing aircraft, screenshot, airplane&#10;&#10;Description automatically generated">
            <a:extLst>
              <a:ext uri="{FF2B5EF4-FFF2-40B4-BE49-F238E27FC236}">
                <a16:creationId xmlns:a16="http://schemas.microsoft.com/office/drawing/2014/main" id="{BE63BD35-0217-A547-0559-87B8183984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954353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7" name="Picture 26" descr="Geometric shapes on a wooden background">
            <a:extLst>
              <a:ext uri="{FF2B5EF4-FFF2-40B4-BE49-F238E27FC236}">
                <a16:creationId xmlns:a16="http://schemas.microsoft.com/office/drawing/2014/main" id="{C0F2D2FD-E843-C0A1-F8AD-BE3BBFFDA6BA}"/>
              </a:ext>
            </a:extLst>
          </p:cNvPr>
          <p:cNvPicPr>
            <a:picLocks noChangeAspect="1"/>
          </p:cNvPicPr>
          <p:nvPr/>
        </p:nvPicPr>
        <p:blipFill rotWithShape="1">
          <a:blip r:embed="rId2"/>
          <a:srcRect b="15730"/>
          <a:stretch/>
        </p:blipFill>
        <p:spPr>
          <a:xfrm>
            <a:off x="20" y="10"/>
            <a:ext cx="12191980" cy="6857990"/>
          </a:xfrm>
          <a:prstGeom prst="rect">
            <a:avLst/>
          </a:prstGeom>
        </p:spPr>
      </p:pic>
      <p:sp>
        <p:nvSpPr>
          <p:cNvPr id="31" name="Rectangle 30">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98145A-4EEC-9948-C4EA-FA235AF9FC53}"/>
              </a:ext>
            </a:extLst>
          </p:cNvPr>
          <p:cNvSpPr>
            <a:spLocks noGrp="1"/>
          </p:cNvSpPr>
          <p:nvPr>
            <p:ph type="title"/>
          </p:nvPr>
        </p:nvSpPr>
        <p:spPr>
          <a:xfrm>
            <a:off x="838200" y="365125"/>
            <a:ext cx="10515600" cy="1325563"/>
          </a:xfrm>
        </p:spPr>
        <p:txBody>
          <a:bodyPr>
            <a:normAutofit/>
          </a:bodyPr>
          <a:lstStyle/>
          <a:p>
            <a:r>
              <a:rPr lang="en-US" sz="4400" dirty="0"/>
              <a:t>Gradient Boosting </a:t>
            </a:r>
            <a:r>
              <a:rPr lang="en-US" dirty="0"/>
              <a:t>:</a:t>
            </a:r>
          </a:p>
        </p:txBody>
      </p:sp>
      <p:sp>
        <p:nvSpPr>
          <p:cNvPr id="25" name="Content Placeholder 2">
            <a:extLst>
              <a:ext uri="{FF2B5EF4-FFF2-40B4-BE49-F238E27FC236}">
                <a16:creationId xmlns:a16="http://schemas.microsoft.com/office/drawing/2014/main" id="{7C9FD349-1669-4E11-FCD0-F9C963EA154F}"/>
              </a:ext>
            </a:extLst>
          </p:cNvPr>
          <p:cNvSpPr>
            <a:spLocks noGrp="1"/>
          </p:cNvSpPr>
          <p:nvPr>
            <p:ph idx="1"/>
          </p:nvPr>
        </p:nvSpPr>
        <p:spPr>
          <a:xfrm>
            <a:off x="838200" y="1825625"/>
            <a:ext cx="10515600" cy="4351338"/>
          </a:xfrm>
        </p:spPr>
        <p:txBody>
          <a:bodyPr>
            <a:normAutofit/>
          </a:bodyPr>
          <a:lstStyle/>
          <a:p>
            <a:pPr marL="0" indent="0">
              <a:buNone/>
            </a:pPr>
            <a:r>
              <a:rPr lang="en-US" sz="2000" b="0" i="0" dirty="0">
                <a:solidFill>
                  <a:srgbClr val="24292F"/>
                </a:solidFill>
                <a:effectLst/>
                <a:latin typeface="-apple-system"/>
              </a:rPr>
              <a:t>Gradient Boosting is a supervised machine learning algorithm that is used for both regression and classification problems. It is an ensemble method that combines multiple weak learners to create a strong learner. The idea behind Gradient Boosting is to leverage the strengths of decision trees while minimizing their weaknesses, such as overfitting.</a:t>
            </a:r>
          </a:p>
          <a:p>
            <a:pPr marL="0" indent="0">
              <a:buNone/>
            </a:pPr>
            <a:r>
              <a:rPr lang="en-US" sz="2000" b="0" i="0" dirty="0">
                <a:solidFill>
                  <a:srgbClr val="24292F"/>
                </a:solidFill>
                <a:effectLst/>
                <a:latin typeface="-apple-system"/>
              </a:rPr>
              <a:t>The algorithm works by iteratively adding decision trees to the model, where each new tree corrects the errors made by the previous one. This is done by computing the gradient of the loss function with respect to the predictions of the current model, and using this information to fit a new tree that predicts the residual errors. The predictions from all the trees are then combined to obtain the final prediction.</a:t>
            </a:r>
          </a:p>
          <a:p>
            <a:pPr marL="0" indent="0">
              <a:buNone/>
            </a:pPr>
            <a:r>
              <a:rPr lang="en-US" sz="2000" dirty="0">
                <a:solidFill>
                  <a:srgbClr val="24292F"/>
                </a:solidFill>
                <a:latin typeface="-apple-system"/>
              </a:rPr>
              <a:t>In our project we use </a:t>
            </a:r>
            <a:r>
              <a:rPr lang="en-US" sz="2000" b="0" dirty="0">
                <a:solidFill>
                  <a:srgbClr val="000000"/>
                </a:solidFill>
                <a:effectLst/>
                <a:latin typeface="-apple-system"/>
              </a:rPr>
              <a:t>Gradient Boosting Classifier</a:t>
            </a:r>
            <a:r>
              <a:rPr lang="en-US" sz="2000" dirty="0">
                <a:solidFill>
                  <a:srgbClr val="24292F"/>
                </a:solidFill>
                <a:latin typeface="-apple-system"/>
              </a:rPr>
              <a:t> for classification and the</a:t>
            </a:r>
            <a:r>
              <a:rPr lang="en-US" sz="2000" dirty="0">
                <a:solidFill>
                  <a:srgbClr val="202124"/>
                </a:solidFill>
                <a:latin typeface="-apple-system"/>
              </a:rPr>
              <a:t> model give an accuracy for training of 94.3% and 94.4% for validation .</a:t>
            </a:r>
            <a:endParaRPr lang="en-US" sz="2000" dirty="0">
              <a:latin typeface="-apple-system"/>
            </a:endParaRPr>
          </a:p>
        </p:txBody>
      </p:sp>
    </p:spTree>
    <p:extLst>
      <p:ext uri="{BB962C8B-B14F-4D97-AF65-F5344CB8AC3E}">
        <p14:creationId xmlns:p14="http://schemas.microsoft.com/office/powerpoint/2010/main" val="3373116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7" name="Picture 26" descr="Geometric shapes on a wooden background">
            <a:extLst>
              <a:ext uri="{FF2B5EF4-FFF2-40B4-BE49-F238E27FC236}">
                <a16:creationId xmlns:a16="http://schemas.microsoft.com/office/drawing/2014/main" id="{C0F2D2FD-E843-C0A1-F8AD-BE3BBFFDA6BA}"/>
              </a:ext>
            </a:extLst>
          </p:cNvPr>
          <p:cNvPicPr>
            <a:picLocks noChangeAspect="1"/>
          </p:cNvPicPr>
          <p:nvPr/>
        </p:nvPicPr>
        <p:blipFill rotWithShape="1">
          <a:blip r:embed="rId2"/>
          <a:srcRect b="15730"/>
          <a:stretch/>
        </p:blipFill>
        <p:spPr>
          <a:xfrm>
            <a:off x="20" y="10"/>
            <a:ext cx="12191980" cy="6857990"/>
          </a:xfrm>
          <a:prstGeom prst="rect">
            <a:avLst/>
          </a:prstGeom>
        </p:spPr>
      </p:pic>
      <p:sp>
        <p:nvSpPr>
          <p:cNvPr id="31" name="Rectangle 30">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98145A-4EEC-9948-C4EA-FA235AF9FC53}"/>
              </a:ext>
            </a:extLst>
          </p:cNvPr>
          <p:cNvSpPr>
            <a:spLocks noGrp="1"/>
          </p:cNvSpPr>
          <p:nvPr>
            <p:ph type="title"/>
          </p:nvPr>
        </p:nvSpPr>
        <p:spPr>
          <a:xfrm>
            <a:off x="838200" y="365125"/>
            <a:ext cx="10515600" cy="1325563"/>
          </a:xfrm>
        </p:spPr>
        <p:txBody>
          <a:bodyPr>
            <a:normAutofit/>
          </a:bodyPr>
          <a:lstStyle/>
          <a:p>
            <a:r>
              <a:rPr lang="en-US" sz="4400" dirty="0"/>
              <a:t>Logistic Regression </a:t>
            </a:r>
            <a:r>
              <a:rPr lang="en-US" dirty="0"/>
              <a:t>:</a:t>
            </a:r>
          </a:p>
        </p:txBody>
      </p:sp>
      <p:sp>
        <p:nvSpPr>
          <p:cNvPr id="25" name="Content Placeholder 2">
            <a:extLst>
              <a:ext uri="{FF2B5EF4-FFF2-40B4-BE49-F238E27FC236}">
                <a16:creationId xmlns:a16="http://schemas.microsoft.com/office/drawing/2014/main" id="{7C9FD349-1669-4E11-FCD0-F9C963EA154F}"/>
              </a:ext>
            </a:extLst>
          </p:cNvPr>
          <p:cNvSpPr>
            <a:spLocks noGrp="1"/>
          </p:cNvSpPr>
          <p:nvPr>
            <p:ph idx="1"/>
          </p:nvPr>
        </p:nvSpPr>
        <p:spPr>
          <a:xfrm>
            <a:off x="838200" y="1825625"/>
            <a:ext cx="10515600" cy="4351338"/>
          </a:xfrm>
        </p:spPr>
        <p:txBody>
          <a:bodyPr>
            <a:normAutofit/>
          </a:bodyPr>
          <a:lstStyle/>
          <a:p>
            <a:pPr algn="l"/>
            <a:r>
              <a:rPr lang="en-US" sz="2000" b="0" i="0" dirty="0">
                <a:solidFill>
                  <a:srgbClr val="24292F"/>
                </a:solidFill>
                <a:effectLst/>
                <a:latin typeface="-apple-system"/>
              </a:rPr>
              <a:t>Logistic Regression is a statistical method used to analyze and model the relationship between a dependent variable (also known as the response variable) and one or more independent variables (also known as predictor variables), where the dependent variable is categorical. The goal of logistic regression is to predict the probability of the dependent variable belonging to a particular category, given the values of the independent variables.</a:t>
            </a:r>
          </a:p>
          <a:p>
            <a:pPr algn="l"/>
            <a:r>
              <a:rPr lang="en-US" sz="2000" b="0" i="0" dirty="0">
                <a:solidFill>
                  <a:srgbClr val="24292F"/>
                </a:solidFill>
                <a:effectLst/>
                <a:latin typeface="-apple-system"/>
              </a:rPr>
              <a:t>It is called "logistic" regression because it uses the logistic function (also known as the sigmoid function) to transform a linear equation into a range from 0 to 1, representing the probability of the event occurring. The logistic function has an S-shaped curve that increases rapidly at first and then levels off as the probability approaches 1.</a:t>
            </a:r>
          </a:p>
          <a:p>
            <a:pPr marL="0" indent="0">
              <a:buNone/>
            </a:pPr>
            <a:r>
              <a:rPr lang="en-US" sz="2000" dirty="0">
                <a:solidFill>
                  <a:srgbClr val="24292F"/>
                </a:solidFill>
                <a:latin typeface="-apple-system"/>
              </a:rPr>
              <a:t>In our project we use </a:t>
            </a:r>
            <a:r>
              <a:rPr lang="en-US" sz="2000" dirty="0">
                <a:solidFill>
                  <a:srgbClr val="000000"/>
                </a:solidFill>
                <a:latin typeface="-apple-system"/>
              </a:rPr>
              <a:t>Logistic Regression</a:t>
            </a:r>
            <a:r>
              <a:rPr lang="en-US" sz="2000" dirty="0">
                <a:solidFill>
                  <a:srgbClr val="24292F"/>
                </a:solidFill>
                <a:latin typeface="-apple-system"/>
              </a:rPr>
              <a:t> for classification and use </a:t>
            </a:r>
            <a:r>
              <a:rPr lang="en-US" sz="2000" dirty="0" err="1">
                <a:solidFill>
                  <a:srgbClr val="202124"/>
                </a:solidFill>
                <a:latin typeface="-apple-system"/>
              </a:rPr>
              <a:t>multi_class</a:t>
            </a:r>
            <a:r>
              <a:rPr lang="en-US" sz="2000" dirty="0">
                <a:solidFill>
                  <a:srgbClr val="202124"/>
                </a:solidFill>
                <a:latin typeface="-apple-system"/>
              </a:rPr>
              <a:t>=“</a:t>
            </a:r>
            <a:r>
              <a:rPr lang="en-US" sz="2000" dirty="0" err="1">
                <a:solidFill>
                  <a:srgbClr val="202124"/>
                </a:solidFill>
                <a:latin typeface="-apple-system"/>
              </a:rPr>
              <a:t>multnomial</a:t>
            </a:r>
            <a:r>
              <a:rPr lang="en-US" sz="2000" dirty="0">
                <a:solidFill>
                  <a:srgbClr val="202124"/>
                </a:solidFill>
                <a:latin typeface="-apple-system"/>
              </a:rPr>
              <a:t>” after using grid search this was the best value for parameters </a:t>
            </a:r>
            <a:r>
              <a:rPr lang="en-US" sz="2000" dirty="0">
                <a:solidFill>
                  <a:srgbClr val="24292F"/>
                </a:solidFill>
                <a:latin typeface="-apple-system"/>
              </a:rPr>
              <a:t>the</a:t>
            </a:r>
            <a:r>
              <a:rPr lang="en-US" sz="2000" dirty="0">
                <a:solidFill>
                  <a:srgbClr val="202124"/>
                </a:solidFill>
                <a:latin typeface="-apple-system"/>
              </a:rPr>
              <a:t> model give an accuracy for training of 87.5% and 87.3% for validation .</a:t>
            </a:r>
            <a:endParaRPr lang="en-US" sz="2000" dirty="0">
              <a:latin typeface="-apple-system"/>
            </a:endParaRPr>
          </a:p>
        </p:txBody>
      </p:sp>
    </p:spTree>
    <p:extLst>
      <p:ext uri="{BB962C8B-B14F-4D97-AF65-F5344CB8AC3E}">
        <p14:creationId xmlns:p14="http://schemas.microsoft.com/office/powerpoint/2010/main" val="326583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7" name="Picture 26" descr="Geometric shapes on a wooden background">
            <a:extLst>
              <a:ext uri="{FF2B5EF4-FFF2-40B4-BE49-F238E27FC236}">
                <a16:creationId xmlns:a16="http://schemas.microsoft.com/office/drawing/2014/main" id="{C0F2D2FD-E843-C0A1-F8AD-BE3BBFFDA6BA}"/>
              </a:ext>
            </a:extLst>
          </p:cNvPr>
          <p:cNvPicPr>
            <a:picLocks noChangeAspect="1"/>
          </p:cNvPicPr>
          <p:nvPr/>
        </p:nvPicPr>
        <p:blipFill rotWithShape="1">
          <a:blip r:embed="rId2"/>
          <a:srcRect b="15730"/>
          <a:stretch/>
        </p:blipFill>
        <p:spPr>
          <a:xfrm>
            <a:off x="20" y="10"/>
            <a:ext cx="12191980" cy="6857990"/>
          </a:xfrm>
          <a:prstGeom prst="rect">
            <a:avLst/>
          </a:prstGeom>
        </p:spPr>
      </p:pic>
      <p:sp>
        <p:nvSpPr>
          <p:cNvPr id="31" name="Rectangle 30">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98145A-4EEC-9948-C4EA-FA235AF9FC53}"/>
              </a:ext>
            </a:extLst>
          </p:cNvPr>
          <p:cNvSpPr>
            <a:spLocks noGrp="1"/>
          </p:cNvSpPr>
          <p:nvPr>
            <p:ph type="title"/>
          </p:nvPr>
        </p:nvSpPr>
        <p:spPr>
          <a:xfrm>
            <a:off x="838200" y="365125"/>
            <a:ext cx="10515600" cy="1325563"/>
          </a:xfrm>
        </p:spPr>
        <p:txBody>
          <a:bodyPr>
            <a:normAutofit/>
          </a:bodyPr>
          <a:lstStyle/>
          <a:p>
            <a:r>
              <a:rPr lang="en-US" sz="4400" dirty="0"/>
              <a:t>Naïve Bayes</a:t>
            </a:r>
            <a:r>
              <a:rPr lang="en-US" dirty="0"/>
              <a:t>:</a:t>
            </a:r>
          </a:p>
        </p:txBody>
      </p:sp>
      <p:sp>
        <p:nvSpPr>
          <p:cNvPr id="25" name="Content Placeholder 2">
            <a:extLst>
              <a:ext uri="{FF2B5EF4-FFF2-40B4-BE49-F238E27FC236}">
                <a16:creationId xmlns:a16="http://schemas.microsoft.com/office/drawing/2014/main" id="{7C9FD349-1669-4E11-FCD0-F9C963EA154F}"/>
              </a:ext>
            </a:extLst>
          </p:cNvPr>
          <p:cNvSpPr>
            <a:spLocks noGrp="1"/>
          </p:cNvSpPr>
          <p:nvPr>
            <p:ph idx="1"/>
          </p:nvPr>
        </p:nvSpPr>
        <p:spPr>
          <a:xfrm>
            <a:off x="838200" y="1825625"/>
            <a:ext cx="10515600" cy="4351338"/>
          </a:xfrm>
        </p:spPr>
        <p:txBody>
          <a:bodyPr>
            <a:normAutofit/>
          </a:bodyPr>
          <a:lstStyle/>
          <a:p>
            <a:pPr algn="l"/>
            <a:r>
              <a:rPr lang="en-US" sz="2000" b="0" i="0" dirty="0">
                <a:solidFill>
                  <a:srgbClr val="24292F"/>
                </a:solidFill>
                <a:effectLst/>
                <a:latin typeface="-apple-system"/>
              </a:rPr>
              <a:t>Naive Bayes is a popular machine learning algorithm for classification based on Bayes' Theorem, which describes the probability of an event occurring based on prior knowledge or information. In Naive Bayes, the assumption is made that the features (or attributes) used to classify instances are independent of each other, hence the name "naive".</a:t>
            </a:r>
          </a:p>
          <a:p>
            <a:pPr algn="l"/>
            <a:r>
              <a:rPr lang="en-US" sz="2000" b="0" i="0" dirty="0">
                <a:solidFill>
                  <a:srgbClr val="24292F"/>
                </a:solidFill>
                <a:effectLst/>
                <a:latin typeface="-apple-system"/>
              </a:rPr>
              <a:t>The algorithm works by calculating the probability of each class given a set of input features, using Bayes' Theorem, and then selecting the class with the highest probability as the predicted class. This is done by multiplying the conditional probabilities of each feature given the class, and then multiplying this value by the prior probability of the class.</a:t>
            </a:r>
          </a:p>
          <a:p>
            <a:pPr marL="0" indent="0">
              <a:buNone/>
            </a:pPr>
            <a:r>
              <a:rPr lang="en-US" sz="2000" dirty="0">
                <a:solidFill>
                  <a:srgbClr val="24292F"/>
                </a:solidFill>
                <a:latin typeface="-apple-system"/>
              </a:rPr>
              <a:t>In our project we use </a:t>
            </a:r>
            <a:r>
              <a:rPr lang="en-US" sz="2000" b="0" i="0" dirty="0" err="1">
                <a:solidFill>
                  <a:srgbClr val="202124"/>
                </a:solidFill>
                <a:effectLst/>
                <a:latin typeface="-apple-system"/>
              </a:rPr>
              <a:t>BernoulliNB</a:t>
            </a:r>
            <a:r>
              <a:rPr lang="en-US" sz="2000" dirty="0">
                <a:solidFill>
                  <a:srgbClr val="24292F"/>
                </a:solidFill>
                <a:latin typeface="-apple-system"/>
              </a:rPr>
              <a:t> for classification and use </a:t>
            </a:r>
            <a:r>
              <a:rPr lang="en-US" sz="2000" dirty="0">
                <a:solidFill>
                  <a:srgbClr val="202124"/>
                </a:solidFill>
                <a:latin typeface="-apple-system"/>
              </a:rPr>
              <a:t>alpha =0.1 ,binarize=0.5 after using grid search this was the best value for parameters,</a:t>
            </a:r>
            <a:r>
              <a:rPr lang="en-US" sz="2000" dirty="0">
                <a:solidFill>
                  <a:srgbClr val="24292F"/>
                </a:solidFill>
                <a:latin typeface="-apple-system"/>
              </a:rPr>
              <a:t> the</a:t>
            </a:r>
            <a:r>
              <a:rPr lang="en-US" sz="2000" dirty="0">
                <a:solidFill>
                  <a:srgbClr val="202124"/>
                </a:solidFill>
                <a:latin typeface="-apple-system"/>
              </a:rPr>
              <a:t> model give an accuracy for training of 77.6% and 77.3% for validation .</a:t>
            </a:r>
            <a:endParaRPr lang="en-US" sz="2000" dirty="0">
              <a:latin typeface="-apple-system"/>
            </a:endParaRPr>
          </a:p>
        </p:txBody>
      </p:sp>
    </p:spTree>
    <p:extLst>
      <p:ext uri="{BB962C8B-B14F-4D97-AF65-F5344CB8AC3E}">
        <p14:creationId xmlns:p14="http://schemas.microsoft.com/office/powerpoint/2010/main" val="41535939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0">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2A8F08-CBDD-D8CA-504D-C3F86653E79D}"/>
              </a:ext>
            </a:extLst>
          </p:cNvPr>
          <p:cNvSpPr>
            <a:spLocks noGrp="1"/>
          </p:cNvSpPr>
          <p:nvPr>
            <p:ph type="title"/>
          </p:nvPr>
        </p:nvSpPr>
        <p:spPr>
          <a:xfrm>
            <a:off x="323088" y="639193"/>
            <a:ext cx="3887604" cy="3573516"/>
          </a:xfrm>
          <a:prstGeom prst="ellipse">
            <a:avLst/>
          </a:prstGeom>
        </p:spPr>
        <p:txBody>
          <a:bodyPr vert="horz" lIns="91440" tIns="45720" rIns="91440" bIns="45720" rtlCol="0" anchor="b">
            <a:normAutofit/>
          </a:bodyPr>
          <a:lstStyle/>
          <a:p>
            <a:r>
              <a:rPr lang="en-US" sz="3100" kern="1200" dirty="0">
                <a:solidFill>
                  <a:schemeClr val="tx1"/>
                </a:solidFill>
                <a:latin typeface="+mj-lt"/>
                <a:ea typeface="+mj-ea"/>
                <a:cs typeface="+mj-cs"/>
              </a:rPr>
              <a:t>Comparison of training and validation accuracies</a:t>
            </a:r>
          </a:p>
        </p:txBody>
      </p:sp>
      <p:sp>
        <p:nvSpPr>
          <p:cNvPr id="36"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text, screenshot, parallel, rectangle&#10;&#10;Description automatically generated">
            <a:extLst>
              <a:ext uri="{FF2B5EF4-FFF2-40B4-BE49-F238E27FC236}">
                <a16:creationId xmlns:a16="http://schemas.microsoft.com/office/drawing/2014/main" id="{8AE3FF9F-C51A-AB20-38D3-564C65FF74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29050" y="1043479"/>
            <a:ext cx="8039862" cy="4743610"/>
          </a:xfrm>
          <a:prstGeom prst="rect">
            <a:avLst/>
          </a:prstGeom>
        </p:spPr>
      </p:pic>
    </p:spTree>
    <p:extLst>
      <p:ext uri="{BB962C8B-B14F-4D97-AF65-F5344CB8AC3E}">
        <p14:creationId xmlns:p14="http://schemas.microsoft.com/office/powerpoint/2010/main" val="16024617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88E5F9-A3DE-3D1C-D696-356FADFC4D3B}"/>
              </a:ext>
            </a:extLst>
          </p:cNvPr>
          <p:cNvSpPr>
            <a:spLocks noGrp="1"/>
          </p:cNvSpPr>
          <p:nvPr>
            <p:ph type="title"/>
          </p:nvPr>
        </p:nvSpPr>
        <p:spPr>
          <a:xfrm>
            <a:off x="5297762" y="329184"/>
            <a:ext cx="6251110" cy="1783080"/>
          </a:xfrm>
        </p:spPr>
        <p:txBody>
          <a:bodyPr anchor="b">
            <a:normAutofit/>
          </a:bodyPr>
          <a:lstStyle/>
          <a:p>
            <a:r>
              <a:rPr lang="en-US" sz="5400" dirty="0"/>
              <a:t>Team members</a:t>
            </a:r>
          </a:p>
        </p:txBody>
      </p:sp>
      <p:pic>
        <p:nvPicPr>
          <p:cNvPr id="32" name="Picture 31" descr="مجموعة كبيرة من القافزين بالمظلات في الجو">
            <a:extLst>
              <a:ext uri="{FF2B5EF4-FFF2-40B4-BE49-F238E27FC236}">
                <a16:creationId xmlns:a16="http://schemas.microsoft.com/office/drawing/2014/main" id="{23B3047E-E59B-3566-DBAD-B84E672B8300}"/>
              </a:ext>
            </a:extLst>
          </p:cNvPr>
          <p:cNvPicPr>
            <a:picLocks noChangeAspect="1"/>
          </p:cNvPicPr>
          <p:nvPr/>
        </p:nvPicPr>
        <p:blipFill rotWithShape="1">
          <a:blip r:embed="rId2"/>
          <a:srcRect l="28003" r="26836"/>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38"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ontent Placeholder 2">
            <a:extLst>
              <a:ext uri="{FF2B5EF4-FFF2-40B4-BE49-F238E27FC236}">
                <a16:creationId xmlns:a16="http://schemas.microsoft.com/office/drawing/2014/main" id="{79254C40-4233-588E-43B3-95E15D8FDB8D}"/>
              </a:ext>
            </a:extLst>
          </p:cNvPr>
          <p:cNvSpPr>
            <a:spLocks noGrp="1"/>
          </p:cNvSpPr>
          <p:nvPr>
            <p:ph idx="1"/>
          </p:nvPr>
        </p:nvSpPr>
        <p:spPr>
          <a:xfrm>
            <a:off x="5297762" y="2706624"/>
            <a:ext cx="6251110" cy="3483864"/>
          </a:xfrm>
        </p:spPr>
        <p:txBody>
          <a:bodyPr>
            <a:normAutofit/>
          </a:bodyPr>
          <a:lstStyle/>
          <a:p>
            <a:pPr algn="r" rtl="1"/>
            <a:r>
              <a:rPr lang="ar-EG" sz="2200" dirty="0"/>
              <a:t>عبدالرحمن أيمن دسوقي محمد</a:t>
            </a:r>
          </a:p>
          <a:p>
            <a:pPr algn="r" rtl="1"/>
            <a:r>
              <a:rPr lang="ar-EG" sz="2200" dirty="0"/>
              <a:t>أحمد ناصر امام</a:t>
            </a:r>
          </a:p>
          <a:p>
            <a:pPr algn="r" rtl="1"/>
            <a:r>
              <a:rPr lang="ar-EG" sz="2200" dirty="0"/>
              <a:t>احمد محمد مصطفي عبدالكريم</a:t>
            </a:r>
          </a:p>
          <a:p>
            <a:pPr algn="r" rtl="1"/>
            <a:r>
              <a:rPr lang="ar-EG" sz="2200" dirty="0"/>
              <a:t>ريهام ابراهيم عبدالدايم سليمان</a:t>
            </a:r>
          </a:p>
          <a:p>
            <a:pPr algn="r" rtl="1"/>
            <a:r>
              <a:rPr lang="ar-EG" sz="2200" dirty="0"/>
              <a:t>منة الله أحمد محمد صلاح الدين</a:t>
            </a:r>
          </a:p>
          <a:p>
            <a:pPr algn="r" rtl="1"/>
            <a:r>
              <a:rPr lang="ar-EG" sz="2200" dirty="0"/>
              <a:t>سهيلة ابراهيم رمضان</a:t>
            </a:r>
          </a:p>
          <a:p>
            <a:pPr rtl="1"/>
            <a:endParaRPr lang="ar-EG" sz="2200" dirty="0"/>
          </a:p>
        </p:txBody>
      </p:sp>
    </p:spTree>
    <p:extLst>
      <p:ext uri="{BB962C8B-B14F-4D97-AF65-F5344CB8AC3E}">
        <p14:creationId xmlns:p14="http://schemas.microsoft.com/office/powerpoint/2010/main" val="40177607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6" name="Picture Placeholder 5" descr="A picture containing text, graphics, font, graphic design&#10;&#10;Description automatically generated">
            <a:extLst>
              <a:ext uri="{FF2B5EF4-FFF2-40B4-BE49-F238E27FC236}">
                <a16:creationId xmlns:a16="http://schemas.microsoft.com/office/drawing/2014/main" id="{8F9B03B8-2CB2-FD4F-6444-93D9DDA43B54}"/>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b="19"/>
          <a:stretch/>
        </p:blipFill>
        <p:spPr>
          <a:xfrm>
            <a:off x="20" y="1282"/>
            <a:ext cx="12191980" cy="6856718"/>
          </a:xfrm>
          <a:prstGeom prst="rect">
            <a:avLst/>
          </a:prstGeom>
        </p:spPr>
      </p:pic>
    </p:spTree>
    <p:extLst>
      <p:ext uri="{BB962C8B-B14F-4D97-AF65-F5344CB8AC3E}">
        <p14:creationId xmlns:p14="http://schemas.microsoft.com/office/powerpoint/2010/main" val="2197337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9" name="Rectangle 78">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FF8576-90E1-9F42-B670-7E3CB717BFB4}"/>
              </a:ext>
            </a:extLst>
          </p:cNvPr>
          <p:cNvSpPr>
            <a:spLocks noGrp="1"/>
          </p:cNvSpPr>
          <p:nvPr>
            <p:ph type="title"/>
          </p:nvPr>
        </p:nvSpPr>
        <p:spPr>
          <a:xfrm>
            <a:off x="836679" y="723898"/>
            <a:ext cx="6002110" cy="1495425"/>
          </a:xfrm>
        </p:spPr>
        <p:txBody>
          <a:bodyPr>
            <a:normAutofit/>
          </a:bodyPr>
          <a:lstStyle/>
          <a:p>
            <a:r>
              <a:rPr lang="en-US" sz="1600" dirty="0"/>
              <a:t>Project </a:t>
            </a:r>
            <a:r>
              <a:rPr lang="en-US" sz="1600" dirty="0" err="1"/>
              <a:t>Dataset:</a:t>
            </a:r>
            <a:r>
              <a:rPr lang="en-US" sz="1600" b="0" i="0" u="sng" dirty="0" err="1">
                <a:effectLst/>
                <a:latin typeface="Roboto" panose="02000000000000000000" pitchFamily="2" charset="0"/>
                <a:hlinkClick r:id="rId2"/>
              </a:rPr>
              <a:t>https</a:t>
            </a:r>
            <a:r>
              <a:rPr lang="en-US" sz="1600" b="0" i="0" u="sng" dirty="0">
                <a:effectLst/>
                <a:latin typeface="Roboto" panose="02000000000000000000" pitchFamily="2" charset="0"/>
                <a:hlinkClick r:id="rId2"/>
              </a:rPr>
              <a:t>://www.kaggle.com/code/frixinglife/airline-passenger-satisfaction-part-1</a:t>
            </a:r>
            <a:endParaRPr lang="en-US" sz="1600" dirty="0"/>
          </a:p>
        </p:txBody>
      </p:sp>
      <p:sp>
        <p:nvSpPr>
          <p:cNvPr id="66" name="Content Placeholder 2">
            <a:extLst>
              <a:ext uri="{FF2B5EF4-FFF2-40B4-BE49-F238E27FC236}">
                <a16:creationId xmlns:a16="http://schemas.microsoft.com/office/drawing/2014/main" id="{27DD00BA-F860-0D3B-0AC4-8D50A1F9E5B8}"/>
              </a:ext>
            </a:extLst>
          </p:cNvPr>
          <p:cNvSpPr>
            <a:spLocks noGrp="1"/>
          </p:cNvSpPr>
          <p:nvPr>
            <p:ph idx="1"/>
          </p:nvPr>
        </p:nvSpPr>
        <p:spPr>
          <a:xfrm>
            <a:off x="836680" y="2405067"/>
            <a:ext cx="6002110" cy="3729034"/>
          </a:xfrm>
        </p:spPr>
        <p:txBody>
          <a:bodyPr>
            <a:normAutofit/>
          </a:bodyPr>
          <a:lstStyle/>
          <a:p>
            <a:r>
              <a:rPr lang="en-US" sz="1700" b="0" i="0">
                <a:effectLst/>
                <a:latin typeface="-apple-system"/>
              </a:rPr>
              <a:t>The dataset contains information about airline passengers and their satisfaction with various aspects of their flight experience. The data includes over 129880 records with 24 features such as gender, age, flight distance, inflight wifi service, cleanliness, departure/arrival time convenient, etc.</a:t>
            </a:r>
          </a:p>
          <a:p>
            <a:r>
              <a:rPr lang="en-US" sz="1700" b="0" i="0">
                <a:effectLst/>
                <a:latin typeface="-apple-system"/>
              </a:rPr>
              <a:t>The target variable is "satisfaction" which indicates whether a passenger was satisfied or dissatisfied with their overall flight experience. The dataset also provides information on the type of travel (business or personal), the class of travel (economy, business, or eco plus), and the destination region.</a:t>
            </a:r>
          </a:p>
          <a:p>
            <a:r>
              <a:rPr lang="en-US" sz="1700" b="0" i="0">
                <a:effectLst/>
                <a:latin typeface="-apple-system"/>
              </a:rPr>
              <a:t>This dataset can be used to build classification models that can help airlines improve their customer experience by identifying the key factors that drive satisfaction or dissatisfaction among their passengers.</a:t>
            </a:r>
            <a:endParaRPr lang="en-US" sz="1700"/>
          </a:p>
        </p:txBody>
      </p:sp>
      <p:pic>
        <p:nvPicPr>
          <p:cNvPr id="68" name="Picture 67" descr="Graph on document with pen">
            <a:extLst>
              <a:ext uri="{FF2B5EF4-FFF2-40B4-BE49-F238E27FC236}">
                <a16:creationId xmlns:a16="http://schemas.microsoft.com/office/drawing/2014/main" id="{396F8225-526F-27D8-DB58-5546154AA594}"/>
              </a:ext>
            </a:extLst>
          </p:cNvPr>
          <p:cNvPicPr>
            <a:picLocks noChangeAspect="1"/>
          </p:cNvPicPr>
          <p:nvPr/>
        </p:nvPicPr>
        <p:blipFill rotWithShape="1">
          <a:blip r:embed="rId3"/>
          <a:srcRect l="28646" r="22760" b="-1"/>
          <a:stretch/>
        </p:blipFill>
        <p:spPr>
          <a:xfrm>
            <a:off x="7218490" y="-38090"/>
            <a:ext cx="4992560" cy="6857990"/>
          </a:xfrm>
          <a:prstGeom prst="rect">
            <a:avLst/>
          </a:prstGeom>
          <a:effectLst/>
        </p:spPr>
      </p:pic>
    </p:spTree>
    <p:extLst>
      <p:ext uri="{BB962C8B-B14F-4D97-AF65-F5344CB8AC3E}">
        <p14:creationId xmlns:p14="http://schemas.microsoft.com/office/powerpoint/2010/main" val="821446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7" name="Picture 26" descr="Geometric shapes on a wooden background">
            <a:extLst>
              <a:ext uri="{FF2B5EF4-FFF2-40B4-BE49-F238E27FC236}">
                <a16:creationId xmlns:a16="http://schemas.microsoft.com/office/drawing/2014/main" id="{C0F2D2FD-E843-C0A1-F8AD-BE3BBFFDA6BA}"/>
              </a:ext>
            </a:extLst>
          </p:cNvPr>
          <p:cNvPicPr>
            <a:picLocks noChangeAspect="1"/>
          </p:cNvPicPr>
          <p:nvPr/>
        </p:nvPicPr>
        <p:blipFill rotWithShape="1">
          <a:blip r:embed="rId2"/>
          <a:srcRect b="15730"/>
          <a:stretch/>
        </p:blipFill>
        <p:spPr>
          <a:xfrm>
            <a:off x="20" y="10"/>
            <a:ext cx="12191980" cy="6857990"/>
          </a:xfrm>
          <a:prstGeom prst="rect">
            <a:avLst/>
          </a:prstGeom>
        </p:spPr>
      </p:pic>
      <p:sp>
        <p:nvSpPr>
          <p:cNvPr id="31" name="Rectangle 30">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98145A-4EEC-9948-C4EA-FA235AF9FC53}"/>
              </a:ext>
            </a:extLst>
          </p:cNvPr>
          <p:cNvSpPr>
            <a:spLocks noGrp="1"/>
          </p:cNvSpPr>
          <p:nvPr>
            <p:ph type="title"/>
          </p:nvPr>
        </p:nvSpPr>
        <p:spPr>
          <a:xfrm>
            <a:off x="838200" y="365125"/>
            <a:ext cx="10515600" cy="1325563"/>
          </a:xfrm>
        </p:spPr>
        <p:txBody>
          <a:bodyPr>
            <a:normAutofit/>
          </a:bodyPr>
          <a:lstStyle/>
          <a:p>
            <a:r>
              <a:rPr lang="en-US" dirty="0"/>
              <a:t>Data Preprocessing :</a:t>
            </a:r>
          </a:p>
        </p:txBody>
      </p:sp>
      <p:sp>
        <p:nvSpPr>
          <p:cNvPr id="25" name="Content Placeholder 2">
            <a:extLst>
              <a:ext uri="{FF2B5EF4-FFF2-40B4-BE49-F238E27FC236}">
                <a16:creationId xmlns:a16="http://schemas.microsoft.com/office/drawing/2014/main" id="{7C9FD349-1669-4E11-FCD0-F9C963EA154F}"/>
              </a:ext>
            </a:extLst>
          </p:cNvPr>
          <p:cNvSpPr>
            <a:spLocks noGrp="1"/>
          </p:cNvSpPr>
          <p:nvPr>
            <p:ph idx="1"/>
          </p:nvPr>
        </p:nvSpPr>
        <p:spPr>
          <a:xfrm>
            <a:off x="838200" y="1825625"/>
            <a:ext cx="10515600" cy="4351338"/>
          </a:xfrm>
        </p:spPr>
        <p:txBody>
          <a:bodyPr>
            <a:normAutofit/>
          </a:bodyPr>
          <a:lstStyle/>
          <a:p>
            <a:pPr algn="l"/>
            <a:r>
              <a:rPr lang="en-US" sz="2000" dirty="0">
                <a:solidFill>
                  <a:srgbClr val="24292F"/>
                </a:solidFill>
                <a:latin typeface="-apple-system"/>
              </a:rPr>
              <a:t>Data Cleaning : we cleaned our data by Drop the unneeded rows and nan value, check if there any duplicated value and check if there is any outliers</a:t>
            </a:r>
          </a:p>
          <a:p>
            <a:pPr algn="l"/>
            <a:endParaRPr lang="en-US" sz="2000" dirty="0">
              <a:solidFill>
                <a:srgbClr val="24292F"/>
              </a:solidFill>
              <a:latin typeface="-apple-system"/>
            </a:endParaRPr>
          </a:p>
          <a:p>
            <a:pPr algn="l"/>
            <a:endParaRPr lang="en-US" sz="2000" dirty="0">
              <a:solidFill>
                <a:srgbClr val="24292F"/>
              </a:solidFill>
              <a:latin typeface="-apple-system"/>
            </a:endParaRPr>
          </a:p>
          <a:p>
            <a:pPr algn="l"/>
            <a:r>
              <a:rPr lang="en-US" sz="2000" dirty="0">
                <a:solidFill>
                  <a:srgbClr val="24292F"/>
                </a:solidFill>
                <a:latin typeface="-apple-system"/>
              </a:rPr>
              <a:t> Data Encoding : we encoded our features with label encoding and one hot encoding</a:t>
            </a:r>
          </a:p>
          <a:p>
            <a:pPr algn="l"/>
            <a:endParaRPr lang="en-US" sz="2000" dirty="0">
              <a:solidFill>
                <a:srgbClr val="24292F"/>
              </a:solidFill>
              <a:latin typeface="-apple-system"/>
            </a:endParaRPr>
          </a:p>
          <a:p>
            <a:pPr algn="l"/>
            <a:endParaRPr lang="en-US" sz="2000" dirty="0">
              <a:solidFill>
                <a:srgbClr val="24292F"/>
              </a:solidFill>
              <a:latin typeface="-apple-system"/>
            </a:endParaRPr>
          </a:p>
          <a:p>
            <a:pPr algn="l"/>
            <a:r>
              <a:rPr lang="en-US" sz="2000" dirty="0">
                <a:solidFill>
                  <a:srgbClr val="24292F"/>
                </a:solidFill>
                <a:latin typeface="-apple-system"/>
              </a:rPr>
              <a:t>Data Scaling</a:t>
            </a:r>
          </a:p>
          <a:p>
            <a:pPr algn="l"/>
            <a:endParaRPr lang="en-US" sz="2000" dirty="0">
              <a:solidFill>
                <a:srgbClr val="24292F"/>
              </a:solidFill>
              <a:latin typeface="-apple-system"/>
            </a:endParaRPr>
          </a:p>
          <a:p>
            <a:pPr algn="l"/>
            <a:endParaRPr lang="en-US" sz="2000" dirty="0">
              <a:solidFill>
                <a:srgbClr val="24292F"/>
              </a:solidFill>
              <a:latin typeface="-apple-system"/>
            </a:endParaRPr>
          </a:p>
          <a:p>
            <a:pPr algn="l"/>
            <a:endParaRPr lang="en-US" sz="2000" dirty="0">
              <a:solidFill>
                <a:srgbClr val="24292F"/>
              </a:solidFill>
              <a:latin typeface="-apple-system"/>
            </a:endParaRPr>
          </a:p>
        </p:txBody>
      </p:sp>
    </p:spTree>
    <p:extLst>
      <p:ext uri="{BB962C8B-B14F-4D97-AF65-F5344CB8AC3E}">
        <p14:creationId xmlns:p14="http://schemas.microsoft.com/office/powerpoint/2010/main" val="2983092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7" name="Picture 26" descr="Geometric shapes on a wooden background">
            <a:extLst>
              <a:ext uri="{FF2B5EF4-FFF2-40B4-BE49-F238E27FC236}">
                <a16:creationId xmlns:a16="http://schemas.microsoft.com/office/drawing/2014/main" id="{C0F2D2FD-E843-C0A1-F8AD-BE3BBFFDA6BA}"/>
              </a:ext>
            </a:extLst>
          </p:cNvPr>
          <p:cNvPicPr>
            <a:picLocks noChangeAspect="1"/>
          </p:cNvPicPr>
          <p:nvPr/>
        </p:nvPicPr>
        <p:blipFill rotWithShape="1">
          <a:blip r:embed="rId2"/>
          <a:srcRect b="15730"/>
          <a:stretch/>
        </p:blipFill>
        <p:spPr>
          <a:xfrm>
            <a:off x="20" y="10"/>
            <a:ext cx="12191980" cy="6857990"/>
          </a:xfrm>
          <a:prstGeom prst="rect">
            <a:avLst/>
          </a:prstGeom>
        </p:spPr>
      </p:pic>
      <p:sp>
        <p:nvSpPr>
          <p:cNvPr id="31" name="Rectangle 30">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98145A-4EEC-9948-C4EA-FA235AF9FC53}"/>
              </a:ext>
            </a:extLst>
          </p:cNvPr>
          <p:cNvSpPr>
            <a:spLocks noGrp="1"/>
          </p:cNvSpPr>
          <p:nvPr>
            <p:ph type="title"/>
          </p:nvPr>
        </p:nvSpPr>
        <p:spPr>
          <a:xfrm>
            <a:off x="838200" y="365125"/>
            <a:ext cx="10515600" cy="1325563"/>
          </a:xfrm>
        </p:spPr>
        <p:txBody>
          <a:bodyPr>
            <a:normAutofit/>
          </a:bodyPr>
          <a:lstStyle/>
          <a:p>
            <a:r>
              <a:rPr lang="en-US" dirty="0"/>
              <a:t>Grid Search :</a:t>
            </a:r>
          </a:p>
        </p:txBody>
      </p:sp>
      <p:sp>
        <p:nvSpPr>
          <p:cNvPr id="25" name="Content Placeholder 2">
            <a:extLst>
              <a:ext uri="{FF2B5EF4-FFF2-40B4-BE49-F238E27FC236}">
                <a16:creationId xmlns:a16="http://schemas.microsoft.com/office/drawing/2014/main" id="{7C9FD349-1669-4E11-FCD0-F9C963EA154F}"/>
              </a:ext>
            </a:extLst>
          </p:cNvPr>
          <p:cNvSpPr>
            <a:spLocks noGrp="1"/>
          </p:cNvSpPr>
          <p:nvPr>
            <p:ph idx="1"/>
          </p:nvPr>
        </p:nvSpPr>
        <p:spPr>
          <a:xfrm>
            <a:off x="838200" y="1825625"/>
            <a:ext cx="10515600" cy="4351338"/>
          </a:xfrm>
        </p:spPr>
        <p:txBody>
          <a:bodyPr>
            <a:normAutofit/>
          </a:bodyPr>
          <a:lstStyle/>
          <a:p>
            <a:pPr algn="l"/>
            <a:r>
              <a:rPr lang="en-US" sz="2000" b="0" i="0" dirty="0">
                <a:solidFill>
                  <a:srgbClr val="24292F"/>
                </a:solidFill>
                <a:effectLst/>
                <a:latin typeface="-apple-system"/>
              </a:rPr>
              <a:t>Grid search is a hyperparameter optimization technique used in machine learning to find the best combination of hyperparameters for a given model. Hyperparameters are values that are set before training a model and cannot be learned from the data, such as regularization parameter, learning rate, or number of hidden layers in a neural network.</a:t>
            </a:r>
          </a:p>
          <a:p>
            <a:pPr algn="l"/>
            <a:r>
              <a:rPr lang="en-US" sz="2000" b="0" i="0" dirty="0">
                <a:solidFill>
                  <a:srgbClr val="24292F"/>
                </a:solidFill>
                <a:effectLst/>
                <a:latin typeface="-apple-system"/>
              </a:rPr>
              <a:t>Grid search works by creating a grid of all possible combinations of hyperparameters, and then training and evaluating the model for each combination of hyperparameters. The model performance metric, such as accuracy or F1 score, is used to determine the best combination of hyperparameters.</a:t>
            </a:r>
          </a:p>
          <a:p>
            <a:pPr algn="l"/>
            <a:r>
              <a:rPr lang="en-US" sz="2000" dirty="0">
                <a:solidFill>
                  <a:srgbClr val="24292F"/>
                </a:solidFill>
                <a:latin typeface="-apple-system"/>
              </a:rPr>
              <a:t>So, we use it in project to give best parameter for each model that give best accuracy .</a:t>
            </a:r>
          </a:p>
        </p:txBody>
      </p:sp>
    </p:spTree>
    <p:extLst>
      <p:ext uri="{BB962C8B-B14F-4D97-AF65-F5344CB8AC3E}">
        <p14:creationId xmlns:p14="http://schemas.microsoft.com/office/powerpoint/2010/main" val="2010710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7" name="Picture 26" descr="Geometric shapes on a wooden background">
            <a:extLst>
              <a:ext uri="{FF2B5EF4-FFF2-40B4-BE49-F238E27FC236}">
                <a16:creationId xmlns:a16="http://schemas.microsoft.com/office/drawing/2014/main" id="{C0F2D2FD-E843-C0A1-F8AD-BE3BBFFDA6BA}"/>
              </a:ext>
            </a:extLst>
          </p:cNvPr>
          <p:cNvPicPr>
            <a:picLocks noChangeAspect="1"/>
          </p:cNvPicPr>
          <p:nvPr/>
        </p:nvPicPr>
        <p:blipFill rotWithShape="1">
          <a:blip r:embed="rId2"/>
          <a:srcRect b="15730"/>
          <a:stretch/>
        </p:blipFill>
        <p:spPr>
          <a:xfrm>
            <a:off x="20" y="10"/>
            <a:ext cx="12191980" cy="6857990"/>
          </a:xfrm>
          <a:prstGeom prst="rect">
            <a:avLst/>
          </a:prstGeom>
        </p:spPr>
      </p:pic>
      <p:sp>
        <p:nvSpPr>
          <p:cNvPr id="31" name="Rectangle 30">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98145A-4EEC-9948-C4EA-FA235AF9FC53}"/>
              </a:ext>
            </a:extLst>
          </p:cNvPr>
          <p:cNvSpPr>
            <a:spLocks noGrp="1"/>
          </p:cNvSpPr>
          <p:nvPr>
            <p:ph type="title"/>
          </p:nvPr>
        </p:nvSpPr>
        <p:spPr>
          <a:xfrm>
            <a:off x="838200" y="365125"/>
            <a:ext cx="10515600" cy="1325563"/>
          </a:xfrm>
        </p:spPr>
        <p:txBody>
          <a:bodyPr>
            <a:normAutofit/>
          </a:bodyPr>
          <a:lstStyle/>
          <a:p>
            <a:r>
              <a:rPr lang="en-US"/>
              <a:t>Machine Learning Models :</a:t>
            </a:r>
          </a:p>
        </p:txBody>
      </p:sp>
      <p:sp>
        <p:nvSpPr>
          <p:cNvPr id="25" name="Content Placeholder 2">
            <a:extLst>
              <a:ext uri="{FF2B5EF4-FFF2-40B4-BE49-F238E27FC236}">
                <a16:creationId xmlns:a16="http://schemas.microsoft.com/office/drawing/2014/main" id="{7C9FD349-1669-4E11-FCD0-F9C963EA154F}"/>
              </a:ext>
            </a:extLst>
          </p:cNvPr>
          <p:cNvSpPr>
            <a:spLocks noGrp="1"/>
          </p:cNvSpPr>
          <p:nvPr>
            <p:ph idx="1"/>
          </p:nvPr>
        </p:nvSpPr>
        <p:spPr>
          <a:xfrm>
            <a:off x="838200" y="1825625"/>
            <a:ext cx="10515600" cy="4351338"/>
          </a:xfrm>
        </p:spPr>
        <p:txBody>
          <a:bodyPr>
            <a:normAutofit/>
          </a:bodyPr>
          <a:lstStyle/>
          <a:p>
            <a:r>
              <a:rPr lang="en-US" sz="2200" dirty="0"/>
              <a:t>We use 7 models in our project to see which one them give best result on problem :</a:t>
            </a:r>
          </a:p>
          <a:p>
            <a:pPr>
              <a:buFont typeface="Wingdings" panose="05000000000000000000" pitchFamily="2" charset="2"/>
              <a:buChar char="Ø"/>
            </a:pPr>
            <a:r>
              <a:rPr lang="en-US" sz="2200" dirty="0"/>
              <a:t>K-NN </a:t>
            </a:r>
          </a:p>
          <a:p>
            <a:pPr>
              <a:buFont typeface="Wingdings" panose="05000000000000000000" pitchFamily="2" charset="2"/>
              <a:buChar char="Ø"/>
            </a:pPr>
            <a:r>
              <a:rPr lang="en-US" sz="2200" dirty="0"/>
              <a:t>SVM </a:t>
            </a:r>
          </a:p>
          <a:p>
            <a:pPr>
              <a:buFont typeface="Wingdings" panose="05000000000000000000" pitchFamily="2" charset="2"/>
              <a:buChar char="Ø"/>
            </a:pPr>
            <a:r>
              <a:rPr lang="en-US" sz="2200" dirty="0"/>
              <a:t>Random forest </a:t>
            </a:r>
          </a:p>
          <a:p>
            <a:pPr>
              <a:buFont typeface="Wingdings" panose="05000000000000000000" pitchFamily="2" charset="2"/>
              <a:buChar char="Ø"/>
            </a:pPr>
            <a:r>
              <a:rPr lang="en-US" sz="2200" dirty="0"/>
              <a:t>Decision Tree </a:t>
            </a:r>
          </a:p>
          <a:p>
            <a:pPr>
              <a:buFont typeface="Wingdings" panose="05000000000000000000" pitchFamily="2" charset="2"/>
              <a:buChar char="Ø"/>
            </a:pPr>
            <a:r>
              <a:rPr lang="en-US" sz="2200" dirty="0"/>
              <a:t>Gradient Boosting </a:t>
            </a:r>
          </a:p>
          <a:p>
            <a:pPr>
              <a:buFont typeface="Wingdings" panose="05000000000000000000" pitchFamily="2" charset="2"/>
              <a:buChar char="Ø"/>
            </a:pPr>
            <a:r>
              <a:rPr lang="en-US" sz="2200" dirty="0"/>
              <a:t>Logistic Regression </a:t>
            </a:r>
          </a:p>
          <a:p>
            <a:pPr>
              <a:buFont typeface="Wingdings" panose="05000000000000000000" pitchFamily="2" charset="2"/>
              <a:buChar char="Ø"/>
            </a:pPr>
            <a:r>
              <a:rPr lang="en-US" sz="2200" dirty="0"/>
              <a:t>Naïve Bayes</a:t>
            </a:r>
          </a:p>
        </p:txBody>
      </p:sp>
    </p:spTree>
    <p:extLst>
      <p:ext uri="{BB962C8B-B14F-4D97-AF65-F5344CB8AC3E}">
        <p14:creationId xmlns:p14="http://schemas.microsoft.com/office/powerpoint/2010/main" val="144465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7" name="Picture 26" descr="Geometric shapes on a wooden background">
            <a:extLst>
              <a:ext uri="{FF2B5EF4-FFF2-40B4-BE49-F238E27FC236}">
                <a16:creationId xmlns:a16="http://schemas.microsoft.com/office/drawing/2014/main" id="{C0F2D2FD-E843-C0A1-F8AD-BE3BBFFDA6BA}"/>
              </a:ext>
            </a:extLst>
          </p:cNvPr>
          <p:cNvPicPr>
            <a:picLocks noChangeAspect="1"/>
          </p:cNvPicPr>
          <p:nvPr/>
        </p:nvPicPr>
        <p:blipFill rotWithShape="1">
          <a:blip r:embed="rId2"/>
          <a:srcRect b="15730"/>
          <a:stretch/>
        </p:blipFill>
        <p:spPr>
          <a:xfrm>
            <a:off x="20" y="10"/>
            <a:ext cx="12191980" cy="6857990"/>
          </a:xfrm>
          <a:prstGeom prst="rect">
            <a:avLst/>
          </a:prstGeom>
        </p:spPr>
      </p:pic>
      <p:sp>
        <p:nvSpPr>
          <p:cNvPr id="31" name="Rectangle 30">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98145A-4EEC-9948-C4EA-FA235AF9FC53}"/>
              </a:ext>
            </a:extLst>
          </p:cNvPr>
          <p:cNvSpPr>
            <a:spLocks noGrp="1"/>
          </p:cNvSpPr>
          <p:nvPr>
            <p:ph type="title"/>
          </p:nvPr>
        </p:nvSpPr>
        <p:spPr>
          <a:xfrm>
            <a:off x="838200" y="365125"/>
            <a:ext cx="10515600" cy="1325563"/>
          </a:xfrm>
        </p:spPr>
        <p:txBody>
          <a:bodyPr>
            <a:normAutofit/>
          </a:bodyPr>
          <a:lstStyle/>
          <a:p>
            <a:r>
              <a:rPr lang="en-US" dirty="0"/>
              <a:t>K-NN :</a:t>
            </a:r>
          </a:p>
        </p:txBody>
      </p:sp>
      <p:sp>
        <p:nvSpPr>
          <p:cNvPr id="25" name="Content Placeholder 2">
            <a:extLst>
              <a:ext uri="{FF2B5EF4-FFF2-40B4-BE49-F238E27FC236}">
                <a16:creationId xmlns:a16="http://schemas.microsoft.com/office/drawing/2014/main" id="{7C9FD349-1669-4E11-FCD0-F9C963EA154F}"/>
              </a:ext>
            </a:extLst>
          </p:cNvPr>
          <p:cNvSpPr>
            <a:spLocks noGrp="1"/>
          </p:cNvSpPr>
          <p:nvPr>
            <p:ph idx="1"/>
          </p:nvPr>
        </p:nvSpPr>
        <p:spPr>
          <a:xfrm>
            <a:off x="838200" y="1825625"/>
            <a:ext cx="10515600" cy="4351338"/>
          </a:xfrm>
        </p:spPr>
        <p:txBody>
          <a:bodyPr>
            <a:normAutofit/>
          </a:bodyPr>
          <a:lstStyle/>
          <a:p>
            <a:pPr marL="0" indent="0">
              <a:buNone/>
            </a:pPr>
            <a:r>
              <a:rPr lang="en-US" sz="2000" b="0" i="0" dirty="0">
                <a:solidFill>
                  <a:srgbClr val="24292F"/>
                </a:solidFill>
                <a:effectLst/>
                <a:latin typeface="-apple-system"/>
              </a:rPr>
              <a:t>K-Nearest Neighbors (KNN) is a machine learning algorithm used for both classification and regression problems. It is a non-parametric algorithm, meaning it makes no assumptions about the underlying distribution of the data. Instead, it simply compares a target instance to its k nearest neighbors in the training set and predicts the class or value based on the majority label or average value of those neighbors.</a:t>
            </a:r>
          </a:p>
          <a:p>
            <a:pPr marL="0" indent="0">
              <a:buNone/>
            </a:pPr>
            <a:r>
              <a:rPr lang="en-US" sz="2000" b="0" i="0" dirty="0">
                <a:solidFill>
                  <a:srgbClr val="24292F"/>
                </a:solidFill>
                <a:effectLst/>
                <a:latin typeface="-apple-system"/>
              </a:rPr>
              <a:t>In other words, given a new input data point, KNN finds the k closest points in the training set and assigns the output value of the new point as the mode (for classification) or the mean (for regression) of the output values of the k closest points. The value of k is typically chosen through cross-validation techniques.</a:t>
            </a:r>
          </a:p>
          <a:p>
            <a:pPr marL="0" indent="0">
              <a:buNone/>
            </a:pPr>
            <a:r>
              <a:rPr lang="en-US" sz="2000" dirty="0">
                <a:solidFill>
                  <a:srgbClr val="24292F"/>
                </a:solidFill>
                <a:latin typeface="-apple-system"/>
              </a:rPr>
              <a:t>In our project we use </a:t>
            </a:r>
            <a:r>
              <a:rPr lang="en-US" sz="2000" dirty="0" err="1">
                <a:solidFill>
                  <a:srgbClr val="24292F"/>
                </a:solidFill>
                <a:latin typeface="-apple-system"/>
              </a:rPr>
              <a:t>knn</a:t>
            </a:r>
            <a:r>
              <a:rPr lang="en-US" sz="2000" dirty="0">
                <a:solidFill>
                  <a:srgbClr val="24292F"/>
                </a:solidFill>
                <a:latin typeface="-apple-system"/>
              </a:rPr>
              <a:t> for classification and use </a:t>
            </a:r>
            <a:r>
              <a:rPr lang="en-US" sz="2000" dirty="0">
                <a:solidFill>
                  <a:srgbClr val="202124"/>
                </a:solidFill>
                <a:latin typeface="-apple-system"/>
              </a:rPr>
              <a:t>neighbors =5 ,p=1 after using grid search </a:t>
            </a:r>
          </a:p>
          <a:p>
            <a:pPr marL="0" indent="0">
              <a:buNone/>
            </a:pPr>
            <a:r>
              <a:rPr lang="en-US" sz="2000" dirty="0">
                <a:solidFill>
                  <a:srgbClr val="202124"/>
                </a:solidFill>
                <a:latin typeface="-apple-system"/>
              </a:rPr>
              <a:t>this was the best value for parameters , </a:t>
            </a:r>
            <a:r>
              <a:rPr lang="en-US" sz="2000" dirty="0" err="1">
                <a:solidFill>
                  <a:srgbClr val="202124"/>
                </a:solidFill>
                <a:latin typeface="-apple-system"/>
              </a:rPr>
              <a:t>knn</a:t>
            </a:r>
            <a:r>
              <a:rPr lang="en-US" sz="2000" dirty="0">
                <a:solidFill>
                  <a:srgbClr val="202124"/>
                </a:solidFill>
                <a:latin typeface="-apple-system"/>
              </a:rPr>
              <a:t> model give an accuracy for training of 94.8%</a:t>
            </a:r>
          </a:p>
          <a:p>
            <a:pPr marL="0" indent="0">
              <a:buNone/>
            </a:pPr>
            <a:r>
              <a:rPr lang="en-US" sz="2000" dirty="0">
                <a:solidFill>
                  <a:srgbClr val="202124"/>
                </a:solidFill>
                <a:latin typeface="-apple-system"/>
              </a:rPr>
              <a:t>and 92.7 % for validation .</a:t>
            </a:r>
            <a:endParaRPr lang="en-US" sz="2000" dirty="0">
              <a:latin typeface="-apple-system"/>
            </a:endParaRPr>
          </a:p>
        </p:txBody>
      </p:sp>
    </p:spTree>
    <p:extLst>
      <p:ext uri="{BB962C8B-B14F-4D97-AF65-F5344CB8AC3E}">
        <p14:creationId xmlns:p14="http://schemas.microsoft.com/office/powerpoint/2010/main" val="1188349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7" name="Picture 26" descr="Geometric shapes on a wooden background">
            <a:extLst>
              <a:ext uri="{FF2B5EF4-FFF2-40B4-BE49-F238E27FC236}">
                <a16:creationId xmlns:a16="http://schemas.microsoft.com/office/drawing/2014/main" id="{C0F2D2FD-E843-C0A1-F8AD-BE3BBFFDA6BA}"/>
              </a:ext>
            </a:extLst>
          </p:cNvPr>
          <p:cNvPicPr>
            <a:picLocks noChangeAspect="1"/>
          </p:cNvPicPr>
          <p:nvPr/>
        </p:nvPicPr>
        <p:blipFill rotWithShape="1">
          <a:blip r:embed="rId2"/>
          <a:srcRect b="15730"/>
          <a:stretch/>
        </p:blipFill>
        <p:spPr>
          <a:xfrm>
            <a:off x="20" y="10"/>
            <a:ext cx="12191980" cy="6857990"/>
          </a:xfrm>
          <a:prstGeom prst="rect">
            <a:avLst/>
          </a:prstGeom>
        </p:spPr>
      </p:pic>
      <p:sp>
        <p:nvSpPr>
          <p:cNvPr id="31" name="Rectangle 30">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98145A-4EEC-9948-C4EA-FA235AF9FC53}"/>
              </a:ext>
            </a:extLst>
          </p:cNvPr>
          <p:cNvSpPr>
            <a:spLocks noGrp="1"/>
          </p:cNvSpPr>
          <p:nvPr>
            <p:ph type="title"/>
          </p:nvPr>
        </p:nvSpPr>
        <p:spPr>
          <a:xfrm>
            <a:off x="838200" y="365125"/>
            <a:ext cx="10515600" cy="1325563"/>
          </a:xfrm>
        </p:spPr>
        <p:txBody>
          <a:bodyPr>
            <a:normAutofit/>
          </a:bodyPr>
          <a:lstStyle/>
          <a:p>
            <a:r>
              <a:rPr lang="en-US" dirty="0"/>
              <a:t>SVM :</a:t>
            </a:r>
          </a:p>
        </p:txBody>
      </p:sp>
      <p:sp>
        <p:nvSpPr>
          <p:cNvPr id="25" name="Content Placeholder 2">
            <a:extLst>
              <a:ext uri="{FF2B5EF4-FFF2-40B4-BE49-F238E27FC236}">
                <a16:creationId xmlns:a16="http://schemas.microsoft.com/office/drawing/2014/main" id="{7C9FD349-1669-4E11-FCD0-F9C963EA154F}"/>
              </a:ext>
            </a:extLst>
          </p:cNvPr>
          <p:cNvSpPr>
            <a:spLocks noGrp="1"/>
          </p:cNvSpPr>
          <p:nvPr>
            <p:ph idx="1"/>
          </p:nvPr>
        </p:nvSpPr>
        <p:spPr>
          <a:xfrm>
            <a:off x="838200" y="1825625"/>
            <a:ext cx="10515600" cy="4351338"/>
          </a:xfrm>
        </p:spPr>
        <p:txBody>
          <a:bodyPr>
            <a:normAutofit/>
          </a:bodyPr>
          <a:lstStyle/>
          <a:p>
            <a:pPr marL="0" indent="0">
              <a:buNone/>
            </a:pPr>
            <a:r>
              <a:rPr lang="en-US" sz="2000" b="0" i="0" dirty="0">
                <a:solidFill>
                  <a:srgbClr val="24292F"/>
                </a:solidFill>
                <a:effectLst/>
                <a:latin typeface="-apple-system"/>
              </a:rPr>
              <a:t>Support Vector Machine is a type of supervised learning algorithm that can be used for both classification and regression tasks. In the case of classification, SVM tries to find a hyperplane that best separates different classes of data points in the feature space.</a:t>
            </a:r>
          </a:p>
          <a:p>
            <a:pPr marL="0" indent="0">
              <a:buNone/>
            </a:pPr>
            <a:r>
              <a:rPr lang="en-US" sz="2000" b="0" i="0" dirty="0">
                <a:solidFill>
                  <a:srgbClr val="24292F"/>
                </a:solidFill>
                <a:effectLst/>
                <a:latin typeface="-apple-system"/>
              </a:rPr>
              <a:t>SVC (Support Vector Classification) is one implementation of SVM for classification tasks. It works by finding the hyperplane that maximizes the margin between the closest data points of different classes. The data points closest to the hyperplane are called support vectors.</a:t>
            </a:r>
          </a:p>
          <a:p>
            <a:pPr marL="0" indent="0">
              <a:buNone/>
            </a:pPr>
            <a:r>
              <a:rPr lang="en-US" sz="2000" dirty="0">
                <a:solidFill>
                  <a:srgbClr val="24292F"/>
                </a:solidFill>
                <a:latin typeface="-apple-system"/>
              </a:rPr>
              <a:t>In our project we use svc ,</a:t>
            </a:r>
            <a:r>
              <a:rPr lang="en-US" sz="2000" dirty="0" err="1">
                <a:solidFill>
                  <a:srgbClr val="24292F"/>
                </a:solidFill>
                <a:latin typeface="-apple-system"/>
              </a:rPr>
              <a:t>svm</a:t>
            </a:r>
            <a:r>
              <a:rPr lang="en-US" sz="2000" dirty="0">
                <a:solidFill>
                  <a:srgbClr val="202124"/>
                </a:solidFill>
                <a:latin typeface="-apple-system"/>
              </a:rPr>
              <a:t> model give an accuracy for training of 92.4% and 92.3 % for validation </a:t>
            </a:r>
            <a:endParaRPr lang="en-US" sz="2000" dirty="0">
              <a:latin typeface="-apple-system"/>
            </a:endParaRPr>
          </a:p>
        </p:txBody>
      </p:sp>
    </p:spTree>
    <p:extLst>
      <p:ext uri="{BB962C8B-B14F-4D97-AF65-F5344CB8AC3E}">
        <p14:creationId xmlns:p14="http://schemas.microsoft.com/office/powerpoint/2010/main" val="2000850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7" name="Picture 26" descr="Geometric shapes on a wooden background">
            <a:extLst>
              <a:ext uri="{FF2B5EF4-FFF2-40B4-BE49-F238E27FC236}">
                <a16:creationId xmlns:a16="http://schemas.microsoft.com/office/drawing/2014/main" id="{C0F2D2FD-E843-C0A1-F8AD-BE3BBFFDA6BA}"/>
              </a:ext>
            </a:extLst>
          </p:cNvPr>
          <p:cNvPicPr>
            <a:picLocks noChangeAspect="1"/>
          </p:cNvPicPr>
          <p:nvPr/>
        </p:nvPicPr>
        <p:blipFill rotWithShape="1">
          <a:blip r:embed="rId2"/>
          <a:srcRect b="15730"/>
          <a:stretch/>
        </p:blipFill>
        <p:spPr>
          <a:xfrm>
            <a:off x="20" y="10"/>
            <a:ext cx="12191980" cy="6857990"/>
          </a:xfrm>
          <a:prstGeom prst="rect">
            <a:avLst/>
          </a:prstGeom>
        </p:spPr>
      </p:pic>
      <p:sp>
        <p:nvSpPr>
          <p:cNvPr id="31" name="Rectangle 30">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98145A-4EEC-9948-C4EA-FA235AF9FC53}"/>
              </a:ext>
            </a:extLst>
          </p:cNvPr>
          <p:cNvSpPr>
            <a:spLocks noGrp="1"/>
          </p:cNvSpPr>
          <p:nvPr>
            <p:ph type="title"/>
          </p:nvPr>
        </p:nvSpPr>
        <p:spPr>
          <a:xfrm>
            <a:off x="838200" y="365125"/>
            <a:ext cx="10515600" cy="1325563"/>
          </a:xfrm>
        </p:spPr>
        <p:txBody>
          <a:bodyPr>
            <a:normAutofit/>
          </a:bodyPr>
          <a:lstStyle/>
          <a:p>
            <a:r>
              <a:rPr lang="en-US" dirty="0"/>
              <a:t>Random Forest :</a:t>
            </a:r>
          </a:p>
        </p:txBody>
      </p:sp>
      <p:sp>
        <p:nvSpPr>
          <p:cNvPr id="25" name="Content Placeholder 2">
            <a:extLst>
              <a:ext uri="{FF2B5EF4-FFF2-40B4-BE49-F238E27FC236}">
                <a16:creationId xmlns:a16="http://schemas.microsoft.com/office/drawing/2014/main" id="{7C9FD349-1669-4E11-FCD0-F9C963EA154F}"/>
              </a:ext>
            </a:extLst>
          </p:cNvPr>
          <p:cNvSpPr>
            <a:spLocks noGrp="1"/>
          </p:cNvSpPr>
          <p:nvPr>
            <p:ph idx="1"/>
          </p:nvPr>
        </p:nvSpPr>
        <p:spPr>
          <a:xfrm>
            <a:off x="838200" y="1825625"/>
            <a:ext cx="10515600" cy="4351338"/>
          </a:xfrm>
        </p:spPr>
        <p:txBody>
          <a:bodyPr>
            <a:normAutofit/>
          </a:bodyPr>
          <a:lstStyle/>
          <a:p>
            <a:pPr marL="0" indent="0">
              <a:buNone/>
            </a:pPr>
            <a:r>
              <a:rPr lang="en-US" sz="2000" b="0" i="0" dirty="0">
                <a:solidFill>
                  <a:srgbClr val="24292F"/>
                </a:solidFill>
                <a:effectLst/>
                <a:latin typeface="-apple-system"/>
              </a:rPr>
              <a:t>Random forest is a supervised machine learning algorithm used for classification, regression and other tasks. It is an ensemble learning method that combines multiple decision trees to create a more accurate and stable model. Random forest works by constructing a multitude of decision trees at training time and outputting the class (in case of classification)</a:t>
            </a:r>
          </a:p>
          <a:p>
            <a:pPr marL="0" indent="0">
              <a:buNone/>
            </a:pPr>
            <a:r>
              <a:rPr lang="en-US" sz="2000" b="0" i="0" dirty="0">
                <a:solidFill>
                  <a:srgbClr val="24292F"/>
                </a:solidFill>
                <a:effectLst/>
                <a:latin typeface="-apple-system"/>
              </a:rPr>
              <a:t>Each decision tree in the random forest is constructed using a different subset of the training data and a different set of features, randomly selected from the total pool of features.</a:t>
            </a:r>
            <a:endParaRPr lang="en-US" sz="2000" dirty="0">
              <a:solidFill>
                <a:srgbClr val="24292F"/>
              </a:solidFill>
              <a:latin typeface="-apple-system"/>
            </a:endParaRPr>
          </a:p>
          <a:p>
            <a:pPr marL="0" indent="0">
              <a:buNone/>
            </a:pPr>
            <a:r>
              <a:rPr lang="en-US" sz="2000" dirty="0">
                <a:solidFill>
                  <a:srgbClr val="24292F"/>
                </a:solidFill>
                <a:latin typeface="-apple-system"/>
              </a:rPr>
              <a:t>In our project we use Random forest classifier for classification and use </a:t>
            </a:r>
            <a:r>
              <a:rPr lang="en-US" sz="2000" dirty="0">
                <a:solidFill>
                  <a:srgbClr val="202124"/>
                </a:solidFill>
                <a:latin typeface="-apple-system"/>
              </a:rPr>
              <a:t>max depth =12  after using grid search this was the best value for parameters </a:t>
            </a:r>
            <a:r>
              <a:rPr lang="en-US" sz="2000" dirty="0">
                <a:solidFill>
                  <a:srgbClr val="24292F"/>
                </a:solidFill>
                <a:latin typeface="-apple-system"/>
              </a:rPr>
              <a:t>, the</a:t>
            </a:r>
            <a:r>
              <a:rPr lang="en-US" sz="2000" dirty="0">
                <a:solidFill>
                  <a:srgbClr val="202124"/>
                </a:solidFill>
                <a:latin typeface="-apple-system"/>
              </a:rPr>
              <a:t> model give an accuracy for training of 96% and 95.3 % for validation .</a:t>
            </a:r>
            <a:endParaRPr lang="en-US" sz="2000" dirty="0">
              <a:latin typeface="-apple-system"/>
            </a:endParaRPr>
          </a:p>
        </p:txBody>
      </p:sp>
    </p:spTree>
    <p:extLst>
      <p:ext uri="{BB962C8B-B14F-4D97-AF65-F5344CB8AC3E}">
        <p14:creationId xmlns:p14="http://schemas.microsoft.com/office/powerpoint/2010/main" val="4045195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7" name="Picture 26" descr="Geometric shapes on a wooden background">
            <a:extLst>
              <a:ext uri="{FF2B5EF4-FFF2-40B4-BE49-F238E27FC236}">
                <a16:creationId xmlns:a16="http://schemas.microsoft.com/office/drawing/2014/main" id="{C0F2D2FD-E843-C0A1-F8AD-BE3BBFFDA6BA}"/>
              </a:ext>
            </a:extLst>
          </p:cNvPr>
          <p:cNvPicPr>
            <a:picLocks noChangeAspect="1"/>
          </p:cNvPicPr>
          <p:nvPr/>
        </p:nvPicPr>
        <p:blipFill rotWithShape="1">
          <a:blip r:embed="rId2"/>
          <a:srcRect b="15730"/>
          <a:stretch/>
        </p:blipFill>
        <p:spPr>
          <a:xfrm>
            <a:off x="20" y="10"/>
            <a:ext cx="12191980" cy="6857990"/>
          </a:xfrm>
          <a:prstGeom prst="rect">
            <a:avLst/>
          </a:prstGeom>
        </p:spPr>
      </p:pic>
      <p:sp>
        <p:nvSpPr>
          <p:cNvPr id="31" name="Rectangle 30">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98145A-4EEC-9948-C4EA-FA235AF9FC53}"/>
              </a:ext>
            </a:extLst>
          </p:cNvPr>
          <p:cNvSpPr>
            <a:spLocks noGrp="1"/>
          </p:cNvSpPr>
          <p:nvPr>
            <p:ph type="title"/>
          </p:nvPr>
        </p:nvSpPr>
        <p:spPr>
          <a:xfrm>
            <a:off x="838200" y="365125"/>
            <a:ext cx="10515600" cy="1325563"/>
          </a:xfrm>
        </p:spPr>
        <p:txBody>
          <a:bodyPr>
            <a:normAutofit/>
          </a:bodyPr>
          <a:lstStyle/>
          <a:p>
            <a:r>
              <a:rPr lang="en-US" dirty="0"/>
              <a:t>Decision Tree :</a:t>
            </a:r>
          </a:p>
        </p:txBody>
      </p:sp>
      <p:sp>
        <p:nvSpPr>
          <p:cNvPr id="25" name="Content Placeholder 2">
            <a:extLst>
              <a:ext uri="{FF2B5EF4-FFF2-40B4-BE49-F238E27FC236}">
                <a16:creationId xmlns:a16="http://schemas.microsoft.com/office/drawing/2014/main" id="{7C9FD349-1669-4E11-FCD0-F9C963EA154F}"/>
              </a:ext>
            </a:extLst>
          </p:cNvPr>
          <p:cNvSpPr>
            <a:spLocks noGrp="1"/>
          </p:cNvSpPr>
          <p:nvPr>
            <p:ph idx="1"/>
          </p:nvPr>
        </p:nvSpPr>
        <p:spPr>
          <a:xfrm>
            <a:off x="838200" y="1825625"/>
            <a:ext cx="10515600" cy="4351338"/>
          </a:xfrm>
        </p:spPr>
        <p:txBody>
          <a:bodyPr>
            <a:normAutofit/>
          </a:bodyPr>
          <a:lstStyle/>
          <a:p>
            <a:pPr marL="0" indent="0">
              <a:buNone/>
            </a:pPr>
            <a:r>
              <a:rPr lang="en-US" sz="2000" b="0" i="0" dirty="0">
                <a:solidFill>
                  <a:srgbClr val="24292F"/>
                </a:solidFill>
                <a:effectLst/>
                <a:latin typeface="-apple-system"/>
              </a:rPr>
              <a:t>A decision tree is a popular machine learning algorithm used for both classification and regression analysis. It is a tree-like model where each internal node represents a test on an attribute, each branch represents the outcome of the test, and each leaf node represents a class label or a numerical value that is the result of the classification or regression</a:t>
            </a:r>
            <a:endParaRPr lang="en-US" sz="2000" dirty="0">
              <a:solidFill>
                <a:srgbClr val="24292F"/>
              </a:solidFill>
              <a:latin typeface="-apple-system"/>
            </a:endParaRPr>
          </a:p>
          <a:p>
            <a:pPr marL="0" indent="0">
              <a:buNone/>
            </a:pPr>
            <a:r>
              <a:rPr lang="en-US" sz="2000" b="0" i="0" dirty="0">
                <a:solidFill>
                  <a:srgbClr val="24292F"/>
                </a:solidFill>
                <a:effectLst/>
                <a:latin typeface="-apple-system"/>
              </a:rPr>
              <a:t>The decision tree algorithm works by recursively partitioning the data into subsets based on the value of the attributes, with the goal of maximizing the homogeneity of the target variable within each subset. The process continues until a stopping criterion is met, such as a maximum depth of the tree or a minimum number of observations in a leaf node.</a:t>
            </a:r>
            <a:endParaRPr lang="en-US" sz="2000" dirty="0">
              <a:solidFill>
                <a:srgbClr val="24292F"/>
              </a:solidFill>
              <a:latin typeface="-apple-system"/>
            </a:endParaRPr>
          </a:p>
          <a:p>
            <a:pPr marL="0" indent="0">
              <a:buNone/>
            </a:pPr>
            <a:r>
              <a:rPr lang="en-US" sz="2000" dirty="0">
                <a:solidFill>
                  <a:srgbClr val="24292F"/>
                </a:solidFill>
                <a:latin typeface="-apple-system"/>
              </a:rPr>
              <a:t>In our project we </a:t>
            </a:r>
            <a:r>
              <a:rPr lang="en-US" sz="2000" b="0" dirty="0">
                <a:solidFill>
                  <a:srgbClr val="000000"/>
                </a:solidFill>
                <a:effectLst/>
                <a:latin typeface="-apple-system"/>
              </a:rPr>
              <a:t>Decision Tree Classifier</a:t>
            </a:r>
            <a:r>
              <a:rPr lang="en-US" sz="2000" dirty="0">
                <a:solidFill>
                  <a:srgbClr val="000000"/>
                </a:solidFill>
                <a:latin typeface="-apple-system"/>
              </a:rPr>
              <a:t> </a:t>
            </a:r>
            <a:r>
              <a:rPr lang="en-US" sz="2000" dirty="0">
                <a:solidFill>
                  <a:srgbClr val="24292F"/>
                </a:solidFill>
                <a:latin typeface="-apple-system"/>
              </a:rPr>
              <a:t>for classification and use </a:t>
            </a:r>
            <a:r>
              <a:rPr lang="en-US" sz="2000" dirty="0">
                <a:solidFill>
                  <a:srgbClr val="202124"/>
                </a:solidFill>
                <a:latin typeface="-apple-system"/>
              </a:rPr>
              <a:t>criterion= “entropy ”,  </a:t>
            </a:r>
            <a:r>
              <a:rPr lang="en-US" sz="2000" dirty="0" err="1">
                <a:solidFill>
                  <a:srgbClr val="202124"/>
                </a:solidFill>
                <a:latin typeface="-apple-system"/>
              </a:rPr>
              <a:t>max_depth</a:t>
            </a:r>
            <a:r>
              <a:rPr lang="en-US" sz="2000" dirty="0">
                <a:solidFill>
                  <a:srgbClr val="202124"/>
                </a:solidFill>
                <a:latin typeface="-apple-system"/>
              </a:rPr>
              <a:t>=15, splitter=“random ” after using grid search this was the best value for parameters, </a:t>
            </a:r>
            <a:r>
              <a:rPr lang="en-US" sz="2000" dirty="0">
                <a:solidFill>
                  <a:srgbClr val="24292F"/>
                </a:solidFill>
                <a:latin typeface="-apple-system"/>
              </a:rPr>
              <a:t>the</a:t>
            </a:r>
            <a:r>
              <a:rPr lang="en-US" sz="2000" dirty="0">
                <a:solidFill>
                  <a:srgbClr val="202124"/>
                </a:solidFill>
                <a:latin typeface="-apple-system"/>
              </a:rPr>
              <a:t> model give an accuracy for training of 96.6% and 95.2 % for validation , and this is the best model</a:t>
            </a:r>
            <a:endParaRPr lang="en-US" sz="2000" dirty="0">
              <a:latin typeface="-apple-system"/>
            </a:endParaRPr>
          </a:p>
        </p:txBody>
      </p:sp>
    </p:spTree>
    <p:extLst>
      <p:ext uri="{BB962C8B-B14F-4D97-AF65-F5344CB8AC3E}">
        <p14:creationId xmlns:p14="http://schemas.microsoft.com/office/powerpoint/2010/main" val="3750441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306</TotalTime>
  <Words>1547</Words>
  <Application>Microsoft Office PowerPoint</Application>
  <PresentationFormat>Widescreen</PresentationFormat>
  <Paragraphs>64</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-apple-system</vt:lpstr>
      <vt:lpstr>Arial</vt:lpstr>
      <vt:lpstr>Calibri</vt:lpstr>
      <vt:lpstr>Calibri Light</vt:lpstr>
      <vt:lpstr>Roboto</vt:lpstr>
      <vt:lpstr>Wingdings</vt:lpstr>
      <vt:lpstr>Office Theme</vt:lpstr>
      <vt:lpstr>PowerPoint Presentation</vt:lpstr>
      <vt:lpstr>Project Dataset:https://www.kaggle.com/code/frixinglife/airline-passenger-satisfaction-part-1</vt:lpstr>
      <vt:lpstr>Data Preprocessing :</vt:lpstr>
      <vt:lpstr>Grid Search :</vt:lpstr>
      <vt:lpstr>Machine Learning Models :</vt:lpstr>
      <vt:lpstr>K-NN :</vt:lpstr>
      <vt:lpstr>SVM :</vt:lpstr>
      <vt:lpstr>Random Forest :</vt:lpstr>
      <vt:lpstr>Decision Tree :</vt:lpstr>
      <vt:lpstr>Gradient Boosting :</vt:lpstr>
      <vt:lpstr>Logistic Regression :</vt:lpstr>
      <vt:lpstr>Naïve Bayes:</vt:lpstr>
      <vt:lpstr>Comparison of training and validation accuracies</vt:lpstr>
      <vt:lpstr>Team members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Reham</dc:creator>
  <cp:lastModifiedBy>عبدالرحمن أيمن دسوقي محمد سالم</cp:lastModifiedBy>
  <cp:revision>4</cp:revision>
  <dcterms:created xsi:type="dcterms:W3CDTF">2023-05-15T20:05:24Z</dcterms:created>
  <dcterms:modified xsi:type="dcterms:W3CDTF">2023-05-16T01:17:22Z</dcterms:modified>
</cp:coreProperties>
</file>