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0806-DEE8-4E54-838E-8CEE216C5B9D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C0ECC-30B4-41F2-8D52-0BE4A3C82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8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Development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6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Many </a:t>
            </a:r>
            <a:r>
              <a:rPr lang="en-US" b="1" dirty="0"/>
              <a:t>software projects fail because the software developers build the wrong software.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software development team must: </a:t>
            </a:r>
          </a:p>
          <a:p>
            <a:pPr lvl="2"/>
            <a:r>
              <a:rPr lang="en-US" dirty="0" smtClean="0"/>
              <a:t>Understand </a:t>
            </a:r>
            <a:r>
              <a:rPr lang="en-US" dirty="0"/>
              <a:t>what the client expects of the </a:t>
            </a:r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Understand </a:t>
            </a:r>
            <a:r>
              <a:rPr lang="en-US" dirty="0"/>
              <a:t>what the client's organization expects of the client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software development team will often: </a:t>
            </a:r>
          </a:p>
          <a:p>
            <a:pPr lvl="2"/>
            <a:r>
              <a:rPr lang="en-US" dirty="0" smtClean="0"/>
              <a:t>Add </a:t>
            </a:r>
            <a:r>
              <a:rPr lang="en-US" dirty="0"/>
              <a:t>technical insights and suggestions, but remember: 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satisfaction is a primary measurement of success in a software project. </a:t>
            </a:r>
          </a:p>
        </p:txBody>
      </p:sp>
    </p:spTree>
    <p:extLst>
      <p:ext uri="{BB962C8B-B14F-4D97-AF65-F5344CB8AC3E}">
        <p14:creationId xmlns:p14="http://schemas.microsoft.com/office/powerpoint/2010/main" xmlns="" val="38897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Failures </a:t>
            </a:r>
            <a:r>
              <a:rPr lang="en-US" b="1" dirty="0"/>
              <a:t>of software development projects can bankrupt companies. 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penalty </a:t>
            </a:r>
            <a:r>
              <a:rPr lang="en-US" b="1" dirty="0"/>
              <a:t>to the client </a:t>
            </a:r>
            <a:r>
              <a:rPr lang="en-US" dirty="0"/>
              <a:t>if software is: </a:t>
            </a:r>
            <a:endParaRPr lang="en-US" dirty="0" smtClean="0"/>
          </a:p>
          <a:p>
            <a:pPr lvl="2"/>
            <a:r>
              <a:rPr lang="en-US" dirty="0" smtClean="0"/>
              <a:t>late</a:t>
            </a:r>
            <a:r>
              <a:rPr lang="en-US" dirty="0"/>
              <a:t>? </a:t>
            </a:r>
          </a:p>
          <a:p>
            <a:pPr lvl="2"/>
            <a:r>
              <a:rPr lang="en-US" dirty="0" smtClean="0"/>
              <a:t>over </a:t>
            </a:r>
            <a:r>
              <a:rPr lang="en-US" dirty="0"/>
              <a:t>budget? </a:t>
            </a:r>
          </a:p>
          <a:p>
            <a:pPr lvl="2"/>
            <a:r>
              <a:rPr lang="en-US" dirty="0" smtClean="0"/>
              <a:t>does </a:t>
            </a:r>
            <a:r>
              <a:rPr lang="en-US" dirty="0"/>
              <a:t>not work or full of bugs? </a:t>
            </a:r>
          </a:p>
          <a:p>
            <a:r>
              <a:rPr lang="en-US" dirty="0" smtClean="0"/>
              <a:t>Failures </a:t>
            </a:r>
            <a:r>
              <a:rPr lang="en-US" dirty="0"/>
              <a:t>of a software development project will often cost senior executives their jobs. 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Apple’s mapping app. </a:t>
            </a:r>
          </a:p>
        </p:txBody>
      </p:sp>
    </p:spTree>
    <p:extLst>
      <p:ext uri="{BB962C8B-B14F-4D97-AF65-F5344CB8AC3E}">
        <p14:creationId xmlns:p14="http://schemas.microsoft.com/office/powerpoint/2010/main" xmlns="" val="746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Minimizing </a:t>
            </a:r>
            <a:r>
              <a:rPr lang="en-US" dirty="0"/>
              <a:t>Risk: Communication with the Client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Feasibility </a:t>
            </a:r>
            <a:r>
              <a:rPr lang="en-US" b="1" dirty="0"/>
              <a:t>studies </a:t>
            </a:r>
            <a:r>
              <a:rPr lang="en-US" dirty="0"/>
              <a:t>(whether to begin a project). </a:t>
            </a:r>
          </a:p>
          <a:p>
            <a:r>
              <a:rPr lang="en-US" b="1" dirty="0" smtClean="0"/>
              <a:t>Separation </a:t>
            </a:r>
            <a:r>
              <a:rPr lang="en-US" b="1" dirty="0"/>
              <a:t>of requirements </a:t>
            </a:r>
            <a:r>
              <a:rPr lang="en-US" dirty="0"/>
              <a:t>(what the client wants) from </a:t>
            </a:r>
            <a:r>
              <a:rPr lang="en-US" b="1" dirty="0"/>
              <a:t>design </a:t>
            </a:r>
            <a:r>
              <a:rPr lang="en-US" dirty="0"/>
              <a:t>(how the developers meet the requirements). </a:t>
            </a:r>
          </a:p>
          <a:p>
            <a:r>
              <a:rPr lang="en-US" b="1" dirty="0" smtClean="0"/>
              <a:t>Milestones </a:t>
            </a:r>
            <a:r>
              <a:rPr lang="en-US" dirty="0"/>
              <a:t>(how the developers report or demonstrate progress to the clients) and </a:t>
            </a:r>
            <a:r>
              <a:rPr lang="en-US" b="1" dirty="0"/>
              <a:t>releases</a:t>
            </a:r>
            <a:r>
              <a:rPr lang="en-US" dirty="0"/>
              <a:t>. </a:t>
            </a:r>
          </a:p>
          <a:p>
            <a:r>
              <a:rPr lang="en-US" b="1" dirty="0" smtClean="0"/>
              <a:t>Acceptance </a:t>
            </a:r>
            <a:r>
              <a:rPr lang="en-US" dirty="0"/>
              <a:t>(how the client tests that the software meets the requirements) and </a:t>
            </a:r>
            <a:r>
              <a:rPr lang="en-US" b="1" dirty="0"/>
              <a:t>user testing</a:t>
            </a:r>
            <a:r>
              <a:rPr lang="en-US" dirty="0"/>
              <a:t>. </a:t>
            </a:r>
          </a:p>
          <a:p>
            <a:r>
              <a:rPr lang="en-US" b="1" dirty="0" smtClean="0"/>
              <a:t>Handover </a:t>
            </a:r>
            <a:r>
              <a:rPr lang="en-US" dirty="0"/>
              <a:t>(ensuring that the client receives a package that can be operated and maintained over a long time period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2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people who take the responsibility must know what is happening 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problem (as seen by a manager) 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rely on others for reports of progress or difficulties, but software developers: 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difficulty evaluating progress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usually optimistic about progress 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reporting a waste time 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software provides excellent visibility. </a:t>
            </a:r>
          </a:p>
          <a:p>
            <a:r>
              <a:rPr lang="en-US" dirty="0" smtClean="0"/>
              <a:t>You </a:t>
            </a:r>
            <a:r>
              <a:rPr lang="en-US" dirty="0"/>
              <a:t>will make regular progress reports on your </a:t>
            </a:r>
            <a:r>
              <a:rPr lang="en-US" dirty="0" smtClean="0"/>
              <a:t>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3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Minimizing Risk: Short Development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/>
              <a:t>development cycles with frequent releases provide an important methodology that is used by a number of successful companies. </a:t>
            </a:r>
          </a:p>
          <a:p>
            <a:r>
              <a:rPr lang="en-US" dirty="0" smtClean="0"/>
              <a:t>Risk </a:t>
            </a:r>
            <a:r>
              <a:rPr lang="en-US" dirty="0"/>
              <a:t>is minimized by frequent delivery of working software (weeks rather than months). 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, customers, and users can evaluate the developers' work. </a:t>
            </a:r>
          </a:p>
          <a:p>
            <a:pPr lvl="1"/>
            <a:r>
              <a:rPr lang="en-US" dirty="0" smtClean="0"/>
              <a:t>Opportunities </a:t>
            </a:r>
            <a:r>
              <a:rPr lang="en-US" dirty="0"/>
              <a:t>to adapt to changing circumstances. </a:t>
            </a:r>
          </a:p>
          <a:p>
            <a:r>
              <a:rPr lang="en-US" dirty="0" smtClean="0"/>
              <a:t>This </a:t>
            </a:r>
            <a:r>
              <a:rPr lang="en-US" dirty="0"/>
              <a:t>is one of the basic principles of Agile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xmlns="" val="2273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software development is by </a:t>
            </a:r>
            <a:r>
              <a:rPr lang="en-US" b="1" dirty="0"/>
              <a:t>teams </a:t>
            </a:r>
            <a:endParaRPr lang="en-US" dirty="0"/>
          </a:p>
          <a:p>
            <a:pPr lvl="1"/>
            <a:r>
              <a:rPr lang="en-US" dirty="0" smtClean="0"/>
              <a:t>Effectiveness </a:t>
            </a:r>
            <a:r>
              <a:rPr lang="en-US" dirty="0"/>
              <a:t>of team determines success </a:t>
            </a:r>
          </a:p>
          <a:p>
            <a:r>
              <a:rPr lang="en-US" dirty="0" smtClean="0"/>
              <a:t>Most </a:t>
            </a:r>
            <a:r>
              <a:rPr lang="en-US" dirty="0"/>
              <a:t>large software projects are </a:t>
            </a:r>
            <a:r>
              <a:rPr lang="en-US" b="1" dirty="0"/>
              <a:t>built on older ones 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rare to start a new system from scratch 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/>
              <a:t>on the work of others is a fundamental skill of software development 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software is built in increments, with different teams responsible for the </a:t>
            </a:r>
            <a:r>
              <a:rPr lang="en-US" dirty="0" smtClean="0"/>
              <a:t>increments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5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</a:t>
            </a:r>
            <a:r>
              <a:rPr lang="en-US" dirty="0"/>
              <a:t>and very large systems have different needs: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design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architecture Object-oriented design </a:t>
            </a:r>
          </a:p>
          <a:p>
            <a:pPr lvl="1"/>
            <a:r>
              <a:rPr lang="en-US" dirty="0" smtClean="0"/>
              <a:t>Dependable </a:t>
            </a:r>
            <a:r>
              <a:rPr lang="en-US" dirty="0"/>
              <a:t>systems Reliability Verification </a:t>
            </a:r>
          </a:p>
          <a:p>
            <a:pPr lvl="1"/>
            <a:r>
              <a:rPr lang="en-US" dirty="0" smtClean="0"/>
              <a:t>Legacy </a:t>
            </a:r>
            <a:r>
              <a:rPr lang="en-US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xmlns="" val="3371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</a:t>
            </a:r>
            <a:r>
              <a:rPr lang="en-US" dirty="0"/>
              <a:t>in large software projects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as a product </a:t>
            </a:r>
          </a:p>
          <a:p>
            <a:pPr lvl="1"/>
            <a:r>
              <a:rPr lang="en-US" dirty="0" smtClean="0"/>
              <a:t>Quality</a:t>
            </a:r>
            <a:r>
              <a:rPr lang="en-US" dirty="0"/>
              <a:t>, performance, usability Maintenance, evolution 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requirements and design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 Personnel management </a:t>
            </a:r>
          </a:p>
          <a:p>
            <a:pPr lvl="1"/>
            <a:r>
              <a:rPr lang="en-US" dirty="0" smtClean="0"/>
              <a:t>Economic</a:t>
            </a:r>
            <a:r>
              <a:rPr lang="en-US" dirty="0"/>
              <a:t>, legal, and social factors 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processes Sequential 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/>
              <a:t>refinement Incremental (Agile) </a:t>
            </a:r>
          </a:p>
        </p:txBody>
      </p:sp>
    </p:spTree>
    <p:extLst>
      <p:ext uri="{BB962C8B-B14F-4D97-AF65-F5344CB8AC3E}">
        <p14:creationId xmlns:p14="http://schemas.microsoft.com/office/powerpoint/2010/main" xmlns="" val="20516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Organizations </a:t>
            </a:r>
            <a:r>
              <a:rPr lang="en-US" dirty="0"/>
              <a:t>put trust in software developers: </a:t>
            </a:r>
          </a:p>
          <a:p>
            <a:pPr lvl="1"/>
            <a:r>
              <a:rPr lang="en-US" b="1" dirty="0"/>
              <a:t>Competence</a:t>
            </a:r>
            <a:r>
              <a:rPr lang="en-US" dirty="0"/>
              <a:t>: Software that does not work effectively can destroy an organization. </a:t>
            </a:r>
          </a:p>
          <a:p>
            <a:pPr lvl="1"/>
            <a:r>
              <a:rPr lang="en-US" b="1" dirty="0" smtClean="0"/>
              <a:t>Confidentiality</a:t>
            </a:r>
            <a:r>
              <a:rPr lang="en-US" dirty="0"/>
              <a:t>: Software developers and systems administrators may have access to highly confidential information (e.g., trade secrets, personal data). </a:t>
            </a:r>
          </a:p>
          <a:p>
            <a:pPr lvl="1"/>
            <a:r>
              <a:rPr lang="en-US" b="1" dirty="0" smtClean="0"/>
              <a:t>Legal </a:t>
            </a:r>
            <a:r>
              <a:rPr lang="en-US" b="1" dirty="0"/>
              <a:t>environment</a:t>
            </a:r>
            <a:r>
              <a:rPr lang="en-US" dirty="0"/>
              <a:t>: Software exists in a complex legal environment (e.g., intellectual property, obscenity). </a:t>
            </a:r>
          </a:p>
          <a:p>
            <a:pPr lvl="1"/>
            <a:r>
              <a:rPr lang="en-US" b="1" dirty="0" smtClean="0"/>
              <a:t>Acceptable </a:t>
            </a:r>
            <a:r>
              <a:rPr lang="en-US" b="1" dirty="0"/>
              <a:t>use and misuse</a:t>
            </a:r>
            <a:r>
              <a:rPr lang="en-US" dirty="0"/>
              <a:t>: Computer abuse can paralyze an organization (e.g., the Internet worm).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4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0788" y="2967335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4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Syllabus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Software </a:t>
            </a:r>
            <a:r>
              <a:rPr lang="en-US" sz="2400" b="1" dirty="0"/>
              <a:t>development processes. </a:t>
            </a:r>
            <a:endParaRPr lang="en-US" sz="2400" b="1" dirty="0" smtClean="0"/>
          </a:p>
          <a:p>
            <a:pPr lvl="1"/>
            <a:r>
              <a:rPr lang="en-US" sz="2400" dirty="0"/>
              <a:t>Software development in practice.</a:t>
            </a:r>
          </a:p>
          <a:p>
            <a:pPr lvl="1"/>
            <a:r>
              <a:rPr lang="en-US" sz="2400" dirty="0"/>
              <a:t>Steps in the software development process.</a:t>
            </a:r>
          </a:p>
          <a:p>
            <a:r>
              <a:rPr lang="en-US" sz="2400" b="1" dirty="0" smtClean="0"/>
              <a:t>Design</a:t>
            </a:r>
            <a:r>
              <a:rPr lang="en-US" sz="2400" b="1" dirty="0"/>
              <a:t>. </a:t>
            </a:r>
            <a:endParaRPr lang="en-US" sz="2400" dirty="0"/>
          </a:p>
          <a:p>
            <a:pPr lvl="1"/>
            <a:r>
              <a:rPr lang="en-US" sz="2400" dirty="0"/>
              <a:t>Design patterns.</a:t>
            </a:r>
          </a:p>
          <a:p>
            <a:pPr lvl="1"/>
            <a:r>
              <a:rPr lang="en-US" sz="2400" dirty="0"/>
              <a:t>System architectures patterns. </a:t>
            </a:r>
          </a:p>
          <a:p>
            <a:pPr lvl="1"/>
            <a:r>
              <a:rPr lang="en-US" sz="2400" dirty="0"/>
              <a:t>Object oriented program design. </a:t>
            </a:r>
          </a:p>
          <a:p>
            <a:pPr lvl="1"/>
            <a:r>
              <a:rPr lang="en-US" sz="2400" dirty="0"/>
              <a:t>Reuse and legacy systems. </a:t>
            </a:r>
          </a:p>
          <a:p>
            <a:pPr lvl="1"/>
            <a:r>
              <a:rPr lang="en-US" sz="2400" dirty="0"/>
              <a:t>Performance. </a:t>
            </a:r>
          </a:p>
        </p:txBody>
      </p:sp>
    </p:spTree>
    <p:extLst>
      <p:ext uri="{BB962C8B-B14F-4D97-AF65-F5344CB8AC3E}">
        <p14:creationId xmlns:p14="http://schemas.microsoft.com/office/powerpoint/2010/main" xmlns="" val="29935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91013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Usability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Usability </a:t>
            </a:r>
            <a:r>
              <a:rPr lang="en-US" sz="2400" dirty="0"/>
              <a:t>and user interfaces. </a:t>
            </a:r>
          </a:p>
          <a:p>
            <a:pPr lvl="1"/>
            <a:r>
              <a:rPr lang="en-US" sz="2400" dirty="0" smtClean="0"/>
              <a:t>Evaluation </a:t>
            </a:r>
            <a:r>
              <a:rPr lang="en-US" sz="2400" dirty="0"/>
              <a:t>and user testing. </a:t>
            </a:r>
          </a:p>
          <a:p>
            <a:r>
              <a:rPr lang="en-US" sz="2800" b="1" dirty="0" smtClean="0"/>
              <a:t>Testing </a:t>
            </a:r>
            <a:r>
              <a:rPr lang="en-US" sz="2800" b="1" dirty="0"/>
              <a:t>and reliability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Reliability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smtClean="0"/>
              <a:t>Verification</a:t>
            </a:r>
            <a:r>
              <a:rPr lang="en-US" sz="2400" dirty="0"/>
              <a:t>, testing and bugs. </a:t>
            </a:r>
          </a:p>
          <a:p>
            <a:r>
              <a:rPr lang="en-US" sz="2800" b="1" dirty="0" smtClean="0"/>
              <a:t>Acceptance </a:t>
            </a:r>
            <a:r>
              <a:rPr lang="en-US" sz="2800" b="1" dirty="0"/>
              <a:t>and delivery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Acceptance </a:t>
            </a:r>
            <a:r>
              <a:rPr lang="en-US" sz="2400" dirty="0"/>
              <a:t>testing and delivery. </a:t>
            </a:r>
          </a:p>
          <a:p>
            <a:r>
              <a:rPr lang="en-US" sz="2800" b="1" dirty="0" smtClean="0"/>
              <a:t>The </a:t>
            </a:r>
            <a:r>
              <a:rPr lang="en-US" sz="2800" b="1" dirty="0"/>
              <a:t>business of software development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Legal </a:t>
            </a:r>
            <a:r>
              <a:rPr lang="en-US" sz="2400" dirty="0"/>
              <a:t>aspects of software </a:t>
            </a:r>
            <a:r>
              <a:rPr lang="en-US" sz="2400" dirty="0" smtClean="0"/>
              <a:t>development.</a:t>
            </a:r>
          </a:p>
          <a:p>
            <a:pPr lvl="1"/>
            <a:r>
              <a:rPr lang="en-US" sz="2400" dirty="0" smtClean="0"/>
              <a:t>People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800" dirty="0" smtClean="0"/>
              <a:t>Professionalism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7886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Software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</a:t>
            </a:r>
            <a:r>
              <a:rPr lang="en-US" dirty="0"/>
              <a:t>characteristics </a:t>
            </a:r>
          </a:p>
          <a:p>
            <a:pPr lvl="1"/>
            <a:r>
              <a:rPr lang="en-US" dirty="0" smtClean="0"/>
              <a:t>Functionality </a:t>
            </a:r>
            <a:endParaRPr lang="en-US" dirty="0"/>
          </a:p>
          <a:p>
            <a:pPr lvl="1"/>
            <a:r>
              <a:rPr lang="en-US" dirty="0" smtClean="0"/>
              <a:t>Usability </a:t>
            </a:r>
            <a:endParaRPr lang="en-US" dirty="0"/>
          </a:p>
          <a:p>
            <a:pPr lvl="1"/>
            <a:r>
              <a:rPr lang="en-US" dirty="0" smtClean="0"/>
              <a:t>Maintainability </a:t>
            </a:r>
            <a:endParaRPr lang="en-US" dirty="0"/>
          </a:p>
          <a:p>
            <a:pPr lvl="1"/>
            <a:r>
              <a:rPr lang="en-US" dirty="0" smtClean="0"/>
              <a:t>Dependability </a:t>
            </a:r>
            <a:endParaRPr lang="en-US" dirty="0"/>
          </a:p>
          <a:p>
            <a:pPr lvl="1"/>
            <a:r>
              <a:rPr lang="en-US" dirty="0" smtClean="0"/>
              <a:t>Efficiency 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software products require good programming, </a:t>
            </a:r>
          </a:p>
          <a:p>
            <a:r>
              <a:rPr lang="en-US" dirty="0" smtClean="0"/>
              <a:t>Programming </a:t>
            </a:r>
            <a:r>
              <a:rPr lang="en-US" dirty="0"/>
              <a:t>quality is the means to the end, not the end itself. </a:t>
            </a:r>
          </a:p>
        </p:txBody>
      </p:sp>
    </p:spTree>
    <p:extLst>
      <p:ext uri="{BB962C8B-B14F-4D97-AF65-F5344CB8AC3E}">
        <p14:creationId xmlns:p14="http://schemas.microsoft.com/office/powerpoint/2010/main" xmlns="" val="771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Three-way Trade-off 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Competing </a:t>
            </a:r>
            <a:r>
              <a:rPr lang="en-US" sz="2800" b="1" dirty="0"/>
              <a:t>goals </a:t>
            </a:r>
            <a:endParaRPr lang="en-US" sz="2800" b="1" dirty="0" smtClean="0"/>
          </a:p>
          <a:p>
            <a:pPr lvl="1"/>
            <a:r>
              <a:rPr lang="en-US" sz="2400" dirty="0" smtClean="0"/>
              <a:t>Every </a:t>
            </a:r>
            <a:r>
              <a:rPr lang="en-US" sz="2400" dirty="0"/>
              <a:t>software project has a trade-off between functionality, cost, and time. </a:t>
            </a:r>
            <a:endParaRPr lang="en-US" sz="2400" dirty="0" smtClean="0"/>
          </a:p>
          <a:p>
            <a:pPr lvl="1"/>
            <a:r>
              <a:rPr lang="en-US" sz="2800" dirty="0" smtClean="0"/>
              <a:t>Extra </a:t>
            </a:r>
            <a:r>
              <a:rPr lang="en-US" sz="2800" dirty="0"/>
              <a:t>functionality adds extra costs for development, testing, maintenance, etc. </a:t>
            </a:r>
          </a:p>
          <a:p>
            <a:r>
              <a:rPr lang="en-US" sz="2800" b="1" dirty="0" smtClean="0"/>
              <a:t>What </a:t>
            </a:r>
            <a:r>
              <a:rPr lang="en-US" sz="2800" b="1" dirty="0"/>
              <a:t>is important to the person who is paying? </a:t>
            </a:r>
            <a:endParaRPr lang="en-US" sz="2800" dirty="0"/>
          </a:p>
          <a:p>
            <a:r>
              <a:rPr lang="en-US" sz="2800" dirty="0"/>
              <a:t>Examples: </a:t>
            </a:r>
          </a:p>
          <a:p>
            <a:pPr lvl="1"/>
            <a:r>
              <a:rPr lang="en-US" sz="2400" dirty="0" smtClean="0"/>
              <a:t>Ship </a:t>
            </a:r>
            <a:r>
              <a:rPr lang="en-US" sz="2400" dirty="0"/>
              <a:t>date for Dartmouth financial system </a:t>
            </a:r>
          </a:p>
          <a:p>
            <a:pPr lvl="1"/>
            <a:r>
              <a:rPr lang="en-US" sz="2400" dirty="0" smtClean="0"/>
              <a:t>Console </a:t>
            </a:r>
            <a:r>
              <a:rPr lang="en-US" sz="2400" dirty="0"/>
              <a:t>monitor </a:t>
            </a:r>
          </a:p>
          <a:p>
            <a:pPr lvl="1"/>
            <a:r>
              <a:rPr lang="en-US" sz="2400" dirty="0" smtClean="0"/>
              <a:t>Start-up </a:t>
            </a:r>
            <a:r>
              <a:rPr lang="en-US" sz="2400" dirty="0"/>
              <a:t>companies: What features will generate real customers who will pay for the product? </a:t>
            </a:r>
          </a:p>
          <a:p>
            <a:pPr lvl="1"/>
            <a:r>
              <a:rPr lang="en-US" sz="2400" dirty="0" smtClean="0"/>
              <a:t>Car </a:t>
            </a:r>
            <a:r>
              <a:rPr lang="en-US" sz="2400" dirty="0"/>
              <a:t>anti-lock brakes (no bugs allowed) </a:t>
            </a:r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browser in cell phone (no delays in release allowed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367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</a:t>
            </a:r>
            <a:r>
              <a:rPr lang="en-US" dirty="0"/>
              <a:t>, Customers, and Users 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Client </a:t>
            </a:r>
            <a:endParaRPr lang="en-US" sz="2800" dirty="0"/>
          </a:p>
          <a:p>
            <a:pPr lvl="1"/>
            <a:r>
              <a:rPr lang="en-US" sz="2400" dirty="0"/>
              <a:t>The client is the person for whom the software development team creates the software.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client provides resources and expects some product in return.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client is often a member of the organization that is providing the money. 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client's job success may depend on the success of the software project. 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satisfaction is a primary measurement of success in a software project. </a:t>
            </a:r>
          </a:p>
          <a:p>
            <a:pPr lvl="1"/>
            <a:r>
              <a:rPr lang="en-US" sz="2400" dirty="0" smtClean="0"/>
              <a:t>Who </a:t>
            </a:r>
            <a:r>
              <a:rPr lang="en-US" sz="2400" dirty="0"/>
              <a:t>is the client for Microsoft Excel? </a:t>
            </a:r>
          </a:p>
        </p:txBody>
      </p:sp>
    </p:spTree>
    <p:extLst>
      <p:ext uri="{BB962C8B-B14F-4D97-AF65-F5344CB8AC3E}">
        <p14:creationId xmlns:p14="http://schemas.microsoft.com/office/powerpoint/2010/main" xmlns="" val="30152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876800"/>
          </a:xfrm>
        </p:spPr>
        <p:txBody>
          <a:bodyPr>
            <a:noAutofit/>
          </a:bodyPr>
          <a:lstStyle/>
          <a:p>
            <a:r>
              <a:rPr lang="en-US" b="1" dirty="0" smtClean="0"/>
              <a:t>Categories </a:t>
            </a:r>
            <a:r>
              <a:rPr lang="en-US" b="1" dirty="0"/>
              <a:t>of client and software product: </a:t>
            </a:r>
            <a:endParaRPr lang="en-US" dirty="0"/>
          </a:p>
          <a:p>
            <a:pPr lvl="1"/>
            <a:r>
              <a:rPr lang="en-US" sz="2400" dirty="0" smtClean="0"/>
              <a:t>Bespoke </a:t>
            </a:r>
            <a:r>
              <a:rPr lang="en-US" sz="2400" dirty="0"/>
              <a:t>(customized) (e.g., IRS internal system) </a:t>
            </a:r>
          </a:p>
          <a:p>
            <a:pPr lvl="1"/>
            <a:r>
              <a:rPr lang="en-US" sz="2400" dirty="0" smtClean="0"/>
              <a:t>Customized </a:t>
            </a:r>
            <a:r>
              <a:rPr lang="en-US" sz="2400" dirty="0"/>
              <a:t>versions of generic packages (e.g., University’s payroll system) </a:t>
            </a:r>
          </a:p>
          <a:p>
            <a:pPr lvl="1"/>
            <a:r>
              <a:rPr lang="en-US" sz="2400" dirty="0" smtClean="0"/>
              <a:t>General </a:t>
            </a:r>
            <a:r>
              <a:rPr lang="en-US" sz="2400" dirty="0"/>
              <a:t>purpose package (e.g., Microsoft Excel, </a:t>
            </a:r>
            <a:r>
              <a:rPr lang="en-US" sz="2400" dirty="0" err="1"/>
              <a:t>Mathematica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 smtClean="0"/>
              <a:t>Embedded </a:t>
            </a:r>
            <a:r>
              <a:rPr lang="en-US" sz="2400" dirty="0"/>
              <a:t>(e.g., cell phone) </a:t>
            </a:r>
          </a:p>
          <a:p>
            <a:pPr lvl="1"/>
            <a:r>
              <a:rPr lang="en-US" sz="2400" dirty="0" smtClean="0"/>
              <a:t>Research </a:t>
            </a:r>
            <a:r>
              <a:rPr lang="en-US" sz="2400" dirty="0"/>
              <a:t>(e.g., Web Lab) </a:t>
            </a:r>
          </a:p>
          <a:p>
            <a:r>
              <a:rPr lang="en-US" dirty="0" smtClean="0"/>
              <a:t>For </a:t>
            </a:r>
            <a:r>
              <a:rPr lang="en-US" dirty="0"/>
              <a:t>each category of product: </a:t>
            </a:r>
          </a:p>
          <a:p>
            <a:pPr lvl="1"/>
            <a:r>
              <a:rPr lang="en-US" sz="2400" dirty="0" smtClean="0"/>
              <a:t>Who </a:t>
            </a:r>
            <a:r>
              <a:rPr lang="en-US" sz="2400" dirty="0"/>
              <a:t>is the client? </a:t>
            </a:r>
          </a:p>
          <a:p>
            <a:pPr lvl="1"/>
            <a:r>
              <a:rPr lang="en-US" sz="2400" dirty="0" smtClean="0"/>
              <a:t>Who </a:t>
            </a:r>
            <a:r>
              <a:rPr lang="en-US" sz="2400" dirty="0"/>
              <a:t>is providing the money? 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do they want? </a:t>
            </a:r>
          </a:p>
        </p:txBody>
      </p:sp>
    </p:spTree>
    <p:extLst>
      <p:ext uri="{BB962C8B-B14F-4D97-AF65-F5344CB8AC3E}">
        <p14:creationId xmlns:p14="http://schemas.microsoft.com/office/powerpoint/2010/main" xmlns="" val="9996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</a:t>
            </a:r>
            <a:r>
              <a:rPr lang="en-US" dirty="0"/>
              <a:t>, Customers, and Users 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Customer </a:t>
            </a:r>
            <a:endParaRPr lang="en-US" sz="2800" dirty="0"/>
          </a:p>
          <a:p>
            <a:pPr lvl="1"/>
            <a:r>
              <a:rPr lang="en-US" sz="2400" dirty="0"/>
              <a:t>The customer is the person who buys the software or selects it for use by an organization. </a:t>
            </a:r>
          </a:p>
          <a:p>
            <a:r>
              <a:rPr lang="en-US" sz="2800" b="1" dirty="0" smtClean="0"/>
              <a:t>User </a:t>
            </a:r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user is a person who actually uses the software. </a:t>
            </a:r>
          </a:p>
          <a:p>
            <a:pPr lvl="2"/>
            <a:r>
              <a:rPr lang="en-US" sz="2000" dirty="0" smtClean="0"/>
              <a:t>With </a:t>
            </a:r>
            <a:r>
              <a:rPr lang="en-US" sz="2000" dirty="0"/>
              <a:t>personal software, the user may be the same person as the customer. </a:t>
            </a:r>
          </a:p>
          <a:p>
            <a:pPr lvl="2"/>
            <a:r>
              <a:rPr lang="en-US" sz="2000" dirty="0" smtClean="0"/>
              <a:t>In </a:t>
            </a:r>
            <a:r>
              <a:rPr lang="en-US" sz="2000" dirty="0"/>
              <a:t>organizations, the customers and the users are usually different.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University Finance Office uses Microsoft Excel. Who is the customer? Who are the users? </a:t>
            </a:r>
          </a:p>
        </p:txBody>
      </p:sp>
    </p:spTree>
    <p:extLst>
      <p:ext uri="{BB962C8B-B14F-4D97-AF65-F5344CB8AC3E}">
        <p14:creationId xmlns:p14="http://schemas.microsoft.com/office/powerpoint/2010/main" xmlns="" val="38204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Many </a:t>
            </a:r>
            <a:r>
              <a:rPr lang="en-US" b="1" dirty="0"/>
              <a:t>(probably most) software development projects run into difficulties </a:t>
            </a:r>
            <a:endParaRPr lang="en-US" dirty="0"/>
          </a:p>
          <a:p>
            <a:r>
              <a:rPr lang="en-US" dirty="0" smtClean="0"/>
              <a:t>Problems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work as expected (FUNCTION) </a:t>
            </a:r>
          </a:p>
          <a:p>
            <a:pPr lvl="1"/>
            <a:r>
              <a:rPr lang="en-US" dirty="0" smtClean="0"/>
              <a:t>Over </a:t>
            </a:r>
            <a:r>
              <a:rPr lang="en-US" dirty="0"/>
              <a:t>budget (COST) </a:t>
            </a:r>
          </a:p>
          <a:p>
            <a:pPr lvl="1"/>
            <a:r>
              <a:rPr lang="en-US" dirty="0" smtClean="0"/>
              <a:t>Late </a:t>
            </a:r>
            <a:r>
              <a:rPr lang="en-US" dirty="0"/>
              <a:t>delivery (TIME) </a:t>
            </a:r>
          </a:p>
          <a:p>
            <a:r>
              <a:rPr lang="en-US" b="1" dirty="0" smtClean="0"/>
              <a:t>Much </a:t>
            </a:r>
            <a:r>
              <a:rPr lang="en-US" b="1" dirty="0"/>
              <a:t>of software is wasted (perhaps 50% is never used) </a:t>
            </a:r>
            <a:endParaRPr lang="en-US" dirty="0"/>
          </a:p>
          <a:p>
            <a:pPr lvl="1"/>
            <a:r>
              <a:rPr lang="en-US" dirty="0" smtClean="0"/>
              <a:t>Never </a:t>
            </a:r>
            <a:r>
              <a:rPr lang="en-US" dirty="0"/>
              <a:t>used because: 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the wrong thing 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dislike to use it 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no customers 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5929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9350</TotalTime>
  <Words>1075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Software Development</vt:lpstr>
      <vt:lpstr>Course Syllabus</vt:lpstr>
      <vt:lpstr>Concepts</vt:lpstr>
      <vt:lpstr>Good Software</vt:lpstr>
      <vt:lpstr>The Three-way Trade-off </vt:lpstr>
      <vt:lpstr>Clients, Customers, and Users </vt:lpstr>
      <vt:lpstr>Client</vt:lpstr>
      <vt:lpstr>Clients, Customers, and Users </vt:lpstr>
      <vt:lpstr>Risk</vt:lpstr>
      <vt:lpstr>Risk</vt:lpstr>
      <vt:lpstr>Risk</vt:lpstr>
      <vt:lpstr>Minimizing Risk: Communication with the Client </vt:lpstr>
      <vt:lpstr>Visibility</vt:lpstr>
      <vt:lpstr>Minimizing Risk: Short Development Cycles</vt:lpstr>
      <vt:lpstr>Teams</vt:lpstr>
      <vt:lpstr>Scale </vt:lpstr>
      <vt:lpstr>Process</vt:lpstr>
      <vt:lpstr>Professional Responsibility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Mohamed</dc:creator>
  <cp:lastModifiedBy>Mohamed</cp:lastModifiedBy>
  <cp:revision>44</cp:revision>
  <dcterms:created xsi:type="dcterms:W3CDTF">2006-08-16T00:00:00Z</dcterms:created>
  <dcterms:modified xsi:type="dcterms:W3CDTF">2021-04-02T12:49:20Z</dcterms:modified>
</cp:coreProperties>
</file>