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70806-DEE8-4E54-838E-8CEE216C5B9D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C0ECC-30B4-41F2-8D52-0BE4A3C82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986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173E3F-A032-46E3-B3E4-4C0586A65251}" type="slidenum">
              <a:rPr lang="en-US"/>
              <a:pPr/>
              <a:t>16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370388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Much of the initial patterns focus in the software community has been on design patterns. The patterns in the [GoF] book are object-oriented design patterns. However, there are many other kinds of software patterns besides design patterns. For example, Martin Fowler has written a book of Analysis Patterns. Patterns cover all aspects of software engineering including: development organization, software process, project planning, requirements engineering, and software configuration, management (just to name a few). Presently however, design patterns still seem to be the most popular (though organization patterns seem to be gaining momentum). </a:t>
            </a:r>
          </a:p>
          <a:p>
            <a:pPr eaLnBrk="1" hangingPunct="1"/>
            <a:r>
              <a:rPr lang="en-US" smtClean="0">
                <a:latin typeface="Arial" charset="0"/>
              </a:rPr>
              <a:t>----</a:t>
            </a:r>
          </a:p>
          <a:p>
            <a:pPr eaLnBrk="1" hangingPunct="1"/>
            <a:r>
              <a:rPr lang="en-US" smtClean="0">
                <a:latin typeface="Arial" charset="0"/>
              </a:rPr>
              <a:t>The difference between these three kinds of design patterns are in their corresponding levels of abstraction and detail. Architectural patterns are high-level strategies that concern large-scale components and the global</a:t>
            </a:r>
          </a:p>
          <a:p>
            <a:pPr eaLnBrk="1" hangingPunct="1"/>
            <a:r>
              <a:rPr lang="en-US" smtClean="0">
                <a:latin typeface="Arial" charset="0"/>
              </a:rPr>
              <a:t>properties and mechanisms of a system. They have wide-sweeping implications which affect the overall skeletal structure and organization of a software system. Design patterns are medium-scale tactics that flesh</a:t>
            </a:r>
          </a:p>
          <a:p>
            <a:pPr eaLnBrk="1" hangingPunct="1"/>
            <a:r>
              <a:rPr lang="en-US" smtClean="0">
                <a:latin typeface="Arial" charset="0"/>
              </a:rPr>
              <a:t>out some of the structure and behavior of entities and their relationships. They do not influence overall system structure, but instead define micro-architectures of subsystems and components. Idioms are</a:t>
            </a:r>
          </a:p>
          <a:p>
            <a:pPr eaLnBrk="1" hangingPunct="1"/>
            <a:r>
              <a:rPr lang="en-US" smtClean="0">
                <a:latin typeface="Arial" charset="0"/>
              </a:rPr>
              <a:t>paradigm-specific and language-specific programming techniques that fill in low-level internal or external details of a component's structure or behavior. </a:t>
            </a:r>
          </a:p>
          <a:p>
            <a:pPr eaLnBrk="1" hangingPunct="1"/>
            <a:endParaRPr lang="en-US" smtClean="0">
              <a:latin typeface="Arial" charset="0"/>
            </a:endParaRPr>
          </a:p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earthlink.net/~huston2/dp/observ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tionalrose.com/models/architectural_pattern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ell-labs.com/user/cope/Patterns/Process/section2.html" TargetMode="External"/><Relationship Id="rId5" Type="http://schemas.openxmlformats.org/officeDocument/2006/relationships/hyperlink" Target="http://www.martinfowler.com/articles.html" TargetMode="External"/><Relationship Id="rId4" Type="http://schemas.openxmlformats.org/officeDocument/2006/relationships/hyperlink" Target="http://www.netlibrary.com/Reade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" TargetMode="External"/><Relationship Id="rId2" Type="http://schemas.openxmlformats.org/officeDocument/2006/relationships/hyperlink" Target="http://home.earthlink.net/~huston2/d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tlibrary.com/Reader/" TargetMode="External"/><Relationship Id="rId4" Type="http://schemas.openxmlformats.org/officeDocument/2006/relationships/hyperlink" Target="http://hillside.net/patterns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nr.com/user/loeffler/java/patterns/singl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earthlink.net/~huston2/dp/prox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Design patterns</a:t>
            </a:r>
          </a:p>
          <a:p>
            <a:r>
              <a:rPr lang="en-US" dirty="0" smtClean="0"/>
              <a:t>Lecture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29868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Patterns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b="1" smtClean="0"/>
              <a:t>Adapter: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Translator adapts a server interface for a client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Bridge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Abstraction for binding one of many implementations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Composite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Structure for building recursive aggregations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Decorator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Decorator extends an object transparently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Facade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Simplifies the interface for a subsystem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Flyweight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Many fine-grained objects shared efficiently.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Proxy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One object approximates another</a:t>
            </a:r>
          </a:p>
        </p:txBody>
      </p:sp>
    </p:spTree>
    <p:extLst>
      <p:ext uri="{BB962C8B-B14F-4D97-AF65-F5344CB8AC3E}">
        <p14:creationId xmlns:p14="http://schemas.microsoft.com/office/powerpoint/2010/main" xmlns="" val="36897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Behavioral Patterns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b="1" smtClean="0"/>
              <a:t>Chain of Responsibility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Request delegated to the responsible service provider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Command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Request or Action is first-class object, hence re-storable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Iterator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Aggregate and access elements sequentially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Interpreter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Language interpreter for a small grammar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Mediator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Coordinates interactions between its associates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Memento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Snapshot captures and restores object states privately</a:t>
            </a:r>
          </a:p>
          <a:p>
            <a:pPr marL="742950" lvl="1" indent="-28575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i="1" smtClean="0"/>
              <a:t>Which ones do you think you have seen somewhere?</a:t>
            </a:r>
          </a:p>
        </p:txBody>
      </p:sp>
    </p:spTree>
    <p:extLst>
      <p:ext uri="{BB962C8B-B14F-4D97-AF65-F5344CB8AC3E}">
        <p14:creationId xmlns:p14="http://schemas.microsoft.com/office/powerpoint/2010/main" xmlns="" val="30577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Behavioral Patterns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b="1" smtClean="0"/>
              <a:t>Observer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Dependents update automatically when subject changes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State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Object whose behavior depends on its state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Strategy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Abstraction for selecting one of many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Template Method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Algorithm with some steps supplied by a derived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b="1" smtClean="0"/>
              <a:t>Visitor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Operations applied to elements of a heterogeneous object structure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4566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Observer pattern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Intent: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Define a one-to-many dependency between objects </a:t>
            </a:r>
            <a:br>
              <a:rPr lang="en-US" sz="2200" smtClean="0"/>
            </a:br>
            <a:r>
              <a:rPr lang="en-US" sz="2200" smtClean="0"/>
              <a:t>so that when one object changes state, all its dependents are notified and updated automatically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Used in Model-View-Controller framework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Model is problem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View is windowing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Controller is mouse/keyboard control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i="1" smtClean="0"/>
              <a:t>How can Observer pattern be used in other applications?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JDK’s Abstract Window Toolkit (listeners)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Java’s Thread monitors, notify(), etc.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i="1" smtClean="0"/>
          </a:p>
        </p:txBody>
      </p:sp>
    </p:spTree>
    <p:extLst>
      <p:ext uri="{BB962C8B-B14F-4D97-AF65-F5344CB8AC3E}">
        <p14:creationId xmlns:p14="http://schemas.microsoft.com/office/powerpoint/2010/main" xmlns="" val="10089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Observer Pattern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5800" y="1600200"/>
          <a:ext cx="7772400" cy="4610100"/>
        </p:xfrm>
        <a:graphic>
          <a:graphicData uri="http://schemas.openxmlformats.org/presentationml/2006/ole">
            <p:oleObj spid="_x0000_s1031" name="Visio" r:id="rId3" imgW="6005703" imgH="3562096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007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 in software libraries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AWT and Swing use Observer pattern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Iterator pattern in C++ template library &amp; JDK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Façade pattern used in many student-oriented libraries to simplify more complicated libraries!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Bridge and other patterns recurs in middleware for distributed computing frameworks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xmlns="" val="9518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software patterns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757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smtClean="0"/>
              <a:t>Design patterns</a:t>
            </a:r>
            <a:r>
              <a:rPr lang="en-US" sz="2100" smtClean="0"/>
              <a:t>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idioms </a:t>
            </a:r>
            <a:r>
              <a:rPr lang="en-US" sz="2000" b="1" smtClean="0"/>
              <a:t>(low level, C++): Jim Coplein, Scott Meyers 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 b="1" smtClean="0"/>
              <a:t>I.e., when should you define a virtual destructor?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/>
              <a:t>design </a:t>
            </a:r>
            <a:r>
              <a:rPr lang="en-US" sz="2000" b="1" smtClean="0"/>
              <a:t>(micro-architectures) [Gamma-GoF]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000" smtClean="0">
                <a:hlinkClick r:id="rId3"/>
              </a:rPr>
              <a:t>architectural</a:t>
            </a:r>
            <a:r>
              <a:rPr lang="en-US" sz="2000" smtClean="0"/>
              <a:t> </a:t>
            </a:r>
            <a:r>
              <a:rPr lang="en-US" sz="2000" b="1" smtClean="0"/>
              <a:t>(systems design): layers, reflection, broker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1800" smtClean="0"/>
              <a:t>Reflection makes classes self-aware, their</a:t>
            </a:r>
            <a:r>
              <a:rPr lang="en-US" smtClean="0"/>
              <a:t> structure and behavior accessible for adaptation and change:</a:t>
            </a:r>
            <a:br>
              <a:rPr lang="en-US" smtClean="0"/>
            </a:br>
            <a:r>
              <a:rPr lang="en-US" smtClean="0"/>
              <a:t>Meta-level provides self-representation, base level defines the application logic</a:t>
            </a:r>
            <a:endParaRPr lang="en-US" sz="1800" smtClean="0"/>
          </a:p>
          <a:p>
            <a:pPr algn="just" eaLnBrk="1" hangingPunct="1">
              <a:lnSpc>
                <a:spcPct val="80000"/>
              </a:lnSpc>
            </a:pPr>
            <a:r>
              <a:rPr lang="en-US" sz="2000" i="1" smtClean="0">
                <a:hlinkClick r:id="rId4"/>
              </a:rPr>
              <a:t>Java Enterprise Design Patterns</a:t>
            </a:r>
            <a:r>
              <a:rPr lang="en-US" sz="2000" smtClean="0"/>
              <a:t> </a:t>
            </a:r>
            <a:r>
              <a:rPr lang="en-US" sz="1800" smtClean="0"/>
              <a:t>(distributed transactions and databases)</a:t>
            </a:r>
          </a:p>
          <a:p>
            <a:pPr marL="742950" lvl="1" indent="-285750" algn="just" eaLnBrk="1" hangingPunct="1">
              <a:lnSpc>
                <a:spcPct val="80000"/>
              </a:lnSpc>
            </a:pPr>
            <a:r>
              <a:rPr lang="en-US" sz="2000" smtClean="0"/>
              <a:t>E.g., ACID Transaction: </a:t>
            </a:r>
            <a:r>
              <a:rPr lang="en-US" sz="2000" i="1" smtClean="0"/>
              <a:t>A</a:t>
            </a:r>
            <a:r>
              <a:rPr lang="en-US" sz="2000" smtClean="0"/>
              <a:t>tomicity (restoring an object after a failed transaction), </a:t>
            </a:r>
            <a:r>
              <a:rPr lang="en-US" sz="2000" i="1" smtClean="0"/>
              <a:t>C</a:t>
            </a:r>
            <a:r>
              <a:rPr lang="en-US" sz="2000" smtClean="0"/>
              <a:t>onsistency, </a:t>
            </a:r>
            <a:r>
              <a:rPr lang="en-US" sz="2000" i="1" smtClean="0"/>
              <a:t>I</a:t>
            </a:r>
            <a:r>
              <a:rPr lang="en-US" sz="2000" smtClean="0"/>
              <a:t>solation, and </a:t>
            </a:r>
            <a:r>
              <a:rPr lang="en-US" sz="2000" i="1" smtClean="0"/>
              <a:t>D</a:t>
            </a:r>
            <a:r>
              <a:rPr lang="en-US" sz="2000" smtClean="0"/>
              <a:t>urability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000" b="1" smtClean="0">
                <a:hlinkClick r:id="rId5"/>
              </a:rPr>
              <a:t>Analysis patterns</a:t>
            </a:r>
            <a:r>
              <a:rPr lang="en-US" sz="2000" smtClean="0"/>
              <a:t> (recurring &amp; reusable analysis models, from various domains, i.e., accounting, financial trading, health care)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>
                <a:hlinkClick r:id="rId6"/>
              </a:rPr>
              <a:t>Process patterns</a:t>
            </a:r>
            <a:r>
              <a:rPr lang="en-US" sz="2000" smtClean="0"/>
              <a:t> (software process &amp; organization)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xmlns="" val="1094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Benefits of Design Patterns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Design patterns enable large-scale reuse of software architectures and also help document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Patterns explicitly capture expert knowledge and design tradeoffs and make it more widely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Patterns help improve developer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Pattern names form a common vocabulary</a:t>
            </a:r>
          </a:p>
        </p:txBody>
      </p:sp>
    </p:spTree>
    <p:extLst>
      <p:ext uri="{BB962C8B-B14F-4D97-AF65-F5344CB8AC3E}">
        <p14:creationId xmlns:p14="http://schemas.microsoft.com/office/powerpoint/2010/main" xmlns="" val="27047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Resources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http://home.earthlink.net/~huston2/dp/</a:t>
            </a:r>
            <a:endParaRPr lang="en-US" smtClean="0"/>
          </a:p>
          <a:p>
            <a:pPr eaLnBrk="1" hangingPunct="1"/>
            <a:r>
              <a:rPr lang="en-US" smtClean="0">
                <a:hlinkClick r:id="rId3"/>
              </a:rPr>
              <a:t>http://www.dofactory.com/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http://hillside.net/patterns/</a:t>
            </a:r>
            <a:endParaRPr lang="en-US" smtClean="0"/>
          </a:p>
          <a:p>
            <a:pPr algn="just" eaLnBrk="1" hangingPunct="1"/>
            <a:r>
              <a:rPr lang="en-US" sz="2400" i="1" smtClean="0">
                <a:hlinkClick r:id="rId5"/>
              </a:rPr>
              <a:t>Java Enterprise Design Patterns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sz="2600" smtClean="0"/>
          </a:p>
        </p:txBody>
      </p:sp>
    </p:spTree>
    <p:extLst>
      <p:ext uri="{BB962C8B-B14F-4D97-AF65-F5344CB8AC3E}">
        <p14:creationId xmlns:p14="http://schemas.microsoft.com/office/powerpoint/2010/main" xmlns="" val="32023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0788" y="2967335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730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pattern</a:t>
            </a:r>
            <a:r>
              <a:rPr lang="en-US" sz="2400" dirty="0" smtClean="0"/>
              <a:t> is a </a:t>
            </a:r>
            <a:r>
              <a:rPr lang="en-US" sz="2400" dirty="0" smtClean="0">
                <a:solidFill>
                  <a:schemeClr val="tx2"/>
                </a:solidFill>
              </a:rPr>
              <a:t>recurring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840E02"/>
                </a:solidFill>
              </a:rPr>
              <a:t>solution</a:t>
            </a:r>
            <a:r>
              <a:rPr lang="en-US" sz="2400" dirty="0" smtClean="0"/>
              <a:t> to a standard </a:t>
            </a:r>
            <a:r>
              <a:rPr lang="en-US" sz="2400" dirty="0" smtClean="0">
                <a:solidFill>
                  <a:srgbClr val="840E02"/>
                </a:solidFill>
              </a:rPr>
              <a:t>problem</a:t>
            </a:r>
            <a:r>
              <a:rPr lang="en-US" sz="2400" dirty="0" smtClean="0"/>
              <a:t>, in a </a:t>
            </a:r>
            <a:r>
              <a:rPr lang="en-US" sz="2400" dirty="0" smtClean="0">
                <a:solidFill>
                  <a:schemeClr val="tx2"/>
                </a:solidFill>
              </a:rPr>
              <a:t>context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Christopher Alexander, a professor of architecture…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smtClean="0"/>
              <a:t>Why would what a prof of architecture says be relevant to software?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“A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Jim </a:t>
            </a:r>
            <a:r>
              <a:rPr lang="en-US" sz="2400" dirty="0" err="1" smtClean="0"/>
              <a:t>Coplein</a:t>
            </a:r>
            <a:r>
              <a:rPr lang="en-US" sz="2400" dirty="0" smtClean="0"/>
              <a:t>, a software engineer: </a:t>
            </a:r>
            <a:br>
              <a:rPr lang="en-US" sz="2400" dirty="0" smtClean="0"/>
            </a:br>
            <a:r>
              <a:rPr lang="en-US" sz="2400" dirty="0" smtClean="0"/>
              <a:t>“I like to relate this definition to dress patterns…”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smtClean="0"/>
              <a:t>What are dress patterns?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“... I could tell you how to make a dress by specifying the route of </a:t>
            </a:r>
            <a:br>
              <a:rPr lang="en-US" sz="2000" dirty="0" smtClean="0"/>
            </a:br>
            <a:r>
              <a:rPr lang="en-US" sz="2000" dirty="0" smtClean="0"/>
              <a:t>a scissors through a piece of cloth in terms of angles and lengths of cut. Or, I could give you a pattern. Reading the specification, you would have no idea what was being built or if you had built the right thing when you were finished. The pattern foreshadows the product: it is the rule for making the thing, but it is also, in many respects, the thing itself.”</a:t>
            </a:r>
          </a:p>
        </p:txBody>
      </p:sp>
    </p:spTree>
    <p:extLst>
      <p:ext uri="{BB962C8B-B14F-4D97-AF65-F5344CB8AC3E}">
        <p14:creationId xmlns:p14="http://schemas.microsoft.com/office/powerpoint/2010/main" xmlns="" val="29935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 in engineering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4910138"/>
          </a:xfrm>
        </p:spPr>
        <p:txBody>
          <a:bodyPr/>
          <a:lstStyle/>
          <a:p>
            <a:pPr eaLnBrk="1" hangingPunct="1"/>
            <a:r>
              <a:rPr lang="en-US" sz="2600" i="1" dirty="0" smtClean="0"/>
              <a:t>How do other engineers find and use patterns?</a:t>
            </a:r>
          </a:p>
          <a:p>
            <a:pPr lvl="1" eaLnBrk="1" hangingPunct="1"/>
            <a:r>
              <a:rPr lang="en-US" sz="2200" dirty="0" smtClean="0"/>
              <a:t>Mature engineering disciplines have </a:t>
            </a:r>
            <a:r>
              <a:rPr lang="en-US" sz="2200" dirty="0" smtClean="0">
                <a:solidFill>
                  <a:srgbClr val="993300"/>
                </a:solidFill>
              </a:rPr>
              <a:t>handbooks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describing successful solutions to known problems</a:t>
            </a:r>
          </a:p>
          <a:p>
            <a:pPr lvl="1" eaLnBrk="1" hangingPunct="1"/>
            <a:r>
              <a:rPr lang="en-US" sz="2200" dirty="0" smtClean="0"/>
              <a:t>Automobile designers don't design cars from scratch </a:t>
            </a:r>
            <a:br>
              <a:rPr lang="en-US" sz="2200" dirty="0" smtClean="0"/>
            </a:br>
            <a:r>
              <a:rPr lang="en-US" sz="2200" dirty="0" smtClean="0"/>
              <a:t>using the laws of physics</a:t>
            </a:r>
          </a:p>
          <a:p>
            <a:pPr lvl="1" eaLnBrk="1" hangingPunct="1"/>
            <a:r>
              <a:rPr lang="en-US" sz="2200" dirty="0" smtClean="0"/>
              <a:t>Instead, they </a:t>
            </a:r>
            <a:r>
              <a:rPr lang="en-US" sz="2200" dirty="0" smtClean="0">
                <a:solidFill>
                  <a:srgbClr val="840E02"/>
                </a:solidFill>
              </a:rPr>
              <a:t>reuse</a:t>
            </a:r>
            <a:r>
              <a:rPr lang="en-US" sz="2200" dirty="0" smtClean="0"/>
              <a:t> standard designs with successful </a:t>
            </a:r>
            <a:br>
              <a:rPr lang="en-US" sz="2200" dirty="0" smtClean="0"/>
            </a:br>
            <a:r>
              <a:rPr lang="en-US" sz="2200" dirty="0" smtClean="0"/>
              <a:t>track records, learning from experience</a:t>
            </a:r>
          </a:p>
          <a:p>
            <a:pPr lvl="1" eaLnBrk="1" hangingPunct="1"/>
            <a:r>
              <a:rPr lang="en-US" sz="2200" i="1" dirty="0" smtClean="0"/>
              <a:t>Should software engineers make use of patterns? Why?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</a:rPr>
              <a:t>“Be sure that you make everything according to the pattern </a:t>
            </a:r>
            <a:br>
              <a:rPr lang="en-US" sz="2200" dirty="0" smtClean="0">
                <a:latin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</a:rPr>
              <a:t>I have shown you here on the mountain.”</a:t>
            </a:r>
          </a:p>
          <a:p>
            <a:pPr eaLnBrk="1" hangingPunct="1"/>
            <a:r>
              <a:rPr lang="en-US" sz="2600" dirty="0" smtClean="0"/>
              <a:t>Developing software from scratch is also expensive </a:t>
            </a:r>
          </a:p>
          <a:p>
            <a:pPr lvl="1" eaLnBrk="1" hangingPunct="1"/>
            <a:r>
              <a:rPr lang="en-US" sz="2200" dirty="0" smtClean="0"/>
              <a:t>Patterns support </a:t>
            </a:r>
            <a:r>
              <a:rPr lang="en-US" sz="2200" dirty="0" smtClean="0">
                <a:solidFill>
                  <a:srgbClr val="840E02"/>
                </a:solidFill>
              </a:rPr>
              <a:t>reuse</a:t>
            </a:r>
            <a:r>
              <a:rPr lang="en-US" sz="2200" dirty="0" smtClean="0"/>
              <a:t> of 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xmlns="" val="17886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Elements of Design Patterns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Design patterns have 4 essential elements:</a:t>
            </a:r>
          </a:p>
          <a:p>
            <a:pPr marL="742950" lvl="1" indent="-285750" eaLnBrk="1" hangingPunct="1"/>
            <a:r>
              <a:rPr lang="en-US" dirty="0" smtClean="0"/>
              <a:t>Pattern name: increases vocabulary of designers.</a:t>
            </a:r>
          </a:p>
          <a:p>
            <a:pPr marL="742950" lvl="1" indent="-285750" eaLnBrk="1" hangingPunct="1"/>
            <a:r>
              <a:rPr lang="en-US" dirty="0" smtClean="0"/>
              <a:t>Problem: intent, context, when to apply </a:t>
            </a:r>
          </a:p>
          <a:p>
            <a:pPr marL="742950" lvl="1" indent="-285750" eaLnBrk="1" hangingPunct="1"/>
            <a:r>
              <a:rPr lang="en-US" dirty="0" smtClean="0"/>
              <a:t>Solution: UML-like structure, class diagram, abstract code</a:t>
            </a:r>
          </a:p>
          <a:p>
            <a:pPr marL="742950" lvl="1" indent="-285750" eaLnBrk="1" hangingPunct="1"/>
            <a:r>
              <a:rPr lang="en-US" dirty="0" smtClean="0"/>
              <a:t>Consequences: results and tradeoffs</a:t>
            </a:r>
          </a:p>
        </p:txBody>
      </p:sp>
    </p:spTree>
    <p:extLst>
      <p:ext uri="{BB962C8B-B14F-4D97-AF65-F5344CB8AC3E}">
        <p14:creationId xmlns:p14="http://schemas.microsoft.com/office/powerpoint/2010/main" xmlns="" val="771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Patterns are NOT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600" dirty="0" smtClean="0"/>
              <a:t>Data structures that can be encoded in classes and reused </a:t>
            </a:r>
            <a:r>
              <a:rPr lang="en-US" sz="2600" i="1" dirty="0" smtClean="0"/>
              <a:t>as is</a:t>
            </a:r>
            <a:r>
              <a:rPr lang="en-US" sz="2600" dirty="0" smtClean="0"/>
              <a:t> (i.e., linked lists, hash tables)</a:t>
            </a:r>
          </a:p>
          <a:p>
            <a:pPr eaLnBrk="1" hangingPunct="1"/>
            <a:r>
              <a:rPr lang="en-US" sz="2600" dirty="0" smtClean="0"/>
              <a:t>Complex domain-specific designs </a:t>
            </a:r>
            <a:br>
              <a:rPr lang="en-US" sz="2600" dirty="0" smtClean="0"/>
            </a:br>
            <a:r>
              <a:rPr lang="en-US" sz="2600" dirty="0" smtClean="0"/>
              <a:t>(for an entire application or subsystem)</a:t>
            </a:r>
          </a:p>
          <a:p>
            <a:pPr eaLnBrk="1" hangingPunct="1"/>
            <a:r>
              <a:rPr lang="en-US" sz="2600" dirty="0" smtClean="0"/>
              <a:t>If they are not familiar data structures or complex domain-specific subsystems, </a:t>
            </a:r>
            <a:r>
              <a:rPr lang="en-US" sz="2600" i="1" dirty="0" smtClean="0"/>
              <a:t>what are they</a:t>
            </a:r>
            <a:r>
              <a:rPr lang="en-US" sz="2600" dirty="0" smtClean="0"/>
              <a:t>?</a:t>
            </a:r>
          </a:p>
          <a:p>
            <a:pPr eaLnBrk="1" hangingPunct="1"/>
            <a:endParaRPr lang="en-US" sz="2600" dirty="0" smtClean="0"/>
          </a:p>
          <a:p>
            <a:pPr eaLnBrk="1" hangingPunct="1"/>
            <a:r>
              <a:rPr lang="en-US" sz="2600" dirty="0" smtClean="0"/>
              <a:t>They are:</a:t>
            </a:r>
          </a:p>
          <a:p>
            <a:pPr marL="742950" lvl="1" indent="-285750" eaLnBrk="1" hangingPunct="1"/>
            <a:r>
              <a:rPr lang="en-US" sz="2200" dirty="0" smtClean="0"/>
              <a:t>“Descriptions of communicating objects and classes </a:t>
            </a:r>
            <a:br>
              <a:rPr lang="en-US" sz="2200" dirty="0" smtClean="0"/>
            </a:br>
            <a:r>
              <a:rPr lang="en-US" sz="2200" dirty="0" smtClean="0"/>
              <a:t>that are customized to solve a general design problem </a:t>
            </a:r>
            <a:br>
              <a:rPr lang="en-US" sz="2200" dirty="0" smtClean="0"/>
            </a:br>
            <a:r>
              <a:rPr lang="en-US" sz="2200" dirty="0" smtClean="0"/>
              <a:t>in a particular context.”</a:t>
            </a:r>
          </a:p>
        </p:txBody>
      </p:sp>
    </p:spTree>
    <p:extLst>
      <p:ext uri="{BB962C8B-B14F-4D97-AF65-F5344CB8AC3E}">
        <p14:creationId xmlns:p14="http://schemas.microsoft.com/office/powerpoint/2010/main" xmlns="" val="383677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Types of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1" smtClean="0"/>
              <a:t>Creational patterns: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smtClean="0"/>
              <a:t>Deal with initializing and configuring classes and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smtClean="0"/>
              <a:t>Structural patterns</a:t>
            </a:r>
            <a:r>
              <a:rPr lang="en-US" sz="26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smtClean="0"/>
              <a:t>Deal with decoupling interface and implementation of classes and objects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smtClean="0"/>
              <a:t>Composition of classes or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smtClean="0"/>
              <a:t>Behavioral patterns</a:t>
            </a:r>
            <a:r>
              <a:rPr lang="en-US" sz="26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smtClean="0"/>
              <a:t>Deal with dynamic interactions among societies of classes and objects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200" smtClean="0"/>
              <a:t>How they distribute responsibility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01523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hlinkClick r:id="rId2"/>
              </a:rPr>
              <a:t>Singleton pattern</a:t>
            </a:r>
            <a:r>
              <a:rPr lang="en-US" smtClean="0"/>
              <a:t> (creational)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51387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Ensure that a class has only one instance and provide a global point of access to it</a:t>
            </a:r>
            <a:endParaRPr lang="en-US" sz="190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i="1" smtClean="0"/>
              <a:t>Why not use a global variable?</a:t>
            </a:r>
            <a:endParaRPr lang="en-US" sz="1800" smtClean="0"/>
          </a:p>
          <a:p>
            <a:pPr eaLnBrk="1" hangingPunct="1">
              <a:lnSpc>
                <a:spcPct val="8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class Singleton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{ public: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static Singleton* getInstance();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protected: //</a:t>
            </a:r>
            <a:r>
              <a:rPr lang="en-US" sz="1800" i="1" smtClean="0">
                <a:latin typeface="Courier New" pitchFamily="49" charset="0"/>
                <a:cs typeface="Courier New" pitchFamily="49" charset="0"/>
              </a:rPr>
              <a:t>Why are the following protected?</a:t>
            </a: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Singleton(); </a:t>
            </a:r>
            <a:endParaRPr lang="en-US" sz="1800" i="1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Singleton(const Singleton&amp;);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    Singleton&amp; operator= (const Singleton&amp;);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 private: static Singleton* instance;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  };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smtClean="0">
                <a:latin typeface="Courier New" pitchFamily="49" charset="0"/>
                <a:cs typeface="Courier New" pitchFamily="49" charset="0"/>
              </a:rPr>
              <a:t>  Singleton *p2 = p1-&gt;getInstance(); </a:t>
            </a:r>
          </a:p>
        </p:txBody>
      </p:sp>
      <p:pic>
        <p:nvPicPr>
          <p:cNvPr id="10244" name="Picture 5" descr="Singleton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49530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96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Creational Patterns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58200" cy="4986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smtClean="0"/>
              <a:t>Abstract Factory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smtClean="0"/>
              <a:t>Factory for building related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smtClean="0"/>
              <a:t>Builder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smtClean="0"/>
              <a:t>Factory for building complex objects incrementally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smtClean="0"/>
              <a:t>Factory Method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smtClean="0"/>
              <a:t>Method in a derived class creates associates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smtClean="0"/>
              <a:t>Prototype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smtClean="0"/>
              <a:t>Factory for cloning new instances from a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b="1" smtClean="0"/>
              <a:t>Singleton</a:t>
            </a:r>
            <a:r>
              <a:rPr lang="en-US" sz="2100" smtClean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smtClean="0"/>
              <a:t>Factory for a singular (sole) instance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9751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patterns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Describe ways to assemble objects to realize new functionality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smtClean="0"/>
              <a:t>Added flexibility inherent in object composition due to ability to change composition at run-time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smtClean="0"/>
              <a:t>not possible with static class composition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Example: </a:t>
            </a:r>
            <a:r>
              <a:rPr lang="en-US" sz="2600" smtClean="0">
                <a:hlinkClick r:id="rId2"/>
              </a:rPr>
              <a:t>Proxy</a:t>
            </a:r>
            <a:endParaRPr lang="en-US" sz="26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sz="2200" b="1" i="1" smtClean="0"/>
              <a:t>Proxy</a:t>
            </a:r>
            <a:r>
              <a:rPr lang="en-US" sz="2200" smtClean="0"/>
              <a:t>: acts as convenient surrogate or placeholder for another object.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2100" smtClean="0"/>
              <a:t>Remote Proxy: local representative for object in a different address space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2100" smtClean="0"/>
              <a:t>Virtual Proxy: represent large object that should be loaded on demand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en-US" sz="2100" smtClean="0"/>
              <a:t>Protected Proxy: protect access to the original object</a:t>
            </a:r>
          </a:p>
        </p:txBody>
      </p:sp>
    </p:spTree>
    <p:extLst>
      <p:ext uri="{BB962C8B-B14F-4D97-AF65-F5344CB8AC3E}">
        <p14:creationId xmlns:p14="http://schemas.microsoft.com/office/powerpoint/2010/main" xmlns="" val="137139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979</Words>
  <Application>Microsoft Office PowerPoint</Application>
  <PresentationFormat>On-screen Show (4:3)</PresentationFormat>
  <Paragraphs>167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Visio</vt:lpstr>
      <vt:lpstr>Software Development</vt:lpstr>
      <vt:lpstr>Definitions</vt:lpstr>
      <vt:lpstr>Patterns in engineering</vt:lpstr>
      <vt:lpstr>Elements of Design Patterns</vt:lpstr>
      <vt:lpstr>Design Patterns are NOT</vt:lpstr>
      <vt:lpstr>Three Types of Patterns</vt:lpstr>
      <vt:lpstr>Singleton pattern (creational)</vt:lpstr>
      <vt:lpstr>Creational Patterns</vt:lpstr>
      <vt:lpstr>Structural patterns</vt:lpstr>
      <vt:lpstr>Structural Patterns</vt:lpstr>
      <vt:lpstr>Behavioral Patterns</vt:lpstr>
      <vt:lpstr>Behavioral Patterns (cont.)</vt:lpstr>
      <vt:lpstr>Observer pattern</vt:lpstr>
      <vt:lpstr>Structure of Observer Pattern</vt:lpstr>
      <vt:lpstr>Patterns in software libraries</vt:lpstr>
      <vt:lpstr>More software patterns</vt:lpstr>
      <vt:lpstr>Benefits of Design Patterns</vt:lpstr>
      <vt:lpstr>Web Resources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Mohamed</dc:creator>
  <cp:lastModifiedBy>Mohamed</cp:lastModifiedBy>
  <cp:revision>8</cp:revision>
  <dcterms:created xsi:type="dcterms:W3CDTF">2006-08-16T00:00:00Z</dcterms:created>
  <dcterms:modified xsi:type="dcterms:W3CDTF">2021-04-03T07:13:02Z</dcterms:modified>
</cp:coreProperties>
</file>